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sldIdLst>
    <p:sldId id="256" r:id="rId2"/>
    <p:sldId id="258" r:id="rId3"/>
    <p:sldId id="259" r:id="rId4"/>
    <p:sldId id="267" r:id="rId5"/>
    <p:sldId id="285" r:id="rId6"/>
    <p:sldId id="289" r:id="rId7"/>
    <p:sldId id="260" r:id="rId8"/>
    <p:sldId id="261" r:id="rId9"/>
    <p:sldId id="262" r:id="rId10"/>
    <p:sldId id="275" r:id="rId11"/>
    <p:sldId id="263" r:id="rId12"/>
    <p:sldId id="264" r:id="rId13"/>
    <p:sldId id="265" r:id="rId14"/>
    <p:sldId id="266" r:id="rId15"/>
    <p:sldId id="268" r:id="rId16"/>
    <p:sldId id="269" r:id="rId17"/>
    <p:sldId id="270" r:id="rId18"/>
    <p:sldId id="271" r:id="rId19"/>
    <p:sldId id="286" r:id="rId20"/>
    <p:sldId id="273" r:id="rId21"/>
    <p:sldId id="272" r:id="rId22"/>
    <p:sldId id="274" r:id="rId23"/>
    <p:sldId id="276" r:id="rId24"/>
    <p:sldId id="277" r:id="rId25"/>
    <p:sldId id="279" r:id="rId26"/>
    <p:sldId id="287" r:id="rId27"/>
    <p:sldId id="281" r:id="rId28"/>
    <p:sldId id="280" r:id="rId29"/>
    <p:sldId id="282" r:id="rId30"/>
    <p:sldId id="283" r:id="rId3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CC33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69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5"/>
      <c:rotY val="0"/>
      <c:rAngAx val="0"/>
      <c:perspective val="0"/>
    </c:view3D>
    <c:floor>
      <c:thickness val="0"/>
    </c:floor>
    <c:sideWall>
      <c:thickness val="0"/>
    </c:sideWall>
    <c:backWall>
      <c:thickness val="0"/>
    </c:backWall>
    <c:plotArea>
      <c:layout>
        <c:manualLayout>
          <c:layoutTarget val="inner"/>
          <c:xMode val="edge"/>
          <c:yMode val="edge"/>
          <c:x val="8.3333333333333329E-2"/>
          <c:y val="0.22500000000000001"/>
          <c:w val="0.49645390070921985"/>
          <c:h val="0.5535714285714286"/>
        </c:manualLayout>
      </c:layout>
      <c:pie3DChart>
        <c:varyColors val="1"/>
        <c:ser>
          <c:idx val="0"/>
          <c:order val="0"/>
          <c:tx>
            <c:strRef>
              <c:f>Sheet1!$A$2</c:f>
              <c:strCache>
                <c:ptCount val="1"/>
              </c:strCache>
            </c:strRef>
          </c:tx>
          <c:spPr>
            <a:solidFill>
              <a:srgbClr val="9999FF"/>
            </a:solidFill>
            <a:ln w="9521">
              <a:solidFill>
                <a:srgbClr val="000000"/>
              </a:solidFill>
              <a:prstDash val="solid"/>
            </a:ln>
          </c:spPr>
          <c:explosion val="2"/>
          <c:dPt>
            <c:idx val="0"/>
            <c:bubble3D val="0"/>
            <c:extLst>
              <c:ext xmlns:c16="http://schemas.microsoft.com/office/drawing/2014/chart" uri="{C3380CC4-5D6E-409C-BE32-E72D297353CC}">
                <c16:uniqueId val="{00000000-2C6C-4100-AD6B-3970AE3CD8F4}"/>
              </c:ext>
            </c:extLst>
          </c:dPt>
          <c:dPt>
            <c:idx val="1"/>
            <c:bubble3D val="0"/>
            <c:spPr>
              <a:solidFill>
                <a:srgbClr val="993366"/>
              </a:solidFill>
              <a:ln w="9521">
                <a:solidFill>
                  <a:srgbClr val="000000"/>
                </a:solidFill>
                <a:prstDash val="solid"/>
              </a:ln>
            </c:spPr>
            <c:extLst>
              <c:ext xmlns:c16="http://schemas.microsoft.com/office/drawing/2014/chart" uri="{C3380CC4-5D6E-409C-BE32-E72D297353CC}">
                <c16:uniqueId val="{00000002-2C6C-4100-AD6B-3970AE3CD8F4}"/>
              </c:ext>
            </c:extLst>
          </c:dPt>
          <c:dPt>
            <c:idx val="2"/>
            <c:bubble3D val="0"/>
            <c:spPr>
              <a:solidFill>
                <a:srgbClr val="FFFFCC"/>
              </a:solidFill>
              <a:ln w="9521">
                <a:solidFill>
                  <a:srgbClr val="000000"/>
                </a:solidFill>
                <a:prstDash val="solid"/>
              </a:ln>
            </c:spPr>
            <c:extLst>
              <c:ext xmlns:c16="http://schemas.microsoft.com/office/drawing/2014/chart" uri="{C3380CC4-5D6E-409C-BE32-E72D297353CC}">
                <c16:uniqueId val="{00000004-2C6C-4100-AD6B-3970AE3CD8F4}"/>
              </c:ext>
            </c:extLst>
          </c:dPt>
          <c:dPt>
            <c:idx val="3"/>
            <c:bubble3D val="0"/>
            <c:spPr>
              <a:solidFill>
                <a:srgbClr val="CCFFFF"/>
              </a:solidFill>
              <a:ln w="9521">
                <a:solidFill>
                  <a:srgbClr val="000000"/>
                </a:solidFill>
                <a:prstDash val="solid"/>
              </a:ln>
            </c:spPr>
            <c:extLst>
              <c:ext xmlns:c16="http://schemas.microsoft.com/office/drawing/2014/chart" uri="{C3380CC4-5D6E-409C-BE32-E72D297353CC}">
                <c16:uniqueId val="{00000006-2C6C-4100-AD6B-3970AE3CD8F4}"/>
              </c:ext>
            </c:extLst>
          </c:dPt>
          <c:dPt>
            <c:idx val="4"/>
            <c:bubble3D val="0"/>
            <c:spPr>
              <a:solidFill>
                <a:srgbClr val="660066"/>
              </a:solidFill>
              <a:ln w="9521">
                <a:solidFill>
                  <a:srgbClr val="000000"/>
                </a:solidFill>
                <a:prstDash val="solid"/>
              </a:ln>
            </c:spPr>
            <c:extLst>
              <c:ext xmlns:c16="http://schemas.microsoft.com/office/drawing/2014/chart" uri="{C3380CC4-5D6E-409C-BE32-E72D297353CC}">
                <c16:uniqueId val="{00000008-2C6C-4100-AD6B-3970AE3CD8F4}"/>
              </c:ext>
            </c:extLst>
          </c:dPt>
          <c:dPt>
            <c:idx val="5"/>
            <c:bubble3D val="0"/>
            <c:spPr>
              <a:solidFill>
                <a:srgbClr val="FF8080"/>
              </a:solidFill>
              <a:ln w="9521">
                <a:solidFill>
                  <a:srgbClr val="000000"/>
                </a:solidFill>
                <a:prstDash val="solid"/>
              </a:ln>
            </c:spPr>
            <c:extLst>
              <c:ext xmlns:c16="http://schemas.microsoft.com/office/drawing/2014/chart" uri="{C3380CC4-5D6E-409C-BE32-E72D297353CC}">
                <c16:uniqueId val="{0000000A-2C6C-4100-AD6B-3970AE3CD8F4}"/>
              </c:ext>
            </c:extLst>
          </c:dPt>
          <c:dPt>
            <c:idx val="6"/>
            <c:bubble3D val="0"/>
            <c:spPr>
              <a:solidFill>
                <a:srgbClr val="0066CC"/>
              </a:solidFill>
              <a:ln w="9521">
                <a:solidFill>
                  <a:srgbClr val="000000"/>
                </a:solidFill>
                <a:prstDash val="solid"/>
              </a:ln>
            </c:spPr>
            <c:extLst>
              <c:ext xmlns:c16="http://schemas.microsoft.com/office/drawing/2014/chart" uri="{C3380CC4-5D6E-409C-BE32-E72D297353CC}">
                <c16:uniqueId val="{0000000C-2C6C-4100-AD6B-3970AE3CD8F4}"/>
              </c:ext>
            </c:extLst>
          </c:dPt>
          <c:dPt>
            <c:idx val="7"/>
            <c:bubble3D val="0"/>
            <c:spPr>
              <a:solidFill>
                <a:srgbClr val="CCCCFF"/>
              </a:solidFill>
              <a:ln w="9521">
                <a:solidFill>
                  <a:srgbClr val="000000"/>
                </a:solidFill>
                <a:prstDash val="solid"/>
              </a:ln>
            </c:spPr>
            <c:extLst>
              <c:ext xmlns:c16="http://schemas.microsoft.com/office/drawing/2014/chart" uri="{C3380CC4-5D6E-409C-BE32-E72D297353CC}">
                <c16:uniqueId val="{0000000E-2C6C-4100-AD6B-3970AE3CD8F4}"/>
              </c:ext>
            </c:extLst>
          </c:dPt>
          <c:dPt>
            <c:idx val="8"/>
            <c:bubble3D val="0"/>
            <c:spPr>
              <a:solidFill>
                <a:srgbClr val="000080"/>
              </a:solidFill>
              <a:ln w="9521">
                <a:solidFill>
                  <a:srgbClr val="000000"/>
                </a:solidFill>
                <a:prstDash val="solid"/>
              </a:ln>
            </c:spPr>
            <c:extLst>
              <c:ext xmlns:c16="http://schemas.microsoft.com/office/drawing/2014/chart" uri="{C3380CC4-5D6E-409C-BE32-E72D297353CC}">
                <c16:uniqueId val="{00000010-2C6C-4100-AD6B-3970AE3CD8F4}"/>
              </c:ext>
            </c:extLst>
          </c:dPt>
          <c:dPt>
            <c:idx val="9"/>
            <c:bubble3D val="0"/>
            <c:spPr>
              <a:solidFill>
                <a:srgbClr val="FF00FF"/>
              </a:solidFill>
              <a:ln w="9521">
                <a:solidFill>
                  <a:srgbClr val="000000"/>
                </a:solidFill>
                <a:prstDash val="solid"/>
              </a:ln>
            </c:spPr>
            <c:extLst>
              <c:ext xmlns:c16="http://schemas.microsoft.com/office/drawing/2014/chart" uri="{C3380CC4-5D6E-409C-BE32-E72D297353CC}">
                <c16:uniqueId val="{00000012-2C6C-4100-AD6B-3970AE3CD8F4}"/>
              </c:ext>
            </c:extLst>
          </c:dPt>
          <c:dPt>
            <c:idx val="10"/>
            <c:bubble3D val="0"/>
            <c:spPr>
              <a:solidFill>
                <a:srgbClr val="FFFF00"/>
              </a:solidFill>
              <a:ln w="9521">
                <a:solidFill>
                  <a:srgbClr val="000000"/>
                </a:solidFill>
                <a:prstDash val="solid"/>
              </a:ln>
            </c:spPr>
            <c:extLst>
              <c:ext xmlns:c16="http://schemas.microsoft.com/office/drawing/2014/chart" uri="{C3380CC4-5D6E-409C-BE32-E72D297353CC}">
                <c16:uniqueId val="{00000014-2C6C-4100-AD6B-3970AE3CD8F4}"/>
              </c:ext>
            </c:extLst>
          </c:dPt>
          <c:dPt>
            <c:idx val="11"/>
            <c:bubble3D val="0"/>
            <c:spPr>
              <a:solidFill>
                <a:srgbClr val="00FFFF"/>
              </a:solidFill>
              <a:ln w="9521">
                <a:solidFill>
                  <a:srgbClr val="000000"/>
                </a:solidFill>
                <a:prstDash val="solid"/>
              </a:ln>
            </c:spPr>
            <c:extLst>
              <c:ext xmlns:c16="http://schemas.microsoft.com/office/drawing/2014/chart" uri="{C3380CC4-5D6E-409C-BE32-E72D297353CC}">
                <c16:uniqueId val="{00000016-2C6C-4100-AD6B-3970AE3CD8F4}"/>
              </c:ext>
            </c:extLst>
          </c:dPt>
          <c:dPt>
            <c:idx val="12"/>
            <c:bubble3D val="0"/>
            <c:spPr>
              <a:solidFill>
                <a:srgbClr val="800080"/>
              </a:solidFill>
              <a:ln w="9521">
                <a:solidFill>
                  <a:srgbClr val="000000"/>
                </a:solidFill>
                <a:prstDash val="solid"/>
              </a:ln>
            </c:spPr>
            <c:extLst>
              <c:ext xmlns:c16="http://schemas.microsoft.com/office/drawing/2014/chart" uri="{C3380CC4-5D6E-409C-BE32-E72D297353CC}">
                <c16:uniqueId val="{00000018-2C6C-4100-AD6B-3970AE3CD8F4}"/>
              </c:ext>
            </c:extLst>
          </c:dPt>
          <c:dLbls>
            <c:dLbl>
              <c:idx val="0"/>
              <c:layout>
                <c:manualLayout>
                  <c:x val="3.7188989716177012E-2"/>
                  <c:y val="3.504373420264606E-2"/>
                </c:manualLayout>
              </c:layout>
              <c:numFmt formatCode="0.00%" sourceLinked="0"/>
              <c:spPr>
                <a:noFill/>
                <a:ln w="19041">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2C6C-4100-AD6B-3970AE3CD8F4}"/>
                </c:ext>
              </c:extLst>
            </c:dLbl>
            <c:dLbl>
              <c:idx val="1"/>
              <c:layout>
                <c:manualLayout>
                  <c:x val="-1.2290434827152183E-2"/>
                  <c:y val="5.6484674952820982E-3"/>
                </c:manualLayout>
              </c:layout>
              <c:numFmt formatCode="0.00%" sourceLinked="0"/>
              <c:spPr>
                <a:noFill/>
                <a:ln w="19041">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2C6C-4100-AD6B-3970AE3CD8F4}"/>
                </c:ext>
              </c:extLst>
            </c:dLbl>
            <c:dLbl>
              <c:idx val="2"/>
              <c:numFmt formatCode="0.00%" sourceLinked="0"/>
              <c:spPr>
                <a:noFill/>
                <a:ln w="19041">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2C6C-4100-AD6B-3970AE3CD8F4}"/>
                </c:ext>
              </c:extLst>
            </c:dLbl>
            <c:dLbl>
              <c:idx val="3"/>
              <c:layout>
                <c:manualLayout>
                  <c:x val="-9.7954697473501579E-2"/>
                  <c:y val="-8.687256035144364E-2"/>
                </c:manualLayout>
              </c:layout>
              <c:numFmt formatCode="0.00%" sourceLinked="0"/>
              <c:spPr>
                <a:noFill/>
                <a:ln w="19041">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6-2C6C-4100-AD6B-3970AE3CD8F4}"/>
                </c:ext>
              </c:extLst>
            </c:dLbl>
            <c:dLbl>
              <c:idx val="4"/>
              <c:layout>
                <c:manualLayout>
                  <c:x val="-0.11040961609164908"/>
                  <c:y val="-0.14233972303048897"/>
                </c:manualLayout>
              </c:layout>
              <c:numFmt formatCode="0.00%" sourceLinked="0"/>
              <c:spPr>
                <a:noFill/>
                <a:ln w="19041">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8-2C6C-4100-AD6B-3970AE3CD8F4}"/>
                </c:ext>
              </c:extLst>
            </c:dLbl>
            <c:dLbl>
              <c:idx val="5"/>
              <c:layout>
                <c:manualLayout>
                  <c:x val="-8.976080697191581E-2"/>
                  <c:y val="-0.18475288729404693"/>
                </c:manualLayout>
              </c:layout>
              <c:numFmt formatCode="0.00%" sourceLinked="0"/>
              <c:spPr>
                <a:noFill/>
                <a:ln w="19041">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A-2C6C-4100-AD6B-3970AE3CD8F4}"/>
                </c:ext>
              </c:extLst>
            </c:dLbl>
            <c:dLbl>
              <c:idx val="6"/>
              <c:layout>
                <c:manualLayout>
                  <c:x val="-3.4232938179354189E-2"/>
                  <c:y val="-0.20000067140367783"/>
                </c:manualLayout>
              </c:layout>
              <c:numFmt formatCode="0.00%" sourceLinked="0"/>
              <c:spPr>
                <a:noFill/>
                <a:ln w="19041">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C-2C6C-4100-AD6B-3970AE3CD8F4}"/>
                </c:ext>
              </c:extLst>
            </c:dLbl>
            <c:dLbl>
              <c:idx val="7"/>
              <c:layout>
                <c:manualLayout>
                  <c:x val="3.5023281169977133E-2"/>
                  <c:y val="-0.21018596848947599"/>
                </c:manualLayout>
              </c:layout>
              <c:numFmt formatCode="0.00%" sourceLinked="0"/>
              <c:spPr>
                <a:noFill/>
                <a:ln w="19041">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E-2C6C-4100-AD6B-3970AE3CD8F4}"/>
                </c:ext>
              </c:extLst>
            </c:dLbl>
            <c:dLbl>
              <c:idx val="8"/>
              <c:layout>
                <c:manualLayout>
                  <c:x val="0.11231392139021459"/>
                  <c:y val="-0.20251484576824591"/>
                </c:manualLayout>
              </c:layout>
              <c:numFmt formatCode="0.00%" sourceLinked="0"/>
              <c:spPr>
                <a:noFill/>
                <a:ln w="19041">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0-2C6C-4100-AD6B-3970AE3CD8F4}"/>
                </c:ext>
              </c:extLst>
            </c:dLbl>
            <c:dLbl>
              <c:idx val="9"/>
              <c:numFmt formatCode="0.00%" sourceLinked="0"/>
              <c:spPr>
                <a:noFill/>
                <a:ln w="19041">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2-2C6C-4100-AD6B-3970AE3CD8F4}"/>
                </c:ext>
              </c:extLst>
            </c:dLbl>
            <c:dLbl>
              <c:idx val="10"/>
              <c:layout>
                <c:manualLayout>
                  <c:x val="0.2651258111145503"/>
                  <c:y val="-0.17698621866481565"/>
                </c:manualLayout>
              </c:layout>
              <c:numFmt formatCode="0.00%" sourceLinked="0"/>
              <c:spPr>
                <a:noFill/>
                <a:ln w="19041">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4-2C6C-4100-AD6B-3970AE3CD8F4}"/>
                </c:ext>
              </c:extLst>
            </c:dLbl>
            <c:dLbl>
              <c:idx val="11"/>
              <c:layout>
                <c:manualLayout>
                  <c:x val="0.25650519993531212"/>
                  <c:y val="-9.9857559127423112E-2"/>
                </c:manualLayout>
              </c:layout>
              <c:numFmt formatCode="0.00%" sourceLinked="0"/>
              <c:spPr>
                <a:noFill/>
                <a:ln w="19041">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6-2C6C-4100-AD6B-3970AE3CD8F4}"/>
                </c:ext>
              </c:extLst>
            </c:dLbl>
            <c:dLbl>
              <c:idx val="12"/>
              <c:layout>
                <c:manualLayout>
                  <c:x val="0.24062376154327303"/>
                  <c:y val="-2.8428987698851688E-2"/>
                </c:manualLayout>
              </c:layout>
              <c:numFmt formatCode="0.00%" sourceLinked="0"/>
              <c:spPr>
                <a:noFill/>
                <a:ln w="19041">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8-2C6C-4100-AD6B-3970AE3CD8F4}"/>
                </c:ext>
              </c:extLst>
            </c:dLbl>
            <c:numFmt formatCode="0.00%" sourceLinked="0"/>
            <c:spPr>
              <a:noFill/>
              <a:ln w="19041">
                <a:noFill/>
              </a:ln>
            </c:spPr>
            <c:txPr>
              <a:bodyPr wrap="square" lIns="38100" tIns="19050" rIns="38100" bIns="19050" anchor="ctr">
                <a:spAutoFit/>
              </a:bodyPr>
              <a:lstStyle/>
              <a:p>
                <a:pPr>
                  <a:defRPr sz="900" b="1" i="0" u="none" strike="noStrike" baseline="0">
                    <a:solidFill>
                      <a:srgbClr val="000000"/>
                    </a:solidFill>
                    <a:latin typeface="Arial"/>
                    <a:ea typeface="Arial"/>
                    <a:cs typeface="Arial"/>
                  </a:defRPr>
                </a:pPr>
                <a:endParaRPr lang="ru-RU"/>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Sheet1!$B$1:$N$1</c:f>
              <c:strCache>
                <c:ptCount val="13"/>
                <c:pt idx="0">
                  <c:v>Україна</c:v>
                </c:pt>
                <c:pt idx="1">
                  <c:v>Німеччина</c:v>
                </c:pt>
                <c:pt idx="2">
                  <c:v>Польща</c:v>
                </c:pt>
                <c:pt idx="3">
                  <c:v>США</c:v>
                </c:pt>
                <c:pt idx="4">
                  <c:v>Чехія</c:v>
                </c:pt>
                <c:pt idx="5">
                  <c:v>Словенія</c:v>
                </c:pt>
                <c:pt idx="6">
                  <c:v>Туреччина</c:v>
                </c:pt>
                <c:pt idx="7">
                  <c:v>Франція</c:v>
                </c:pt>
                <c:pt idx="8">
                  <c:v>Латвія</c:v>
                </c:pt>
                <c:pt idx="9">
                  <c:v>Канада </c:v>
                </c:pt>
                <c:pt idx="10">
                  <c:v>Угорщина</c:v>
                </c:pt>
                <c:pt idx="11">
                  <c:v>Фінляндія</c:v>
                </c:pt>
                <c:pt idx="12">
                  <c:v>Білорусь</c:v>
                </c:pt>
              </c:strCache>
            </c:strRef>
          </c:cat>
          <c:val>
            <c:numRef>
              <c:f>Sheet1!$B$2:$N$2</c:f>
              <c:numCache>
                <c:formatCode>General</c:formatCode>
                <c:ptCount val="13"/>
                <c:pt idx="0">
                  <c:v>76.7</c:v>
                </c:pt>
                <c:pt idx="1">
                  <c:v>6.8</c:v>
                </c:pt>
                <c:pt idx="2">
                  <c:v>2.91</c:v>
                </c:pt>
                <c:pt idx="3">
                  <c:v>1.94</c:v>
                </c:pt>
                <c:pt idx="4">
                  <c:v>1.94</c:v>
                </c:pt>
                <c:pt idx="5">
                  <c:v>1.94</c:v>
                </c:pt>
                <c:pt idx="6">
                  <c:v>0.97</c:v>
                </c:pt>
                <c:pt idx="7">
                  <c:v>0.97</c:v>
                </c:pt>
                <c:pt idx="8">
                  <c:v>0.97</c:v>
                </c:pt>
                <c:pt idx="9">
                  <c:v>0.97</c:v>
                </c:pt>
                <c:pt idx="10">
                  <c:v>0.97</c:v>
                </c:pt>
                <c:pt idx="11">
                  <c:v>0.97</c:v>
                </c:pt>
                <c:pt idx="12">
                  <c:v>0.97</c:v>
                </c:pt>
              </c:numCache>
            </c:numRef>
          </c:val>
          <c:extLst>
            <c:ext xmlns:c16="http://schemas.microsoft.com/office/drawing/2014/chart" uri="{C3380CC4-5D6E-409C-BE32-E72D297353CC}">
              <c16:uniqueId val="{00000019-2C6C-4100-AD6B-3970AE3CD8F4}"/>
            </c:ext>
          </c:extLst>
        </c:ser>
        <c:ser>
          <c:idx val="1"/>
          <c:order val="1"/>
          <c:tx>
            <c:strRef>
              <c:f>Sheet1!$A$3</c:f>
              <c:strCache>
                <c:ptCount val="1"/>
              </c:strCache>
            </c:strRef>
          </c:tx>
          <c:spPr>
            <a:solidFill>
              <a:srgbClr val="993366"/>
            </a:solidFill>
            <a:ln w="9521">
              <a:solidFill>
                <a:srgbClr val="000000"/>
              </a:solidFill>
              <a:prstDash val="solid"/>
            </a:ln>
          </c:spPr>
          <c:explosion val="2"/>
          <c:dPt>
            <c:idx val="0"/>
            <c:bubble3D val="0"/>
            <c:spPr>
              <a:solidFill>
                <a:srgbClr val="9999FF"/>
              </a:solidFill>
              <a:ln w="9521">
                <a:solidFill>
                  <a:srgbClr val="000000"/>
                </a:solidFill>
                <a:prstDash val="solid"/>
              </a:ln>
            </c:spPr>
            <c:extLst>
              <c:ext xmlns:c16="http://schemas.microsoft.com/office/drawing/2014/chart" uri="{C3380CC4-5D6E-409C-BE32-E72D297353CC}">
                <c16:uniqueId val="{0000001B-2C6C-4100-AD6B-3970AE3CD8F4}"/>
              </c:ext>
            </c:extLst>
          </c:dPt>
          <c:dPt>
            <c:idx val="1"/>
            <c:bubble3D val="0"/>
            <c:extLst>
              <c:ext xmlns:c16="http://schemas.microsoft.com/office/drawing/2014/chart" uri="{C3380CC4-5D6E-409C-BE32-E72D297353CC}">
                <c16:uniqueId val="{0000001C-2C6C-4100-AD6B-3970AE3CD8F4}"/>
              </c:ext>
            </c:extLst>
          </c:dPt>
          <c:dPt>
            <c:idx val="2"/>
            <c:bubble3D val="0"/>
            <c:spPr>
              <a:solidFill>
                <a:srgbClr val="FFFFCC"/>
              </a:solidFill>
              <a:ln w="9521">
                <a:solidFill>
                  <a:srgbClr val="000000"/>
                </a:solidFill>
                <a:prstDash val="solid"/>
              </a:ln>
            </c:spPr>
            <c:extLst>
              <c:ext xmlns:c16="http://schemas.microsoft.com/office/drawing/2014/chart" uri="{C3380CC4-5D6E-409C-BE32-E72D297353CC}">
                <c16:uniqueId val="{0000001E-2C6C-4100-AD6B-3970AE3CD8F4}"/>
              </c:ext>
            </c:extLst>
          </c:dPt>
          <c:dPt>
            <c:idx val="3"/>
            <c:bubble3D val="0"/>
            <c:spPr>
              <a:solidFill>
                <a:srgbClr val="CCFFFF"/>
              </a:solidFill>
              <a:ln w="9521">
                <a:solidFill>
                  <a:srgbClr val="000000"/>
                </a:solidFill>
                <a:prstDash val="solid"/>
              </a:ln>
            </c:spPr>
            <c:extLst>
              <c:ext xmlns:c16="http://schemas.microsoft.com/office/drawing/2014/chart" uri="{C3380CC4-5D6E-409C-BE32-E72D297353CC}">
                <c16:uniqueId val="{00000020-2C6C-4100-AD6B-3970AE3CD8F4}"/>
              </c:ext>
            </c:extLst>
          </c:dPt>
          <c:dPt>
            <c:idx val="4"/>
            <c:bubble3D val="0"/>
            <c:spPr>
              <a:solidFill>
                <a:srgbClr val="660066"/>
              </a:solidFill>
              <a:ln w="9521">
                <a:solidFill>
                  <a:srgbClr val="000000"/>
                </a:solidFill>
                <a:prstDash val="solid"/>
              </a:ln>
            </c:spPr>
            <c:extLst>
              <c:ext xmlns:c16="http://schemas.microsoft.com/office/drawing/2014/chart" uri="{C3380CC4-5D6E-409C-BE32-E72D297353CC}">
                <c16:uniqueId val="{00000022-2C6C-4100-AD6B-3970AE3CD8F4}"/>
              </c:ext>
            </c:extLst>
          </c:dPt>
          <c:dPt>
            <c:idx val="5"/>
            <c:bubble3D val="0"/>
            <c:spPr>
              <a:solidFill>
                <a:srgbClr val="FF8080"/>
              </a:solidFill>
              <a:ln w="9521">
                <a:solidFill>
                  <a:srgbClr val="000000"/>
                </a:solidFill>
                <a:prstDash val="solid"/>
              </a:ln>
            </c:spPr>
            <c:extLst>
              <c:ext xmlns:c16="http://schemas.microsoft.com/office/drawing/2014/chart" uri="{C3380CC4-5D6E-409C-BE32-E72D297353CC}">
                <c16:uniqueId val="{00000024-2C6C-4100-AD6B-3970AE3CD8F4}"/>
              </c:ext>
            </c:extLst>
          </c:dPt>
          <c:dPt>
            <c:idx val="6"/>
            <c:bubble3D val="0"/>
            <c:spPr>
              <a:solidFill>
                <a:srgbClr val="0066CC"/>
              </a:solidFill>
              <a:ln w="9521">
                <a:solidFill>
                  <a:srgbClr val="000000"/>
                </a:solidFill>
                <a:prstDash val="solid"/>
              </a:ln>
            </c:spPr>
            <c:extLst>
              <c:ext xmlns:c16="http://schemas.microsoft.com/office/drawing/2014/chart" uri="{C3380CC4-5D6E-409C-BE32-E72D297353CC}">
                <c16:uniqueId val="{00000026-2C6C-4100-AD6B-3970AE3CD8F4}"/>
              </c:ext>
            </c:extLst>
          </c:dPt>
          <c:dPt>
            <c:idx val="7"/>
            <c:bubble3D val="0"/>
            <c:spPr>
              <a:solidFill>
                <a:srgbClr val="CCCCFF"/>
              </a:solidFill>
              <a:ln w="9521">
                <a:solidFill>
                  <a:srgbClr val="000000"/>
                </a:solidFill>
                <a:prstDash val="solid"/>
              </a:ln>
            </c:spPr>
            <c:extLst>
              <c:ext xmlns:c16="http://schemas.microsoft.com/office/drawing/2014/chart" uri="{C3380CC4-5D6E-409C-BE32-E72D297353CC}">
                <c16:uniqueId val="{00000028-2C6C-4100-AD6B-3970AE3CD8F4}"/>
              </c:ext>
            </c:extLst>
          </c:dPt>
          <c:dPt>
            <c:idx val="8"/>
            <c:bubble3D val="0"/>
            <c:spPr>
              <a:solidFill>
                <a:srgbClr val="000080"/>
              </a:solidFill>
              <a:ln w="9521">
                <a:solidFill>
                  <a:srgbClr val="000000"/>
                </a:solidFill>
                <a:prstDash val="solid"/>
              </a:ln>
            </c:spPr>
            <c:extLst>
              <c:ext xmlns:c16="http://schemas.microsoft.com/office/drawing/2014/chart" uri="{C3380CC4-5D6E-409C-BE32-E72D297353CC}">
                <c16:uniqueId val="{0000002A-2C6C-4100-AD6B-3970AE3CD8F4}"/>
              </c:ext>
            </c:extLst>
          </c:dPt>
          <c:dPt>
            <c:idx val="9"/>
            <c:bubble3D val="0"/>
            <c:spPr>
              <a:solidFill>
                <a:srgbClr val="FF00FF"/>
              </a:solidFill>
              <a:ln w="9521">
                <a:solidFill>
                  <a:srgbClr val="000000"/>
                </a:solidFill>
                <a:prstDash val="solid"/>
              </a:ln>
            </c:spPr>
            <c:extLst>
              <c:ext xmlns:c16="http://schemas.microsoft.com/office/drawing/2014/chart" uri="{C3380CC4-5D6E-409C-BE32-E72D297353CC}">
                <c16:uniqueId val="{0000002C-2C6C-4100-AD6B-3970AE3CD8F4}"/>
              </c:ext>
            </c:extLst>
          </c:dPt>
          <c:dPt>
            <c:idx val="10"/>
            <c:bubble3D val="0"/>
            <c:spPr>
              <a:solidFill>
                <a:srgbClr val="FFFF00"/>
              </a:solidFill>
              <a:ln w="9521">
                <a:solidFill>
                  <a:srgbClr val="000000"/>
                </a:solidFill>
                <a:prstDash val="solid"/>
              </a:ln>
            </c:spPr>
            <c:extLst>
              <c:ext xmlns:c16="http://schemas.microsoft.com/office/drawing/2014/chart" uri="{C3380CC4-5D6E-409C-BE32-E72D297353CC}">
                <c16:uniqueId val="{0000002E-2C6C-4100-AD6B-3970AE3CD8F4}"/>
              </c:ext>
            </c:extLst>
          </c:dPt>
          <c:dPt>
            <c:idx val="11"/>
            <c:bubble3D val="0"/>
            <c:spPr>
              <a:solidFill>
                <a:srgbClr val="00FFFF"/>
              </a:solidFill>
              <a:ln w="9521">
                <a:solidFill>
                  <a:srgbClr val="000000"/>
                </a:solidFill>
                <a:prstDash val="solid"/>
              </a:ln>
            </c:spPr>
            <c:extLst>
              <c:ext xmlns:c16="http://schemas.microsoft.com/office/drawing/2014/chart" uri="{C3380CC4-5D6E-409C-BE32-E72D297353CC}">
                <c16:uniqueId val="{00000030-2C6C-4100-AD6B-3970AE3CD8F4}"/>
              </c:ext>
            </c:extLst>
          </c:dPt>
          <c:dPt>
            <c:idx val="12"/>
            <c:bubble3D val="0"/>
            <c:spPr>
              <a:solidFill>
                <a:srgbClr val="800080"/>
              </a:solidFill>
              <a:ln w="9521">
                <a:solidFill>
                  <a:srgbClr val="000000"/>
                </a:solidFill>
                <a:prstDash val="solid"/>
              </a:ln>
            </c:spPr>
            <c:extLst>
              <c:ext xmlns:c16="http://schemas.microsoft.com/office/drawing/2014/chart" uri="{C3380CC4-5D6E-409C-BE32-E72D297353CC}">
                <c16:uniqueId val="{00000032-2C6C-4100-AD6B-3970AE3CD8F4}"/>
              </c:ext>
            </c:extLst>
          </c:dPt>
          <c:cat>
            <c:strRef>
              <c:f>Sheet1!$B$1:$N$1</c:f>
              <c:strCache>
                <c:ptCount val="13"/>
                <c:pt idx="0">
                  <c:v>Україна</c:v>
                </c:pt>
                <c:pt idx="1">
                  <c:v>Німеччина</c:v>
                </c:pt>
                <c:pt idx="2">
                  <c:v>Польща</c:v>
                </c:pt>
                <c:pt idx="3">
                  <c:v>США</c:v>
                </c:pt>
                <c:pt idx="4">
                  <c:v>Чехія</c:v>
                </c:pt>
                <c:pt idx="5">
                  <c:v>Словенія</c:v>
                </c:pt>
                <c:pt idx="6">
                  <c:v>Туреччина</c:v>
                </c:pt>
                <c:pt idx="7">
                  <c:v>Франція</c:v>
                </c:pt>
                <c:pt idx="8">
                  <c:v>Латвія</c:v>
                </c:pt>
                <c:pt idx="9">
                  <c:v>Канада </c:v>
                </c:pt>
                <c:pt idx="10">
                  <c:v>Угорщина</c:v>
                </c:pt>
                <c:pt idx="11">
                  <c:v>Фінляндія</c:v>
                </c:pt>
                <c:pt idx="12">
                  <c:v>Білорусь</c:v>
                </c:pt>
              </c:strCache>
            </c:strRef>
          </c:cat>
          <c:val>
            <c:numRef>
              <c:f>Sheet1!$B$3:$N$3</c:f>
              <c:numCache>
                <c:formatCode>General</c:formatCode>
                <c:ptCount val="13"/>
              </c:numCache>
            </c:numRef>
          </c:val>
          <c:extLst>
            <c:ext xmlns:c16="http://schemas.microsoft.com/office/drawing/2014/chart" uri="{C3380CC4-5D6E-409C-BE32-E72D297353CC}">
              <c16:uniqueId val="{00000033-2C6C-4100-AD6B-3970AE3CD8F4}"/>
            </c:ext>
          </c:extLst>
        </c:ser>
        <c:ser>
          <c:idx val="2"/>
          <c:order val="2"/>
          <c:tx>
            <c:strRef>
              <c:f>Sheet1!$A$4</c:f>
              <c:strCache>
                <c:ptCount val="1"/>
              </c:strCache>
            </c:strRef>
          </c:tx>
          <c:spPr>
            <a:solidFill>
              <a:srgbClr val="FFFFCC"/>
            </a:solidFill>
            <a:ln w="9521">
              <a:solidFill>
                <a:srgbClr val="000000"/>
              </a:solidFill>
              <a:prstDash val="solid"/>
            </a:ln>
          </c:spPr>
          <c:explosion val="2"/>
          <c:dPt>
            <c:idx val="0"/>
            <c:bubble3D val="0"/>
            <c:spPr>
              <a:solidFill>
                <a:srgbClr val="9999FF"/>
              </a:solidFill>
              <a:ln w="9521">
                <a:solidFill>
                  <a:srgbClr val="000000"/>
                </a:solidFill>
                <a:prstDash val="solid"/>
              </a:ln>
            </c:spPr>
            <c:extLst>
              <c:ext xmlns:c16="http://schemas.microsoft.com/office/drawing/2014/chart" uri="{C3380CC4-5D6E-409C-BE32-E72D297353CC}">
                <c16:uniqueId val="{00000035-2C6C-4100-AD6B-3970AE3CD8F4}"/>
              </c:ext>
            </c:extLst>
          </c:dPt>
          <c:dPt>
            <c:idx val="1"/>
            <c:bubble3D val="0"/>
            <c:spPr>
              <a:solidFill>
                <a:srgbClr val="993366"/>
              </a:solidFill>
              <a:ln w="9521">
                <a:solidFill>
                  <a:srgbClr val="000000"/>
                </a:solidFill>
                <a:prstDash val="solid"/>
              </a:ln>
            </c:spPr>
            <c:extLst>
              <c:ext xmlns:c16="http://schemas.microsoft.com/office/drawing/2014/chart" uri="{C3380CC4-5D6E-409C-BE32-E72D297353CC}">
                <c16:uniqueId val="{00000037-2C6C-4100-AD6B-3970AE3CD8F4}"/>
              </c:ext>
            </c:extLst>
          </c:dPt>
          <c:dPt>
            <c:idx val="2"/>
            <c:bubble3D val="0"/>
            <c:extLst>
              <c:ext xmlns:c16="http://schemas.microsoft.com/office/drawing/2014/chart" uri="{C3380CC4-5D6E-409C-BE32-E72D297353CC}">
                <c16:uniqueId val="{00000038-2C6C-4100-AD6B-3970AE3CD8F4}"/>
              </c:ext>
            </c:extLst>
          </c:dPt>
          <c:dPt>
            <c:idx val="3"/>
            <c:bubble3D val="0"/>
            <c:spPr>
              <a:solidFill>
                <a:srgbClr val="CCFFFF"/>
              </a:solidFill>
              <a:ln w="9521">
                <a:solidFill>
                  <a:srgbClr val="000000"/>
                </a:solidFill>
                <a:prstDash val="solid"/>
              </a:ln>
            </c:spPr>
            <c:extLst>
              <c:ext xmlns:c16="http://schemas.microsoft.com/office/drawing/2014/chart" uri="{C3380CC4-5D6E-409C-BE32-E72D297353CC}">
                <c16:uniqueId val="{0000003A-2C6C-4100-AD6B-3970AE3CD8F4}"/>
              </c:ext>
            </c:extLst>
          </c:dPt>
          <c:dPt>
            <c:idx val="4"/>
            <c:bubble3D val="0"/>
            <c:spPr>
              <a:solidFill>
                <a:srgbClr val="660066"/>
              </a:solidFill>
              <a:ln w="9521">
                <a:solidFill>
                  <a:srgbClr val="000000"/>
                </a:solidFill>
                <a:prstDash val="solid"/>
              </a:ln>
            </c:spPr>
            <c:extLst>
              <c:ext xmlns:c16="http://schemas.microsoft.com/office/drawing/2014/chart" uri="{C3380CC4-5D6E-409C-BE32-E72D297353CC}">
                <c16:uniqueId val="{0000003C-2C6C-4100-AD6B-3970AE3CD8F4}"/>
              </c:ext>
            </c:extLst>
          </c:dPt>
          <c:dPt>
            <c:idx val="5"/>
            <c:bubble3D val="0"/>
            <c:spPr>
              <a:solidFill>
                <a:srgbClr val="FF8080"/>
              </a:solidFill>
              <a:ln w="9521">
                <a:solidFill>
                  <a:srgbClr val="000000"/>
                </a:solidFill>
                <a:prstDash val="solid"/>
              </a:ln>
            </c:spPr>
            <c:extLst>
              <c:ext xmlns:c16="http://schemas.microsoft.com/office/drawing/2014/chart" uri="{C3380CC4-5D6E-409C-BE32-E72D297353CC}">
                <c16:uniqueId val="{0000003E-2C6C-4100-AD6B-3970AE3CD8F4}"/>
              </c:ext>
            </c:extLst>
          </c:dPt>
          <c:dPt>
            <c:idx val="6"/>
            <c:bubble3D val="0"/>
            <c:spPr>
              <a:solidFill>
                <a:srgbClr val="0066CC"/>
              </a:solidFill>
              <a:ln w="9521">
                <a:solidFill>
                  <a:srgbClr val="000000"/>
                </a:solidFill>
                <a:prstDash val="solid"/>
              </a:ln>
            </c:spPr>
            <c:extLst>
              <c:ext xmlns:c16="http://schemas.microsoft.com/office/drawing/2014/chart" uri="{C3380CC4-5D6E-409C-BE32-E72D297353CC}">
                <c16:uniqueId val="{00000040-2C6C-4100-AD6B-3970AE3CD8F4}"/>
              </c:ext>
            </c:extLst>
          </c:dPt>
          <c:dPt>
            <c:idx val="7"/>
            <c:bubble3D val="0"/>
            <c:spPr>
              <a:solidFill>
                <a:srgbClr val="CCCCFF"/>
              </a:solidFill>
              <a:ln w="9521">
                <a:solidFill>
                  <a:srgbClr val="000000"/>
                </a:solidFill>
                <a:prstDash val="solid"/>
              </a:ln>
            </c:spPr>
            <c:extLst>
              <c:ext xmlns:c16="http://schemas.microsoft.com/office/drawing/2014/chart" uri="{C3380CC4-5D6E-409C-BE32-E72D297353CC}">
                <c16:uniqueId val="{00000042-2C6C-4100-AD6B-3970AE3CD8F4}"/>
              </c:ext>
            </c:extLst>
          </c:dPt>
          <c:dPt>
            <c:idx val="8"/>
            <c:bubble3D val="0"/>
            <c:spPr>
              <a:solidFill>
                <a:srgbClr val="000080"/>
              </a:solidFill>
              <a:ln w="9521">
                <a:solidFill>
                  <a:srgbClr val="000000"/>
                </a:solidFill>
                <a:prstDash val="solid"/>
              </a:ln>
            </c:spPr>
            <c:extLst>
              <c:ext xmlns:c16="http://schemas.microsoft.com/office/drawing/2014/chart" uri="{C3380CC4-5D6E-409C-BE32-E72D297353CC}">
                <c16:uniqueId val="{00000044-2C6C-4100-AD6B-3970AE3CD8F4}"/>
              </c:ext>
            </c:extLst>
          </c:dPt>
          <c:dPt>
            <c:idx val="9"/>
            <c:bubble3D val="0"/>
            <c:spPr>
              <a:solidFill>
                <a:srgbClr val="FF00FF"/>
              </a:solidFill>
              <a:ln w="9521">
                <a:solidFill>
                  <a:srgbClr val="000000"/>
                </a:solidFill>
                <a:prstDash val="solid"/>
              </a:ln>
            </c:spPr>
            <c:extLst>
              <c:ext xmlns:c16="http://schemas.microsoft.com/office/drawing/2014/chart" uri="{C3380CC4-5D6E-409C-BE32-E72D297353CC}">
                <c16:uniqueId val="{00000046-2C6C-4100-AD6B-3970AE3CD8F4}"/>
              </c:ext>
            </c:extLst>
          </c:dPt>
          <c:dPt>
            <c:idx val="10"/>
            <c:bubble3D val="0"/>
            <c:spPr>
              <a:solidFill>
                <a:srgbClr val="FFFF00"/>
              </a:solidFill>
              <a:ln w="9521">
                <a:solidFill>
                  <a:srgbClr val="000000"/>
                </a:solidFill>
                <a:prstDash val="solid"/>
              </a:ln>
            </c:spPr>
            <c:extLst>
              <c:ext xmlns:c16="http://schemas.microsoft.com/office/drawing/2014/chart" uri="{C3380CC4-5D6E-409C-BE32-E72D297353CC}">
                <c16:uniqueId val="{00000048-2C6C-4100-AD6B-3970AE3CD8F4}"/>
              </c:ext>
            </c:extLst>
          </c:dPt>
          <c:dPt>
            <c:idx val="11"/>
            <c:bubble3D val="0"/>
            <c:spPr>
              <a:solidFill>
                <a:srgbClr val="00FFFF"/>
              </a:solidFill>
              <a:ln w="9521">
                <a:solidFill>
                  <a:srgbClr val="000000"/>
                </a:solidFill>
                <a:prstDash val="solid"/>
              </a:ln>
            </c:spPr>
            <c:extLst>
              <c:ext xmlns:c16="http://schemas.microsoft.com/office/drawing/2014/chart" uri="{C3380CC4-5D6E-409C-BE32-E72D297353CC}">
                <c16:uniqueId val="{0000004A-2C6C-4100-AD6B-3970AE3CD8F4}"/>
              </c:ext>
            </c:extLst>
          </c:dPt>
          <c:dPt>
            <c:idx val="12"/>
            <c:bubble3D val="0"/>
            <c:spPr>
              <a:solidFill>
                <a:srgbClr val="800080"/>
              </a:solidFill>
              <a:ln w="9521">
                <a:solidFill>
                  <a:srgbClr val="000000"/>
                </a:solidFill>
                <a:prstDash val="solid"/>
              </a:ln>
            </c:spPr>
            <c:extLst>
              <c:ext xmlns:c16="http://schemas.microsoft.com/office/drawing/2014/chart" uri="{C3380CC4-5D6E-409C-BE32-E72D297353CC}">
                <c16:uniqueId val="{0000004C-2C6C-4100-AD6B-3970AE3CD8F4}"/>
              </c:ext>
            </c:extLst>
          </c:dPt>
          <c:cat>
            <c:strRef>
              <c:f>Sheet1!$B$1:$N$1</c:f>
              <c:strCache>
                <c:ptCount val="13"/>
                <c:pt idx="0">
                  <c:v>Україна</c:v>
                </c:pt>
                <c:pt idx="1">
                  <c:v>Німеччина</c:v>
                </c:pt>
                <c:pt idx="2">
                  <c:v>Польща</c:v>
                </c:pt>
                <c:pt idx="3">
                  <c:v>США</c:v>
                </c:pt>
                <c:pt idx="4">
                  <c:v>Чехія</c:v>
                </c:pt>
                <c:pt idx="5">
                  <c:v>Словенія</c:v>
                </c:pt>
                <c:pt idx="6">
                  <c:v>Туреччина</c:v>
                </c:pt>
                <c:pt idx="7">
                  <c:v>Франція</c:v>
                </c:pt>
                <c:pt idx="8">
                  <c:v>Латвія</c:v>
                </c:pt>
                <c:pt idx="9">
                  <c:v>Канада </c:v>
                </c:pt>
                <c:pt idx="10">
                  <c:v>Угорщина</c:v>
                </c:pt>
                <c:pt idx="11">
                  <c:v>Фінляндія</c:v>
                </c:pt>
                <c:pt idx="12">
                  <c:v>Білорусь</c:v>
                </c:pt>
              </c:strCache>
            </c:strRef>
          </c:cat>
          <c:val>
            <c:numRef>
              <c:f>Sheet1!$B$4:$N$4</c:f>
              <c:numCache>
                <c:formatCode>General</c:formatCode>
                <c:ptCount val="13"/>
              </c:numCache>
            </c:numRef>
          </c:val>
          <c:extLst>
            <c:ext xmlns:c16="http://schemas.microsoft.com/office/drawing/2014/chart" uri="{C3380CC4-5D6E-409C-BE32-E72D297353CC}">
              <c16:uniqueId val="{0000004D-2C6C-4100-AD6B-3970AE3CD8F4}"/>
            </c:ext>
          </c:extLst>
        </c:ser>
        <c:ser>
          <c:idx val="3"/>
          <c:order val="3"/>
          <c:tx>
            <c:strRef>
              <c:f>Sheet1!$A$5</c:f>
              <c:strCache>
                <c:ptCount val="1"/>
              </c:strCache>
            </c:strRef>
          </c:tx>
          <c:spPr>
            <a:solidFill>
              <a:srgbClr val="CCFFFF"/>
            </a:solidFill>
            <a:ln w="9521">
              <a:solidFill>
                <a:srgbClr val="000000"/>
              </a:solidFill>
              <a:prstDash val="solid"/>
            </a:ln>
          </c:spPr>
          <c:explosion val="2"/>
          <c:dPt>
            <c:idx val="0"/>
            <c:bubble3D val="0"/>
            <c:spPr>
              <a:solidFill>
                <a:srgbClr val="9999FF"/>
              </a:solidFill>
              <a:ln w="9521">
                <a:solidFill>
                  <a:srgbClr val="000000"/>
                </a:solidFill>
                <a:prstDash val="solid"/>
              </a:ln>
            </c:spPr>
            <c:extLst>
              <c:ext xmlns:c16="http://schemas.microsoft.com/office/drawing/2014/chart" uri="{C3380CC4-5D6E-409C-BE32-E72D297353CC}">
                <c16:uniqueId val="{0000004F-2C6C-4100-AD6B-3970AE3CD8F4}"/>
              </c:ext>
            </c:extLst>
          </c:dPt>
          <c:dPt>
            <c:idx val="1"/>
            <c:bubble3D val="0"/>
            <c:spPr>
              <a:solidFill>
                <a:srgbClr val="993366"/>
              </a:solidFill>
              <a:ln w="9521">
                <a:solidFill>
                  <a:srgbClr val="000000"/>
                </a:solidFill>
                <a:prstDash val="solid"/>
              </a:ln>
            </c:spPr>
            <c:extLst>
              <c:ext xmlns:c16="http://schemas.microsoft.com/office/drawing/2014/chart" uri="{C3380CC4-5D6E-409C-BE32-E72D297353CC}">
                <c16:uniqueId val="{00000051-2C6C-4100-AD6B-3970AE3CD8F4}"/>
              </c:ext>
            </c:extLst>
          </c:dPt>
          <c:dPt>
            <c:idx val="2"/>
            <c:bubble3D val="0"/>
            <c:spPr>
              <a:solidFill>
                <a:srgbClr val="FFFFCC"/>
              </a:solidFill>
              <a:ln w="9521">
                <a:solidFill>
                  <a:srgbClr val="000000"/>
                </a:solidFill>
                <a:prstDash val="solid"/>
              </a:ln>
            </c:spPr>
            <c:extLst>
              <c:ext xmlns:c16="http://schemas.microsoft.com/office/drawing/2014/chart" uri="{C3380CC4-5D6E-409C-BE32-E72D297353CC}">
                <c16:uniqueId val="{00000053-2C6C-4100-AD6B-3970AE3CD8F4}"/>
              </c:ext>
            </c:extLst>
          </c:dPt>
          <c:dPt>
            <c:idx val="3"/>
            <c:bubble3D val="0"/>
            <c:extLst>
              <c:ext xmlns:c16="http://schemas.microsoft.com/office/drawing/2014/chart" uri="{C3380CC4-5D6E-409C-BE32-E72D297353CC}">
                <c16:uniqueId val="{00000054-2C6C-4100-AD6B-3970AE3CD8F4}"/>
              </c:ext>
            </c:extLst>
          </c:dPt>
          <c:dPt>
            <c:idx val="4"/>
            <c:bubble3D val="0"/>
            <c:spPr>
              <a:solidFill>
                <a:srgbClr val="660066"/>
              </a:solidFill>
              <a:ln w="9521">
                <a:solidFill>
                  <a:srgbClr val="000000"/>
                </a:solidFill>
                <a:prstDash val="solid"/>
              </a:ln>
            </c:spPr>
            <c:extLst>
              <c:ext xmlns:c16="http://schemas.microsoft.com/office/drawing/2014/chart" uri="{C3380CC4-5D6E-409C-BE32-E72D297353CC}">
                <c16:uniqueId val="{00000056-2C6C-4100-AD6B-3970AE3CD8F4}"/>
              </c:ext>
            </c:extLst>
          </c:dPt>
          <c:dPt>
            <c:idx val="5"/>
            <c:bubble3D val="0"/>
            <c:spPr>
              <a:solidFill>
                <a:srgbClr val="FF8080"/>
              </a:solidFill>
              <a:ln w="9521">
                <a:solidFill>
                  <a:srgbClr val="000000"/>
                </a:solidFill>
                <a:prstDash val="solid"/>
              </a:ln>
            </c:spPr>
            <c:extLst>
              <c:ext xmlns:c16="http://schemas.microsoft.com/office/drawing/2014/chart" uri="{C3380CC4-5D6E-409C-BE32-E72D297353CC}">
                <c16:uniqueId val="{00000058-2C6C-4100-AD6B-3970AE3CD8F4}"/>
              </c:ext>
            </c:extLst>
          </c:dPt>
          <c:dPt>
            <c:idx val="6"/>
            <c:bubble3D val="0"/>
            <c:spPr>
              <a:solidFill>
                <a:srgbClr val="0066CC"/>
              </a:solidFill>
              <a:ln w="9521">
                <a:solidFill>
                  <a:srgbClr val="000000"/>
                </a:solidFill>
                <a:prstDash val="solid"/>
              </a:ln>
            </c:spPr>
            <c:extLst>
              <c:ext xmlns:c16="http://schemas.microsoft.com/office/drawing/2014/chart" uri="{C3380CC4-5D6E-409C-BE32-E72D297353CC}">
                <c16:uniqueId val="{0000005A-2C6C-4100-AD6B-3970AE3CD8F4}"/>
              </c:ext>
            </c:extLst>
          </c:dPt>
          <c:dPt>
            <c:idx val="7"/>
            <c:bubble3D val="0"/>
            <c:spPr>
              <a:solidFill>
                <a:srgbClr val="CCCCFF"/>
              </a:solidFill>
              <a:ln w="9521">
                <a:solidFill>
                  <a:srgbClr val="000000"/>
                </a:solidFill>
                <a:prstDash val="solid"/>
              </a:ln>
            </c:spPr>
            <c:extLst>
              <c:ext xmlns:c16="http://schemas.microsoft.com/office/drawing/2014/chart" uri="{C3380CC4-5D6E-409C-BE32-E72D297353CC}">
                <c16:uniqueId val="{0000005C-2C6C-4100-AD6B-3970AE3CD8F4}"/>
              </c:ext>
            </c:extLst>
          </c:dPt>
          <c:dPt>
            <c:idx val="8"/>
            <c:bubble3D val="0"/>
            <c:spPr>
              <a:solidFill>
                <a:srgbClr val="000080"/>
              </a:solidFill>
              <a:ln w="9521">
                <a:solidFill>
                  <a:srgbClr val="000000"/>
                </a:solidFill>
                <a:prstDash val="solid"/>
              </a:ln>
            </c:spPr>
            <c:extLst>
              <c:ext xmlns:c16="http://schemas.microsoft.com/office/drawing/2014/chart" uri="{C3380CC4-5D6E-409C-BE32-E72D297353CC}">
                <c16:uniqueId val="{0000005E-2C6C-4100-AD6B-3970AE3CD8F4}"/>
              </c:ext>
            </c:extLst>
          </c:dPt>
          <c:dPt>
            <c:idx val="9"/>
            <c:bubble3D val="0"/>
            <c:spPr>
              <a:solidFill>
                <a:srgbClr val="FF00FF"/>
              </a:solidFill>
              <a:ln w="9521">
                <a:solidFill>
                  <a:srgbClr val="000000"/>
                </a:solidFill>
                <a:prstDash val="solid"/>
              </a:ln>
            </c:spPr>
            <c:extLst>
              <c:ext xmlns:c16="http://schemas.microsoft.com/office/drawing/2014/chart" uri="{C3380CC4-5D6E-409C-BE32-E72D297353CC}">
                <c16:uniqueId val="{00000060-2C6C-4100-AD6B-3970AE3CD8F4}"/>
              </c:ext>
            </c:extLst>
          </c:dPt>
          <c:dPt>
            <c:idx val="10"/>
            <c:bubble3D val="0"/>
            <c:spPr>
              <a:solidFill>
                <a:srgbClr val="FFFF00"/>
              </a:solidFill>
              <a:ln w="9521">
                <a:solidFill>
                  <a:srgbClr val="000000"/>
                </a:solidFill>
                <a:prstDash val="solid"/>
              </a:ln>
            </c:spPr>
            <c:extLst>
              <c:ext xmlns:c16="http://schemas.microsoft.com/office/drawing/2014/chart" uri="{C3380CC4-5D6E-409C-BE32-E72D297353CC}">
                <c16:uniqueId val="{00000062-2C6C-4100-AD6B-3970AE3CD8F4}"/>
              </c:ext>
            </c:extLst>
          </c:dPt>
          <c:dPt>
            <c:idx val="11"/>
            <c:bubble3D val="0"/>
            <c:spPr>
              <a:solidFill>
                <a:srgbClr val="00FFFF"/>
              </a:solidFill>
              <a:ln w="9521">
                <a:solidFill>
                  <a:srgbClr val="000000"/>
                </a:solidFill>
                <a:prstDash val="solid"/>
              </a:ln>
            </c:spPr>
            <c:extLst>
              <c:ext xmlns:c16="http://schemas.microsoft.com/office/drawing/2014/chart" uri="{C3380CC4-5D6E-409C-BE32-E72D297353CC}">
                <c16:uniqueId val="{00000064-2C6C-4100-AD6B-3970AE3CD8F4}"/>
              </c:ext>
            </c:extLst>
          </c:dPt>
          <c:dPt>
            <c:idx val="12"/>
            <c:bubble3D val="0"/>
            <c:spPr>
              <a:solidFill>
                <a:srgbClr val="800080"/>
              </a:solidFill>
              <a:ln w="9521">
                <a:solidFill>
                  <a:srgbClr val="000000"/>
                </a:solidFill>
                <a:prstDash val="solid"/>
              </a:ln>
            </c:spPr>
            <c:extLst>
              <c:ext xmlns:c16="http://schemas.microsoft.com/office/drawing/2014/chart" uri="{C3380CC4-5D6E-409C-BE32-E72D297353CC}">
                <c16:uniqueId val="{00000066-2C6C-4100-AD6B-3970AE3CD8F4}"/>
              </c:ext>
            </c:extLst>
          </c:dPt>
          <c:cat>
            <c:strRef>
              <c:f>Sheet1!$B$1:$N$1</c:f>
              <c:strCache>
                <c:ptCount val="13"/>
                <c:pt idx="0">
                  <c:v>Україна</c:v>
                </c:pt>
                <c:pt idx="1">
                  <c:v>Німеччина</c:v>
                </c:pt>
                <c:pt idx="2">
                  <c:v>Польща</c:v>
                </c:pt>
                <c:pt idx="3">
                  <c:v>США</c:v>
                </c:pt>
                <c:pt idx="4">
                  <c:v>Чехія</c:v>
                </c:pt>
                <c:pt idx="5">
                  <c:v>Словенія</c:v>
                </c:pt>
                <c:pt idx="6">
                  <c:v>Туреччина</c:v>
                </c:pt>
                <c:pt idx="7">
                  <c:v>Франція</c:v>
                </c:pt>
                <c:pt idx="8">
                  <c:v>Латвія</c:v>
                </c:pt>
                <c:pt idx="9">
                  <c:v>Канада </c:v>
                </c:pt>
                <c:pt idx="10">
                  <c:v>Угорщина</c:v>
                </c:pt>
                <c:pt idx="11">
                  <c:v>Фінляндія</c:v>
                </c:pt>
                <c:pt idx="12">
                  <c:v>Білорусь</c:v>
                </c:pt>
              </c:strCache>
            </c:strRef>
          </c:cat>
          <c:val>
            <c:numRef>
              <c:f>Sheet1!$B$5:$N$5</c:f>
              <c:numCache>
                <c:formatCode>General</c:formatCode>
                <c:ptCount val="13"/>
              </c:numCache>
            </c:numRef>
          </c:val>
          <c:extLst>
            <c:ext xmlns:c16="http://schemas.microsoft.com/office/drawing/2014/chart" uri="{C3380CC4-5D6E-409C-BE32-E72D297353CC}">
              <c16:uniqueId val="{00000067-2C6C-4100-AD6B-3970AE3CD8F4}"/>
            </c:ext>
          </c:extLst>
        </c:ser>
        <c:ser>
          <c:idx val="4"/>
          <c:order val="4"/>
          <c:tx>
            <c:strRef>
              <c:f>Sheet1!$A$6</c:f>
              <c:strCache>
                <c:ptCount val="1"/>
              </c:strCache>
            </c:strRef>
          </c:tx>
          <c:spPr>
            <a:solidFill>
              <a:srgbClr val="660066"/>
            </a:solidFill>
            <a:ln w="9521">
              <a:solidFill>
                <a:srgbClr val="000000"/>
              </a:solidFill>
              <a:prstDash val="solid"/>
            </a:ln>
          </c:spPr>
          <c:explosion val="2"/>
          <c:dPt>
            <c:idx val="0"/>
            <c:bubble3D val="0"/>
            <c:spPr>
              <a:solidFill>
                <a:srgbClr val="9999FF"/>
              </a:solidFill>
              <a:ln w="9521">
                <a:solidFill>
                  <a:srgbClr val="000000"/>
                </a:solidFill>
                <a:prstDash val="solid"/>
              </a:ln>
            </c:spPr>
            <c:extLst>
              <c:ext xmlns:c16="http://schemas.microsoft.com/office/drawing/2014/chart" uri="{C3380CC4-5D6E-409C-BE32-E72D297353CC}">
                <c16:uniqueId val="{00000069-2C6C-4100-AD6B-3970AE3CD8F4}"/>
              </c:ext>
            </c:extLst>
          </c:dPt>
          <c:dPt>
            <c:idx val="1"/>
            <c:bubble3D val="0"/>
            <c:spPr>
              <a:solidFill>
                <a:srgbClr val="993366"/>
              </a:solidFill>
              <a:ln w="9521">
                <a:solidFill>
                  <a:srgbClr val="000000"/>
                </a:solidFill>
                <a:prstDash val="solid"/>
              </a:ln>
            </c:spPr>
            <c:extLst>
              <c:ext xmlns:c16="http://schemas.microsoft.com/office/drawing/2014/chart" uri="{C3380CC4-5D6E-409C-BE32-E72D297353CC}">
                <c16:uniqueId val="{0000006B-2C6C-4100-AD6B-3970AE3CD8F4}"/>
              </c:ext>
            </c:extLst>
          </c:dPt>
          <c:dPt>
            <c:idx val="2"/>
            <c:bubble3D val="0"/>
            <c:spPr>
              <a:solidFill>
                <a:srgbClr val="FFFFCC"/>
              </a:solidFill>
              <a:ln w="9521">
                <a:solidFill>
                  <a:srgbClr val="000000"/>
                </a:solidFill>
                <a:prstDash val="solid"/>
              </a:ln>
            </c:spPr>
            <c:extLst>
              <c:ext xmlns:c16="http://schemas.microsoft.com/office/drawing/2014/chart" uri="{C3380CC4-5D6E-409C-BE32-E72D297353CC}">
                <c16:uniqueId val="{0000006D-2C6C-4100-AD6B-3970AE3CD8F4}"/>
              </c:ext>
            </c:extLst>
          </c:dPt>
          <c:dPt>
            <c:idx val="3"/>
            <c:bubble3D val="0"/>
            <c:spPr>
              <a:solidFill>
                <a:srgbClr val="CCFFFF"/>
              </a:solidFill>
              <a:ln w="9521">
                <a:solidFill>
                  <a:srgbClr val="000000"/>
                </a:solidFill>
                <a:prstDash val="solid"/>
              </a:ln>
            </c:spPr>
            <c:extLst>
              <c:ext xmlns:c16="http://schemas.microsoft.com/office/drawing/2014/chart" uri="{C3380CC4-5D6E-409C-BE32-E72D297353CC}">
                <c16:uniqueId val="{0000006F-2C6C-4100-AD6B-3970AE3CD8F4}"/>
              </c:ext>
            </c:extLst>
          </c:dPt>
          <c:dPt>
            <c:idx val="4"/>
            <c:bubble3D val="0"/>
            <c:extLst>
              <c:ext xmlns:c16="http://schemas.microsoft.com/office/drawing/2014/chart" uri="{C3380CC4-5D6E-409C-BE32-E72D297353CC}">
                <c16:uniqueId val="{00000070-2C6C-4100-AD6B-3970AE3CD8F4}"/>
              </c:ext>
            </c:extLst>
          </c:dPt>
          <c:dPt>
            <c:idx val="5"/>
            <c:bubble3D val="0"/>
            <c:spPr>
              <a:solidFill>
                <a:srgbClr val="FF8080"/>
              </a:solidFill>
              <a:ln w="9521">
                <a:solidFill>
                  <a:srgbClr val="000000"/>
                </a:solidFill>
                <a:prstDash val="solid"/>
              </a:ln>
            </c:spPr>
            <c:extLst>
              <c:ext xmlns:c16="http://schemas.microsoft.com/office/drawing/2014/chart" uri="{C3380CC4-5D6E-409C-BE32-E72D297353CC}">
                <c16:uniqueId val="{00000072-2C6C-4100-AD6B-3970AE3CD8F4}"/>
              </c:ext>
            </c:extLst>
          </c:dPt>
          <c:dPt>
            <c:idx val="6"/>
            <c:bubble3D val="0"/>
            <c:spPr>
              <a:solidFill>
                <a:srgbClr val="0066CC"/>
              </a:solidFill>
              <a:ln w="9521">
                <a:solidFill>
                  <a:srgbClr val="000000"/>
                </a:solidFill>
                <a:prstDash val="solid"/>
              </a:ln>
            </c:spPr>
            <c:extLst>
              <c:ext xmlns:c16="http://schemas.microsoft.com/office/drawing/2014/chart" uri="{C3380CC4-5D6E-409C-BE32-E72D297353CC}">
                <c16:uniqueId val="{00000074-2C6C-4100-AD6B-3970AE3CD8F4}"/>
              </c:ext>
            </c:extLst>
          </c:dPt>
          <c:dPt>
            <c:idx val="7"/>
            <c:bubble3D val="0"/>
            <c:spPr>
              <a:solidFill>
                <a:srgbClr val="CCCCFF"/>
              </a:solidFill>
              <a:ln w="9521">
                <a:solidFill>
                  <a:srgbClr val="000000"/>
                </a:solidFill>
                <a:prstDash val="solid"/>
              </a:ln>
            </c:spPr>
            <c:extLst>
              <c:ext xmlns:c16="http://schemas.microsoft.com/office/drawing/2014/chart" uri="{C3380CC4-5D6E-409C-BE32-E72D297353CC}">
                <c16:uniqueId val="{00000076-2C6C-4100-AD6B-3970AE3CD8F4}"/>
              </c:ext>
            </c:extLst>
          </c:dPt>
          <c:dPt>
            <c:idx val="8"/>
            <c:bubble3D val="0"/>
            <c:spPr>
              <a:solidFill>
                <a:srgbClr val="000080"/>
              </a:solidFill>
              <a:ln w="9521">
                <a:solidFill>
                  <a:srgbClr val="000000"/>
                </a:solidFill>
                <a:prstDash val="solid"/>
              </a:ln>
            </c:spPr>
            <c:extLst>
              <c:ext xmlns:c16="http://schemas.microsoft.com/office/drawing/2014/chart" uri="{C3380CC4-5D6E-409C-BE32-E72D297353CC}">
                <c16:uniqueId val="{00000078-2C6C-4100-AD6B-3970AE3CD8F4}"/>
              </c:ext>
            </c:extLst>
          </c:dPt>
          <c:dPt>
            <c:idx val="9"/>
            <c:bubble3D val="0"/>
            <c:spPr>
              <a:solidFill>
                <a:srgbClr val="FF00FF"/>
              </a:solidFill>
              <a:ln w="9521">
                <a:solidFill>
                  <a:srgbClr val="000000"/>
                </a:solidFill>
                <a:prstDash val="solid"/>
              </a:ln>
            </c:spPr>
            <c:extLst>
              <c:ext xmlns:c16="http://schemas.microsoft.com/office/drawing/2014/chart" uri="{C3380CC4-5D6E-409C-BE32-E72D297353CC}">
                <c16:uniqueId val="{0000007A-2C6C-4100-AD6B-3970AE3CD8F4}"/>
              </c:ext>
            </c:extLst>
          </c:dPt>
          <c:dPt>
            <c:idx val="10"/>
            <c:bubble3D val="0"/>
            <c:spPr>
              <a:solidFill>
                <a:srgbClr val="FFFF00"/>
              </a:solidFill>
              <a:ln w="9521">
                <a:solidFill>
                  <a:srgbClr val="000000"/>
                </a:solidFill>
                <a:prstDash val="solid"/>
              </a:ln>
            </c:spPr>
            <c:extLst>
              <c:ext xmlns:c16="http://schemas.microsoft.com/office/drawing/2014/chart" uri="{C3380CC4-5D6E-409C-BE32-E72D297353CC}">
                <c16:uniqueId val="{0000007C-2C6C-4100-AD6B-3970AE3CD8F4}"/>
              </c:ext>
            </c:extLst>
          </c:dPt>
          <c:dPt>
            <c:idx val="11"/>
            <c:bubble3D val="0"/>
            <c:spPr>
              <a:solidFill>
                <a:srgbClr val="00FFFF"/>
              </a:solidFill>
              <a:ln w="9521">
                <a:solidFill>
                  <a:srgbClr val="000000"/>
                </a:solidFill>
                <a:prstDash val="solid"/>
              </a:ln>
            </c:spPr>
            <c:extLst>
              <c:ext xmlns:c16="http://schemas.microsoft.com/office/drawing/2014/chart" uri="{C3380CC4-5D6E-409C-BE32-E72D297353CC}">
                <c16:uniqueId val="{0000007E-2C6C-4100-AD6B-3970AE3CD8F4}"/>
              </c:ext>
            </c:extLst>
          </c:dPt>
          <c:dPt>
            <c:idx val="12"/>
            <c:bubble3D val="0"/>
            <c:spPr>
              <a:solidFill>
                <a:srgbClr val="800080"/>
              </a:solidFill>
              <a:ln w="9521">
                <a:solidFill>
                  <a:srgbClr val="000000"/>
                </a:solidFill>
                <a:prstDash val="solid"/>
              </a:ln>
            </c:spPr>
            <c:extLst>
              <c:ext xmlns:c16="http://schemas.microsoft.com/office/drawing/2014/chart" uri="{C3380CC4-5D6E-409C-BE32-E72D297353CC}">
                <c16:uniqueId val="{00000080-2C6C-4100-AD6B-3970AE3CD8F4}"/>
              </c:ext>
            </c:extLst>
          </c:dPt>
          <c:cat>
            <c:strRef>
              <c:f>Sheet1!$B$1:$N$1</c:f>
              <c:strCache>
                <c:ptCount val="13"/>
                <c:pt idx="0">
                  <c:v>Україна</c:v>
                </c:pt>
                <c:pt idx="1">
                  <c:v>Німеччина</c:v>
                </c:pt>
                <c:pt idx="2">
                  <c:v>Польща</c:v>
                </c:pt>
                <c:pt idx="3">
                  <c:v>США</c:v>
                </c:pt>
                <c:pt idx="4">
                  <c:v>Чехія</c:v>
                </c:pt>
                <c:pt idx="5">
                  <c:v>Словенія</c:v>
                </c:pt>
                <c:pt idx="6">
                  <c:v>Туреччина</c:v>
                </c:pt>
                <c:pt idx="7">
                  <c:v>Франція</c:v>
                </c:pt>
                <c:pt idx="8">
                  <c:v>Латвія</c:v>
                </c:pt>
                <c:pt idx="9">
                  <c:v>Канада </c:v>
                </c:pt>
                <c:pt idx="10">
                  <c:v>Угорщина</c:v>
                </c:pt>
                <c:pt idx="11">
                  <c:v>Фінляндія</c:v>
                </c:pt>
                <c:pt idx="12">
                  <c:v>Білорусь</c:v>
                </c:pt>
              </c:strCache>
            </c:strRef>
          </c:cat>
          <c:val>
            <c:numRef>
              <c:f>Sheet1!$B$6:$N$6</c:f>
              <c:numCache>
                <c:formatCode>General</c:formatCode>
                <c:ptCount val="13"/>
              </c:numCache>
            </c:numRef>
          </c:val>
          <c:extLst>
            <c:ext xmlns:c16="http://schemas.microsoft.com/office/drawing/2014/chart" uri="{C3380CC4-5D6E-409C-BE32-E72D297353CC}">
              <c16:uniqueId val="{00000081-2C6C-4100-AD6B-3970AE3CD8F4}"/>
            </c:ext>
          </c:extLst>
        </c:ser>
        <c:ser>
          <c:idx val="6"/>
          <c:order val="5"/>
          <c:tx>
            <c:strRef>
              <c:f>Sheet1!$A$8</c:f>
              <c:strCache>
                <c:ptCount val="1"/>
              </c:strCache>
            </c:strRef>
          </c:tx>
          <c:spPr>
            <a:solidFill>
              <a:srgbClr val="0066CC"/>
            </a:solidFill>
            <a:ln w="9521">
              <a:solidFill>
                <a:srgbClr val="000000"/>
              </a:solidFill>
              <a:prstDash val="solid"/>
            </a:ln>
          </c:spPr>
          <c:explosion val="2"/>
          <c:dPt>
            <c:idx val="0"/>
            <c:bubble3D val="0"/>
            <c:spPr>
              <a:solidFill>
                <a:srgbClr val="9999FF"/>
              </a:solidFill>
              <a:ln w="9521">
                <a:solidFill>
                  <a:srgbClr val="000000"/>
                </a:solidFill>
                <a:prstDash val="solid"/>
              </a:ln>
            </c:spPr>
            <c:extLst>
              <c:ext xmlns:c16="http://schemas.microsoft.com/office/drawing/2014/chart" uri="{C3380CC4-5D6E-409C-BE32-E72D297353CC}">
                <c16:uniqueId val="{00000083-2C6C-4100-AD6B-3970AE3CD8F4}"/>
              </c:ext>
            </c:extLst>
          </c:dPt>
          <c:dPt>
            <c:idx val="1"/>
            <c:bubble3D val="0"/>
            <c:spPr>
              <a:solidFill>
                <a:srgbClr val="993366"/>
              </a:solidFill>
              <a:ln w="9521">
                <a:solidFill>
                  <a:srgbClr val="000000"/>
                </a:solidFill>
                <a:prstDash val="solid"/>
              </a:ln>
            </c:spPr>
            <c:extLst>
              <c:ext xmlns:c16="http://schemas.microsoft.com/office/drawing/2014/chart" uri="{C3380CC4-5D6E-409C-BE32-E72D297353CC}">
                <c16:uniqueId val="{00000085-2C6C-4100-AD6B-3970AE3CD8F4}"/>
              </c:ext>
            </c:extLst>
          </c:dPt>
          <c:dPt>
            <c:idx val="2"/>
            <c:bubble3D val="0"/>
            <c:spPr>
              <a:solidFill>
                <a:srgbClr val="FFFFCC"/>
              </a:solidFill>
              <a:ln w="9521">
                <a:solidFill>
                  <a:srgbClr val="000000"/>
                </a:solidFill>
                <a:prstDash val="solid"/>
              </a:ln>
            </c:spPr>
            <c:extLst>
              <c:ext xmlns:c16="http://schemas.microsoft.com/office/drawing/2014/chart" uri="{C3380CC4-5D6E-409C-BE32-E72D297353CC}">
                <c16:uniqueId val="{00000087-2C6C-4100-AD6B-3970AE3CD8F4}"/>
              </c:ext>
            </c:extLst>
          </c:dPt>
          <c:dPt>
            <c:idx val="3"/>
            <c:bubble3D val="0"/>
            <c:spPr>
              <a:solidFill>
                <a:srgbClr val="CCFFFF"/>
              </a:solidFill>
              <a:ln w="9521">
                <a:solidFill>
                  <a:srgbClr val="000000"/>
                </a:solidFill>
                <a:prstDash val="solid"/>
              </a:ln>
            </c:spPr>
            <c:extLst>
              <c:ext xmlns:c16="http://schemas.microsoft.com/office/drawing/2014/chart" uri="{C3380CC4-5D6E-409C-BE32-E72D297353CC}">
                <c16:uniqueId val="{00000089-2C6C-4100-AD6B-3970AE3CD8F4}"/>
              </c:ext>
            </c:extLst>
          </c:dPt>
          <c:dPt>
            <c:idx val="4"/>
            <c:bubble3D val="0"/>
            <c:spPr>
              <a:solidFill>
                <a:srgbClr val="660066"/>
              </a:solidFill>
              <a:ln w="9521">
                <a:solidFill>
                  <a:srgbClr val="000000"/>
                </a:solidFill>
                <a:prstDash val="solid"/>
              </a:ln>
            </c:spPr>
            <c:extLst>
              <c:ext xmlns:c16="http://schemas.microsoft.com/office/drawing/2014/chart" uri="{C3380CC4-5D6E-409C-BE32-E72D297353CC}">
                <c16:uniqueId val="{0000008B-2C6C-4100-AD6B-3970AE3CD8F4}"/>
              </c:ext>
            </c:extLst>
          </c:dPt>
          <c:dPt>
            <c:idx val="5"/>
            <c:bubble3D val="0"/>
            <c:spPr>
              <a:solidFill>
                <a:srgbClr val="FF8080"/>
              </a:solidFill>
              <a:ln w="9521">
                <a:solidFill>
                  <a:srgbClr val="000000"/>
                </a:solidFill>
                <a:prstDash val="solid"/>
              </a:ln>
            </c:spPr>
            <c:extLst>
              <c:ext xmlns:c16="http://schemas.microsoft.com/office/drawing/2014/chart" uri="{C3380CC4-5D6E-409C-BE32-E72D297353CC}">
                <c16:uniqueId val="{0000008D-2C6C-4100-AD6B-3970AE3CD8F4}"/>
              </c:ext>
            </c:extLst>
          </c:dPt>
          <c:dPt>
            <c:idx val="6"/>
            <c:bubble3D val="0"/>
            <c:extLst>
              <c:ext xmlns:c16="http://schemas.microsoft.com/office/drawing/2014/chart" uri="{C3380CC4-5D6E-409C-BE32-E72D297353CC}">
                <c16:uniqueId val="{0000008E-2C6C-4100-AD6B-3970AE3CD8F4}"/>
              </c:ext>
            </c:extLst>
          </c:dPt>
          <c:dPt>
            <c:idx val="7"/>
            <c:bubble3D val="0"/>
            <c:spPr>
              <a:solidFill>
                <a:srgbClr val="CCCCFF"/>
              </a:solidFill>
              <a:ln w="9521">
                <a:solidFill>
                  <a:srgbClr val="000000"/>
                </a:solidFill>
                <a:prstDash val="solid"/>
              </a:ln>
            </c:spPr>
            <c:extLst>
              <c:ext xmlns:c16="http://schemas.microsoft.com/office/drawing/2014/chart" uri="{C3380CC4-5D6E-409C-BE32-E72D297353CC}">
                <c16:uniqueId val="{00000090-2C6C-4100-AD6B-3970AE3CD8F4}"/>
              </c:ext>
            </c:extLst>
          </c:dPt>
          <c:dPt>
            <c:idx val="8"/>
            <c:bubble3D val="0"/>
            <c:spPr>
              <a:solidFill>
                <a:srgbClr val="000080"/>
              </a:solidFill>
              <a:ln w="9521">
                <a:solidFill>
                  <a:srgbClr val="000000"/>
                </a:solidFill>
                <a:prstDash val="solid"/>
              </a:ln>
            </c:spPr>
            <c:extLst>
              <c:ext xmlns:c16="http://schemas.microsoft.com/office/drawing/2014/chart" uri="{C3380CC4-5D6E-409C-BE32-E72D297353CC}">
                <c16:uniqueId val="{00000092-2C6C-4100-AD6B-3970AE3CD8F4}"/>
              </c:ext>
            </c:extLst>
          </c:dPt>
          <c:dPt>
            <c:idx val="9"/>
            <c:bubble3D val="0"/>
            <c:spPr>
              <a:solidFill>
                <a:srgbClr val="FF00FF"/>
              </a:solidFill>
              <a:ln w="9521">
                <a:solidFill>
                  <a:srgbClr val="000000"/>
                </a:solidFill>
                <a:prstDash val="solid"/>
              </a:ln>
            </c:spPr>
            <c:extLst>
              <c:ext xmlns:c16="http://schemas.microsoft.com/office/drawing/2014/chart" uri="{C3380CC4-5D6E-409C-BE32-E72D297353CC}">
                <c16:uniqueId val="{00000094-2C6C-4100-AD6B-3970AE3CD8F4}"/>
              </c:ext>
            </c:extLst>
          </c:dPt>
          <c:dPt>
            <c:idx val="10"/>
            <c:bubble3D val="0"/>
            <c:spPr>
              <a:solidFill>
                <a:srgbClr val="FFFF00"/>
              </a:solidFill>
              <a:ln w="9521">
                <a:solidFill>
                  <a:srgbClr val="000000"/>
                </a:solidFill>
                <a:prstDash val="solid"/>
              </a:ln>
            </c:spPr>
            <c:extLst>
              <c:ext xmlns:c16="http://schemas.microsoft.com/office/drawing/2014/chart" uri="{C3380CC4-5D6E-409C-BE32-E72D297353CC}">
                <c16:uniqueId val="{00000096-2C6C-4100-AD6B-3970AE3CD8F4}"/>
              </c:ext>
            </c:extLst>
          </c:dPt>
          <c:dPt>
            <c:idx val="11"/>
            <c:bubble3D val="0"/>
            <c:spPr>
              <a:solidFill>
                <a:srgbClr val="00FFFF"/>
              </a:solidFill>
              <a:ln w="9521">
                <a:solidFill>
                  <a:srgbClr val="000000"/>
                </a:solidFill>
                <a:prstDash val="solid"/>
              </a:ln>
            </c:spPr>
            <c:extLst>
              <c:ext xmlns:c16="http://schemas.microsoft.com/office/drawing/2014/chart" uri="{C3380CC4-5D6E-409C-BE32-E72D297353CC}">
                <c16:uniqueId val="{00000098-2C6C-4100-AD6B-3970AE3CD8F4}"/>
              </c:ext>
            </c:extLst>
          </c:dPt>
          <c:dPt>
            <c:idx val="12"/>
            <c:bubble3D val="0"/>
            <c:spPr>
              <a:solidFill>
                <a:srgbClr val="800080"/>
              </a:solidFill>
              <a:ln w="9521">
                <a:solidFill>
                  <a:srgbClr val="000000"/>
                </a:solidFill>
                <a:prstDash val="solid"/>
              </a:ln>
            </c:spPr>
            <c:extLst>
              <c:ext xmlns:c16="http://schemas.microsoft.com/office/drawing/2014/chart" uri="{C3380CC4-5D6E-409C-BE32-E72D297353CC}">
                <c16:uniqueId val="{0000009A-2C6C-4100-AD6B-3970AE3CD8F4}"/>
              </c:ext>
            </c:extLst>
          </c:dPt>
          <c:cat>
            <c:strRef>
              <c:f>Sheet1!$B$1:$N$1</c:f>
              <c:strCache>
                <c:ptCount val="13"/>
                <c:pt idx="0">
                  <c:v>Україна</c:v>
                </c:pt>
                <c:pt idx="1">
                  <c:v>Німеччина</c:v>
                </c:pt>
                <c:pt idx="2">
                  <c:v>Польща</c:v>
                </c:pt>
                <c:pt idx="3">
                  <c:v>США</c:v>
                </c:pt>
                <c:pt idx="4">
                  <c:v>Чехія</c:v>
                </c:pt>
                <c:pt idx="5">
                  <c:v>Словенія</c:v>
                </c:pt>
                <c:pt idx="6">
                  <c:v>Туреччина</c:v>
                </c:pt>
                <c:pt idx="7">
                  <c:v>Франція</c:v>
                </c:pt>
                <c:pt idx="8">
                  <c:v>Латвія</c:v>
                </c:pt>
                <c:pt idx="9">
                  <c:v>Канада </c:v>
                </c:pt>
                <c:pt idx="10">
                  <c:v>Угорщина</c:v>
                </c:pt>
                <c:pt idx="11">
                  <c:v>Фінляндія</c:v>
                </c:pt>
                <c:pt idx="12">
                  <c:v>Білорусь</c:v>
                </c:pt>
              </c:strCache>
            </c:strRef>
          </c:cat>
          <c:val>
            <c:numRef>
              <c:f>Sheet1!$B$8:$N$8</c:f>
              <c:numCache>
                <c:formatCode>General</c:formatCode>
                <c:ptCount val="13"/>
              </c:numCache>
            </c:numRef>
          </c:val>
          <c:extLst>
            <c:ext xmlns:c16="http://schemas.microsoft.com/office/drawing/2014/chart" uri="{C3380CC4-5D6E-409C-BE32-E72D297353CC}">
              <c16:uniqueId val="{0000009B-2C6C-4100-AD6B-3970AE3CD8F4}"/>
            </c:ext>
          </c:extLst>
        </c:ser>
        <c:ser>
          <c:idx val="7"/>
          <c:order val="6"/>
          <c:tx>
            <c:strRef>
              <c:f>Sheet1!$A$9</c:f>
              <c:strCache>
                <c:ptCount val="1"/>
              </c:strCache>
            </c:strRef>
          </c:tx>
          <c:spPr>
            <a:solidFill>
              <a:srgbClr val="CCCCFF"/>
            </a:solidFill>
            <a:ln w="9521">
              <a:solidFill>
                <a:srgbClr val="000000"/>
              </a:solidFill>
              <a:prstDash val="solid"/>
            </a:ln>
          </c:spPr>
          <c:explosion val="2"/>
          <c:dPt>
            <c:idx val="0"/>
            <c:bubble3D val="0"/>
            <c:spPr>
              <a:solidFill>
                <a:srgbClr val="9999FF"/>
              </a:solidFill>
              <a:ln w="9521">
                <a:solidFill>
                  <a:srgbClr val="000000"/>
                </a:solidFill>
                <a:prstDash val="solid"/>
              </a:ln>
            </c:spPr>
            <c:extLst>
              <c:ext xmlns:c16="http://schemas.microsoft.com/office/drawing/2014/chart" uri="{C3380CC4-5D6E-409C-BE32-E72D297353CC}">
                <c16:uniqueId val="{0000009D-2C6C-4100-AD6B-3970AE3CD8F4}"/>
              </c:ext>
            </c:extLst>
          </c:dPt>
          <c:dPt>
            <c:idx val="1"/>
            <c:bubble3D val="0"/>
            <c:spPr>
              <a:solidFill>
                <a:srgbClr val="993366"/>
              </a:solidFill>
              <a:ln w="9521">
                <a:solidFill>
                  <a:srgbClr val="000000"/>
                </a:solidFill>
                <a:prstDash val="solid"/>
              </a:ln>
            </c:spPr>
            <c:extLst>
              <c:ext xmlns:c16="http://schemas.microsoft.com/office/drawing/2014/chart" uri="{C3380CC4-5D6E-409C-BE32-E72D297353CC}">
                <c16:uniqueId val="{0000009F-2C6C-4100-AD6B-3970AE3CD8F4}"/>
              </c:ext>
            </c:extLst>
          </c:dPt>
          <c:dPt>
            <c:idx val="2"/>
            <c:bubble3D val="0"/>
            <c:spPr>
              <a:solidFill>
                <a:srgbClr val="FFFFCC"/>
              </a:solidFill>
              <a:ln w="9521">
                <a:solidFill>
                  <a:srgbClr val="000000"/>
                </a:solidFill>
                <a:prstDash val="solid"/>
              </a:ln>
            </c:spPr>
            <c:extLst>
              <c:ext xmlns:c16="http://schemas.microsoft.com/office/drawing/2014/chart" uri="{C3380CC4-5D6E-409C-BE32-E72D297353CC}">
                <c16:uniqueId val="{000000A1-2C6C-4100-AD6B-3970AE3CD8F4}"/>
              </c:ext>
            </c:extLst>
          </c:dPt>
          <c:dPt>
            <c:idx val="3"/>
            <c:bubble3D val="0"/>
            <c:spPr>
              <a:solidFill>
                <a:srgbClr val="CCFFFF"/>
              </a:solidFill>
              <a:ln w="9521">
                <a:solidFill>
                  <a:srgbClr val="000000"/>
                </a:solidFill>
                <a:prstDash val="solid"/>
              </a:ln>
            </c:spPr>
            <c:extLst>
              <c:ext xmlns:c16="http://schemas.microsoft.com/office/drawing/2014/chart" uri="{C3380CC4-5D6E-409C-BE32-E72D297353CC}">
                <c16:uniqueId val="{000000A3-2C6C-4100-AD6B-3970AE3CD8F4}"/>
              </c:ext>
            </c:extLst>
          </c:dPt>
          <c:dPt>
            <c:idx val="4"/>
            <c:bubble3D val="0"/>
            <c:spPr>
              <a:solidFill>
                <a:srgbClr val="660066"/>
              </a:solidFill>
              <a:ln w="9521">
                <a:solidFill>
                  <a:srgbClr val="000000"/>
                </a:solidFill>
                <a:prstDash val="solid"/>
              </a:ln>
            </c:spPr>
            <c:extLst>
              <c:ext xmlns:c16="http://schemas.microsoft.com/office/drawing/2014/chart" uri="{C3380CC4-5D6E-409C-BE32-E72D297353CC}">
                <c16:uniqueId val="{000000A5-2C6C-4100-AD6B-3970AE3CD8F4}"/>
              </c:ext>
            </c:extLst>
          </c:dPt>
          <c:dPt>
            <c:idx val="5"/>
            <c:bubble3D val="0"/>
            <c:spPr>
              <a:solidFill>
                <a:srgbClr val="FF8080"/>
              </a:solidFill>
              <a:ln w="9521">
                <a:solidFill>
                  <a:srgbClr val="000000"/>
                </a:solidFill>
                <a:prstDash val="solid"/>
              </a:ln>
            </c:spPr>
            <c:extLst>
              <c:ext xmlns:c16="http://schemas.microsoft.com/office/drawing/2014/chart" uri="{C3380CC4-5D6E-409C-BE32-E72D297353CC}">
                <c16:uniqueId val="{000000A7-2C6C-4100-AD6B-3970AE3CD8F4}"/>
              </c:ext>
            </c:extLst>
          </c:dPt>
          <c:dPt>
            <c:idx val="6"/>
            <c:bubble3D val="0"/>
            <c:spPr>
              <a:solidFill>
                <a:srgbClr val="0066CC"/>
              </a:solidFill>
              <a:ln w="9521">
                <a:solidFill>
                  <a:srgbClr val="000000"/>
                </a:solidFill>
                <a:prstDash val="solid"/>
              </a:ln>
            </c:spPr>
            <c:extLst>
              <c:ext xmlns:c16="http://schemas.microsoft.com/office/drawing/2014/chart" uri="{C3380CC4-5D6E-409C-BE32-E72D297353CC}">
                <c16:uniqueId val="{000000A9-2C6C-4100-AD6B-3970AE3CD8F4}"/>
              </c:ext>
            </c:extLst>
          </c:dPt>
          <c:dPt>
            <c:idx val="7"/>
            <c:bubble3D val="0"/>
            <c:extLst>
              <c:ext xmlns:c16="http://schemas.microsoft.com/office/drawing/2014/chart" uri="{C3380CC4-5D6E-409C-BE32-E72D297353CC}">
                <c16:uniqueId val="{000000AA-2C6C-4100-AD6B-3970AE3CD8F4}"/>
              </c:ext>
            </c:extLst>
          </c:dPt>
          <c:dPt>
            <c:idx val="8"/>
            <c:bubble3D val="0"/>
            <c:spPr>
              <a:solidFill>
                <a:srgbClr val="000080"/>
              </a:solidFill>
              <a:ln w="9521">
                <a:solidFill>
                  <a:srgbClr val="000000"/>
                </a:solidFill>
                <a:prstDash val="solid"/>
              </a:ln>
            </c:spPr>
            <c:extLst>
              <c:ext xmlns:c16="http://schemas.microsoft.com/office/drawing/2014/chart" uri="{C3380CC4-5D6E-409C-BE32-E72D297353CC}">
                <c16:uniqueId val="{000000AC-2C6C-4100-AD6B-3970AE3CD8F4}"/>
              </c:ext>
            </c:extLst>
          </c:dPt>
          <c:dPt>
            <c:idx val="9"/>
            <c:bubble3D val="0"/>
            <c:spPr>
              <a:solidFill>
                <a:srgbClr val="FF00FF"/>
              </a:solidFill>
              <a:ln w="9521">
                <a:solidFill>
                  <a:srgbClr val="000000"/>
                </a:solidFill>
                <a:prstDash val="solid"/>
              </a:ln>
            </c:spPr>
            <c:extLst>
              <c:ext xmlns:c16="http://schemas.microsoft.com/office/drawing/2014/chart" uri="{C3380CC4-5D6E-409C-BE32-E72D297353CC}">
                <c16:uniqueId val="{000000AE-2C6C-4100-AD6B-3970AE3CD8F4}"/>
              </c:ext>
            </c:extLst>
          </c:dPt>
          <c:dPt>
            <c:idx val="10"/>
            <c:bubble3D val="0"/>
            <c:spPr>
              <a:solidFill>
                <a:srgbClr val="FFFF00"/>
              </a:solidFill>
              <a:ln w="9521">
                <a:solidFill>
                  <a:srgbClr val="000000"/>
                </a:solidFill>
                <a:prstDash val="solid"/>
              </a:ln>
            </c:spPr>
            <c:extLst>
              <c:ext xmlns:c16="http://schemas.microsoft.com/office/drawing/2014/chart" uri="{C3380CC4-5D6E-409C-BE32-E72D297353CC}">
                <c16:uniqueId val="{000000B0-2C6C-4100-AD6B-3970AE3CD8F4}"/>
              </c:ext>
            </c:extLst>
          </c:dPt>
          <c:dPt>
            <c:idx val="11"/>
            <c:bubble3D val="0"/>
            <c:spPr>
              <a:solidFill>
                <a:srgbClr val="00FFFF"/>
              </a:solidFill>
              <a:ln w="9521">
                <a:solidFill>
                  <a:srgbClr val="000000"/>
                </a:solidFill>
                <a:prstDash val="solid"/>
              </a:ln>
            </c:spPr>
            <c:extLst>
              <c:ext xmlns:c16="http://schemas.microsoft.com/office/drawing/2014/chart" uri="{C3380CC4-5D6E-409C-BE32-E72D297353CC}">
                <c16:uniqueId val="{000000B2-2C6C-4100-AD6B-3970AE3CD8F4}"/>
              </c:ext>
            </c:extLst>
          </c:dPt>
          <c:dPt>
            <c:idx val="12"/>
            <c:bubble3D val="0"/>
            <c:spPr>
              <a:solidFill>
                <a:srgbClr val="800080"/>
              </a:solidFill>
              <a:ln w="9521">
                <a:solidFill>
                  <a:srgbClr val="000000"/>
                </a:solidFill>
                <a:prstDash val="solid"/>
              </a:ln>
            </c:spPr>
            <c:extLst>
              <c:ext xmlns:c16="http://schemas.microsoft.com/office/drawing/2014/chart" uri="{C3380CC4-5D6E-409C-BE32-E72D297353CC}">
                <c16:uniqueId val="{000000B4-2C6C-4100-AD6B-3970AE3CD8F4}"/>
              </c:ext>
            </c:extLst>
          </c:dPt>
          <c:cat>
            <c:strRef>
              <c:f>Sheet1!$B$1:$N$1</c:f>
              <c:strCache>
                <c:ptCount val="13"/>
                <c:pt idx="0">
                  <c:v>Україна</c:v>
                </c:pt>
                <c:pt idx="1">
                  <c:v>Німеччина</c:v>
                </c:pt>
                <c:pt idx="2">
                  <c:v>Польща</c:v>
                </c:pt>
                <c:pt idx="3">
                  <c:v>США</c:v>
                </c:pt>
                <c:pt idx="4">
                  <c:v>Чехія</c:v>
                </c:pt>
                <c:pt idx="5">
                  <c:v>Словенія</c:v>
                </c:pt>
                <c:pt idx="6">
                  <c:v>Туреччина</c:v>
                </c:pt>
                <c:pt idx="7">
                  <c:v>Франція</c:v>
                </c:pt>
                <c:pt idx="8">
                  <c:v>Латвія</c:v>
                </c:pt>
                <c:pt idx="9">
                  <c:v>Канада </c:v>
                </c:pt>
                <c:pt idx="10">
                  <c:v>Угорщина</c:v>
                </c:pt>
                <c:pt idx="11">
                  <c:v>Фінляндія</c:v>
                </c:pt>
                <c:pt idx="12">
                  <c:v>Білорусь</c:v>
                </c:pt>
              </c:strCache>
            </c:strRef>
          </c:cat>
          <c:val>
            <c:numRef>
              <c:f>Sheet1!$B$9:$N$9</c:f>
              <c:numCache>
                <c:formatCode>General</c:formatCode>
                <c:ptCount val="13"/>
              </c:numCache>
            </c:numRef>
          </c:val>
          <c:extLst>
            <c:ext xmlns:c16="http://schemas.microsoft.com/office/drawing/2014/chart" uri="{C3380CC4-5D6E-409C-BE32-E72D297353CC}">
              <c16:uniqueId val="{000000B5-2C6C-4100-AD6B-3970AE3CD8F4}"/>
            </c:ext>
          </c:extLst>
        </c:ser>
        <c:ser>
          <c:idx val="8"/>
          <c:order val="7"/>
          <c:tx>
            <c:strRef>
              <c:f>Sheet1!$A$10</c:f>
              <c:strCache>
                <c:ptCount val="1"/>
              </c:strCache>
            </c:strRef>
          </c:tx>
          <c:spPr>
            <a:solidFill>
              <a:srgbClr val="000080"/>
            </a:solidFill>
            <a:ln w="9521">
              <a:solidFill>
                <a:srgbClr val="000000"/>
              </a:solidFill>
              <a:prstDash val="solid"/>
            </a:ln>
          </c:spPr>
          <c:explosion val="2"/>
          <c:dPt>
            <c:idx val="0"/>
            <c:bubble3D val="0"/>
            <c:spPr>
              <a:solidFill>
                <a:srgbClr val="9999FF"/>
              </a:solidFill>
              <a:ln w="9521">
                <a:solidFill>
                  <a:srgbClr val="000000"/>
                </a:solidFill>
                <a:prstDash val="solid"/>
              </a:ln>
            </c:spPr>
            <c:extLst>
              <c:ext xmlns:c16="http://schemas.microsoft.com/office/drawing/2014/chart" uri="{C3380CC4-5D6E-409C-BE32-E72D297353CC}">
                <c16:uniqueId val="{000000B7-2C6C-4100-AD6B-3970AE3CD8F4}"/>
              </c:ext>
            </c:extLst>
          </c:dPt>
          <c:dPt>
            <c:idx val="1"/>
            <c:bubble3D val="0"/>
            <c:spPr>
              <a:solidFill>
                <a:srgbClr val="993366"/>
              </a:solidFill>
              <a:ln w="9521">
                <a:solidFill>
                  <a:srgbClr val="000000"/>
                </a:solidFill>
                <a:prstDash val="solid"/>
              </a:ln>
            </c:spPr>
            <c:extLst>
              <c:ext xmlns:c16="http://schemas.microsoft.com/office/drawing/2014/chart" uri="{C3380CC4-5D6E-409C-BE32-E72D297353CC}">
                <c16:uniqueId val="{000000B9-2C6C-4100-AD6B-3970AE3CD8F4}"/>
              </c:ext>
            </c:extLst>
          </c:dPt>
          <c:dPt>
            <c:idx val="2"/>
            <c:bubble3D val="0"/>
            <c:spPr>
              <a:solidFill>
                <a:srgbClr val="FFFFCC"/>
              </a:solidFill>
              <a:ln w="9521">
                <a:solidFill>
                  <a:srgbClr val="000000"/>
                </a:solidFill>
                <a:prstDash val="solid"/>
              </a:ln>
            </c:spPr>
            <c:extLst>
              <c:ext xmlns:c16="http://schemas.microsoft.com/office/drawing/2014/chart" uri="{C3380CC4-5D6E-409C-BE32-E72D297353CC}">
                <c16:uniqueId val="{000000BB-2C6C-4100-AD6B-3970AE3CD8F4}"/>
              </c:ext>
            </c:extLst>
          </c:dPt>
          <c:dPt>
            <c:idx val="3"/>
            <c:bubble3D val="0"/>
            <c:spPr>
              <a:solidFill>
                <a:srgbClr val="CCFFFF"/>
              </a:solidFill>
              <a:ln w="9521">
                <a:solidFill>
                  <a:srgbClr val="000000"/>
                </a:solidFill>
                <a:prstDash val="solid"/>
              </a:ln>
            </c:spPr>
            <c:extLst>
              <c:ext xmlns:c16="http://schemas.microsoft.com/office/drawing/2014/chart" uri="{C3380CC4-5D6E-409C-BE32-E72D297353CC}">
                <c16:uniqueId val="{000000BD-2C6C-4100-AD6B-3970AE3CD8F4}"/>
              </c:ext>
            </c:extLst>
          </c:dPt>
          <c:dPt>
            <c:idx val="4"/>
            <c:bubble3D val="0"/>
            <c:spPr>
              <a:solidFill>
                <a:srgbClr val="660066"/>
              </a:solidFill>
              <a:ln w="9521">
                <a:solidFill>
                  <a:srgbClr val="000000"/>
                </a:solidFill>
                <a:prstDash val="solid"/>
              </a:ln>
            </c:spPr>
            <c:extLst>
              <c:ext xmlns:c16="http://schemas.microsoft.com/office/drawing/2014/chart" uri="{C3380CC4-5D6E-409C-BE32-E72D297353CC}">
                <c16:uniqueId val="{000000BF-2C6C-4100-AD6B-3970AE3CD8F4}"/>
              </c:ext>
            </c:extLst>
          </c:dPt>
          <c:dPt>
            <c:idx val="5"/>
            <c:bubble3D val="0"/>
            <c:spPr>
              <a:solidFill>
                <a:srgbClr val="FF8080"/>
              </a:solidFill>
              <a:ln w="9521">
                <a:solidFill>
                  <a:srgbClr val="000000"/>
                </a:solidFill>
                <a:prstDash val="solid"/>
              </a:ln>
            </c:spPr>
            <c:extLst>
              <c:ext xmlns:c16="http://schemas.microsoft.com/office/drawing/2014/chart" uri="{C3380CC4-5D6E-409C-BE32-E72D297353CC}">
                <c16:uniqueId val="{000000C1-2C6C-4100-AD6B-3970AE3CD8F4}"/>
              </c:ext>
            </c:extLst>
          </c:dPt>
          <c:dPt>
            <c:idx val="6"/>
            <c:bubble3D val="0"/>
            <c:spPr>
              <a:solidFill>
                <a:srgbClr val="0066CC"/>
              </a:solidFill>
              <a:ln w="9521">
                <a:solidFill>
                  <a:srgbClr val="000000"/>
                </a:solidFill>
                <a:prstDash val="solid"/>
              </a:ln>
            </c:spPr>
            <c:extLst>
              <c:ext xmlns:c16="http://schemas.microsoft.com/office/drawing/2014/chart" uri="{C3380CC4-5D6E-409C-BE32-E72D297353CC}">
                <c16:uniqueId val="{000000C3-2C6C-4100-AD6B-3970AE3CD8F4}"/>
              </c:ext>
            </c:extLst>
          </c:dPt>
          <c:dPt>
            <c:idx val="7"/>
            <c:bubble3D val="0"/>
            <c:spPr>
              <a:solidFill>
                <a:srgbClr val="CCCCFF"/>
              </a:solidFill>
              <a:ln w="9521">
                <a:solidFill>
                  <a:srgbClr val="000000"/>
                </a:solidFill>
                <a:prstDash val="solid"/>
              </a:ln>
            </c:spPr>
            <c:extLst>
              <c:ext xmlns:c16="http://schemas.microsoft.com/office/drawing/2014/chart" uri="{C3380CC4-5D6E-409C-BE32-E72D297353CC}">
                <c16:uniqueId val="{000000C5-2C6C-4100-AD6B-3970AE3CD8F4}"/>
              </c:ext>
            </c:extLst>
          </c:dPt>
          <c:dPt>
            <c:idx val="8"/>
            <c:bubble3D val="0"/>
            <c:extLst>
              <c:ext xmlns:c16="http://schemas.microsoft.com/office/drawing/2014/chart" uri="{C3380CC4-5D6E-409C-BE32-E72D297353CC}">
                <c16:uniqueId val="{000000C6-2C6C-4100-AD6B-3970AE3CD8F4}"/>
              </c:ext>
            </c:extLst>
          </c:dPt>
          <c:dPt>
            <c:idx val="9"/>
            <c:bubble3D val="0"/>
            <c:spPr>
              <a:solidFill>
                <a:srgbClr val="FF00FF"/>
              </a:solidFill>
              <a:ln w="9521">
                <a:solidFill>
                  <a:srgbClr val="000000"/>
                </a:solidFill>
                <a:prstDash val="solid"/>
              </a:ln>
            </c:spPr>
            <c:extLst>
              <c:ext xmlns:c16="http://schemas.microsoft.com/office/drawing/2014/chart" uri="{C3380CC4-5D6E-409C-BE32-E72D297353CC}">
                <c16:uniqueId val="{000000C8-2C6C-4100-AD6B-3970AE3CD8F4}"/>
              </c:ext>
            </c:extLst>
          </c:dPt>
          <c:dPt>
            <c:idx val="10"/>
            <c:bubble3D val="0"/>
            <c:spPr>
              <a:solidFill>
                <a:srgbClr val="FFFF00"/>
              </a:solidFill>
              <a:ln w="9521">
                <a:solidFill>
                  <a:srgbClr val="000000"/>
                </a:solidFill>
                <a:prstDash val="solid"/>
              </a:ln>
            </c:spPr>
            <c:extLst>
              <c:ext xmlns:c16="http://schemas.microsoft.com/office/drawing/2014/chart" uri="{C3380CC4-5D6E-409C-BE32-E72D297353CC}">
                <c16:uniqueId val="{000000CA-2C6C-4100-AD6B-3970AE3CD8F4}"/>
              </c:ext>
            </c:extLst>
          </c:dPt>
          <c:dPt>
            <c:idx val="11"/>
            <c:bubble3D val="0"/>
            <c:spPr>
              <a:solidFill>
                <a:srgbClr val="00FFFF"/>
              </a:solidFill>
              <a:ln w="9521">
                <a:solidFill>
                  <a:srgbClr val="000000"/>
                </a:solidFill>
                <a:prstDash val="solid"/>
              </a:ln>
            </c:spPr>
            <c:extLst>
              <c:ext xmlns:c16="http://schemas.microsoft.com/office/drawing/2014/chart" uri="{C3380CC4-5D6E-409C-BE32-E72D297353CC}">
                <c16:uniqueId val="{000000CC-2C6C-4100-AD6B-3970AE3CD8F4}"/>
              </c:ext>
            </c:extLst>
          </c:dPt>
          <c:dPt>
            <c:idx val="12"/>
            <c:bubble3D val="0"/>
            <c:spPr>
              <a:solidFill>
                <a:srgbClr val="800080"/>
              </a:solidFill>
              <a:ln w="9521">
                <a:solidFill>
                  <a:srgbClr val="000000"/>
                </a:solidFill>
                <a:prstDash val="solid"/>
              </a:ln>
            </c:spPr>
            <c:extLst>
              <c:ext xmlns:c16="http://schemas.microsoft.com/office/drawing/2014/chart" uri="{C3380CC4-5D6E-409C-BE32-E72D297353CC}">
                <c16:uniqueId val="{000000CE-2C6C-4100-AD6B-3970AE3CD8F4}"/>
              </c:ext>
            </c:extLst>
          </c:dPt>
          <c:cat>
            <c:strRef>
              <c:f>Sheet1!$B$1:$N$1</c:f>
              <c:strCache>
                <c:ptCount val="13"/>
                <c:pt idx="0">
                  <c:v>Україна</c:v>
                </c:pt>
                <c:pt idx="1">
                  <c:v>Німеччина</c:v>
                </c:pt>
                <c:pt idx="2">
                  <c:v>Польща</c:v>
                </c:pt>
                <c:pt idx="3">
                  <c:v>США</c:v>
                </c:pt>
                <c:pt idx="4">
                  <c:v>Чехія</c:v>
                </c:pt>
                <c:pt idx="5">
                  <c:v>Словенія</c:v>
                </c:pt>
                <c:pt idx="6">
                  <c:v>Туреччина</c:v>
                </c:pt>
                <c:pt idx="7">
                  <c:v>Франція</c:v>
                </c:pt>
                <c:pt idx="8">
                  <c:v>Латвія</c:v>
                </c:pt>
                <c:pt idx="9">
                  <c:v>Канада </c:v>
                </c:pt>
                <c:pt idx="10">
                  <c:v>Угорщина</c:v>
                </c:pt>
                <c:pt idx="11">
                  <c:v>Фінляндія</c:v>
                </c:pt>
                <c:pt idx="12">
                  <c:v>Білорусь</c:v>
                </c:pt>
              </c:strCache>
            </c:strRef>
          </c:cat>
          <c:val>
            <c:numRef>
              <c:f>Sheet1!$B$10:$N$10</c:f>
              <c:numCache>
                <c:formatCode>General</c:formatCode>
                <c:ptCount val="13"/>
              </c:numCache>
            </c:numRef>
          </c:val>
          <c:extLst>
            <c:ext xmlns:c16="http://schemas.microsoft.com/office/drawing/2014/chart" uri="{C3380CC4-5D6E-409C-BE32-E72D297353CC}">
              <c16:uniqueId val="{000000CF-2C6C-4100-AD6B-3970AE3CD8F4}"/>
            </c:ext>
          </c:extLst>
        </c:ser>
        <c:ser>
          <c:idx val="9"/>
          <c:order val="8"/>
          <c:tx>
            <c:strRef>
              <c:f>Sheet1!$A$11</c:f>
              <c:strCache>
                <c:ptCount val="1"/>
              </c:strCache>
            </c:strRef>
          </c:tx>
          <c:spPr>
            <a:solidFill>
              <a:srgbClr val="FF00FF"/>
            </a:solidFill>
            <a:ln w="9521">
              <a:solidFill>
                <a:srgbClr val="000000"/>
              </a:solidFill>
              <a:prstDash val="solid"/>
            </a:ln>
          </c:spPr>
          <c:explosion val="2"/>
          <c:dPt>
            <c:idx val="0"/>
            <c:bubble3D val="0"/>
            <c:spPr>
              <a:solidFill>
                <a:srgbClr val="9999FF"/>
              </a:solidFill>
              <a:ln w="9521">
                <a:solidFill>
                  <a:srgbClr val="000000"/>
                </a:solidFill>
                <a:prstDash val="solid"/>
              </a:ln>
            </c:spPr>
            <c:extLst>
              <c:ext xmlns:c16="http://schemas.microsoft.com/office/drawing/2014/chart" uri="{C3380CC4-5D6E-409C-BE32-E72D297353CC}">
                <c16:uniqueId val="{000000D1-2C6C-4100-AD6B-3970AE3CD8F4}"/>
              </c:ext>
            </c:extLst>
          </c:dPt>
          <c:dPt>
            <c:idx val="1"/>
            <c:bubble3D val="0"/>
            <c:spPr>
              <a:solidFill>
                <a:srgbClr val="993366"/>
              </a:solidFill>
              <a:ln w="9521">
                <a:solidFill>
                  <a:srgbClr val="000000"/>
                </a:solidFill>
                <a:prstDash val="solid"/>
              </a:ln>
            </c:spPr>
            <c:extLst>
              <c:ext xmlns:c16="http://schemas.microsoft.com/office/drawing/2014/chart" uri="{C3380CC4-5D6E-409C-BE32-E72D297353CC}">
                <c16:uniqueId val="{000000D3-2C6C-4100-AD6B-3970AE3CD8F4}"/>
              </c:ext>
            </c:extLst>
          </c:dPt>
          <c:dPt>
            <c:idx val="2"/>
            <c:bubble3D val="0"/>
            <c:spPr>
              <a:solidFill>
                <a:srgbClr val="FFFFCC"/>
              </a:solidFill>
              <a:ln w="9521">
                <a:solidFill>
                  <a:srgbClr val="000000"/>
                </a:solidFill>
                <a:prstDash val="solid"/>
              </a:ln>
            </c:spPr>
            <c:extLst>
              <c:ext xmlns:c16="http://schemas.microsoft.com/office/drawing/2014/chart" uri="{C3380CC4-5D6E-409C-BE32-E72D297353CC}">
                <c16:uniqueId val="{000000D5-2C6C-4100-AD6B-3970AE3CD8F4}"/>
              </c:ext>
            </c:extLst>
          </c:dPt>
          <c:dPt>
            <c:idx val="3"/>
            <c:bubble3D val="0"/>
            <c:spPr>
              <a:solidFill>
                <a:srgbClr val="CCFFFF"/>
              </a:solidFill>
              <a:ln w="9521">
                <a:solidFill>
                  <a:srgbClr val="000000"/>
                </a:solidFill>
                <a:prstDash val="solid"/>
              </a:ln>
            </c:spPr>
            <c:extLst>
              <c:ext xmlns:c16="http://schemas.microsoft.com/office/drawing/2014/chart" uri="{C3380CC4-5D6E-409C-BE32-E72D297353CC}">
                <c16:uniqueId val="{000000D7-2C6C-4100-AD6B-3970AE3CD8F4}"/>
              </c:ext>
            </c:extLst>
          </c:dPt>
          <c:dPt>
            <c:idx val="4"/>
            <c:bubble3D val="0"/>
            <c:spPr>
              <a:solidFill>
                <a:srgbClr val="660066"/>
              </a:solidFill>
              <a:ln w="9521">
                <a:solidFill>
                  <a:srgbClr val="000000"/>
                </a:solidFill>
                <a:prstDash val="solid"/>
              </a:ln>
            </c:spPr>
            <c:extLst>
              <c:ext xmlns:c16="http://schemas.microsoft.com/office/drawing/2014/chart" uri="{C3380CC4-5D6E-409C-BE32-E72D297353CC}">
                <c16:uniqueId val="{000000D9-2C6C-4100-AD6B-3970AE3CD8F4}"/>
              </c:ext>
            </c:extLst>
          </c:dPt>
          <c:dPt>
            <c:idx val="5"/>
            <c:bubble3D val="0"/>
            <c:spPr>
              <a:solidFill>
                <a:srgbClr val="FF8080"/>
              </a:solidFill>
              <a:ln w="9521">
                <a:solidFill>
                  <a:srgbClr val="000000"/>
                </a:solidFill>
                <a:prstDash val="solid"/>
              </a:ln>
            </c:spPr>
            <c:extLst>
              <c:ext xmlns:c16="http://schemas.microsoft.com/office/drawing/2014/chart" uri="{C3380CC4-5D6E-409C-BE32-E72D297353CC}">
                <c16:uniqueId val="{000000DB-2C6C-4100-AD6B-3970AE3CD8F4}"/>
              </c:ext>
            </c:extLst>
          </c:dPt>
          <c:dPt>
            <c:idx val="6"/>
            <c:bubble3D val="0"/>
            <c:spPr>
              <a:solidFill>
                <a:srgbClr val="0066CC"/>
              </a:solidFill>
              <a:ln w="9521">
                <a:solidFill>
                  <a:srgbClr val="000000"/>
                </a:solidFill>
                <a:prstDash val="solid"/>
              </a:ln>
            </c:spPr>
            <c:extLst>
              <c:ext xmlns:c16="http://schemas.microsoft.com/office/drawing/2014/chart" uri="{C3380CC4-5D6E-409C-BE32-E72D297353CC}">
                <c16:uniqueId val="{000000DD-2C6C-4100-AD6B-3970AE3CD8F4}"/>
              </c:ext>
            </c:extLst>
          </c:dPt>
          <c:dPt>
            <c:idx val="7"/>
            <c:bubble3D val="0"/>
            <c:spPr>
              <a:solidFill>
                <a:srgbClr val="CCCCFF"/>
              </a:solidFill>
              <a:ln w="9521">
                <a:solidFill>
                  <a:srgbClr val="000000"/>
                </a:solidFill>
                <a:prstDash val="solid"/>
              </a:ln>
            </c:spPr>
            <c:extLst>
              <c:ext xmlns:c16="http://schemas.microsoft.com/office/drawing/2014/chart" uri="{C3380CC4-5D6E-409C-BE32-E72D297353CC}">
                <c16:uniqueId val="{000000DF-2C6C-4100-AD6B-3970AE3CD8F4}"/>
              </c:ext>
            </c:extLst>
          </c:dPt>
          <c:dPt>
            <c:idx val="8"/>
            <c:bubble3D val="0"/>
            <c:spPr>
              <a:solidFill>
                <a:srgbClr val="000080"/>
              </a:solidFill>
              <a:ln w="9521">
                <a:solidFill>
                  <a:srgbClr val="000000"/>
                </a:solidFill>
                <a:prstDash val="solid"/>
              </a:ln>
            </c:spPr>
            <c:extLst>
              <c:ext xmlns:c16="http://schemas.microsoft.com/office/drawing/2014/chart" uri="{C3380CC4-5D6E-409C-BE32-E72D297353CC}">
                <c16:uniqueId val="{000000E1-2C6C-4100-AD6B-3970AE3CD8F4}"/>
              </c:ext>
            </c:extLst>
          </c:dPt>
          <c:dPt>
            <c:idx val="9"/>
            <c:bubble3D val="0"/>
            <c:extLst>
              <c:ext xmlns:c16="http://schemas.microsoft.com/office/drawing/2014/chart" uri="{C3380CC4-5D6E-409C-BE32-E72D297353CC}">
                <c16:uniqueId val="{000000E2-2C6C-4100-AD6B-3970AE3CD8F4}"/>
              </c:ext>
            </c:extLst>
          </c:dPt>
          <c:dPt>
            <c:idx val="10"/>
            <c:bubble3D val="0"/>
            <c:spPr>
              <a:solidFill>
                <a:srgbClr val="FFFF00"/>
              </a:solidFill>
              <a:ln w="9521">
                <a:solidFill>
                  <a:srgbClr val="000000"/>
                </a:solidFill>
                <a:prstDash val="solid"/>
              </a:ln>
            </c:spPr>
            <c:extLst>
              <c:ext xmlns:c16="http://schemas.microsoft.com/office/drawing/2014/chart" uri="{C3380CC4-5D6E-409C-BE32-E72D297353CC}">
                <c16:uniqueId val="{000000E4-2C6C-4100-AD6B-3970AE3CD8F4}"/>
              </c:ext>
            </c:extLst>
          </c:dPt>
          <c:dPt>
            <c:idx val="11"/>
            <c:bubble3D val="0"/>
            <c:spPr>
              <a:solidFill>
                <a:srgbClr val="00FFFF"/>
              </a:solidFill>
              <a:ln w="9521">
                <a:solidFill>
                  <a:srgbClr val="000000"/>
                </a:solidFill>
                <a:prstDash val="solid"/>
              </a:ln>
            </c:spPr>
            <c:extLst>
              <c:ext xmlns:c16="http://schemas.microsoft.com/office/drawing/2014/chart" uri="{C3380CC4-5D6E-409C-BE32-E72D297353CC}">
                <c16:uniqueId val="{000000E6-2C6C-4100-AD6B-3970AE3CD8F4}"/>
              </c:ext>
            </c:extLst>
          </c:dPt>
          <c:dPt>
            <c:idx val="12"/>
            <c:bubble3D val="0"/>
            <c:spPr>
              <a:solidFill>
                <a:srgbClr val="800080"/>
              </a:solidFill>
              <a:ln w="9521">
                <a:solidFill>
                  <a:srgbClr val="000000"/>
                </a:solidFill>
                <a:prstDash val="solid"/>
              </a:ln>
            </c:spPr>
            <c:extLst>
              <c:ext xmlns:c16="http://schemas.microsoft.com/office/drawing/2014/chart" uri="{C3380CC4-5D6E-409C-BE32-E72D297353CC}">
                <c16:uniqueId val="{000000E8-2C6C-4100-AD6B-3970AE3CD8F4}"/>
              </c:ext>
            </c:extLst>
          </c:dPt>
          <c:cat>
            <c:strRef>
              <c:f>Sheet1!$B$1:$N$1</c:f>
              <c:strCache>
                <c:ptCount val="13"/>
                <c:pt idx="0">
                  <c:v>Україна</c:v>
                </c:pt>
                <c:pt idx="1">
                  <c:v>Німеччина</c:v>
                </c:pt>
                <c:pt idx="2">
                  <c:v>Польща</c:v>
                </c:pt>
                <c:pt idx="3">
                  <c:v>США</c:v>
                </c:pt>
                <c:pt idx="4">
                  <c:v>Чехія</c:v>
                </c:pt>
                <c:pt idx="5">
                  <c:v>Словенія</c:v>
                </c:pt>
                <c:pt idx="6">
                  <c:v>Туреччина</c:v>
                </c:pt>
                <c:pt idx="7">
                  <c:v>Франція</c:v>
                </c:pt>
                <c:pt idx="8">
                  <c:v>Латвія</c:v>
                </c:pt>
                <c:pt idx="9">
                  <c:v>Канада </c:v>
                </c:pt>
                <c:pt idx="10">
                  <c:v>Угорщина</c:v>
                </c:pt>
                <c:pt idx="11">
                  <c:v>Фінляндія</c:v>
                </c:pt>
                <c:pt idx="12">
                  <c:v>Білорусь</c:v>
                </c:pt>
              </c:strCache>
            </c:strRef>
          </c:cat>
          <c:val>
            <c:numRef>
              <c:f>Sheet1!$B$11:$N$11</c:f>
              <c:numCache>
                <c:formatCode>General</c:formatCode>
                <c:ptCount val="13"/>
              </c:numCache>
            </c:numRef>
          </c:val>
          <c:extLst>
            <c:ext xmlns:c16="http://schemas.microsoft.com/office/drawing/2014/chart" uri="{C3380CC4-5D6E-409C-BE32-E72D297353CC}">
              <c16:uniqueId val="{000000E9-2C6C-4100-AD6B-3970AE3CD8F4}"/>
            </c:ext>
          </c:extLst>
        </c:ser>
        <c:ser>
          <c:idx val="10"/>
          <c:order val="9"/>
          <c:tx>
            <c:strRef>
              <c:f>Sheet1!$A$12</c:f>
              <c:strCache>
                <c:ptCount val="1"/>
              </c:strCache>
            </c:strRef>
          </c:tx>
          <c:spPr>
            <a:solidFill>
              <a:srgbClr val="FFFF00"/>
            </a:solidFill>
            <a:ln w="9521">
              <a:solidFill>
                <a:srgbClr val="000000"/>
              </a:solidFill>
              <a:prstDash val="solid"/>
            </a:ln>
          </c:spPr>
          <c:explosion val="2"/>
          <c:dPt>
            <c:idx val="0"/>
            <c:bubble3D val="0"/>
            <c:spPr>
              <a:solidFill>
                <a:srgbClr val="9999FF"/>
              </a:solidFill>
              <a:ln w="9521">
                <a:solidFill>
                  <a:srgbClr val="000000"/>
                </a:solidFill>
                <a:prstDash val="solid"/>
              </a:ln>
            </c:spPr>
            <c:extLst>
              <c:ext xmlns:c16="http://schemas.microsoft.com/office/drawing/2014/chart" uri="{C3380CC4-5D6E-409C-BE32-E72D297353CC}">
                <c16:uniqueId val="{000000EB-2C6C-4100-AD6B-3970AE3CD8F4}"/>
              </c:ext>
            </c:extLst>
          </c:dPt>
          <c:dPt>
            <c:idx val="1"/>
            <c:bubble3D val="0"/>
            <c:spPr>
              <a:solidFill>
                <a:srgbClr val="993366"/>
              </a:solidFill>
              <a:ln w="9521">
                <a:solidFill>
                  <a:srgbClr val="000000"/>
                </a:solidFill>
                <a:prstDash val="solid"/>
              </a:ln>
            </c:spPr>
            <c:extLst>
              <c:ext xmlns:c16="http://schemas.microsoft.com/office/drawing/2014/chart" uri="{C3380CC4-5D6E-409C-BE32-E72D297353CC}">
                <c16:uniqueId val="{000000ED-2C6C-4100-AD6B-3970AE3CD8F4}"/>
              </c:ext>
            </c:extLst>
          </c:dPt>
          <c:dPt>
            <c:idx val="2"/>
            <c:bubble3D val="0"/>
            <c:spPr>
              <a:solidFill>
                <a:srgbClr val="FFFFCC"/>
              </a:solidFill>
              <a:ln w="9521">
                <a:solidFill>
                  <a:srgbClr val="000000"/>
                </a:solidFill>
                <a:prstDash val="solid"/>
              </a:ln>
            </c:spPr>
            <c:extLst>
              <c:ext xmlns:c16="http://schemas.microsoft.com/office/drawing/2014/chart" uri="{C3380CC4-5D6E-409C-BE32-E72D297353CC}">
                <c16:uniqueId val="{000000EF-2C6C-4100-AD6B-3970AE3CD8F4}"/>
              </c:ext>
            </c:extLst>
          </c:dPt>
          <c:dPt>
            <c:idx val="3"/>
            <c:bubble3D val="0"/>
            <c:spPr>
              <a:solidFill>
                <a:srgbClr val="CCFFFF"/>
              </a:solidFill>
              <a:ln w="9521">
                <a:solidFill>
                  <a:srgbClr val="000000"/>
                </a:solidFill>
                <a:prstDash val="solid"/>
              </a:ln>
            </c:spPr>
            <c:extLst>
              <c:ext xmlns:c16="http://schemas.microsoft.com/office/drawing/2014/chart" uri="{C3380CC4-5D6E-409C-BE32-E72D297353CC}">
                <c16:uniqueId val="{000000F1-2C6C-4100-AD6B-3970AE3CD8F4}"/>
              </c:ext>
            </c:extLst>
          </c:dPt>
          <c:dPt>
            <c:idx val="4"/>
            <c:bubble3D val="0"/>
            <c:spPr>
              <a:solidFill>
                <a:srgbClr val="660066"/>
              </a:solidFill>
              <a:ln w="9521">
                <a:solidFill>
                  <a:srgbClr val="000000"/>
                </a:solidFill>
                <a:prstDash val="solid"/>
              </a:ln>
            </c:spPr>
            <c:extLst>
              <c:ext xmlns:c16="http://schemas.microsoft.com/office/drawing/2014/chart" uri="{C3380CC4-5D6E-409C-BE32-E72D297353CC}">
                <c16:uniqueId val="{000000F3-2C6C-4100-AD6B-3970AE3CD8F4}"/>
              </c:ext>
            </c:extLst>
          </c:dPt>
          <c:dPt>
            <c:idx val="5"/>
            <c:bubble3D val="0"/>
            <c:spPr>
              <a:solidFill>
                <a:srgbClr val="FF8080"/>
              </a:solidFill>
              <a:ln w="9521">
                <a:solidFill>
                  <a:srgbClr val="000000"/>
                </a:solidFill>
                <a:prstDash val="solid"/>
              </a:ln>
            </c:spPr>
            <c:extLst>
              <c:ext xmlns:c16="http://schemas.microsoft.com/office/drawing/2014/chart" uri="{C3380CC4-5D6E-409C-BE32-E72D297353CC}">
                <c16:uniqueId val="{000000F5-2C6C-4100-AD6B-3970AE3CD8F4}"/>
              </c:ext>
            </c:extLst>
          </c:dPt>
          <c:dPt>
            <c:idx val="6"/>
            <c:bubble3D val="0"/>
            <c:spPr>
              <a:solidFill>
                <a:srgbClr val="0066CC"/>
              </a:solidFill>
              <a:ln w="9521">
                <a:solidFill>
                  <a:srgbClr val="000000"/>
                </a:solidFill>
                <a:prstDash val="solid"/>
              </a:ln>
            </c:spPr>
            <c:extLst>
              <c:ext xmlns:c16="http://schemas.microsoft.com/office/drawing/2014/chart" uri="{C3380CC4-5D6E-409C-BE32-E72D297353CC}">
                <c16:uniqueId val="{000000F7-2C6C-4100-AD6B-3970AE3CD8F4}"/>
              </c:ext>
            </c:extLst>
          </c:dPt>
          <c:dPt>
            <c:idx val="7"/>
            <c:bubble3D val="0"/>
            <c:spPr>
              <a:solidFill>
                <a:srgbClr val="CCCCFF"/>
              </a:solidFill>
              <a:ln w="9521">
                <a:solidFill>
                  <a:srgbClr val="000000"/>
                </a:solidFill>
                <a:prstDash val="solid"/>
              </a:ln>
            </c:spPr>
            <c:extLst>
              <c:ext xmlns:c16="http://schemas.microsoft.com/office/drawing/2014/chart" uri="{C3380CC4-5D6E-409C-BE32-E72D297353CC}">
                <c16:uniqueId val="{000000F9-2C6C-4100-AD6B-3970AE3CD8F4}"/>
              </c:ext>
            </c:extLst>
          </c:dPt>
          <c:dPt>
            <c:idx val="8"/>
            <c:bubble3D val="0"/>
            <c:spPr>
              <a:solidFill>
                <a:srgbClr val="000080"/>
              </a:solidFill>
              <a:ln w="9521">
                <a:solidFill>
                  <a:srgbClr val="000000"/>
                </a:solidFill>
                <a:prstDash val="solid"/>
              </a:ln>
            </c:spPr>
            <c:extLst>
              <c:ext xmlns:c16="http://schemas.microsoft.com/office/drawing/2014/chart" uri="{C3380CC4-5D6E-409C-BE32-E72D297353CC}">
                <c16:uniqueId val="{000000FB-2C6C-4100-AD6B-3970AE3CD8F4}"/>
              </c:ext>
            </c:extLst>
          </c:dPt>
          <c:dPt>
            <c:idx val="9"/>
            <c:bubble3D val="0"/>
            <c:spPr>
              <a:solidFill>
                <a:srgbClr val="FF00FF"/>
              </a:solidFill>
              <a:ln w="9521">
                <a:solidFill>
                  <a:srgbClr val="000000"/>
                </a:solidFill>
                <a:prstDash val="solid"/>
              </a:ln>
            </c:spPr>
            <c:extLst>
              <c:ext xmlns:c16="http://schemas.microsoft.com/office/drawing/2014/chart" uri="{C3380CC4-5D6E-409C-BE32-E72D297353CC}">
                <c16:uniqueId val="{000000FD-2C6C-4100-AD6B-3970AE3CD8F4}"/>
              </c:ext>
            </c:extLst>
          </c:dPt>
          <c:dPt>
            <c:idx val="10"/>
            <c:bubble3D val="0"/>
            <c:extLst>
              <c:ext xmlns:c16="http://schemas.microsoft.com/office/drawing/2014/chart" uri="{C3380CC4-5D6E-409C-BE32-E72D297353CC}">
                <c16:uniqueId val="{000000FE-2C6C-4100-AD6B-3970AE3CD8F4}"/>
              </c:ext>
            </c:extLst>
          </c:dPt>
          <c:dPt>
            <c:idx val="11"/>
            <c:bubble3D val="0"/>
            <c:spPr>
              <a:solidFill>
                <a:srgbClr val="00FFFF"/>
              </a:solidFill>
              <a:ln w="9521">
                <a:solidFill>
                  <a:srgbClr val="000000"/>
                </a:solidFill>
                <a:prstDash val="solid"/>
              </a:ln>
            </c:spPr>
            <c:extLst>
              <c:ext xmlns:c16="http://schemas.microsoft.com/office/drawing/2014/chart" uri="{C3380CC4-5D6E-409C-BE32-E72D297353CC}">
                <c16:uniqueId val="{00000100-2C6C-4100-AD6B-3970AE3CD8F4}"/>
              </c:ext>
            </c:extLst>
          </c:dPt>
          <c:dPt>
            <c:idx val="12"/>
            <c:bubble3D val="0"/>
            <c:spPr>
              <a:solidFill>
                <a:srgbClr val="800080"/>
              </a:solidFill>
              <a:ln w="9521">
                <a:solidFill>
                  <a:srgbClr val="000000"/>
                </a:solidFill>
                <a:prstDash val="solid"/>
              </a:ln>
            </c:spPr>
            <c:extLst>
              <c:ext xmlns:c16="http://schemas.microsoft.com/office/drawing/2014/chart" uri="{C3380CC4-5D6E-409C-BE32-E72D297353CC}">
                <c16:uniqueId val="{00000102-2C6C-4100-AD6B-3970AE3CD8F4}"/>
              </c:ext>
            </c:extLst>
          </c:dPt>
          <c:cat>
            <c:strRef>
              <c:f>Sheet1!$B$1:$N$1</c:f>
              <c:strCache>
                <c:ptCount val="13"/>
                <c:pt idx="0">
                  <c:v>Україна</c:v>
                </c:pt>
                <c:pt idx="1">
                  <c:v>Німеччина</c:v>
                </c:pt>
                <c:pt idx="2">
                  <c:v>Польща</c:v>
                </c:pt>
                <c:pt idx="3">
                  <c:v>США</c:v>
                </c:pt>
                <c:pt idx="4">
                  <c:v>Чехія</c:v>
                </c:pt>
                <c:pt idx="5">
                  <c:v>Словенія</c:v>
                </c:pt>
                <c:pt idx="6">
                  <c:v>Туреччина</c:v>
                </c:pt>
                <c:pt idx="7">
                  <c:v>Франція</c:v>
                </c:pt>
                <c:pt idx="8">
                  <c:v>Латвія</c:v>
                </c:pt>
                <c:pt idx="9">
                  <c:v>Канада </c:v>
                </c:pt>
                <c:pt idx="10">
                  <c:v>Угорщина</c:v>
                </c:pt>
                <c:pt idx="11">
                  <c:v>Фінляндія</c:v>
                </c:pt>
                <c:pt idx="12">
                  <c:v>Білорусь</c:v>
                </c:pt>
              </c:strCache>
            </c:strRef>
          </c:cat>
          <c:val>
            <c:numRef>
              <c:f>Sheet1!$B$12:$N$12</c:f>
              <c:numCache>
                <c:formatCode>General</c:formatCode>
                <c:ptCount val="13"/>
              </c:numCache>
            </c:numRef>
          </c:val>
          <c:extLst>
            <c:ext xmlns:c16="http://schemas.microsoft.com/office/drawing/2014/chart" uri="{C3380CC4-5D6E-409C-BE32-E72D297353CC}">
              <c16:uniqueId val="{00000103-2C6C-4100-AD6B-3970AE3CD8F4}"/>
            </c:ext>
          </c:extLst>
        </c:ser>
        <c:ser>
          <c:idx val="11"/>
          <c:order val="10"/>
          <c:tx>
            <c:strRef>
              <c:f>Sheet1!$A$13</c:f>
              <c:strCache>
                <c:ptCount val="1"/>
              </c:strCache>
            </c:strRef>
          </c:tx>
          <c:spPr>
            <a:solidFill>
              <a:srgbClr val="00FFFF"/>
            </a:solidFill>
            <a:ln w="9521">
              <a:solidFill>
                <a:srgbClr val="000000"/>
              </a:solidFill>
              <a:prstDash val="solid"/>
            </a:ln>
          </c:spPr>
          <c:explosion val="2"/>
          <c:dPt>
            <c:idx val="0"/>
            <c:bubble3D val="0"/>
            <c:spPr>
              <a:solidFill>
                <a:srgbClr val="9999FF"/>
              </a:solidFill>
              <a:ln w="9521">
                <a:solidFill>
                  <a:srgbClr val="000000"/>
                </a:solidFill>
                <a:prstDash val="solid"/>
              </a:ln>
            </c:spPr>
            <c:extLst>
              <c:ext xmlns:c16="http://schemas.microsoft.com/office/drawing/2014/chart" uri="{C3380CC4-5D6E-409C-BE32-E72D297353CC}">
                <c16:uniqueId val="{00000105-2C6C-4100-AD6B-3970AE3CD8F4}"/>
              </c:ext>
            </c:extLst>
          </c:dPt>
          <c:dPt>
            <c:idx val="1"/>
            <c:bubble3D val="0"/>
            <c:spPr>
              <a:solidFill>
                <a:srgbClr val="993366"/>
              </a:solidFill>
              <a:ln w="9521">
                <a:solidFill>
                  <a:srgbClr val="000000"/>
                </a:solidFill>
                <a:prstDash val="solid"/>
              </a:ln>
            </c:spPr>
            <c:extLst>
              <c:ext xmlns:c16="http://schemas.microsoft.com/office/drawing/2014/chart" uri="{C3380CC4-5D6E-409C-BE32-E72D297353CC}">
                <c16:uniqueId val="{00000107-2C6C-4100-AD6B-3970AE3CD8F4}"/>
              </c:ext>
            </c:extLst>
          </c:dPt>
          <c:dPt>
            <c:idx val="2"/>
            <c:bubble3D val="0"/>
            <c:spPr>
              <a:solidFill>
                <a:srgbClr val="FFFFCC"/>
              </a:solidFill>
              <a:ln w="9521">
                <a:solidFill>
                  <a:srgbClr val="000000"/>
                </a:solidFill>
                <a:prstDash val="solid"/>
              </a:ln>
            </c:spPr>
            <c:extLst>
              <c:ext xmlns:c16="http://schemas.microsoft.com/office/drawing/2014/chart" uri="{C3380CC4-5D6E-409C-BE32-E72D297353CC}">
                <c16:uniqueId val="{00000109-2C6C-4100-AD6B-3970AE3CD8F4}"/>
              </c:ext>
            </c:extLst>
          </c:dPt>
          <c:dPt>
            <c:idx val="3"/>
            <c:bubble3D val="0"/>
            <c:spPr>
              <a:solidFill>
                <a:srgbClr val="CCFFFF"/>
              </a:solidFill>
              <a:ln w="9521">
                <a:solidFill>
                  <a:srgbClr val="000000"/>
                </a:solidFill>
                <a:prstDash val="solid"/>
              </a:ln>
            </c:spPr>
            <c:extLst>
              <c:ext xmlns:c16="http://schemas.microsoft.com/office/drawing/2014/chart" uri="{C3380CC4-5D6E-409C-BE32-E72D297353CC}">
                <c16:uniqueId val="{0000010B-2C6C-4100-AD6B-3970AE3CD8F4}"/>
              </c:ext>
            </c:extLst>
          </c:dPt>
          <c:dPt>
            <c:idx val="4"/>
            <c:bubble3D val="0"/>
            <c:spPr>
              <a:solidFill>
                <a:srgbClr val="660066"/>
              </a:solidFill>
              <a:ln w="9521">
                <a:solidFill>
                  <a:srgbClr val="000000"/>
                </a:solidFill>
                <a:prstDash val="solid"/>
              </a:ln>
            </c:spPr>
            <c:extLst>
              <c:ext xmlns:c16="http://schemas.microsoft.com/office/drawing/2014/chart" uri="{C3380CC4-5D6E-409C-BE32-E72D297353CC}">
                <c16:uniqueId val="{0000010D-2C6C-4100-AD6B-3970AE3CD8F4}"/>
              </c:ext>
            </c:extLst>
          </c:dPt>
          <c:dPt>
            <c:idx val="5"/>
            <c:bubble3D val="0"/>
            <c:spPr>
              <a:solidFill>
                <a:srgbClr val="FF8080"/>
              </a:solidFill>
              <a:ln w="9521">
                <a:solidFill>
                  <a:srgbClr val="000000"/>
                </a:solidFill>
                <a:prstDash val="solid"/>
              </a:ln>
            </c:spPr>
            <c:extLst>
              <c:ext xmlns:c16="http://schemas.microsoft.com/office/drawing/2014/chart" uri="{C3380CC4-5D6E-409C-BE32-E72D297353CC}">
                <c16:uniqueId val="{0000010F-2C6C-4100-AD6B-3970AE3CD8F4}"/>
              </c:ext>
            </c:extLst>
          </c:dPt>
          <c:dPt>
            <c:idx val="6"/>
            <c:bubble3D val="0"/>
            <c:spPr>
              <a:solidFill>
                <a:srgbClr val="0066CC"/>
              </a:solidFill>
              <a:ln w="9521">
                <a:solidFill>
                  <a:srgbClr val="000000"/>
                </a:solidFill>
                <a:prstDash val="solid"/>
              </a:ln>
            </c:spPr>
            <c:extLst>
              <c:ext xmlns:c16="http://schemas.microsoft.com/office/drawing/2014/chart" uri="{C3380CC4-5D6E-409C-BE32-E72D297353CC}">
                <c16:uniqueId val="{00000111-2C6C-4100-AD6B-3970AE3CD8F4}"/>
              </c:ext>
            </c:extLst>
          </c:dPt>
          <c:dPt>
            <c:idx val="7"/>
            <c:bubble3D val="0"/>
            <c:spPr>
              <a:solidFill>
                <a:srgbClr val="CCCCFF"/>
              </a:solidFill>
              <a:ln w="9521">
                <a:solidFill>
                  <a:srgbClr val="000000"/>
                </a:solidFill>
                <a:prstDash val="solid"/>
              </a:ln>
            </c:spPr>
            <c:extLst>
              <c:ext xmlns:c16="http://schemas.microsoft.com/office/drawing/2014/chart" uri="{C3380CC4-5D6E-409C-BE32-E72D297353CC}">
                <c16:uniqueId val="{00000113-2C6C-4100-AD6B-3970AE3CD8F4}"/>
              </c:ext>
            </c:extLst>
          </c:dPt>
          <c:dPt>
            <c:idx val="8"/>
            <c:bubble3D val="0"/>
            <c:spPr>
              <a:solidFill>
                <a:srgbClr val="000080"/>
              </a:solidFill>
              <a:ln w="9521">
                <a:solidFill>
                  <a:srgbClr val="000000"/>
                </a:solidFill>
                <a:prstDash val="solid"/>
              </a:ln>
            </c:spPr>
            <c:extLst>
              <c:ext xmlns:c16="http://schemas.microsoft.com/office/drawing/2014/chart" uri="{C3380CC4-5D6E-409C-BE32-E72D297353CC}">
                <c16:uniqueId val="{00000115-2C6C-4100-AD6B-3970AE3CD8F4}"/>
              </c:ext>
            </c:extLst>
          </c:dPt>
          <c:dPt>
            <c:idx val="9"/>
            <c:bubble3D val="0"/>
            <c:spPr>
              <a:solidFill>
                <a:srgbClr val="FF00FF"/>
              </a:solidFill>
              <a:ln w="9521">
                <a:solidFill>
                  <a:srgbClr val="000000"/>
                </a:solidFill>
                <a:prstDash val="solid"/>
              </a:ln>
            </c:spPr>
            <c:extLst>
              <c:ext xmlns:c16="http://schemas.microsoft.com/office/drawing/2014/chart" uri="{C3380CC4-5D6E-409C-BE32-E72D297353CC}">
                <c16:uniqueId val="{00000117-2C6C-4100-AD6B-3970AE3CD8F4}"/>
              </c:ext>
            </c:extLst>
          </c:dPt>
          <c:dPt>
            <c:idx val="10"/>
            <c:bubble3D val="0"/>
            <c:spPr>
              <a:solidFill>
                <a:srgbClr val="FFFF00"/>
              </a:solidFill>
              <a:ln w="9521">
                <a:solidFill>
                  <a:srgbClr val="000000"/>
                </a:solidFill>
                <a:prstDash val="solid"/>
              </a:ln>
            </c:spPr>
            <c:extLst>
              <c:ext xmlns:c16="http://schemas.microsoft.com/office/drawing/2014/chart" uri="{C3380CC4-5D6E-409C-BE32-E72D297353CC}">
                <c16:uniqueId val="{00000119-2C6C-4100-AD6B-3970AE3CD8F4}"/>
              </c:ext>
            </c:extLst>
          </c:dPt>
          <c:dPt>
            <c:idx val="11"/>
            <c:bubble3D val="0"/>
            <c:extLst>
              <c:ext xmlns:c16="http://schemas.microsoft.com/office/drawing/2014/chart" uri="{C3380CC4-5D6E-409C-BE32-E72D297353CC}">
                <c16:uniqueId val="{0000011A-2C6C-4100-AD6B-3970AE3CD8F4}"/>
              </c:ext>
            </c:extLst>
          </c:dPt>
          <c:dPt>
            <c:idx val="12"/>
            <c:bubble3D val="0"/>
            <c:spPr>
              <a:solidFill>
                <a:srgbClr val="800080"/>
              </a:solidFill>
              <a:ln w="9521">
                <a:solidFill>
                  <a:srgbClr val="000000"/>
                </a:solidFill>
                <a:prstDash val="solid"/>
              </a:ln>
            </c:spPr>
            <c:extLst>
              <c:ext xmlns:c16="http://schemas.microsoft.com/office/drawing/2014/chart" uri="{C3380CC4-5D6E-409C-BE32-E72D297353CC}">
                <c16:uniqueId val="{0000011C-2C6C-4100-AD6B-3970AE3CD8F4}"/>
              </c:ext>
            </c:extLst>
          </c:dPt>
          <c:cat>
            <c:strRef>
              <c:f>Sheet1!$B$1:$N$1</c:f>
              <c:strCache>
                <c:ptCount val="13"/>
                <c:pt idx="0">
                  <c:v>Україна</c:v>
                </c:pt>
                <c:pt idx="1">
                  <c:v>Німеччина</c:v>
                </c:pt>
                <c:pt idx="2">
                  <c:v>Польща</c:v>
                </c:pt>
                <c:pt idx="3">
                  <c:v>США</c:v>
                </c:pt>
                <c:pt idx="4">
                  <c:v>Чехія</c:v>
                </c:pt>
                <c:pt idx="5">
                  <c:v>Словенія</c:v>
                </c:pt>
                <c:pt idx="6">
                  <c:v>Туреччина</c:v>
                </c:pt>
                <c:pt idx="7">
                  <c:v>Франція</c:v>
                </c:pt>
                <c:pt idx="8">
                  <c:v>Латвія</c:v>
                </c:pt>
                <c:pt idx="9">
                  <c:v>Канада </c:v>
                </c:pt>
                <c:pt idx="10">
                  <c:v>Угорщина</c:v>
                </c:pt>
                <c:pt idx="11">
                  <c:v>Фінляндія</c:v>
                </c:pt>
                <c:pt idx="12">
                  <c:v>Білорусь</c:v>
                </c:pt>
              </c:strCache>
            </c:strRef>
          </c:cat>
          <c:val>
            <c:numRef>
              <c:f>Sheet1!$B$13:$N$13</c:f>
              <c:numCache>
                <c:formatCode>General</c:formatCode>
                <c:ptCount val="13"/>
              </c:numCache>
            </c:numRef>
          </c:val>
          <c:extLst>
            <c:ext xmlns:c16="http://schemas.microsoft.com/office/drawing/2014/chart" uri="{C3380CC4-5D6E-409C-BE32-E72D297353CC}">
              <c16:uniqueId val="{0000011D-2C6C-4100-AD6B-3970AE3CD8F4}"/>
            </c:ext>
          </c:extLst>
        </c:ser>
        <c:ser>
          <c:idx val="12"/>
          <c:order val="11"/>
          <c:tx>
            <c:strRef>
              <c:f>Sheet1!$A$14</c:f>
              <c:strCache>
                <c:ptCount val="1"/>
              </c:strCache>
            </c:strRef>
          </c:tx>
          <c:spPr>
            <a:solidFill>
              <a:srgbClr val="800080"/>
            </a:solidFill>
            <a:ln w="9521">
              <a:solidFill>
                <a:srgbClr val="000000"/>
              </a:solidFill>
              <a:prstDash val="solid"/>
            </a:ln>
          </c:spPr>
          <c:explosion val="2"/>
          <c:dPt>
            <c:idx val="0"/>
            <c:bubble3D val="0"/>
            <c:spPr>
              <a:solidFill>
                <a:srgbClr val="9999FF"/>
              </a:solidFill>
              <a:ln w="9521">
                <a:solidFill>
                  <a:srgbClr val="000000"/>
                </a:solidFill>
                <a:prstDash val="solid"/>
              </a:ln>
            </c:spPr>
            <c:extLst>
              <c:ext xmlns:c16="http://schemas.microsoft.com/office/drawing/2014/chart" uri="{C3380CC4-5D6E-409C-BE32-E72D297353CC}">
                <c16:uniqueId val="{0000011F-2C6C-4100-AD6B-3970AE3CD8F4}"/>
              </c:ext>
            </c:extLst>
          </c:dPt>
          <c:dPt>
            <c:idx val="1"/>
            <c:bubble3D val="0"/>
            <c:spPr>
              <a:solidFill>
                <a:srgbClr val="993366"/>
              </a:solidFill>
              <a:ln w="9521">
                <a:solidFill>
                  <a:srgbClr val="000000"/>
                </a:solidFill>
                <a:prstDash val="solid"/>
              </a:ln>
            </c:spPr>
            <c:extLst>
              <c:ext xmlns:c16="http://schemas.microsoft.com/office/drawing/2014/chart" uri="{C3380CC4-5D6E-409C-BE32-E72D297353CC}">
                <c16:uniqueId val="{00000121-2C6C-4100-AD6B-3970AE3CD8F4}"/>
              </c:ext>
            </c:extLst>
          </c:dPt>
          <c:dPt>
            <c:idx val="2"/>
            <c:bubble3D val="0"/>
            <c:spPr>
              <a:solidFill>
                <a:srgbClr val="FFFFCC"/>
              </a:solidFill>
              <a:ln w="9521">
                <a:solidFill>
                  <a:srgbClr val="000000"/>
                </a:solidFill>
                <a:prstDash val="solid"/>
              </a:ln>
            </c:spPr>
            <c:extLst>
              <c:ext xmlns:c16="http://schemas.microsoft.com/office/drawing/2014/chart" uri="{C3380CC4-5D6E-409C-BE32-E72D297353CC}">
                <c16:uniqueId val="{00000123-2C6C-4100-AD6B-3970AE3CD8F4}"/>
              </c:ext>
            </c:extLst>
          </c:dPt>
          <c:dPt>
            <c:idx val="3"/>
            <c:bubble3D val="0"/>
            <c:spPr>
              <a:solidFill>
                <a:srgbClr val="CCFFFF"/>
              </a:solidFill>
              <a:ln w="9521">
                <a:solidFill>
                  <a:srgbClr val="000000"/>
                </a:solidFill>
                <a:prstDash val="solid"/>
              </a:ln>
            </c:spPr>
            <c:extLst>
              <c:ext xmlns:c16="http://schemas.microsoft.com/office/drawing/2014/chart" uri="{C3380CC4-5D6E-409C-BE32-E72D297353CC}">
                <c16:uniqueId val="{00000125-2C6C-4100-AD6B-3970AE3CD8F4}"/>
              </c:ext>
            </c:extLst>
          </c:dPt>
          <c:dPt>
            <c:idx val="4"/>
            <c:bubble3D val="0"/>
            <c:spPr>
              <a:solidFill>
                <a:srgbClr val="660066"/>
              </a:solidFill>
              <a:ln w="9521">
                <a:solidFill>
                  <a:srgbClr val="000000"/>
                </a:solidFill>
                <a:prstDash val="solid"/>
              </a:ln>
            </c:spPr>
            <c:extLst>
              <c:ext xmlns:c16="http://schemas.microsoft.com/office/drawing/2014/chart" uri="{C3380CC4-5D6E-409C-BE32-E72D297353CC}">
                <c16:uniqueId val="{00000127-2C6C-4100-AD6B-3970AE3CD8F4}"/>
              </c:ext>
            </c:extLst>
          </c:dPt>
          <c:dPt>
            <c:idx val="5"/>
            <c:bubble3D val="0"/>
            <c:spPr>
              <a:solidFill>
                <a:srgbClr val="FF8080"/>
              </a:solidFill>
              <a:ln w="9521">
                <a:solidFill>
                  <a:srgbClr val="000000"/>
                </a:solidFill>
                <a:prstDash val="solid"/>
              </a:ln>
            </c:spPr>
            <c:extLst>
              <c:ext xmlns:c16="http://schemas.microsoft.com/office/drawing/2014/chart" uri="{C3380CC4-5D6E-409C-BE32-E72D297353CC}">
                <c16:uniqueId val="{00000129-2C6C-4100-AD6B-3970AE3CD8F4}"/>
              </c:ext>
            </c:extLst>
          </c:dPt>
          <c:dPt>
            <c:idx val="6"/>
            <c:bubble3D val="0"/>
            <c:spPr>
              <a:solidFill>
                <a:srgbClr val="0066CC"/>
              </a:solidFill>
              <a:ln w="9521">
                <a:solidFill>
                  <a:srgbClr val="000000"/>
                </a:solidFill>
                <a:prstDash val="solid"/>
              </a:ln>
            </c:spPr>
            <c:extLst>
              <c:ext xmlns:c16="http://schemas.microsoft.com/office/drawing/2014/chart" uri="{C3380CC4-5D6E-409C-BE32-E72D297353CC}">
                <c16:uniqueId val="{0000012B-2C6C-4100-AD6B-3970AE3CD8F4}"/>
              </c:ext>
            </c:extLst>
          </c:dPt>
          <c:dPt>
            <c:idx val="7"/>
            <c:bubble3D val="0"/>
            <c:spPr>
              <a:solidFill>
                <a:srgbClr val="CCCCFF"/>
              </a:solidFill>
              <a:ln w="9521">
                <a:solidFill>
                  <a:srgbClr val="000000"/>
                </a:solidFill>
                <a:prstDash val="solid"/>
              </a:ln>
            </c:spPr>
            <c:extLst>
              <c:ext xmlns:c16="http://schemas.microsoft.com/office/drawing/2014/chart" uri="{C3380CC4-5D6E-409C-BE32-E72D297353CC}">
                <c16:uniqueId val="{0000012D-2C6C-4100-AD6B-3970AE3CD8F4}"/>
              </c:ext>
            </c:extLst>
          </c:dPt>
          <c:dPt>
            <c:idx val="8"/>
            <c:bubble3D val="0"/>
            <c:spPr>
              <a:solidFill>
                <a:srgbClr val="000080"/>
              </a:solidFill>
              <a:ln w="9521">
                <a:solidFill>
                  <a:srgbClr val="000000"/>
                </a:solidFill>
                <a:prstDash val="solid"/>
              </a:ln>
            </c:spPr>
            <c:extLst>
              <c:ext xmlns:c16="http://schemas.microsoft.com/office/drawing/2014/chart" uri="{C3380CC4-5D6E-409C-BE32-E72D297353CC}">
                <c16:uniqueId val="{0000012F-2C6C-4100-AD6B-3970AE3CD8F4}"/>
              </c:ext>
            </c:extLst>
          </c:dPt>
          <c:dPt>
            <c:idx val="9"/>
            <c:bubble3D val="0"/>
            <c:spPr>
              <a:solidFill>
                <a:srgbClr val="FF00FF"/>
              </a:solidFill>
              <a:ln w="9521">
                <a:solidFill>
                  <a:srgbClr val="000000"/>
                </a:solidFill>
                <a:prstDash val="solid"/>
              </a:ln>
            </c:spPr>
            <c:extLst>
              <c:ext xmlns:c16="http://schemas.microsoft.com/office/drawing/2014/chart" uri="{C3380CC4-5D6E-409C-BE32-E72D297353CC}">
                <c16:uniqueId val="{00000131-2C6C-4100-AD6B-3970AE3CD8F4}"/>
              </c:ext>
            </c:extLst>
          </c:dPt>
          <c:dPt>
            <c:idx val="10"/>
            <c:bubble3D val="0"/>
            <c:spPr>
              <a:solidFill>
                <a:srgbClr val="FFFF00"/>
              </a:solidFill>
              <a:ln w="9521">
                <a:solidFill>
                  <a:srgbClr val="000000"/>
                </a:solidFill>
                <a:prstDash val="solid"/>
              </a:ln>
            </c:spPr>
            <c:extLst>
              <c:ext xmlns:c16="http://schemas.microsoft.com/office/drawing/2014/chart" uri="{C3380CC4-5D6E-409C-BE32-E72D297353CC}">
                <c16:uniqueId val="{00000133-2C6C-4100-AD6B-3970AE3CD8F4}"/>
              </c:ext>
            </c:extLst>
          </c:dPt>
          <c:dPt>
            <c:idx val="11"/>
            <c:bubble3D val="0"/>
            <c:spPr>
              <a:solidFill>
                <a:srgbClr val="00FFFF"/>
              </a:solidFill>
              <a:ln w="9521">
                <a:solidFill>
                  <a:srgbClr val="000000"/>
                </a:solidFill>
                <a:prstDash val="solid"/>
              </a:ln>
            </c:spPr>
            <c:extLst>
              <c:ext xmlns:c16="http://schemas.microsoft.com/office/drawing/2014/chart" uri="{C3380CC4-5D6E-409C-BE32-E72D297353CC}">
                <c16:uniqueId val="{00000135-2C6C-4100-AD6B-3970AE3CD8F4}"/>
              </c:ext>
            </c:extLst>
          </c:dPt>
          <c:dPt>
            <c:idx val="12"/>
            <c:bubble3D val="0"/>
            <c:extLst>
              <c:ext xmlns:c16="http://schemas.microsoft.com/office/drawing/2014/chart" uri="{C3380CC4-5D6E-409C-BE32-E72D297353CC}">
                <c16:uniqueId val="{00000136-2C6C-4100-AD6B-3970AE3CD8F4}"/>
              </c:ext>
            </c:extLst>
          </c:dPt>
          <c:cat>
            <c:strRef>
              <c:f>Sheet1!$B$1:$N$1</c:f>
              <c:strCache>
                <c:ptCount val="13"/>
                <c:pt idx="0">
                  <c:v>Україна</c:v>
                </c:pt>
                <c:pt idx="1">
                  <c:v>Німеччина</c:v>
                </c:pt>
                <c:pt idx="2">
                  <c:v>Польща</c:v>
                </c:pt>
                <c:pt idx="3">
                  <c:v>США</c:v>
                </c:pt>
                <c:pt idx="4">
                  <c:v>Чехія</c:v>
                </c:pt>
                <c:pt idx="5">
                  <c:v>Словенія</c:v>
                </c:pt>
                <c:pt idx="6">
                  <c:v>Туреччина</c:v>
                </c:pt>
                <c:pt idx="7">
                  <c:v>Франція</c:v>
                </c:pt>
                <c:pt idx="8">
                  <c:v>Латвія</c:v>
                </c:pt>
                <c:pt idx="9">
                  <c:v>Канада </c:v>
                </c:pt>
                <c:pt idx="10">
                  <c:v>Угорщина</c:v>
                </c:pt>
                <c:pt idx="11">
                  <c:v>Фінляндія</c:v>
                </c:pt>
                <c:pt idx="12">
                  <c:v>Білорусь</c:v>
                </c:pt>
              </c:strCache>
            </c:strRef>
          </c:cat>
          <c:val>
            <c:numRef>
              <c:f>Sheet1!$B$14:$N$14</c:f>
              <c:numCache>
                <c:formatCode>General</c:formatCode>
                <c:ptCount val="13"/>
              </c:numCache>
            </c:numRef>
          </c:val>
          <c:extLst>
            <c:ext xmlns:c16="http://schemas.microsoft.com/office/drawing/2014/chart" uri="{C3380CC4-5D6E-409C-BE32-E72D297353CC}">
              <c16:uniqueId val="{00000137-2C6C-4100-AD6B-3970AE3CD8F4}"/>
            </c:ext>
          </c:extLst>
        </c:ser>
        <c:dLbls>
          <c:showLegendKey val="0"/>
          <c:showVal val="0"/>
          <c:showCatName val="0"/>
          <c:showSerName val="0"/>
          <c:showPercent val="0"/>
          <c:showBubbleSize val="0"/>
          <c:showLeaderLines val="1"/>
        </c:dLbls>
      </c:pie3DChart>
      <c:spPr>
        <a:solidFill>
          <a:srgbClr val="FFFFFF"/>
        </a:solidFill>
        <a:ln w="9521">
          <a:solidFill>
            <a:srgbClr val="FFFFFF"/>
          </a:solidFill>
          <a:prstDash val="solid"/>
        </a:ln>
      </c:spPr>
    </c:plotArea>
    <c:legend>
      <c:legendPos val="r"/>
      <c:layout>
        <c:manualLayout>
          <c:xMode val="edge"/>
          <c:yMode val="edge"/>
          <c:x val="0.68758864581464707"/>
          <c:y val="1.4037110271352665E-2"/>
          <c:w val="0.30709222417081383"/>
          <c:h val="0.93264034850756528"/>
        </c:manualLayout>
      </c:layout>
      <c:overlay val="0"/>
      <c:spPr>
        <a:noFill/>
        <a:ln w="2380">
          <a:solidFill>
            <a:srgbClr val="000000"/>
          </a:solidFill>
          <a:prstDash val="solid"/>
        </a:ln>
      </c:spPr>
      <c:txPr>
        <a:bodyPr/>
        <a:lstStyle/>
        <a:p>
          <a:pPr>
            <a:defRPr sz="1000" b="1" i="0" u="none" strike="noStrike" baseline="0">
              <a:solidFill>
                <a:srgbClr val="000000"/>
              </a:solidFill>
              <a:latin typeface="Times New Roman"/>
              <a:ea typeface="Times New Roman"/>
              <a:cs typeface="Times New Roman"/>
            </a:defRPr>
          </a:pPr>
          <a:endParaRPr lang="ru-RU"/>
        </a:p>
      </c:txPr>
    </c:legend>
    <c:plotVisOnly val="1"/>
    <c:dispBlanksAs val="zero"/>
    <c:showDLblsOverMax val="0"/>
  </c:chart>
  <c:spPr>
    <a:noFill/>
    <a:ln>
      <a:noFill/>
    </a:ln>
  </c:spPr>
  <c:txPr>
    <a:bodyPr/>
    <a:lstStyle/>
    <a:p>
      <a:pPr>
        <a:defRPr sz="900" b="1" i="0" u="none" strike="noStrike" baseline="0">
          <a:solidFill>
            <a:srgbClr val="000000"/>
          </a:solidFill>
          <a:latin typeface="Arial Cyr"/>
          <a:ea typeface="Arial Cyr"/>
          <a:cs typeface="Arial Cyr"/>
        </a:defRPr>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100"/>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183585313174946E-2"/>
          <c:y val="6.9343065693430656E-2"/>
          <c:w val="0.90496760259179265"/>
          <c:h val="0.66058394160583944"/>
        </c:manualLayout>
      </c:layout>
      <c:bar3DChart>
        <c:barDir val="col"/>
        <c:grouping val="clustered"/>
        <c:varyColors val="0"/>
        <c:ser>
          <c:idx val="0"/>
          <c:order val="0"/>
          <c:tx>
            <c:strRef>
              <c:f>Sheet1!$A$2</c:f>
              <c:strCache>
                <c:ptCount val="1"/>
                <c:pt idx="0">
                  <c:v>первинна екстракція</c:v>
                </c:pt>
              </c:strCache>
            </c:strRef>
          </c:tx>
          <c:spPr>
            <a:solidFill>
              <a:schemeClr val="accent1"/>
            </a:solidFill>
            <a:ln>
              <a:noFill/>
            </a:ln>
            <a:effectLst/>
            <a:sp3d/>
          </c:spPr>
          <c:invertIfNegative val="0"/>
          <c:cat>
            <c:strRef>
              <c:f>Sheet1!$B$1:$G$1</c:f>
              <c:strCache>
                <c:ptCount val="6"/>
                <c:pt idx="0">
                  <c:v>Вода очищена</c:v>
                </c:pt>
                <c:pt idx="1">
                  <c:v>10 % спирт этиловий</c:v>
                </c:pt>
                <c:pt idx="2">
                  <c:v>30 % спирт этиловий</c:v>
                </c:pt>
                <c:pt idx="3">
                  <c:v>50 % спирт этиловий</c:v>
                </c:pt>
                <c:pt idx="4">
                  <c:v>70 % спирт этиловий</c:v>
                </c:pt>
                <c:pt idx="5">
                  <c:v>96 % спирт этиловий</c:v>
                </c:pt>
              </c:strCache>
            </c:strRef>
          </c:cat>
          <c:val>
            <c:numRef>
              <c:f>Sheet1!$B$2:$G$2</c:f>
              <c:numCache>
                <c:formatCode>General</c:formatCode>
                <c:ptCount val="6"/>
                <c:pt idx="0">
                  <c:v>3.25</c:v>
                </c:pt>
                <c:pt idx="1">
                  <c:v>3.81</c:v>
                </c:pt>
                <c:pt idx="2">
                  <c:v>4.12</c:v>
                </c:pt>
                <c:pt idx="3">
                  <c:v>5.45</c:v>
                </c:pt>
                <c:pt idx="4">
                  <c:v>2.74</c:v>
                </c:pt>
                <c:pt idx="5">
                  <c:v>1.99</c:v>
                </c:pt>
              </c:numCache>
            </c:numRef>
          </c:val>
          <c:extLst>
            <c:ext xmlns:c16="http://schemas.microsoft.com/office/drawing/2014/chart" uri="{C3380CC4-5D6E-409C-BE32-E72D297353CC}">
              <c16:uniqueId val="{00000000-6ED4-45CA-8A5A-20B395CF6BD1}"/>
            </c:ext>
          </c:extLst>
        </c:ser>
        <c:ser>
          <c:idx val="1"/>
          <c:order val="1"/>
          <c:tx>
            <c:strRef>
              <c:f>Sheet1!$A$3</c:f>
              <c:strCache>
                <c:ptCount val="1"/>
                <c:pt idx="0">
                  <c:v>повторна екстракція</c:v>
                </c:pt>
              </c:strCache>
            </c:strRef>
          </c:tx>
          <c:spPr>
            <a:solidFill>
              <a:schemeClr val="accent2"/>
            </a:solidFill>
            <a:ln>
              <a:noFill/>
            </a:ln>
            <a:effectLst/>
            <a:sp3d/>
          </c:spPr>
          <c:invertIfNegative val="0"/>
          <c:cat>
            <c:strRef>
              <c:f>Sheet1!$B$1:$G$1</c:f>
              <c:strCache>
                <c:ptCount val="6"/>
                <c:pt idx="0">
                  <c:v>Вода очищена</c:v>
                </c:pt>
                <c:pt idx="1">
                  <c:v>10 % спирт этиловий</c:v>
                </c:pt>
                <c:pt idx="2">
                  <c:v>30 % спирт этиловий</c:v>
                </c:pt>
                <c:pt idx="3">
                  <c:v>50 % спирт этиловий</c:v>
                </c:pt>
                <c:pt idx="4">
                  <c:v>70 % спирт этиловий</c:v>
                </c:pt>
                <c:pt idx="5">
                  <c:v>96 % спирт этиловий</c:v>
                </c:pt>
              </c:strCache>
            </c:strRef>
          </c:cat>
          <c:val>
            <c:numRef>
              <c:f>Sheet1!$B$3:$G$3</c:f>
              <c:numCache>
                <c:formatCode>General</c:formatCode>
                <c:ptCount val="6"/>
                <c:pt idx="0">
                  <c:v>1.1200000000000001</c:v>
                </c:pt>
                <c:pt idx="1">
                  <c:v>1.51</c:v>
                </c:pt>
                <c:pt idx="2">
                  <c:v>1.78</c:v>
                </c:pt>
                <c:pt idx="3">
                  <c:v>1.81</c:v>
                </c:pt>
                <c:pt idx="4">
                  <c:v>1.42</c:v>
                </c:pt>
                <c:pt idx="5">
                  <c:v>0.65</c:v>
                </c:pt>
              </c:numCache>
            </c:numRef>
          </c:val>
          <c:extLst>
            <c:ext xmlns:c16="http://schemas.microsoft.com/office/drawing/2014/chart" uri="{C3380CC4-5D6E-409C-BE32-E72D297353CC}">
              <c16:uniqueId val="{00000001-6ED4-45CA-8A5A-20B395CF6BD1}"/>
            </c:ext>
          </c:extLst>
        </c:ser>
        <c:dLbls>
          <c:showLegendKey val="0"/>
          <c:showVal val="0"/>
          <c:showCatName val="0"/>
          <c:showSerName val="0"/>
          <c:showPercent val="0"/>
          <c:showBubbleSize val="0"/>
        </c:dLbls>
        <c:gapWidth val="150"/>
        <c:shape val="box"/>
        <c:axId val="192411136"/>
        <c:axId val="158358272"/>
        <c:axId val="0"/>
      </c:bar3DChart>
      <c:catAx>
        <c:axId val="192411136"/>
        <c:scaling>
          <c:orientation val="minMax"/>
        </c:scaling>
        <c:delete val="0"/>
        <c:axPos val="b"/>
        <c:numFmt formatCode="General" sourceLinked="1"/>
        <c:majorTickMark val="none"/>
        <c:minorTickMark val="none"/>
        <c:tickLblPos val="low"/>
        <c:spPr>
          <a:noFill/>
          <a:ln>
            <a:noFill/>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58358272"/>
        <c:crosses val="autoZero"/>
        <c:auto val="1"/>
        <c:lblAlgn val="ctr"/>
        <c:lblOffset val="100"/>
        <c:tickLblSkip val="1"/>
        <c:tickMarkSkip val="1"/>
        <c:noMultiLvlLbl val="0"/>
      </c:catAx>
      <c:valAx>
        <c:axId val="158358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92411136"/>
        <c:crosses val="autoZero"/>
        <c:crossBetween val="between"/>
      </c:valAx>
      <c:spPr>
        <a:noFill/>
        <a:ln>
          <a:noFill/>
        </a:ln>
        <a:effectLst/>
      </c:spPr>
    </c:plotArea>
    <c:legend>
      <c:legendPos val="r"/>
      <c:layout>
        <c:manualLayout>
          <c:xMode val="edge"/>
          <c:yMode val="edge"/>
          <c:x val="0.66406070641861836"/>
          <c:y val="0.38921550186686232"/>
          <c:w val="0.33593929358138164"/>
          <c:h val="0.1980912204552103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9904036659094744E-2"/>
          <c:y val="0.11690148523719401"/>
          <c:w val="0.75043607217259267"/>
          <c:h val="0.70190425009930124"/>
        </c:manualLayout>
      </c:layout>
      <c:pie3DChart>
        <c:varyColors val="1"/>
        <c:ser>
          <c:idx val="0"/>
          <c:order val="0"/>
          <c:tx>
            <c:strRef>
              <c:f>Лист1!$B$1</c:f>
              <c:strCache>
                <c:ptCount val="1"/>
                <c:pt idx="0">
                  <c:v>Продажи</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A25F-44C9-AC93-535FAE097BFC}"/>
              </c:ext>
            </c:extLst>
          </c:dPt>
          <c:dPt>
            <c:idx val="1"/>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3-A25F-44C9-AC93-535FAE097BFC}"/>
              </c:ext>
            </c:extLst>
          </c:dPt>
          <c:dPt>
            <c:idx val="2"/>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5-A25F-44C9-AC93-535FAE097BFC}"/>
              </c:ext>
            </c:extLst>
          </c:dPt>
          <c:dPt>
            <c:idx val="3"/>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A25F-44C9-AC93-535FAE097BFC}"/>
              </c:ext>
            </c:extLst>
          </c:dPt>
          <c:dLbls>
            <c:dLbl>
              <c:idx val="0"/>
              <c:layout>
                <c:manualLayout>
                  <c:x val="0.10475403018568867"/>
                  <c:y val="2.472799208704253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25F-44C9-AC93-535FAE097BFC}"/>
                </c:ext>
              </c:extLst>
            </c:dLbl>
            <c:dLbl>
              <c:idx val="1"/>
              <c:layout>
                <c:manualLayout>
                  <c:x val="-8.7194818136522176E-2"/>
                  <c:y val="-0.1038575667655786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25F-44C9-AC93-535FAE097BFC}"/>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Лист1!$A$2:$A$5</c:f>
              <c:strCache>
                <c:ptCount val="2"/>
                <c:pt idx="0">
                  <c:v>Препарати синтетичного походження</c:v>
                </c:pt>
                <c:pt idx="1">
                  <c:v>Препарати рослинного походження</c:v>
                </c:pt>
              </c:strCache>
            </c:strRef>
          </c:cat>
          <c:val>
            <c:numRef>
              <c:f>Лист1!$B$2:$B$5</c:f>
              <c:numCache>
                <c:formatCode>0.00%</c:formatCode>
                <c:ptCount val="4"/>
                <c:pt idx="0">
                  <c:v>0.2233</c:v>
                </c:pt>
                <c:pt idx="1">
                  <c:v>0.77669999999999995</c:v>
                </c:pt>
              </c:numCache>
            </c:numRef>
          </c:val>
          <c:extLst>
            <c:ext xmlns:c16="http://schemas.microsoft.com/office/drawing/2014/chart" uri="{C3380CC4-5D6E-409C-BE32-E72D297353CC}">
              <c16:uniqueId val="{00000008-A25F-44C9-AC93-535FAE097BFC}"/>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solidFill>
      <a:schemeClr val="bg1"/>
    </a:solidFill>
    <a:ln w="9525" cap="flat" cmpd="sng" algn="ctr">
      <a:solidFill>
        <a:schemeClr val="bg1"/>
      </a:solidFill>
      <a:round/>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0"/>
      <c:rAngAx val="0"/>
      <c:perspective val="0"/>
    </c:view3D>
    <c:floor>
      <c:thickness val="0"/>
    </c:floor>
    <c:sideWall>
      <c:thickness val="0"/>
    </c:sideWall>
    <c:backWall>
      <c:thickness val="0"/>
    </c:backWall>
    <c:plotArea>
      <c:layout>
        <c:manualLayout>
          <c:layoutTarget val="inner"/>
          <c:xMode val="edge"/>
          <c:yMode val="edge"/>
          <c:x val="0.11073253833049404"/>
          <c:y val="0.15555555555555556"/>
          <c:w val="0.434412265758092"/>
          <c:h val="0.44888888888888889"/>
        </c:manualLayout>
      </c:layout>
      <c:pie3DChart>
        <c:varyColors val="1"/>
        <c:ser>
          <c:idx val="0"/>
          <c:order val="0"/>
          <c:tx>
            <c:strRef>
              <c:f>Sheet1!$A$2</c:f>
              <c:strCache>
                <c:ptCount val="1"/>
              </c:strCache>
            </c:strRef>
          </c:tx>
          <c:spPr>
            <a:solidFill>
              <a:srgbClr val="9999FF"/>
            </a:solidFill>
            <a:ln w="9434">
              <a:solidFill>
                <a:srgbClr val="000000"/>
              </a:solidFill>
              <a:prstDash val="solid"/>
            </a:ln>
          </c:spPr>
          <c:dPt>
            <c:idx val="0"/>
            <c:bubble3D val="0"/>
            <c:extLst>
              <c:ext xmlns:c16="http://schemas.microsoft.com/office/drawing/2014/chart" uri="{C3380CC4-5D6E-409C-BE32-E72D297353CC}">
                <c16:uniqueId val="{00000000-C242-41B7-9D1B-45968D1F4E42}"/>
              </c:ext>
            </c:extLst>
          </c:dPt>
          <c:dPt>
            <c:idx val="1"/>
            <c:bubble3D val="0"/>
            <c:spPr>
              <a:solidFill>
                <a:srgbClr val="993366"/>
              </a:solidFill>
              <a:ln w="9434">
                <a:solidFill>
                  <a:srgbClr val="000000"/>
                </a:solidFill>
                <a:prstDash val="solid"/>
              </a:ln>
            </c:spPr>
            <c:extLst>
              <c:ext xmlns:c16="http://schemas.microsoft.com/office/drawing/2014/chart" uri="{C3380CC4-5D6E-409C-BE32-E72D297353CC}">
                <c16:uniqueId val="{00000002-C242-41B7-9D1B-45968D1F4E42}"/>
              </c:ext>
            </c:extLst>
          </c:dPt>
          <c:dPt>
            <c:idx val="2"/>
            <c:bubble3D val="0"/>
            <c:spPr>
              <a:solidFill>
                <a:srgbClr val="FFFFCC"/>
              </a:solidFill>
              <a:ln w="9434">
                <a:solidFill>
                  <a:srgbClr val="000000"/>
                </a:solidFill>
                <a:prstDash val="solid"/>
              </a:ln>
            </c:spPr>
            <c:extLst>
              <c:ext xmlns:c16="http://schemas.microsoft.com/office/drawing/2014/chart" uri="{C3380CC4-5D6E-409C-BE32-E72D297353CC}">
                <c16:uniqueId val="{00000004-C242-41B7-9D1B-45968D1F4E42}"/>
              </c:ext>
            </c:extLst>
          </c:dPt>
          <c:dPt>
            <c:idx val="3"/>
            <c:bubble3D val="0"/>
            <c:spPr>
              <a:solidFill>
                <a:srgbClr val="CCFFFF"/>
              </a:solidFill>
              <a:ln w="9434">
                <a:solidFill>
                  <a:srgbClr val="000000"/>
                </a:solidFill>
                <a:prstDash val="solid"/>
              </a:ln>
            </c:spPr>
            <c:extLst>
              <c:ext xmlns:c16="http://schemas.microsoft.com/office/drawing/2014/chart" uri="{C3380CC4-5D6E-409C-BE32-E72D297353CC}">
                <c16:uniqueId val="{00000006-C242-41B7-9D1B-45968D1F4E42}"/>
              </c:ext>
            </c:extLst>
          </c:dPt>
          <c:dPt>
            <c:idx val="4"/>
            <c:bubble3D val="0"/>
            <c:spPr>
              <a:solidFill>
                <a:srgbClr val="660066"/>
              </a:solidFill>
              <a:ln w="9434">
                <a:solidFill>
                  <a:srgbClr val="000000"/>
                </a:solidFill>
                <a:prstDash val="solid"/>
              </a:ln>
            </c:spPr>
            <c:extLst>
              <c:ext xmlns:c16="http://schemas.microsoft.com/office/drawing/2014/chart" uri="{C3380CC4-5D6E-409C-BE32-E72D297353CC}">
                <c16:uniqueId val="{00000008-C242-41B7-9D1B-45968D1F4E42}"/>
              </c:ext>
            </c:extLst>
          </c:dPt>
          <c:dPt>
            <c:idx val="5"/>
            <c:bubble3D val="0"/>
            <c:spPr>
              <a:solidFill>
                <a:srgbClr val="FF8080"/>
              </a:solidFill>
              <a:ln w="9434">
                <a:solidFill>
                  <a:srgbClr val="000000"/>
                </a:solidFill>
                <a:prstDash val="solid"/>
              </a:ln>
            </c:spPr>
            <c:extLst>
              <c:ext xmlns:c16="http://schemas.microsoft.com/office/drawing/2014/chart" uri="{C3380CC4-5D6E-409C-BE32-E72D297353CC}">
                <c16:uniqueId val="{0000000A-C242-41B7-9D1B-45968D1F4E42}"/>
              </c:ext>
            </c:extLst>
          </c:dPt>
          <c:dPt>
            <c:idx val="6"/>
            <c:bubble3D val="0"/>
            <c:spPr>
              <a:solidFill>
                <a:srgbClr val="0066CC"/>
              </a:solidFill>
              <a:ln w="9434">
                <a:solidFill>
                  <a:srgbClr val="000000"/>
                </a:solidFill>
                <a:prstDash val="solid"/>
              </a:ln>
            </c:spPr>
            <c:extLst>
              <c:ext xmlns:c16="http://schemas.microsoft.com/office/drawing/2014/chart" uri="{C3380CC4-5D6E-409C-BE32-E72D297353CC}">
                <c16:uniqueId val="{0000000C-C242-41B7-9D1B-45968D1F4E42}"/>
              </c:ext>
            </c:extLst>
          </c:dPt>
          <c:dPt>
            <c:idx val="7"/>
            <c:bubble3D val="0"/>
            <c:spPr>
              <a:solidFill>
                <a:srgbClr val="CCCCFF"/>
              </a:solidFill>
              <a:ln w="9434">
                <a:solidFill>
                  <a:srgbClr val="000000"/>
                </a:solidFill>
                <a:prstDash val="solid"/>
              </a:ln>
            </c:spPr>
            <c:extLst>
              <c:ext xmlns:c16="http://schemas.microsoft.com/office/drawing/2014/chart" uri="{C3380CC4-5D6E-409C-BE32-E72D297353CC}">
                <c16:uniqueId val="{0000000E-C242-41B7-9D1B-45968D1F4E42}"/>
              </c:ext>
            </c:extLst>
          </c:dPt>
          <c:dPt>
            <c:idx val="8"/>
            <c:bubble3D val="0"/>
            <c:spPr>
              <a:solidFill>
                <a:srgbClr val="000080"/>
              </a:solidFill>
              <a:ln w="9434">
                <a:solidFill>
                  <a:srgbClr val="000000"/>
                </a:solidFill>
                <a:prstDash val="solid"/>
              </a:ln>
            </c:spPr>
            <c:extLst>
              <c:ext xmlns:c16="http://schemas.microsoft.com/office/drawing/2014/chart" uri="{C3380CC4-5D6E-409C-BE32-E72D297353CC}">
                <c16:uniqueId val="{00000010-C242-41B7-9D1B-45968D1F4E42}"/>
              </c:ext>
            </c:extLst>
          </c:dPt>
          <c:dPt>
            <c:idx val="9"/>
            <c:bubble3D val="0"/>
            <c:spPr>
              <a:solidFill>
                <a:srgbClr val="FF00FF"/>
              </a:solidFill>
              <a:ln w="9434">
                <a:solidFill>
                  <a:srgbClr val="000000"/>
                </a:solidFill>
                <a:prstDash val="solid"/>
              </a:ln>
            </c:spPr>
            <c:extLst>
              <c:ext xmlns:c16="http://schemas.microsoft.com/office/drawing/2014/chart" uri="{C3380CC4-5D6E-409C-BE32-E72D297353CC}">
                <c16:uniqueId val="{00000012-C242-41B7-9D1B-45968D1F4E42}"/>
              </c:ext>
            </c:extLst>
          </c:dPt>
          <c:dLbls>
            <c:dLbl>
              <c:idx val="0"/>
              <c:layout>
                <c:manualLayout>
                  <c:x val="-5.4644690021796727E-3"/>
                  <c:y val="-0.14325973428579161"/>
                </c:manualLayout>
              </c:layout>
              <c:numFmt formatCode="0.00%" sourceLinked="0"/>
              <c:spPr>
                <a:noFill/>
                <a:ln w="18868">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C242-41B7-9D1B-45968D1F4E42}"/>
                </c:ext>
              </c:extLst>
            </c:dLbl>
            <c:dLbl>
              <c:idx val="1"/>
              <c:layout>
                <c:manualLayout>
                  <c:x val="2.8251044564140959E-3"/>
                  <c:y val="0.14259220174797738"/>
                </c:manualLayout>
              </c:layout>
              <c:numFmt formatCode="0.00%" sourceLinked="0"/>
              <c:spPr>
                <a:noFill/>
                <a:ln w="18868">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C242-41B7-9D1B-45968D1F4E42}"/>
                </c:ext>
              </c:extLst>
            </c:dLbl>
            <c:dLbl>
              <c:idx val="2"/>
              <c:layout>
                <c:manualLayout>
                  <c:x val="-1.6806743995365692E-2"/>
                  <c:y val="0.15008216756410597"/>
                </c:manualLayout>
              </c:layout>
              <c:numFmt formatCode="0.00%" sourceLinked="0"/>
              <c:spPr>
                <a:noFill/>
                <a:ln w="18868">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C242-41B7-9D1B-45968D1F4E42}"/>
                </c:ext>
              </c:extLst>
            </c:dLbl>
            <c:dLbl>
              <c:idx val="3"/>
              <c:layout>
                <c:manualLayout>
                  <c:x val="2.4994601225207136E-2"/>
                  <c:y val="0.14176754967484739"/>
                </c:manualLayout>
              </c:layout>
              <c:numFmt formatCode="0.00%" sourceLinked="0"/>
              <c:spPr>
                <a:noFill/>
                <a:ln w="18868">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6-C242-41B7-9D1B-45968D1F4E42}"/>
                </c:ext>
              </c:extLst>
            </c:dLbl>
            <c:dLbl>
              <c:idx val="4"/>
              <c:layout>
                <c:manualLayout>
                  <c:x val="-1.4330493702726571E-2"/>
                  <c:y val="9.4058229834672769E-2"/>
                </c:manualLayout>
              </c:layout>
              <c:numFmt formatCode="0.00%" sourceLinked="0"/>
              <c:spPr>
                <a:noFill/>
                <a:ln w="18868">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8-C242-41B7-9D1B-45968D1F4E42}"/>
                </c:ext>
              </c:extLst>
            </c:dLbl>
            <c:dLbl>
              <c:idx val="5"/>
              <c:layout>
                <c:manualLayout>
                  <c:x val="-1.7197284065088345E-2"/>
                  <c:y val="9.1817698045476237E-2"/>
                </c:manualLayout>
              </c:layout>
              <c:numFmt formatCode="0.00%" sourceLinked="0"/>
              <c:spPr>
                <a:noFill/>
                <a:ln w="18868">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A-C242-41B7-9D1B-45968D1F4E42}"/>
                </c:ext>
              </c:extLst>
            </c:dLbl>
            <c:dLbl>
              <c:idx val="6"/>
              <c:layout>
                <c:manualLayout>
                  <c:x val="-2.0602696586238409E-2"/>
                  <c:y val="-0.14904447511071425"/>
                </c:manualLayout>
              </c:layout>
              <c:numFmt formatCode="0.00%" sourceLinked="0"/>
              <c:spPr>
                <a:noFill/>
                <a:ln w="18868">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242-41B7-9D1B-45968D1F4E42}"/>
                </c:ext>
              </c:extLst>
            </c:dLbl>
            <c:dLbl>
              <c:idx val="7"/>
              <c:layout>
                <c:manualLayout>
                  <c:x val="3.3525787714209374E-2"/>
                  <c:y val="-0.20461536380117434"/>
                </c:manualLayout>
              </c:layout>
              <c:numFmt formatCode="0.00%" sourceLinked="0"/>
              <c:spPr>
                <a:noFill/>
                <a:ln w="18868">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242-41B7-9D1B-45968D1F4E42}"/>
                </c:ext>
              </c:extLst>
            </c:dLbl>
            <c:dLbl>
              <c:idx val="8"/>
              <c:layout>
                <c:manualLayout>
                  <c:x val="7.5274068744076217E-2"/>
                  <c:y val="-0.13314302207069478"/>
                </c:manualLayout>
              </c:layout>
              <c:numFmt formatCode="0.00%" sourceLinked="0"/>
              <c:spPr>
                <a:noFill/>
                <a:ln w="18868">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0-C242-41B7-9D1B-45968D1F4E42}"/>
                </c:ext>
              </c:extLst>
            </c:dLbl>
            <c:dLbl>
              <c:idx val="9"/>
              <c:layout>
                <c:manualLayout>
                  <c:x val="8.1262720132703414E-2"/>
                  <c:y val="-7.9860558667279993E-2"/>
                </c:manualLayout>
              </c:layout>
              <c:numFmt formatCode="0.00%" sourceLinked="0"/>
              <c:spPr>
                <a:noFill/>
                <a:ln w="18868">
                  <a:noFill/>
                </a:ln>
              </c:spPr>
              <c:txPr>
                <a:bodyPr/>
                <a:lstStyle/>
                <a:p>
                  <a:pPr>
                    <a:defRPr sz="900" b="1" i="0" u="none" strike="noStrike" baseline="0">
                      <a:solidFill>
                        <a:srgbClr val="000000"/>
                      </a:solidFill>
                      <a:latin typeface="Arial"/>
                      <a:ea typeface="Arial"/>
                      <a:cs typeface="Arial"/>
                    </a:defRPr>
                  </a:pPr>
                  <a:endParaRPr lang="ru-RU"/>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2-C242-41B7-9D1B-45968D1F4E42}"/>
                </c:ext>
              </c:extLst>
            </c:dLbl>
            <c:numFmt formatCode="0.00%" sourceLinked="0"/>
            <c:spPr>
              <a:noFill/>
              <a:ln w="18868">
                <a:noFill/>
              </a:ln>
            </c:spPr>
            <c:txPr>
              <a:bodyPr wrap="square" lIns="38100" tIns="19050" rIns="38100" bIns="19050" anchor="ctr">
                <a:spAutoFit/>
              </a:bodyPr>
              <a:lstStyle/>
              <a:p>
                <a:pPr>
                  <a:defRPr sz="900" b="1" i="0" u="none" strike="noStrike" baseline="0">
                    <a:solidFill>
                      <a:srgbClr val="000000"/>
                    </a:solidFill>
                    <a:latin typeface="Arial"/>
                    <a:ea typeface="Arial"/>
                    <a:cs typeface="Arial"/>
                  </a:defRPr>
                </a:pPr>
                <a:endParaRPr lang="ru-RU"/>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Sheet1!$B$1:$K$1</c:f>
              <c:strCache>
                <c:ptCount val="10"/>
                <c:pt idx="0">
                  <c:v>таблетки</c:v>
                </c:pt>
                <c:pt idx="1">
                  <c:v>капсули</c:v>
                </c:pt>
                <c:pt idx="2">
                  <c:v>гранули</c:v>
                </c:pt>
                <c:pt idx="3">
                  <c:v>настойка</c:v>
                </c:pt>
                <c:pt idx="4">
                  <c:v>краплі</c:v>
                </c:pt>
                <c:pt idx="5">
                  <c:v>екстракт рідкий</c:v>
                </c:pt>
                <c:pt idx="6">
                  <c:v>розчин оральний</c:v>
                </c:pt>
                <c:pt idx="7">
                  <c:v>концентрат розчину для інфузій</c:v>
                </c:pt>
                <c:pt idx="8">
                  <c:v>ЛРС пачка</c:v>
                </c:pt>
                <c:pt idx="9">
                  <c:v>ЛРС фільтр-пакети</c:v>
                </c:pt>
              </c:strCache>
            </c:strRef>
          </c:cat>
          <c:val>
            <c:numRef>
              <c:f>Sheet1!$B$2:$K$2</c:f>
              <c:numCache>
                <c:formatCode>General</c:formatCode>
                <c:ptCount val="10"/>
                <c:pt idx="0">
                  <c:v>33.630000000000003</c:v>
                </c:pt>
                <c:pt idx="1">
                  <c:v>13.27</c:v>
                </c:pt>
                <c:pt idx="2">
                  <c:v>1.77</c:v>
                </c:pt>
                <c:pt idx="3">
                  <c:v>19.47</c:v>
                </c:pt>
                <c:pt idx="4">
                  <c:v>9.73</c:v>
                </c:pt>
                <c:pt idx="5">
                  <c:v>1.77</c:v>
                </c:pt>
                <c:pt idx="6">
                  <c:v>1.77</c:v>
                </c:pt>
                <c:pt idx="7">
                  <c:v>0.88</c:v>
                </c:pt>
                <c:pt idx="8">
                  <c:v>9.73</c:v>
                </c:pt>
                <c:pt idx="9">
                  <c:v>7.96</c:v>
                </c:pt>
              </c:numCache>
            </c:numRef>
          </c:val>
          <c:extLst>
            <c:ext xmlns:c16="http://schemas.microsoft.com/office/drawing/2014/chart" uri="{C3380CC4-5D6E-409C-BE32-E72D297353CC}">
              <c16:uniqueId val="{00000013-C242-41B7-9D1B-45968D1F4E42}"/>
            </c:ext>
          </c:extLst>
        </c:ser>
        <c:ser>
          <c:idx val="1"/>
          <c:order val="1"/>
          <c:tx>
            <c:strRef>
              <c:f>Sheet1!$A$3</c:f>
              <c:strCache>
                <c:ptCount val="1"/>
              </c:strCache>
            </c:strRef>
          </c:tx>
          <c:spPr>
            <a:solidFill>
              <a:srgbClr val="993366"/>
            </a:solidFill>
            <a:ln w="9434">
              <a:solidFill>
                <a:srgbClr val="000000"/>
              </a:solidFill>
              <a:prstDash val="solid"/>
            </a:ln>
          </c:spPr>
          <c:dPt>
            <c:idx val="0"/>
            <c:bubble3D val="0"/>
            <c:spPr>
              <a:solidFill>
                <a:srgbClr val="9999FF"/>
              </a:solidFill>
              <a:ln w="9434">
                <a:solidFill>
                  <a:srgbClr val="000000"/>
                </a:solidFill>
                <a:prstDash val="solid"/>
              </a:ln>
            </c:spPr>
            <c:extLst>
              <c:ext xmlns:c16="http://schemas.microsoft.com/office/drawing/2014/chart" uri="{C3380CC4-5D6E-409C-BE32-E72D297353CC}">
                <c16:uniqueId val="{00000015-C242-41B7-9D1B-45968D1F4E42}"/>
              </c:ext>
            </c:extLst>
          </c:dPt>
          <c:dPt>
            <c:idx val="1"/>
            <c:bubble3D val="0"/>
            <c:extLst>
              <c:ext xmlns:c16="http://schemas.microsoft.com/office/drawing/2014/chart" uri="{C3380CC4-5D6E-409C-BE32-E72D297353CC}">
                <c16:uniqueId val="{00000016-C242-41B7-9D1B-45968D1F4E42}"/>
              </c:ext>
            </c:extLst>
          </c:dPt>
          <c:dPt>
            <c:idx val="2"/>
            <c:bubble3D val="0"/>
            <c:spPr>
              <a:solidFill>
                <a:srgbClr val="FFFFCC"/>
              </a:solidFill>
              <a:ln w="9434">
                <a:solidFill>
                  <a:srgbClr val="000000"/>
                </a:solidFill>
                <a:prstDash val="solid"/>
              </a:ln>
            </c:spPr>
            <c:extLst>
              <c:ext xmlns:c16="http://schemas.microsoft.com/office/drawing/2014/chart" uri="{C3380CC4-5D6E-409C-BE32-E72D297353CC}">
                <c16:uniqueId val="{00000018-C242-41B7-9D1B-45968D1F4E42}"/>
              </c:ext>
            </c:extLst>
          </c:dPt>
          <c:dPt>
            <c:idx val="3"/>
            <c:bubble3D val="0"/>
            <c:spPr>
              <a:solidFill>
                <a:srgbClr val="CCFFFF"/>
              </a:solidFill>
              <a:ln w="9434">
                <a:solidFill>
                  <a:srgbClr val="000000"/>
                </a:solidFill>
                <a:prstDash val="solid"/>
              </a:ln>
            </c:spPr>
            <c:extLst>
              <c:ext xmlns:c16="http://schemas.microsoft.com/office/drawing/2014/chart" uri="{C3380CC4-5D6E-409C-BE32-E72D297353CC}">
                <c16:uniqueId val="{0000001A-C242-41B7-9D1B-45968D1F4E42}"/>
              </c:ext>
            </c:extLst>
          </c:dPt>
          <c:dPt>
            <c:idx val="4"/>
            <c:bubble3D val="0"/>
            <c:spPr>
              <a:solidFill>
                <a:srgbClr val="660066"/>
              </a:solidFill>
              <a:ln w="9434">
                <a:solidFill>
                  <a:srgbClr val="000000"/>
                </a:solidFill>
                <a:prstDash val="solid"/>
              </a:ln>
            </c:spPr>
            <c:extLst>
              <c:ext xmlns:c16="http://schemas.microsoft.com/office/drawing/2014/chart" uri="{C3380CC4-5D6E-409C-BE32-E72D297353CC}">
                <c16:uniqueId val="{0000001C-C242-41B7-9D1B-45968D1F4E42}"/>
              </c:ext>
            </c:extLst>
          </c:dPt>
          <c:dPt>
            <c:idx val="5"/>
            <c:bubble3D val="0"/>
            <c:spPr>
              <a:solidFill>
                <a:srgbClr val="FF8080"/>
              </a:solidFill>
              <a:ln w="9434">
                <a:solidFill>
                  <a:srgbClr val="000000"/>
                </a:solidFill>
                <a:prstDash val="solid"/>
              </a:ln>
            </c:spPr>
            <c:extLst>
              <c:ext xmlns:c16="http://schemas.microsoft.com/office/drawing/2014/chart" uri="{C3380CC4-5D6E-409C-BE32-E72D297353CC}">
                <c16:uniqueId val="{0000001E-C242-41B7-9D1B-45968D1F4E42}"/>
              </c:ext>
            </c:extLst>
          </c:dPt>
          <c:dPt>
            <c:idx val="6"/>
            <c:bubble3D val="0"/>
            <c:spPr>
              <a:solidFill>
                <a:srgbClr val="0066CC"/>
              </a:solidFill>
              <a:ln w="9434">
                <a:solidFill>
                  <a:srgbClr val="000000"/>
                </a:solidFill>
                <a:prstDash val="solid"/>
              </a:ln>
            </c:spPr>
            <c:extLst>
              <c:ext xmlns:c16="http://schemas.microsoft.com/office/drawing/2014/chart" uri="{C3380CC4-5D6E-409C-BE32-E72D297353CC}">
                <c16:uniqueId val="{00000020-C242-41B7-9D1B-45968D1F4E42}"/>
              </c:ext>
            </c:extLst>
          </c:dPt>
          <c:dPt>
            <c:idx val="7"/>
            <c:bubble3D val="0"/>
            <c:spPr>
              <a:solidFill>
                <a:srgbClr val="CCCCFF"/>
              </a:solidFill>
              <a:ln w="9434">
                <a:solidFill>
                  <a:srgbClr val="000000"/>
                </a:solidFill>
                <a:prstDash val="solid"/>
              </a:ln>
            </c:spPr>
            <c:extLst>
              <c:ext xmlns:c16="http://schemas.microsoft.com/office/drawing/2014/chart" uri="{C3380CC4-5D6E-409C-BE32-E72D297353CC}">
                <c16:uniqueId val="{00000022-C242-41B7-9D1B-45968D1F4E42}"/>
              </c:ext>
            </c:extLst>
          </c:dPt>
          <c:dPt>
            <c:idx val="8"/>
            <c:bubble3D val="0"/>
            <c:spPr>
              <a:solidFill>
                <a:srgbClr val="000080"/>
              </a:solidFill>
              <a:ln w="9434">
                <a:solidFill>
                  <a:srgbClr val="000000"/>
                </a:solidFill>
                <a:prstDash val="solid"/>
              </a:ln>
            </c:spPr>
            <c:extLst>
              <c:ext xmlns:c16="http://schemas.microsoft.com/office/drawing/2014/chart" uri="{C3380CC4-5D6E-409C-BE32-E72D297353CC}">
                <c16:uniqueId val="{00000024-C242-41B7-9D1B-45968D1F4E42}"/>
              </c:ext>
            </c:extLst>
          </c:dPt>
          <c:dPt>
            <c:idx val="9"/>
            <c:bubble3D val="0"/>
            <c:spPr>
              <a:solidFill>
                <a:srgbClr val="FF00FF"/>
              </a:solidFill>
              <a:ln w="9434">
                <a:solidFill>
                  <a:srgbClr val="000000"/>
                </a:solidFill>
                <a:prstDash val="solid"/>
              </a:ln>
            </c:spPr>
            <c:extLst>
              <c:ext xmlns:c16="http://schemas.microsoft.com/office/drawing/2014/chart" uri="{C3380CC4-5D6E-409C-BE32-E72D297353CC}">
                <c16:uniqueId val="{00000026-C242-41B7-9D1B-45968D1F4E42}"/>
              </c:ext>
            </c:extLst>
          </c:dPt>
          <c:dLbls>
            <c:numFmt formatCode="0%" sourceLinked="0"/>
            <c:spPr>
              <a:noFill/>
              <a:ln w="18868">
                <a:noFill/>
              </a:ln>
            </c:spPr>
            <c:txPr>
              <a:bodyPr wrap="square" lIns="38100" tIns="19050" rIns="38100" bIns="19050" anchor="ctr">
                <a:spAutoFit/>
              </a:bodyPr>
              <a:lstStyle/>
              <a:p>
                <a:pPr>
                  <a:defRPr sz="761" b="1" i="0" u="none" strike="noStrike" baseline="0">
                    <a:solidFill>
                      <a:srgbClr val="000000"/>
                    </a:solidFill>
                    <a:latin typeface="Arial Cyr"/>
                    <a:ea typeface="Arial Cyr"/>
                    <a:cs typeface="Arial Cyr"/>
                  </a:defRPr>
                </a:pPr>
                <a:endParaRPr lang="ru-RU"/>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Sheet1!$B$1:$K$1</c:f>
              <c:strCache>
                <c:ptCount val="10"/>
                <c:pt idx="0">
                  <c:v>таблетки</c:v>
                </c:pt>
                <c:pt idx="1">
                  <c:v>капсули</c:v>
                </c:pt>
                <c:pt idx="2">
                  <c:v>гранули</c:v>
                </c:pt>
                <c:pt idx="3">
                  <c:v>настойка</c:v>
                </c:pt>
                <c:pt idx="4">
                  <c:v>краплі</c:v>
                </c:pt>
                <c:pt idx="5">
                  <c:v>екстракт рідкий</c:v>
                </c:pt>
                <c:pt idx="6">
                  <c:v>розчин оральний</c:v>
                </c:pt>
                <c:pt idx="7">
                  <c:v>концентрат розчину для інфузій</c:v>
                </c:pt>
                <c:pt idx="8">
                  <c:v>ЛРС пачка</c:v>
                </c:pt>
                <c:pt idx="9">
                  <c:v>ЛРС фільтр-пакети</c:v>
                </c:pt>
              </c:strCache>
            </c:strRef>
          </c:cat>
          <c:val>
            <c:numRef>
              <c:f>Sheet1!$B$3:$K$3</c:f>
              <c:numCache>
                <c:formatCode>General</c:formatCode>
                <c:ptCount val="10"/>
              </c:numCache>
            </c:numRef>
          </c:val>
          <c:extLst>
            <c:ext xmlns:c16="http://schemas.microsoft.com/office/drawing/2014/chart" uri="{C3380CC4-5D6E-409C-BE32-E72D297353CC}">
              <c16:uniqueId val="{00000027-C242-41B7-9D1B-45968D1F4E42}"/>
            </c:ext>
          </c:extLst>
        </c:ser>
        <c:ser>
          <c:idx val="2"/>
          <c:order val="2"/>
          <c:tx>
            <c:strRef>
              <c:f>Sheet1!$A$4</c:f>
              <c:strCache>
                <c:ptCount val="1"/>
              </c:strCache>
            </c:strRef>
          </c:tx>
          <c:spPr>
            <a:solidFill>
              <a:srgbClr val="FFFFCC"/>
            </a:solidFill>
            <a:ln w="9434">
              <a:solidFill>
                <a:srgbClr val="000000"/>
              </a:solidFill>
              <a:prstDash val="solid"/>
            </a:ln>
          </c:spPr>
          <c:dPt>
            <c:idx val="0"/>
            <c:bubble3D val="0"/>
            <c:spPr>
              <a:solidFill>
                <a:srgbClr val="9999FF"/>
              </a:solidFill>
              <a:ln w="9434">
                <a:solidFill>
                  <a:srgbClr val="000000"/>
                </a:solidFill>
                <a:prstDash val="solid"/>
              </a:ln>
            </c:spPr>
            <c:extLst>
              <c:ext xmlns:c16="http://schemas.microsoft.com/office/drawing/2014/chart" uri="{C3380CC4-5D6E-409C-BE32-E72D297353CC}">
                <c16:uniqueId val="{00000029-C242-41B7-9D1B-45968D1F4E42}"/>
              </c:ext>
            </c:extLst>
          </c:dPt>
          <c:dPt>
            <c:idx val="1"/>
            <c:bubble3D val="0"/>
            <c:spPr>
              <a:solidFill>
                <a:srgbClr val="993366"/>
              </a:solidFill>
              <a:ln w="9434">
                <a:solidFill>
                  <a:srgbClr val="000000"/>
                </a:solidFill>
                <a:prstDash val="solid"/>
              </a:ln>
            </c:spPr>
            <c:extLst>
              <c:ext xmlns:c16="http://schemas.microsoft.com/office/drawing/2014/chart" uri="{C3380CC4-5D6E-409C-BE32-E72D297353CC}">
                <c16:uniqueId val="{0000002B-C242-41B7-9D1B-45968D1F4E42}"/>
              </c:ext>
            </c:extLst>
          </c:dPt>
          <c:dPt>
            <c:idx val="2"/>
            <c:bubble3D val="0"/>
            <c:extLst>
              <c:ext xmlns:c16="http://schemas.microsoft.com/office/drawing/2014/chart" uri="{C3380CC4-5D6E-409C-BE32-E72D297353CC}">
                <c16:uniqueId val="{0000002C-C242-41B7-9D1B-45968D1F4E42}"/>
              </c:ext>
            </c:extLst>
          </c:dPt>
          <c:dPt>
            <c:idx val="3"/>
            <c:bubble3D val="0"/>
            <c:spPr>
              <a:solidFill>
                <a:srgbClr val="CCFFFF"/>
              </a:solidFill>
              <a:ln w="9434">
                <a:solidFill>
                  <a:srgbClr val="000000"/>
                </a:solidFill>
                <a:prstDash val="solid"/>
              </a:ln>
            </c:spPr>
            <c:extLst>
              <c:ext xmlns:c16="http://schemas.microsoft.com/office/drawing/2014/chart" uri="{C3380CC4-5D6E-409C-BE32-E72D297353CC}">
                <c16:uniqueId val="{0000002E-C242-41B7-9D1B-45968D1F4E42}"/>
              </c:ext>
            </c:extLst>
          </c:dPt>
          <c:dPt>
            <c:idx val="4"/>
            <c:bubble3D val="0"/>
            <c:spPr>
              <a:solidFill>
                <a:srgbClr val="660066"/>
              </a:solidFill>
              <a:ln w="9434">
                <a:solidFill>
                  <a:srgbClr val="000000"/>
                </a:solidFill>
                <a:prstDash val="solid"/>
              </a:ln>
            </c:spPr>
            <c:extLst>
              <c:ext xmlns:c16="http://schemas.microsoft.com/office/drawing/2014/chart" uri="{C3380CC4-5D6E-409C-BE32-E72D297353CC}">
                <c16:uniqueId val="{00000030-C242-41B7-9D1B-45968D1F4E42}"/>
              </c:ext>
            </c:extLst>
          </c:dPt>
          <c:dPt>
            <c:idx val="5"/>
            <c:bubble3D val="0"/>
            <c:spPr>
              <a:solidFill>
                <a:srgbClr val="FF8080"/>
              </a:solidFill>
              <a:ln w="9434">
                <a:solidFill>
                  <a:srgbClr val="000000"/>
                </a:solidFill>
                <a:prstDash val="solid"/>
              </a:ln>
            </c:spPr>
            <c:extLst>
              <c:ext xmlns:c16="http://schemas.microsoft.com/office/drawing/2014/chart" uri="{C3380CC4-5D6E-409C-BE32-E72D297353CC}">
                <c16:uniqueId val="{00000032-C242-41B7-9D1B-45968D1F4E42}"/>
              </c:ext>
            </c:extLst>
          </c:dPt>
          <c:dPt>
            <c:idx val="6"/>
            <c:bubble3D val="0"/>
            <c:spPr>
              <a:solidFill>
                <a:srgbClr val="0066CC"/>
              </a:solidFill>
              <a:ln w="9434">
                <a:solidFill>
                  <a:srgbClr val="000000"/>
                </a:solidFill>
                <a:prstDash val="solid"/>
              </a:ln>
            </c:spPr>
            <c:extLst>
              <c:ext xmlns:c16="http://schemas.microsoft.com/office/drawing/2014/chart" uri="{C3380CC4-5D6E-409C-BE32-E72D297353CC}">
                <c16:uniqueId val="{00000034-C242-41B7-9D1B-45968D1F4E42}"/>
              </c:ext>
            </c:extLst>
          </c:dPt>
          <c:dPt>
            <c:idx val="7"/>
            <c:bubble3D val="0"/>
            <c:spPr>
              <a:solidFill>
                <a:srgbClr val="CCCCFF"/>
              </a:solidFill>
              <a:ln w="9434">
                <a:solidFill>
                  <a:srgbClr val="000000"/>
                </a:solidFill>
                <a:prstDash val="solid"/>
              </a:ln>
            </c:spPr>
            <c:extLst>
              <c:ext xmlns:c16="http://schemas.microsoft.com/office/drawing/2014/chart" uri="{C3380CC4-5D6E-409C-BE32-E72D297353CC}">
                <c16:uniqueId val="{00000036-C242-41B7-9D1B-45968D1F4E42}"/>
              </c:ext>
            </c:extLst>
          </c:dPt>
          <c:dPt>
            <c:idx val="8"/>
            <c:bubble3D val="0"/>
            <c:spPr>
              <a:solidFill>
                <a:srgbClr val="000080"/>
              </a:solidFill>
              <a:ln w="9434">
                <a:solidFill>
                  <a:srgbClr val="000000"/>
                </a:solidFill>
                <a:prstDash val="solid"/>
              </a:ln>
            </c:spPr>
            <c:extLst>
              <c:ext xmlns:c16="http://schemas.microsoft.com/office/drawing/2014/chart" uri="{C3380CC4-5D6E-409C-BE32-E72D297353CC}">
                <c16:uniqueId val="{00000038-C242-41B7-9D1B-45968D1F4E42}"/>
              </c:ext>
            </c:extLst>
          </c:dPt>
          <c:dPt>
            <c:idx val="9"/>
            <c:bubble3D val="0"/>
            <c:spPr>
              <a:solidFill>
                <a:srgbClr val="FF00FF"/>
              </a:solidFill>
              <a:ln w="9434">
                <a:solidFill>
                  <a:srgbClr val="000000"/>
                </a:solidFill>
                <a:prstDash val="solid"/>
              </a:ln>
            </c:spPr>
            <c:extLst>
              <c:ext xmlns:c16="http://schemas.microsoft.com/office/drawing/2014/chart" uri="{C3380CC4-5D6E-409C-BE32-E72D297353CC}">
                <c16:uniqueId val="{0000003A-C242-41B7-9D1B-45968D1F4E42}"/>
              </c:ext>
            </c:extLst>
          </c:dPt>
          <c:dLbls>
            <c:numFmt formatCode="0%" sourceLinked="0"/>
            <c:spPr>
              <a:noFill/>
              <a:ln w="18868">
                <a:noFill/>
              </a:ln>
            </c:spPr>
            <c:txPr>
              <a:bodyPr wrap="square" lIns="38100" tIns="19050" rIns="38100" bIns="19050" anchor="ctr">
                <a:spAutoFit/>
              </a:bodyPr>
              <a:lstStyle/>
              <a:p>
                <a:pPr>
                  <a:defRPr sz="761" b="1" i="0" u="none" strike="noStrike" baseline="0">
                    <a:solidFill>
                      <a:srgbClr val="000000"/>
                    </a:solidFill>
                    <a:latin typeface="Arial Cyr"/>
                    <a:ea typeface="Arial Cyr"/>
                    <a:cs typeface="Arial Cyr"/>
                  </a:defRPr>
                </a:pPr>
                <a:endParaRPr lang="ru-RU"/>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Sheet1!$B$1:$K$1</c:f>
              <c:strCache>
                <c:ptCount val="10"/>
                <c:pt idx="0">
                  <c:v>таблетки</c:v>
                </c:pt>
                <c:pt idx="1">
                  <c:v>капсули</c:v>
                </c:pt>
                <c:pt idx="2">
                  <c:v>гранули</c:v>
                </c:pt>
                <c:pt idx="3">
                  <c:v>настойка</c:v>
                </c:pt>
                <c:pt idx="4">
                  <c:v>краплі</c:v>
                </c:pt>
                <c:pt idx="5">
                  <c:v>екстракт рідкий</c:v>
                </c:pt>
                <c:pt idx="6">
                  <c:v>розчин оральний</c:v>
                </c:pt>
                <c:pt idx="7">
                  <c:v>концентрат розчину для інфузій</c:v>
                </c:pt>
                <c:pt idx="8">
                  <c:v>ЛРС пачка</c:v>
                </c:pt>
                <c:pt idx="9">
                  <c:v>ЛРС фільтр-пакети</c:v>
                </c:pt>
              </c:strCache>
            </c:strRef>
          </c:cat>
          <c:val>
            <c:numRef>
              <c:f>Sheet1!$B$4:$K$4</c:f>
              <c:numCache>
                <c:formatCode>General</c:formatCode>
                <c:ptCount val="10"/>
              </c:numCache>
            </c:numRef>
          </c:val>
          <c:extLst>
            <c:ext xmlns:c16="http://schemas.microsoft.com/office/drawing/2014/chart" uri="{C3380CC4-5D6E-409C-BE32-E72D297353CC}">
              <c16:uniqueId val="{0000003B-C242-41B7-9D1B-45968D1F4E42}"/>
            </c:ext>
          </c:extLst>
        </c:ser>
        <c:ser>
          <c:idx val="3"/>
          <c:order val="3"/>
          <c:tx>
            <c:strRef>
              <c:f>Sheet1!$A$5</c:f>
              <c:strCache>
                <c:ptCount val="1"/>
              </c:strCache>
            </c:strRef>
          </c:tx>
          <c:spPr>
            <a:solidFill>
              <a:srgbClr val="CCFFFF"/>
            </a:solidFill>
            <a:ln w="9434">
              <a:solidFill>
                <a:srgbClr val="000000"/>
              </a:solidFill>
              <a:prstDash val="solid"/>
            </a:ln>
          </c:spPr>
          <c:dPt>
            <c:idx val="0"/>
            <c:bubble3D val="0"/>
            <c:spPr>
              <a:solidFill>
                <a:srgbClr val="9999FF"/>
              </a:solidFill>
              <a:ln w="9434">
                <a:solidFill>
                  <a:srgbClr val="000000"/>
                </a:solidFill>
                <a:prstDash val="solid"/>
              </a:ln>
            </c:spPr>
            <c:extLst>
              <c:ext xmlns:c16="http://schemas.microsoft.com/office/drawing/2014/chart" uri="{C3380CC4-5D6E-409C-BE32-E72D297353CC}">
                <c16:uniqueId val="{0000003D-C242-41B7-9D1B-45968D1F4E42}"/>
              </c:ext>
            </c:extLst>
          </c:dPt>
          <c:dPt>
            <c:idx val="1"/>
            <c:bubble3D val="0"/>
            <c:spPr>
              <a:solidFill>
                <a:srgbClr val="993366"/>
              </a:solidFill>
              <a:ln w="9434">
                <a:solidFill>
                  <a:srgbClr val="000000"/>
                </a:solidFill>
                <a:prstDash val="solid"/>
              </a:ln>
            </c:spPr>
            <c:extLst>
              <c:ext xmlns:c16="http://schemas.microsoft.com/office/drawing/2014/chart" uri="{C3380CC4-5D6E-409C-BE32-E72D297353CC}">
                <c16:uniqueId val="{0000003F-C242-41B7-9D1B-45968D1F4E42}"/>
              </c:ext>
            </c:extLst>
          </c:dPt>
          <c:dPt>
            <c:idx val="2"/>
            <c:bubble3D val="0"/>
            <c:spPr>
              <a:solidFill>
                <a:srgbClr val="FFFFCC"/>
              </a:solidFill>
              <a:ln w="9434">
                <a:solidFill>
                  <a:srgbClr val="000000"/>
                </a:solidFill>
                <a:prstDash val="solid"/>
              </a:ln>
            </c:spPr>
            <c:extLst>
              <c:ext xmlns:c16="http://schemas.microsoft.com/office/drawing/2014/chart" uri="{C3380CC4-5D6E-409C-BE32-E72D297353CC}">
                <c16:uniqueId val="{00000041-C242-41B7-9D1B-45968D1F4E42}"/>
              </c:ext>
            </c:extLst>
          </c:dPt>
          <c:dPt>
            <c:idx val="3"/>
            <c:bubble3D val="0"/>
            <c:extLst>
              <c:ext xmlns:c16="http://schemas.microsoft.com/office/drawing/2014/chart" uri="{C3380CC4-5D6E-409C-BE32-E72D297353CC}">
                <c16:uniqueId val="{00000042-C242-41B7-9D1B-45968D1F4E42}"/>
              </c:ext>
            </c:extLst>
          </c:dPt>
          <c:dPt>
            <c:idx val="4"/>
            <c:bubble3D val="0"/>
            <c:spPr>
              <a:solidFill>
                <a:srgbClr val="660066"/>
              </a:solidFill>
              <a:ln w="9434">
                <a:solidFill>
                  <a:srgbClr val="000000"/>
                </a:solidFill>
                <a:prstDash val="solid"/>
              </a:ln>
            </c:spPr>
            <c:extLst>
              <c:ext xmlns:c16="http://schemas.microsoft.com/office/drawing/2014/chart" uri="{C3380CC4-5D6E-409C-BE32-E72D297353CC}">
                <c16:uniqueId val="{00000044-C242-41B7-9D1B-45968D1F4E42}"/>
              </c:ext>
            </c:extLst>
          </c:dPt>
          <c:dPt>
            <c:idx val="5"/>
            <c:bubble3D val="0"/>
            <c:spPr>
              <a:solidFill>
                <a:srgbClr val="FF8080"/>
              </a:solidFill>
              <a:ln w="9434">
                <a:solidFill>
                  <a:srgbClr val="000000"/>
                </a:solidFill>
                <a:prstDash val="solid"/>
              </a:ln>
            </c:spPr>
            <c:extLst>
              <c:ext xmlns:c16="http://schemas.microsoft.com/office/drawing/2014/chart" uri="{C3380CC4-5D6E-409C-BE32-E72D297353CC}">
                <c16:uniqueId val="{00000046-C242-41B7-9D1B-45968D1F4E42}"/>
              </c:ext>
            </c:extLst>
          </c:dPt>
          <c:dPt>
            <c:idx val="6"/>
            <c:bubble3D val="0"/>
            <c:spPr>
              <a:solidFill>
                <a:srgbClr val="0066CC"/>
              </a:solidFill>
              <a:ln w="9434">
                <a:solidFill>
                  <a:srgbClr val="000000"/>
                </a:solidFill>
                <a:prstDash val="solid"/>
              </a:ln>
            </c:spPr>
            <c:extLst>
              <c:ext xmlns:c16="http://schemas.microsoft.com/office/drawing/2014/chart" uri="{C3380CC4-5D6E-409C-BE32-E72D297353CC}">
                <c16:uniqueId val="{00000048-C242-41B7-9D1B-45968D1F4E42}"/>
              </c:ext>
            </c:extLst>
          </c:dPt>
          <c:dPt>
            <c:idx val="7"/>
            <c:bubble3D val="0"/>
            <c:spPr>
              <a:solidFill>
                <a:srgbClr val="CCCCFF"/>
              </a:solidFill>
              <a:ln w="9434">
                <a:solidFill>
                  <a:srgbClr val="000000"/>
                </a:solidFill>
                <a:prstDash val="solid"/>
              </a:ln>
            </c:spPr>
            <c:extLst>
              <c:ext xmlns:c16="http://schemas.microsoft.com/office/drawing/2014/chart" uri="{C3380CC4-5D6E-409C-BE32-E72D297353CC}">
                <c16:uniqueId val="{0000004A-C242-41B7-9D1B-45968D1F4E42}"/>
              </c:ext>
            </c:extLst>
          </c:dPt>
          <c:dPt>
            <c:idx val="8"/>
            <c:bubble3D val="0"/>
            <c:spPr>
              <a:solidFill>
                <a:srgbClr val="000080"/>
              </a:solidFill>
              <a:ln w="9434">
                <a:solidFill>
                  <a:srgbClr val="000000"/>
                </a:solidFill>
                <a:prstDash val="solid"/>
              </a:ln>
            </c:spPr>
            <c:extLst>
              <c:ext xmlns:c16="http://schemas.microsoft.com/office/drawing/2014/chart" uri="{C3380CC4-5D6E-409C-BE32-E72D297353CC}">
                <c16:uniqueId val="{0000004C-C242-41B7-9D1B-45968D1F4E42}"/>
              </c:ext>
            </c:extLst>
          </c:dPt>
          <c:dPt>
            <c:idx val="9"/>
            <c:bubble3D val="0"/>
            <c:spPr>
              <a:solidFill>
                <a:srgbClr val="FF00FF"/>
              </a:solidFill>
              <a:ln w="9434">
                <a:solidFill>
                  <a:srgbClr val="000000"/>
                </a:solidFill>
                <a:prstDash val="solid"/>
              </a:ln>
            </c:spPr>
            <c:extLst>
              <c:ext xmlns:c16="http://schemas.microsoft.com/office/drawing/2014/chart" uri="{C3380CC4-5D6E-409C-BE32-E72D297353CC}">
                <c16:uniqueId val="{0000004E-C242-41B7-9D1B-45968D1F4E42}"/>
              </c:ext>
            </c:extLst>
          </c:dPt>
          <c:dLbls>
            <c:numFmt formatCode="0%" sourceLinked="0"/>
            <c:spPr>
              <a:noFill/>
              <a:ln w="18868">
                <a:noFill/>
              </a:ln>
            </c:spPr>
            <c:txPr>
              <a:bodyPr wrap="square" lIns="38100" tIns="19050" rIns="38100" bIns="19050" anchor="ctr">
                <a:spAutoFit/>
              </a:bodyPr>
              <a:lstStyle/>
              <a:p>
                <a:pPr>
                  <a:defRPr sz="761" b="1" i="0" u="none" strike="noStrike" baseline="0">
                    <a:solidFill>
                      <a:srgbClr val="000000"/>
                    </a:solidFill>
                    <a:latin typeface="Arial Cyr"/>
                    <a:ea typeface="Arial Cyr"/>
                    <a:cs typeface="Arial Cyr"/>
                  </a:defRPr>
                </a:pPr>
                <a:endParaRPr lang="ru-RU"/>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Sheet1!$B$1:$K$1</c:f>
              <c:strCache>
                <c:ptCount val="10"/>
                <c:pt idx="0">
                  <c:v>таблетки</c:v>
                </c:pt>
                <c:pt idx="1">
                  <c:v>капсули</c:v>
                </c:pt>
                <c:pt idx="2">
                  <c:v>гранули</c:v>
                </c:pt>
                <c:pt idx="3">
                  <c:v>настойка</c:v>
                </c:pt>
                <c:pt idx="4">
                  <c:v>краплі</c:v>
                </c:pt>
                <c:pt idx="5">
                  <c:v>екстракт рідкий</c:v>
                </c:pt>
                <c:pt idx="6">
                  <c:v>розчин оральний</c:v>
                </c:pt>
                <c:pt idx="7">
                  <c:v>концентрат розчину для інфузій</c:v>
                </c:pt>
                <c:pt idx="8">
                  <c:v>ЛРС пачка</c:v>
                </c:pt>
                <c:pt idx="9">
                  <c:v>ЛРС фільтр-пакети</c:v>
                </c:pt>
              </c:strCache>
            </c:strRef>
          </c:cat>
          <c:val>
            <c:numRef>
              <c:f>Sheet1!$B$5:$K$5</c:f>
              <c:numCache>
                <c:formatCode>General</c:formatCode>
                <c:ptCount val="10"/>
              </c:numCache>
            </c:numRef>
          </c:val>
          <c:extLst>
            <c:ext xmlns:c16="http://schemas.microsoft.com/office/drawing/2014/chart" uri="{C3380CC4-5D6E-409C-BE32-E72D297353CC}">
              <c16:uniqueId val="{0000004F-C242-41B7-9D1B-45968D1F4E42}"/>
            </c:ext>
          </c:extLst>
        </c:ser>
        <c:ser>
          <c:idx val="4"/>
          <c:order val="4"/>
          <c:tx>
            <c:strRef>
              <c:f>Sheet1!$A$6</c:f>
              <c:strCache>
                <c:ptCount val="1"/>
              </c:strCache>
            </c:strRef>
          </c:tx>
          <c:spPr>
            <a:solidFill>
              <a:srgbClr val="660066"/>
            </a:solidFill>
            <a:ln w="9434">
              <a:solidFill>
                <a:srgbClr val="000000"/>
              </a:solidFill>
              <a:prstDash val="solid"/>
            </a:ln>
          </c:spPr>
          <c:dPt>
            <c:idx val="0"/>
            <c:bubble3D val="0"/>
            <c:spPr>
              <a:solidFill>
                <a:srgbClr val="9999FF"/>
              </a:solidFill>
              <a:ln w="9434">
                <a:solidFill>
                  <a:srgbClr val="000000"/>
                </a:solidFill>
                <a:prstDash val="solid"/>
              </a:ln>
            </c:spPr>
            <c:extLst>
              <c:ext xmlns:c16="http://schemas.microsoft.com/office/drawing/2014/chart" uri="{C3380CC4-5D6E-409C-BE32-E72D297353CC}">
                <c16:uniqueId val="{00000051-C242-41B7-9D1B-45968D1F4E42}"/>
              </c:ext>
            </c:extLst>
          </c:dPt>
          <c:dPt>
            <c:idx val="1"/>
            <c:bubble3D val="0"/>
            <c:spPr>
              <a:solidFill>
                <a:srgbClr val="993366"/>
              </a:solidFill>
              <a:ln w="9434">
                <a:solidFill>
                  <a:srgbClr val="000000"/>
                </a:solidFill>
                <a:prstDash val="solid"/>
              </a:ln>
            </c:spPr>
            <c:extLst>
              <c:ext xmlns:c16="http://schemas.microsoft.com/office/drawing/2014/chart" uri="{C3380CC4-5D6E-409C-BE32-E72D297353CC}">
                <c16:uniqueId val="{00000053-C242-41B7-9D1B-45968D1F4E42}"/>
              </c:ext>
            </c:extLst>
          </c:dPt>
          <c:dPt>
            <c:idx val="2"/>
            <c:bubble3D val="0"/>
            <c:spPr>
              <a:solidFill>
                <a:srgbClr val="FFFFCC"/>
              </a:solidFill>
              <a:ln w="9434">
                <a:solidFill>
                  <a:srgbClr val="000000"/>
                </a:solidFill>
                <a:prstDash val="solid"/>
              </a:ln>
            </c:spPr>
            <c:extLst>
              <c:ext xmlns:c16="http://schemas.microsoft.com/office/drawing/2014/chart" uri="{C3380CC4-5D6E-409C-BE32-E72D297353CC}">
                <c16:uniqueId val="{00000055-C242-41B7-9D1B-45968D1F4E42}"/>
              </c:ext>
            </c:extLst>
          </c:dPt>
          <c:dPt>
            <c:idx val="3"/>
            <c:bubble3D val="0"/>
            <c:spPr>
              <a:solidFill>
                <a:srgbClr val="CCFFFF"/>
              </a:solidFill>
              <a:ln w="9434">
                <a:solidFill>
                  <a:srgbClr val="000000"/>
                </a:solidFill>
                <a:prstDash val="solid"/>
              </a:ln>
            </c:spPr>
            <c:extLst>
              <c:ext xmlns:c16="http://schemas.microsoft.com/office/drawing/2014/chart" uri="{C3380CC4-5D6E-409C-BE32-E72D297353CC}">
                <c16:uniqueId val="{00000057-C242-41B7-9D1B-45968D1F4E42}"/>
              </c:ext>
            </c:extLst>
          </c:dPt>
          <c:dPt>
            <c:idx val="4"/>
            <c:bubble3D val="0"/>
            <c:extLst>
              <c:ext xmlns:c16="http://schemas.microsoft.com/office/drawing/2014/chart" uri="{C3380CC4-5D6E-409C-BE32-E72D297353CC}">
                <c16:uniqueId val="{00000058-C242-41B7-9D1B-45968D1F4E42}"/>
              </c:ext>
            </c:extLst>
          </c:dPt>
          <c:dPt>
            <c:idx val="5"/>
            <c:bubble3D val="0"/>
            <c:spPr>
              <a:solidFill>
                <a:srgbClr val="FF8080"/>
              </a:solidFill>
              <a:ln w="9434">
                <a:solidFill>
                  <a:srgbClr val="000000"/>
                </a:solidFill>
                <a:prstDash val="solid"/>
              </a:ln>
            </c:spPr>
            <c:extLst>
              <c:ext xmlns:c16="http://schemas.microsoft.com/office/drawing/2014/chart" uri="{C3380CC4-5D6E-409C-BE32-E72D297353CC}">
                <c16:uniqueId val="{0000005A-C242-41B7-9D1B-45968D1F4E42}"/>
              </c:ext>
            </c:extLst>
          </c:dPt>
          <c:dPt>
            <c:idx val="6"/>
            <c:bubble3D val="0"/>
            <c:spPr>
              <a:solidFill>
                <a:srgbClr val="0066CC"/>
              </a:solidFill>
              <a:ln w="9434">
                <a:solidFill>
                  <a:srgbClr val="000000"/>
                </a:solidFill>
                <a:prstDash val="solid"/>
              </a:ln>
            </c:spPr>
            <c:extLst>
              <c:ext xmlns:c16="http://schemas.microsoft.com/office/drawing/2014/chart" uri="{C3380CC4-5D6E-409C-BE32-E72D297353CC}">
                <c16:uniqueId val="{0000005C-C242-41B7-9D1B-45968D1F4E42}"/>
              </c:ext>
            </c:extLst>
          </c:dPt>
          <c:dPt>
            <c:idx val="7"/>
            <c:bubble3D val="0"/>
            <c:spPr>
              <a:solidFill>
                <a:srgbClr val="CCCCFF"/>
              </a:solidFill>
              <a:ln w="9434">
                <a:solidFill>
                  <a:srgbClr val="000000"/>
                </a:solidFill>
                <a:prstDash val="solid"/>
              </a:ln>
            </c:spPr>
            <c:extLst>
              <c:ext xmlns:c16="http://schemas.microsoft.com/office/drawing/2014/chart" uri="{C3380CC4-5D6E-409C-BE32-E72D297353CC}">
                <c16:uniqueId val="{0000005E-C242-41B7-9D1B-45968D1F4E42}"/>
              </c:ext>
            </c:extLst>
          </c:dPt>
          <c:dPt>
            <c:idx val="8"/>
            <c:bubble3D val="0"/>
            <c:spPr>
              <a:solidFill>
                <a:srgbClr val="000080"/>
              </a:solidFill>
              <a:ln w="9434">
                <a:solidFill>
                  <a:srgbClr val="000000"/>
                </a:solidFill>
                <a:prstDash val="solid"/>
              </a:ln>
            </c:spPr>
            <c:extLst>
              <c:ext xmlns:c16="http://schemas.microsoft.com/office/drawing/2014/chart" uri="{C3380CC4-5D6E-409C-BE32-E72D297353CC}">
                <c16:uniqueId val="{00000060-C242-41B7-9D1B-45968D1F4E42}"/>
              </c:ext>
            </c:extLst>
          </c:dPt>
          <c:dPt>
            <c:idx val="9"/>
            <c:bubble3D val="0"/>
            <c:spPr>
              <a:solidFill>
                <a:srgbClr val="FF00FF"/>
              </a:solidFill>
              <a:ln w="9434">
                <a:solidFill>
                  <a:srgbClr val="000000"/>
                </a:solidFill>
                <a:prstDash val="solid"/>
              </a:ln>
            </c:spPr>
            <c:extLst>
              <c:ext xmlns:c16="http://schemas.microsoft.com/office/drawing/2014/chart" uri="{C3380CC4-5D6E-409C-BE32-E72D297353CC}">
                <c16:uniqueId val="{00000062-C242-41B7-9D1B-45968D1F4E42}"/>
              </c:ext>
            </c:extLst>
          </c:dPt>
          <c:dLbls>
            <c:numFmt formatCode="0%" sourceLinked="0"/>
            <c:spPr>
              <a:noFill/>
              <a:ln w="18868">
                <a:noFill/>
              </a:ln>
            </c:spPr>
            <c:txPr>
              <a:bodyPr wrap="square" lIns="38100" tIns="19050" rIns="38100" bIns="19050" anchor="ctr">
                <a:spAutoFit/>
              </a:bodyPr>
              <a:lstStyle/>
              <a:p>
                <a:pPr>
                  <a:defRPr sz="761" b="1" i="0" u="none" strike="noStrike" baseline="0">
                    <a:solidFill>
                      <a:srgbClr val="000000"/>
                    </a:solidFill>
                    <a:latin typeface="Arial Cyr"/>
                    <a:ea typeface="Arial Cyr"/>
                    <a:cs typeface="Arial Cyr"/>
                  </a:defRPr>
                </a:pPr>
                <a:endParaRPr lang="ru-RU"/>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Sheet1!$B$1:$K$1</c:f>
              <c:strCache>
                <c:ptCount val="10"/>
                <c:pt idx="0">
                  <c:v>таблетки</c:v>
                </c:pt>
                <c:pt idx="1">
                  <c:v>капсули</c:v>
                </c:pt>
                <c:pt idx="2">
                  <c:v>гранули</c:v>
                </c:pt>
                <c:pt idx="3">
                  <c:v>настойка</c:v>
                </c:pt>
                <c:pt idx="4">
                  <c:v>краплі</c:v>
                </c:pt>
                <c:pt idx="5">
                  <c:v>екстракт рідкий</c:v>
                </c:pt>
                <c:pt idx="6">
                  <c:v>розчин оральний</c:v>
                </c:pt>
                <c:pt idx="7">
                  <c:v>концентрат розчину для інфузій</c:v>
                </c:pt>
                <c:pt idx="8">
                  <c:v>ЛРС пачка</c:v>
                </c:pt>
                <c:pt idx="9">
                  <c:v>ЛРС фільтр-пакети</c:v>
                </c:pt>
              </c:strCache>
            </c:strRef>
          </c:cat>
          <c:val>
            <c:numRef>
              <c:f>Sheet1!$B$6:$K$6</c:f>
              <c:numCache>
                <c:formatCode>General</c:formatCode>
                <c:ptCount val="10"/>
              </c:numCache>
            </c:numRef>
          </c:val>
          <c:extLst>
            <c:ext xmlns:c16="http://schemas.microsoft.com/office/drawing/2014/chart" uri="{C3380CC4-5D6E-409C-BE32-E72D297353CC}">
              <c16:uniqueId val="{00000063-C242-41B7-9D1B-45968D1F4E42}"/>
            </c:ext>
          </c:extLst>
        </c:ser>
        <c:ser>
          <c:idx val="5"/>
          <c:order val="5"/>
          <c:tx>
            <c:strRef>
              <c:f>Sheet1!$A$7</c:f>
              <c:strCache>
                <c:ptCount val="1"/>
              </c:strCache>
            </c:strRef>
          </c:tx>
          <c:spPr>
            <a:solidFill>
              <a:srgbClr val="FF8080"/>
            </a:solidFill>
            <a:ln w="9434">
              <a:solidFill>
                <a:srgbClr val="000000"/>
              </a:solidFill>
              <a:prstDash val="solid"/>
            </a:ln>
          </c:spPr>
          <c:dPt>
            <c:idx val="0"/>
            <c:bubble3D val="0"/>
            <c:spPr>
              <a:solidFill>
                <a:srgbClr val="9999FF"/>
              </a:solidFill>
              <a:ln w="9434">
                <a:solidFill>
                  <a:srgbClr val="000000"/>
                </a:solidFill>
                <a:prstDash val="solid"/>
              </a:ln>
            </c:spPr>
            <c:extLst>
              <c:ext xmlns:c16="http://schemas.microsoft.com/office/drawing/2014/chart" uri="{C3380CC4-5D6E-409C-BE32-E72D297353CC}">
                <c16:uniqueId val="{00000065-C242-41B7-9D1B-45968D1F4E42}"/>
              </c:ext>
            </c:extLst>
          </c:dPt>
          <c:dPt>
            <c:idx val="1"/>
            <c:bubble3D val="0"/>
            <c:spPr>
              <a:solidFill>
                <a:srgbClr val="993366"/>
              </a:solidFill>
              <a:ln w="9434">
                <a:solidFill>
                  <a:srgbClr val="000000"/>
                </a:solidFill>
                <a:prstDash val="solid"/>
              </a:ln>
            </c:spPr>
            <c:extLst>
              <c:ext xmlns:c16="http://schemas.microsoft.com/office/drawing/2014/chart" uri="{C3380CC4-5D6E-409C-BE32-E72D297353CC}">
                <c16:uniqueId val="{00000067-C242-41B7-9D1B-45968D1F4E42}"/>
              </c:ext>
            </c:extLst>
          </c:dPt>
          <c:dPt>
            <c:idx val="2"/>
            <c:bubble3D val="0"/>
            <c:spPr>
              <a:solidFill>
                <a:srgbClr val="FFFFCC"/>
              </a:solidFill>
              <a:ln w="9434">
                <a:solidFill>
                  <a:srgbClr val="000000"/>
                </a:solidFill>
                <a:prstDash val="solid"/>
              </a:ln>
            </c:spPr>
            <c:extLst>
              <c:ext xmlns:c16="http://schemas.microsoft.com/office/drawing/2014/chart" uri="{C3380CC4-5D6E-409C-BE32-E72D297353CC}">
                <c16:uniqueId val="{00000069-C242-41B7-9D1B-45968D1F4E42}"/>
              </c:ext>
            </c:extLst>
          </c:dPt>
          <c:dPt>
            <c:idx val="3"/>
            <c:bubble3D val="0"/>
            <c:spPr>
              <a:solidFill>
                <a:srgbClr val="CCFFFF"/>
              </a:solidFill>
              <a:ln w="9434">
                <a:solidFill>
                  <a:srgbClr val="000000"/>
                </a:solidFill>
                <a:prstDash val="solid"/>
              </a:ln>
            </c:spPr>
            <c:extLst>
              <c:ext xmlns:c16="http://schemas.microsoft.com/office/drawing/2014/chart" uri="{C3380CC4-5D6E-409C-BE32-E72D297353CC}">
                <c16:uniqueId val="{0000006B-C242-41B7-9D1B-45968D1F4E42}"/>
              </c:ext>
            </c:extLst>
          </c:dPt>
          <c:dPt>
            <c:idx val="4"/>
            <c:bubble3D val="0"/>
            <c:spPr>
              <a:solidFill>
                <a:srgbClr val="660066"/>
              </a:solidFill>
              <a:ln w="9434">
                <a:solidFill>
                  <a:srgbClr val="000000"/>
                </a:solidFill>
                <a:prstDash val="solid"/>
              </a:ln>
            </c:spPr>
            <c:extLst>
              <c:ext xmlns:c16="http://schemas.microsoft.com/office/drawing/2014/chart" uri="{C3380CC4-5D6E-409C-BE32-E72D297353CC}">
                <c16:uniqueId val="{0000006D-C242-41B7-9D1B-45968D1F4E42}"/>
              </c:ext>
            </c:extLst>
          </c:dPt>
          <c:dPt>
            <c:idx val="5"/>
            <c:bubble3D val="0"/>
            <c:extLst>
              <c:ext xmlns:c16="http://schemas.microsoft.com/office/drawing/2014/chart" uri="{C3380CC4-5D6E-409C-BE32-E72D297353CC}">
                <c16:uniqueId val="{0000006E-C242-41B7-9D1B-45968D1F4E42}"/>
              </c:ext>
            </c:extLst>
          </c:dPt>
          <c:dPt>
            <c:idx val="6"/>
            <c:bubble3D val="0"/>
            <c:spPr>
              <a:solidFill>
                <a:srgbClr val="0066CC"/>
              </a:solidFill>
              <a:ln w="9434">
                <a:solidFill>
                  <a:srgbClr val="000000"/>
                </a:solidFill>
                <a:prstDash val="solid"/>
              </a:ln>
            </c:spPr>
            <c:extLst>
              <c:ext xmlns:c16="http://schemas.microsoft.com/office/drawing/2014/chart" uri="{C3380CC4-5D6E-409C-BE32-E72D297353CC}">
                <c16:uniqueId val="{00000070-C242-41B7-9D1B-45968D1F4E42}"/>
              </c:ext>
            </c:extLst>
          </c:dPt>
          <c:dPt>
            <c:idx val="7"/>
            <c:bubble3D val="0"/>
            <c:spPr>
              <a:solidFill>
                <a:srgbClr val="CCCCFF"/>
              </a:solidFill>
              <a:ln w="9434">
                <a:solidFill>
                  <a:srgbClr val="000000"/>
                </a:solidFill>
                <a:prstDash val="solid"/>
              </a:ln>
            </c:spPr>
            <c:extLst>
              <c:ext xmlns:c16="http://schemas.microsoft.com/office/drawing/2014/chart" uri="{C3380CC4-5D6E-409C-BE32-E72D297353CC}">
                <c16:uniqueId val="{00000072-C242-41B7-9D1B-45968D1F4E42}"/>
              </c:ext>
            </c:extLst>
          </c:dPt>
          <c:dPt>
            <c:idx val="8"/>
            <c:bubble3D val="0"/>
            <c:spPr>
              <a:solidFill>
                <a:srgbClr val="000080"/>
              </a:solidFill>
              <a:ln w="9434">
                <a:solidFill>
                  <a:srgbClr val="000000"/>
                </a:solidFill>
                <a:prstDash val="solid"/>
              </a:ln>
            </c:spPr>
            <c:extLst>
              <c:ext xmlns:c16="http://schemas.microsoft.com/office/drawing/2014/chart" uri="{C3380CC4-5D6E-409C-BE32-E72D297353CC}">
                <c16:uniqueId val="{00000074-C242-41B7-9D1B-45968D1F4E42}"/>
              </c:ext>
            </c:extLst>
          </c:dPt>
          <c:dPt>
            <c:idx val="9"/>
            <c:bubble3D val="0"/>
            <c:spPr>
              <a:solidFill>
                <a:srgbClr val="FF00FF"/>
              </a:solidFill>
              <a:ln w="9434">
                <a:solidFill>
                  <a:srgbClr val="000000"/>
                </a:solidFill>
                <a:prstDash val="solid"/>
              </a:ln>
            </c:spPr>
            <c:extLst>
              <c:ext xmlns:c16="http://schemas.microsoft.com/office/drawing/2014/chart" uri="{C3380CC4-5D6E-409C-BE32-E72D297353CC}">
                <c16:uniqueId val="{00000076-C242-41B7-9D1B-45968D1F4E42}"/>
              </c:ext>
            </c:extLst>
          </c:dPt>
          <c:dLbls>
            <c:numFmt formatCode="0%" sourceLinked="0"/>
            <c:spPr>
              <a:noFill/>
              <a:ln w="18868">
                <a:noFill/>
              </a:ln>
            </c:spPr>
            <c:txPr>
              <a:bodyPr wrap="square" lIns="38100" tIns="19050" rIns="38100" bIns="19050" anchor="ctr">
                <a:spAutoFit/>
              </a:bodyPr>
              <a:lstStyle/>
              <a:p>
                <a:pPr>
                  <a:defRPr sz="761" b="1" i="0" u="none" strike="noStrike" baseline="0">
                    <a:solidFill>
                      <a:srgbClr val="000000"/>
                    </a:solidFill>
                    <a:latin typeface="Arial Cyr"/>
                    <a:ea typeface="Arial Cyr"/>
                    <a:cs typeface="Arial Cyr"/>
                  </a:defRPr>
                </a:pPr>
                <a:endParaRPr lang="ru-RU"/>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Sheet1!$B$1:$K$1</c:f>
              <c:strCache>
                <c:ptCount val="10"/>
                <c:pt idx="0">
                  <c:v>таблетки</c:v>
                </c:pt>
                <c:pt idx="1">
                  <c:v>капсули</c:v>
                </c:pt>
                <c:pt idx="2">
                  <c:v>гранули</c:v>
                </c:pt>
                <c:pt idx="3">
                  <c:v>настойка</c:v>
                </c:pt>
                <c:pt idx="4">
                  <c:v>краплі</c:v>
                </c:pt>
                <c:pt idx="5">
                  <c:v>екстракт рідкий</c:v>
                </c:pt>
                <c:pt idx="6">
                  <c:v>розчин оральний</c:v>
                </c:pt>
                <c:pt idx="7">
                  <c:v>концентрат розчину для інфузій</c:v>
                </c:pt>
                <c:pt idx="8">
                  <c:v>ЛРС пачка</c:v>
                </c:pt>
                <c:pt idx="9">
                  <c:v>ЛРС фільтр-пакети</c:v>
                </c:pt>
              </c:strCache>
            </c:strRef>
          </c:cat>
          <c:val>
            <c:numRef>
              <c:f>Sheet1!$B$7:$K$7</c:f>
              <c:numCache>
                <c:formatCode>General</c:formatCode>
                <c:ptCount val="10"/>
              </c:numCache>
            </c:numRef>
          </c:val>
          <c:extLst>
            <c:ext xmlns:c16="http://schemas.microsoft.com/office/drawing/2014/chart" uri="{C3380CC4-5D6E-409C-BE32-E72D297353CC}">
              <c16:uniqueId val="{00000077-C242-41B7-9D1B-45968D1F4E42}"/>
            </c:ext>
          </c:extLst>
        </c:ser>
        <c:ser>
          <c:idx val="6"/>
          <c:order val="6"/>
          <c:tx>
            <c:strRef>
              <c:f>Sheet1!$A$8</c:f>
              <c:strCache>
                <c:ptCount val="1"/>
              </c:strCache>
            </c:strRef>
          </c:tx>
          <c:spPr>
            <a:solidFill>
              <a:srgbClr val="0066CC"/>
            </a:solidFill>
            <a:ln w="9434">
              <a:solidFill>
                <a:srgbClr val="000000"/>
              </a:solidFill>
              <a:prstDash val="solid"/>
            </a:ln>
          </c:spPr>
          <c:dPt>
            <c:idx val="0"/>
            <c:bubble3D val="0"/>
            <c:spPr>
              <a:solidFill>
                <a:srgbClr val="9999FF"/>
              </a:solidFill>
              <a:ln w="9434">
                <a:solidFill>
                  <a:srgbClr val="000000"/>
                </a:solidFill>
                <a:prstDash val="solid"/>
              </a:ln>
            </c:spPr>
            <c:extLst>
              <c:ext xmlns:c16="http://schemas.microsoft.com/office/drawing/2014/chart" uri="{C3380CC4-5D6E-409C-BE32-E72D297353CC}">
                <c16:uniqueId val="{00000079-C242-41B7-9D1B-45968D1F4E42}"/>
              </c:ext>
            </c:extLst>
          </c:dPt>
          <c:dPt>
            <c:idx val="1"/>
            <c:bubble3D val="0"/>
            <c:spPr>
              <a:solidFill>
                <a:srgbClr val="993366"/>
              </a:solidFill>
              <a:ln w="9434">
                <a:solidFill>
                  <a:srgbClr val="000000"/>
                </a:solidFill>
                <a:prstDash val="solid"/>
              </a:ln>
            </c:spPr>
            <c:extLst>
              <c:ext xmlns:c16="http://schemas.microsoft.com/office/drawing/2014/chart" uri="{C3380CC4-5D6E-409C-BE32-E72D297353CC}">
                <c16:uniqueId val="{0000007B-C242-41B7-9D1B-45968D1F4E42}"/>
              </c:ext>
            </c:extLst>
          </c:dPt>
          <c:dPt>
            <c:idx val="2"/>
            <c:bubble3D val="0"/>
            <c:spPr>
              <a:solidFill>
                <a:srgbClr val="FFFFCC"/>
              </a:solidFill>
              <a:ln w="9434">
                <a:solidFill>
                  <a:srgbClr val="000000"/>
                </a:solidFill>
                <a:prstDash val="solid"/>
              </a:ln>
            </c:spPr>
            <c:extLst>
              <c:ext xmlns:c16="http://schemas.microsoft.com/office/drawing/2014/chart" uri="{C3380CC4-5D6E-409C-BE32-E72D297353CC}">
                <c16:uniqueId val="{0000007D-C242-41B7-9D1B-45968D1F4E42}"/>
              </c:ext>
            </c:extLst>
          </c:dPt>
          <c:dPt>
            <c:idx val="3"/>
            <c:bubble3D val="0"/>
            <c:spPr>
              <a:solidFill>
                <a:srgbClr val="CCFFFF"/>
              </a:solidFill>
              <a:ln w="9434">
                <a:solidFill>
                  <a:srgbClr val="000000"/>
                </a:solidFill>
                <a:prstDash val="solid"/>
              </a:ln>
            </c:spPr>
            <c:extLst>
              <c:ext xmlns:c16="http://schemas.microsoft.com/office/drawing/2014/chart" uri="{C3380CC4-5D6E-409C-BE32-E72D297353CC}">
                <c16:uniqueId val="{0000007F-C242-41B7-9D1B-45968D1F4E42}"/>
              </c:ext>
            </c:extLst>
          </c:dPt>
          <c:dPt>
            <c:idx val="4"/>
            <c:bubble3D val="0"/>
            <c:spPr>
              <a:solidFill>
                <a:srgbClr val="660066"/>
              </a:solidFill>
              <a:ln w="9434">
                <a:solidFill>
                  <a:srgbClr val="000000"/>
                </a:solidFill>
                <a:prstDash val="solid"/>
              </a:ln>
            </c:spPr>
            <c:extLst>
              <c:ext xmlns:c16="http://schemas.microsoft.com/office/drawing/2014/chart" uri="{C3380CC4-5D6E-409C-BE32-E72D297353CC}">
                <c16:uniqueId val="{00000081-C242-41B7-9D1B-45968D1F4E42}"/>
              </c:ext>
            </c:extLst>
          </c:dPt>
          <c:dPt>
            <c:idx val="5"/>
            <c:bubble3D val="0"/>
            <c:spPr>
              <a:solidFill>
                <a:srgbClr val="FF8080"/>
              </a:solidFill>
              <a:ln w="9434">
                <a:solidFill>
                  <a:srgbClr val="000000"/>
                </a:solidFill>
                <a:prstDash val="solid"/>
              </a:ln>
            </c:spPr>
            <c:extLst>
              <c:ext xmlns:c16="http://schemas.microsoft.com/office/drawing/2014/chart" uri="{C3380CC4-5D6E-409C-BE32-E72D297353CC}">
                <c16:uniqueId val="{00000083-C242-41B7-9D1B-45968D1F4E42}"/>
              </c:ext>
            </c:extLst>
          </c:dPt>
          <c:dPt>
            <c:idx val="6"/>
            <c:bubble3D val="0"/>
            <c:extLst>
              <c:ext xmlns:c16="http://schemas.microsoft.com/office/drawing/2014/chart" uri="{C3380CC4-5D6E-409C-BE32-E72D297353CC}">
                <c16:uniqueId val="{00000084-C242-41B7-9D1B-45968D1F4E42}"/>
              </c:ext>
            </c:extLst>
          </c:dPt>
          <c:dPt>
            <c:idx val="7"/>
            <c:bubble3D val="0"/>
            <c:spPr>
              <a:solidFill>
                <a:srgbClr val="CCCCFF"/>
              </a:solidFill>
              <a:ln w="9434">
                <a:solidFill>
                  <a:srgbClr val="000000"/>
                </a:solidFill>
                <a:prstDash val="solid"/>
              </a:ln>
            </c:spPr>
            <c:extLst>
              <c:ext xmlns:c16="http://schemas.microsoft.com/office/drawing/2014/chart" uri="{C3380CC4-5D6E-409C-BE32-E72D297353CC}">
                <c16:uniqueId val="{00000086-C242-41B7-9D1B-45968D1F4E42}"/>
              </c:ext>
            </c:extLst>
          </c:dPt>
          <c:dPt>
            <c:idx val="8"/>
            <c:bubble3D val="0"/>
            <c:spPr>
              <a:solidFill>
                <a:srgbClr val="000080"/>
              </a:solidFill>
              <a:ln w="9434">
                <a:solidFill>
                  <a:srgbClr val="000000"/>
                </a:solidFill>
                <a:prstDash val="solid"/>
              </a:ln>
            </c:spPr>
            <c:extLst>
              <c:ext xmlns:c16="http://schemas.microsoft.com/office/drawing/2014/chart" uri="{C3380CC4-5D6E-409C-BE32-E72D297353CC}">
                <c16:uniqueId val="{00000088-C242-41B7-9D1B-45968D1F4E42}"/>
              </c:ext>
            </c:extLst>
          </c:dPt>
          <c:dPt>
            <c:idx val="9"/>
            <c:bubble3D val="0"/>
            <c:spPr>
              <a:solidFill>
                <a:srgbClr val="FF00FF"/>
              </a:solidFill>
              <a:ln w="9434">
                <a:solidFill>
                  <a:srgbClr val="000000"/>
                </a:solidFill>
                <a:prstDash val="solid"/>
              </a:ln>
            </c:spPr>
            <c:extLst>
              <c:ext xmlns:c16="http://schemas.microsoft.com/office/drawing/2014/chart" uri="{C3380CC4-5D6E-409C-BE32-E72D297353CC}">
                <c16:uniqueId val="{0000008A-C242-41B7-9D1B-45968D1F4E42}"/>
              </c:ext>
            </c:extLst>
          </c:dPt>
          <c:dLbls>
            <c:numFmt formatCode="0%" sourceLinked="0"/>
            <c:spPr>
              <a:noFill/>
              <a:ln w="18868">
                <a:noFill/>
              </a:ln>
            </c:spPr>
            <c:txPr>
              <a:bodyPr wrap="square" lIns="38100" tIns="19050" rIns="38100" bIns="19050" anchor="ctr">
                <a:spAutoFit/>
              </a:bodyPr>
              <a:lstStyle/>
              <a:p>
                <a:pPr>
                  <a:defRPr sz="761" b="1" i="0" u="none" strike="noStrike" baseline="0">
                    <a:solidFill>
                      <a:srgbClr val="000000"/>
                    </a:solidFill>
                    <a:latin typeface="Arial Cyr"/>
                    <a:ea typeface="Arial Cyr"/>
                    <a:cs typeface="Arial Cyr"/>
                  </a:defRPr>
                </a:pPr>
                <a:endParaRPr lang="ru-RU"/>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Sheet1!$B$1:$K$1</c:f>
              <c:strCache>
                <c:ptCount val="10"/>
                <c:pt idx="0">
                  <c:v>таблетки</c:v>
                </c:pt>
                <c:pt idx="1">
                  <c:v>капсули</c:v>
                </c:pt>
                <c:pt idx="2">
                  <c:v>гранули</c:v>
                </c:pt>
                <c:pt idx="3">
                  <c:v>настойка</c:v>
                </c:pt>
                <c:pt idx="4">
                  <c:v>краплі</c:v>
                </c:pt>
                <c:pt idx="5">
                  <c:v>екстракт рідкий</c:v>
                </c:pt>
                <c:pt idx="6">
                  <c:v>розчин оральний</c:v>
                </c:pt>
                <c:pt idx="7">
                  <c:v>концентрат розчину для інфузій</c:v>
                </c:pt>
                <c:pt idx="8">
                  <c:v>ЛРС пачка</c:v>
                </c:pt>
                <c:pt idx="9">
                  <c:v>ЛРС фільтр-пакети</c:v>
                </c:pt>
              </c:strCache>
            </c:strRef>
          </c:cat>
          <c:val>
            <c:numRef>
              <c:f>Sheet1!$B$8:$K$8</c:f>
              <c:numCache>
                <c:formatCode>General</c:formatCode>
                <c:ptCount val="10"/>
              </c:numCache>
            </c:numRef>
          </c:val>
          <c:extLst>
            <c:ext xmlns:c16="http://schemas.microsoft.com/office/drawing/2014/chart" uri="{C3380CC4-5D6E-409C-BE32-E72D297353CC}">
              <c16:uniqueId val="{0000008B-C242-41B7-9D1B-45968D1F4E42}"/>
            </c:ext>
          </c:extLst>
        </c:ser>
        <c:ser>
          <c:idx val="7"/>
          <c:order val="7"/>
          <c:tx>
            <c:strRef>
              <c:f>Sheet1!$A$9</c:f>
              <c:strCache>
                <c:ptCount val="1"/>
              </c:strCache>
            </c:strRef>
          </c:tx>
          <c:spPr>
            <a:solidFill>
              <a:srgbClr val="CCCCFF"/>
            </a:solidFill>
            <a:ln w="9434">
              <a:solidFill>
                <a:srgbClr val="000000"/>
              </a:solidFill>
              <a:prstDash val="solid"/>
            </a:ln>
          </c:spPr>
          <c:dPt>
            <c:idx val="0"/>
            <c:bubble3D val="0"/>
            <c:spPr>
              <a:solidFill>
                <a:srgbClr val="9999FF"/>
              </a:solidFill>
              <a:ln w="9434">
                <a:solidFill>
                  <a:srgbClr val="000000"/>
                </a:solidFill>
                <a:prstDash val="solid"/>
              </a:ln>
            </c:spPr>
            <c:extLst>
              <c:ext xmlns:c16="http://schemas.microsoft.com/office/drawing/2014/chart" uri="{C3380CC4-5D6E-409C-BE32-E72D297353CC}">
                <c16:uniqueId val="{0000008D-C242-41B7-9D1B-45968D1F4E42}"/>
              </c:ext>
            </c:extLst>
          </c:dPt>
          <c:dPt>
            <c:idx val="1"/>
            <c:bubble3D val="0"/>
            <c:spPr>
              <a:solidFill>
                <a:srgbClr val="993366"/>
              </a:solidFill>
              <a:ln w="9434">
                <a:solidFill>
                  <a:srgbClr val="000000"/>
                </a:solidFill>
                <a:prstDash val="solid"/>
              </a:ln>
            </c:spPr>
            <c:extLst>
              <c:ext xmlns:c16="http://schemas.microsoft.com/office/drawing/2014/chart" uri="{C3380CC4-5D6E-409C-BE32-E72D297353CC}">
                <c16:uniqueId val="{0000008F-C242-41B7-9D1B-45968D1F4E42}"/>
              </c:ext>
            </c:extLst>
          </c:dPt>
          <c:dPt>
            <c:idx val="2"/>
            <c:bubble3D val="0"/>
            <c:spPr>
              <a:solidFill>
                <a:srgbClr val="FFFFCC"/>
              </a:solidFill>
              <a:ln w="9434">
                <a:solidFill>
                  <a:srgbClr val="000000"/>
                </a:solidFill>
                <a:prstDash val="solid"/>
              </a:ln>
            </c:spPr>
            <c:extLst>
              <c:ext xmlns:c16="http://schemas.microsoft.com/office/drawing/2014/chart" uri="{C3380CC4-5D6E-409C-BE32-E72D297353CC}">
                <c16:uniqueId val="{00000091-C242-41B7-9D1B-45968D1F4E42}"/>
              </c:ext>
            </c:extLst>
          </c:dPt>
          <c:dPt>
            <c:idx val="3"/>
            <c:bubble3D val="0"/>
            <c:spPr>
              <a:solidFill>
                <a:srgbClr val="CCFFFF"/>
              </a:solidFill>
              <a:ln w="9434">
                <a:solidFill>
                  <a:srgbClr val="000000"/>
                </a:solidFill>
                <a:prstDash val="solid"/>
              </a:ln>
            </c:spPr>
            <c:extLst>
              <c:ext xmlns:c16="http://schemas.microsoft.com/office/drawing/2014/chart" uri="{C3380CC4-5D6E-409C-BE32-E72D297353CC}">
                <c16:uniqueId val="{00000093-C242-41B7-9D1B-45968D1F4E42}"/>
              </c:ext>
            </c:extLst>
          </c:dPt>
          <c:dPt>
            <c:idx val="4"/>
            <c:bubble3D val="0"/>
            <c:spPr>
              <a:solidFill>
                <a:srgbClr val="660066"/>
              </a:solidFill>
              <a:ln w="9434">
                <a:solidFill>
                  <a:srgbClr val="000000"/>
                </a:solidFill>
                <a:prstDash val="solid"/>
              </a:ln>
            </c:spPr>
            <c:extLst>
              <c:ext xmlns:c16="http://schemas.microsoft.com/office/drawing/2014/chart" uri="{C3380CC4-5D6E-409C-BE32-E72D297353CC}">
                <c16:uniqueId val="{00000095-C242-41B7-9D1B-45968D1F4E42}"/>
              </c:ext>
            </c:extLst>
          </c:dPt>
          <c:dPt>
            <c:idx val="5"/>
            <c:bubble3D val="0"/>
            <c:spPr>
              <a:solidFill>
                <a:srgbClr val="FF8080"/>
              </a:solidFill>
              <a:ln w="9434">
                <a:solidFill>
                  <a:srgbClr val="000000"/>
                </a:solidFill>
                <a:prstDash val="solid"/>
              </a:ln>
            </c:spPr>
            <c:extLst>
              <c:ext xmlns:c16="http://schemas.microsoft.com/office/drawing/2014/chart" uri="{C3380CC4-5D6E-409C-BE32-E72D297353CC}">
                <c16:uniqueId val="{00000097-C242-41B7-9D1B-45968D1F4E42}"/>
              </c:ext>
            </c:extLst>
          </c:dPt>
          <c:dPt>
            <c:idx val="6"/>
            <c:bubble3D val="0"/>
            <c:spPr>
              <a:solidFill>
                <a:srgbClr val="0066CC"/>
              </a:solidFill>
              <a:ln w="9434">
                <a:solidFill>
                  <a:srgbClr val="000000"/>
                </a:solidFill>
                <a:prstDash val="solid"/>
              </a:ln>
            </c:spPr>
            <c:extLst>
              <c:ext xmlns:c16="http://schemas.microsoft.com/office/drawing/2014/chart" uri="{C3380CC4-5D6E-409C-BE32-E72D297353CC}">
                <c16:uniqueId val="{00000099-C242-41B7-9D1B-45968D1F4E42}"/>
              </c:ext>
            </c:extLst>
          </c:dPt>
          <c:dPt>
            <c:idx val="7"/>
            <c:bubble3D val="0"/>
            <c:extLst>
              <c:ext xmlns:c16="http://schemas.microsoft.com/office/drawing/2014/chart" uri="{C3380CC4-5D6E-409C-BE32-E72D297353CC}">
                <c16:uniqueId val="{0000009A-C242-41B7-9D1B-45968D1F4E42}"/>
              </c:ext>
            </c:extLst>
          </c:dPt>
          <c:dPt>
            <c:idx val="8"/>
            <c:bubble3D val="0"/>
            <c:spPr>
              <a:solidFill>
                <a:srgbClr val="000080"/>
              </a:solidFill>
              <a:ln w="9434">
                <a:solidFill>
                  <a:srgbClr val="000000"/>
                </a:solidFill>
                <a:prstDash val="solid"/>
              </a:ln>
            </c:spPr>
            <c:extLst>
              <c:ext xmlns:c16="http://schemas.microsoft.com/office/drawing/2014/chart" uri="{C3380CC4-5D6E-409C-BE32-E72D297353CC}">
                <c16:uniqueId val="{0000009C-C242-41B7-9D1B-45968D1F4E42}"/>
              </c:ext>
            </c:extLst>
          </c:dPt>
          <c:dPt>
            <c:idx val="9"/>
            <c:bubble3D val="0"/>
            <c:spPr>
              <a:solidFill>
                <a:srgbClr val="FF00FF"/>
              </a:solidFill>
              <a:ln w="9434">
                <a:solidFill>
                  <a:srgbClr val="000000"/>
                </a:solidFill>
                <a:prstDash val="solid"/>
              </a:ln>
            </c:spPr>
            <c:extLst>
              <c:ext xmlns:c16="http://schemas.microsoft.com/office/drawing/2014/chart" uri="{C3380CC4-5D6E-409C-BE32-E72D297353CC}">
                <c16:uniqueId val="{0000009E-C242-41B7-9D1B-45968D1F4E42}"/>
              </c:ext>
            </c:extLst>
          </c:dPt>
          <c:dLbls>
            <c:numFmt formatCode="0%" sourceLinked="0"/>
            <c:spPr>
              <a:noFill/>
              <a:ln w="18868">
                <a:noFill/>
              </a:ln>
            </c:spPr>
            <c:txPr>
              <a:bodyPr wrap="square" lIns="38100" tIns="19050" rIns="38100" bIns="19050" anchor="ctr">
                <a:spAutoFit/>
              </a:bodyPr>
              <a:lstStyle/>
              <a:p>
                <a:pPr>
                  <a:defRPr sz="761" b="1" i="0" u="none" strike="noStrike" baseline="0">
                    <a:solidFill>
                      <a:srgbClr val="000000"/>
                    </a:solidFill>
                    <a:latin typeface="Arial Cyr"/>
                    <a:ea typeface="Arial Cyr"/>
                    <a:cs typeface="Arial Cyr"/>
                  </a:defRPr>
                </a:pPr>
                <a:endParaRPr lang="ru-RU"/>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Sheet1!$B$1:$K$1</c:f>
              <c:strCache>
                <c:ptCount val="10"/>
                <c:pt idx="0">
                  <c:v>таблетки</c:v>
                </c:pt>
                <c:pt idx="1">
                  <c:v>капсули</c:v>
                </c:pt>
                <c:pt idx="2">
                  <c:v>гранули</c:v>
                </c:pt>
                <c:pt idx="3">
                  <c:v>настойка</c:v>
                </c:pt>
                <c:pt idx="4">
                  <c:v>краплі</c:v>
                </c:pt>
                <c:pt idx="5">
                  <c:v>екстракт рідкий</c:v>
                </c:pt>
                <c:pt idx="6">
                  <c:v>розчин оральний</c:v>
                </c:pt>
                <c:pt idx="7">
                  <c:v>концентрат розчину для інфузій</c:v>
                </c:pt>
                <c:pt idx="8">
                  <c:v>ЛРС пачка</c:v>
                </c:pt>
                <c:pt idx="9">
                  <c:v>ЛРС фільтр-пакети</c:v>
                </c:pt>
              </c:strCache>
            </c:strRef>
          </c:cat>
          <c:val>
            <c:numRef>
              <c:f>Sheet1!$B$9:$K$9</c:f>
              <c:numCache>
                <c:formatCode>General</c:formatCode>
                <c:ptCount val="10"/>
              </c:numCache>
            </c:numRef>
          </c:val>
          <c:extLst>
            <c:ext xmlns:c16="http://schemas.microsoft.com/office/drawing/2014/chart" uri="{C3380CC4-5D6E-409C-BE32-E72D297353CC}">
              <c16:uniqueId val="{0000009F-C242-41B7-9D1B-45968D1F4E42}"/>
            </c:ext>
          </c:extLst>
        </c:ser>
        <c:ser>
          <c:idx val="8"/>
          <c:order val="8"/>
          <c:tx>
            <c:strRef>
              <c:f>Sheet1!$A$10</c:f>
              <c:strCache>
                <c:ptCount val="1"/>
              </c:strCache>
            </c:strRef>
          </c:tx>
          <c:spPr>
            <a:solidFill>
              <a:srgbClr val="000080"/>
            </a:solidFill>
            <a:ln w="9434">
              <a:solidFill>
                <a:srgbClr val="000000"/>
              </a:solidFill>
              <a:prstDash val="solid"/>
            </a:ln>
          </c:spPr>
          <c:dPt>
            <c:idx val="0"/>
            <c:bubble3D val="0"/>
            <c:spPr>
              <a:solidFill>
                <a:srgbClr val="9999FF"/>
              </a:solidFill>
              <a:ln w="9434">
                <a:solidFill>
                  <a:srgbClr val="000000"/>
                </a:solidFill>
                <a:prstDash val="solid"/>
              </a:ln>
            </c:spPr>
            <c:extLst>
              <c:ext xmlns:c16="http://schemas.microsoft.com/office/drawing/2014/chart" uri="{C3380CC4-5D6E-409C-BE32-E72D297353CC}">
                <c16:uniqueId val="{000000A1-C242-41B7-9D1B-45968D1F4E42}"/>
              </c:ext>
            </c:extLst>
          </c:dPt>
          <c:dPt>
            <c:idx val="1"/>
            <c:bubble3D val="0"/>
            <c:spPr>
              <a:solidFill>
                <a:srgbClr val="993366"/>
              </a:solidFill>
              <a:ln w="9434">
                <a:solidFill>
                  <a:srgbClr val="000000"/>
                </a:solidFill>
                <a:prstDash val="solid"/>
              </a:ln>
            </c:spPr>
            <c:extLst>
              <c:ext xmlns:c16="http://schemas.microsoft.com/office/drawing/2014/chart" uri="{C3380CC4-5D6E-409C-BE32-E72D297353CC}">
                <c16:uniqueId val="{000000A3-C242-41B7-9D1B-45968D1F4E42}"/>
              </c:ext>
            </c:extLst>
          </c:dPt>
          <c:dPt>
            <c:idx val="2"/>
            <c:bubble3D val="0"/>
            <c:spPr>
              <a:solidFill>
                <a:srgbClr val="FFFFCC"/>
              </a:solidFill>
              <a:ln w="9434">
                <a:solidFill>
                  <a:srgbClr val="000000"/>
                </a:solidFill>
                <a:prstDash val="solid"/>
              </a:ln>
            </c:spPr>
            <c:extLst>
              <c:ext xmlns:c16="http://schemas.microsoft.com/office/drawing/2014/chart" uri="{C3380CC4-5D6E-409C-BE32-E72D297353CC}">
                <c16:uniqueId val="{000000A5-C242-41B7-9D1B-45968D1F4E42}"/>
              </c:ext>
            </c:extLst>
          </c:dPt>
          <c:dPt>
            <c:idx val="3"/>
            <c:bubble3D val="0"/>
            <c:spPr>
              <a:solidFill>
                <a:srgbClr val="CCFFFF"/>
              </a:solidFill>
              <a:ln w="9434">
                <a:solidFill>
                  <a:srgbClr val="000000"/>
                </a:solidFill>
                <a:prstDash val="solid"/>
              </a:ln>
            </c:spPr>
            <c:extLst>
              <c:ext xmlns:c16="http://schemas.microsoft.com/office/drawing/2014/chart" uri="{C3380CC4-5D6E-409C-BE32-E72D297353CC}">
                <c16:uniqueId val="{000000A7-C242-41B7-9D1B-45968D1F4E42}"/>
              </c:ext>
            </c:extLst>
          </c:dPt>
          <c:dPt>
            <c:idx val="4"/>
            <c:bubble3D val="0"/>
            <c:spPr>
              <a:solidFill>
                <a:srgbClr val="660066"/>
              </a:solidFill>
              <a:ln w="9434">
                <a:solidFill>
                  <a:srgbClr val="000000"/>
                </a:solidFill>
                <a:prstDash val="solid"/>
              </a:ln>
            </c:spPr>
            <c:extLst>
              <c:ext xmlns:c16="http://schemas.microsoft.com/office/drawing/2014/chart" uri="{C3380CC4-5D6E-409C-BE32-E72D297353CC}">
                <c16:uniqueId val="{000000A9-C242-41B7-9D1B-45968D1F4E42}"/>
              </c:ext>
            </c:extLst>
          </c:dPt>
          <c:dPt>
            <c:idx val="5"/>
            <c:bubble3D val="0"/>
            <c:spPr>
              <a:solidFill>
                <a:srgbClr val="FF8080"/>
              </a:solidFill>
              <a:ln w="9434">
                <a:solidFill>
                  <a:srgbClr val="000000"/>
                </a:solidFill>
                <a:prstDash val="solid"/>
              </a:ln>
            </c:spPr>
            <c:extLst>
              <c:ext xmlns:c16="http://schemas.microsoft.com/office/drawing/2014/chart" uri="{C3380CC4-5D6E-409C-BE32-E72D297353CC}">
                <c16:uniqueId val="{000000AB-C242-41B7-9D1B-45968D1F4E42}"/>
              </c:ext>
            </c:extLst>
          </c:dPt>
          <c:dPt>
            <c:idx val="6"/>
            <c:bubble3D val="0"/>
            <c:spPr>
              <a:solidFill>
                <a:srgbClr val="0066CC"/>
              </a:solidFill>
              <a:ln w="9434">
                <a:solidFill>
                  <a:srgbClr val="000000"/>
                </a:solidFill>
                <a:prstDash val="solid"/>
              </a:ln>
            </c:spPr>
            <c:extLst>
              <c:ext xmlns:c16="http://schemas.microsoft.com/office/drawing/2014/chart" uri="{C3380CC4-5D6E-409C-BE32-E72D297353CC}">
                <c16:uniqueId val="{000000AD-C242-41B7-9D1B-45968D1F4E42}"/>
              </c:ext>
            </c:extLst>
          </c:dPt>
          <c:dPt>
            <c:idx val="7"/>
            <c:bubble3D val="0"/>
            <c:spPr>
              <a:solidFill>
                <a:srgbClr val="CCCCFF"/>
              </a:solidFill>
              <a:ln w="9434">
                <a:solidFill>
                  <a:srgbClr val="000000"/>
                </a:solidFill>
                <a:prstDash val="solid"/>
              </a:ln>
            </c:spPr>
            <c:extLst>
              <c:ext xmlns:c16="http://schemas.microsoft.com/office/drawing/2014/chart" uri="{C3380CC4-5D6E-409C-BE32-E72D297353CC}">
                <c16:uniqueId val="{000000AF-C242-41B7-9D1B-45968D1F4E42}"/>
              </c:ext>
            </c:extLst>
          </c:dPt>
          <c:dPt>
            <c:idx val="8"/>
            <c:bubble3D val="0"/>
            <c:extLst>
              <c:ext xmlns:c16="http://schemas.microsoft.com/office/drawing/2014/chart" uri="{C3380CC4-5D6E-409C-BE32-E72D297353CC}">
                <c16:uniqueId val="{000000B0-C242-41B7-9D1B-45968D1F4E42}"/>
              </c:ext>
            </c:extLst>
          </c:dPt>
          <c:dPt>
            <c:idx val="9"/>
            <c:bubble3D val="0"/>
            <c:spPr>
              <a:solidFill>
                <a:srgbClr val="FF00FF"/>
              </a:solidFill>
              <a:ln w="9434">
                <a:solidFill>
                  <a:srgbClr val="000000"/>
                </a:solidFill>
                <a:prstDash val="solid"/>
              </a:ln>
            </c:spPr>
            <c:extLst>
              <c:ext xmlns:c16="http://schemas.microsoft.com/office/drawing/2014/chart" uri="{C3380CC4-5D6E-409C-BE32-E72D297353CC}">
                <c16:uniqueId val="{000000B2-C242-41B7-9D1B-45968D1F4E42}"/>
              </c:ext>
            </c:extLst>
          </c:dPt>
          <c:dLbls>
            <c:numFmt formatCode="0%" sourceLinked="0"/>
            <c:spPr>
              <a:noFill/>
              <a:ln w="18868">
                <a:noFill/>
              </a:ln>
            </c:spPr>
            <c:txPr>
              <a:bodyPr wrap="square" lIns="38100" tIns="19050" rIns="38100" bIns="19050" anchor="ctr">
                <a:spAutoFit/>
              </a:bodyPr>
              <a:lstStyle/>
              <a:p>
                <a:pPr>
                  <a:defRPr sz="761" b="1" i="0" u="none" strike="noStrike" baseline="0">
                    <a:solidFill>
                      <a:srgbClr val="000000"/>
                    </a:solidFill>
                    <a:latin typeface="Arial Cyr"/>
                    <a:ea typeface="Arial Cyr"/>
                    <a:cs typeface="Arial Cyr"/>
                  </a:defRPr>
                </a:pPr>
                <a:endParaRPr lang="ru-RU"/>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Sheet1!$B$1:$K$1</c:f>
              <c:strCache>
                <c:ptCount val="10"/>
                <c:pt idx="0">
                  <c:v>таблетки</c:v>
                </c:pt>
                <c:pt idx="1">
                  <c:v>капсули</c:v>
                </c:pt>
                <c:pt idx="2">
                  <c:v>гранули</c:v>
                </c:pt>
                <c:pt idx="3">
                  <c:v>настойка</c:v>
                </c:pt>
                <c:pt idx="4">
                  <c:v>краплі</c:v>
                </c:pt>
                <c:pt idx="5">
                  <c:v>екстракт рідкий</c:v>
                </c:pt>
                <c:pt idx="6">
                  <c:v>розчин оральний</c:v>
                </c:pt>
                <c:pt idx="7">
                  <c:v>концентрат розчину для інфузій</c:v>
                </c:pt>
                <c:pt idx="8">
                  <c:v>ЛРС пачка</c:v>
                </c:pt>
                <c:pt idx="9">
                  <c:v>ЛРС фільтр-пакети</c:v>
                </c:pt>
              </c:strCache>
            </c:strRef>
          </c:cat>
          <c:val>
            <c:numRef>
              <c:f>Sheet1!$B$10:$K$10</c:f>
              <c:numCache>
                <c:formatCode>General</c:formatCode>
                <c:ptCount val="10"/>
              </c:numCache>
            </c:numRef>
          </c:val>
          <c:extLst>
            <c:ext xmlns:c16="http://schemas.microsoft.com/office/drawing/2014/chart" uri="{C3380CC4-5D6E-409C-BE32-E72D297353CC}">
              <c16:uniqueId val="{000000B3-C242-41B7-9D1B-45968D1F4E42}"/>
            </c:ext>
          </c:extLst>
        </c:ser>
        <c:ser>
          <c:idx val="9"/>
          <c:order val="9"/>
          <c:tx>
            <c:strRef>
              <c:f>Sheet1!$A$11</c:f>
              <c:strCache>
                <c:ptCount val="1"/>
              </c:strCache>
            </c:strRef>
          </c:tx>
          <c:spPr>
            <a:solidFill>
              <a:srgbClr val="FF00FF"/>
            </a:solidFill>
            <a:ln w="9434">
              <a:solidFill>
                <a:srgbClr val="000000"/>
              </a:solidFill>
              <a:prstDash val="solid"/>
            </a:ln>
          </c:spPr>
          <c:dPt>
            <c:idx val="0"/>
            <c:bubble3D val="0"/>
            <c:spPr>
              <a:solidFill>
                <a:srgbClr val="9999FF"/>
              </a:solidFill>
              <a:ln w="9434">
                <a:solidFill>
                  <a:srgbClr val="000000"/>
                </a:solidFill>
                <a:prstDash val="solid"/>
              </a:ln>
            </c:spPr>
            <c:extLst>
              <c:ext xmlns:c16="http://schemas.microsoft.com/office/drawing/2014/chart" uri="{C3380CC4-5D6E-409C-BE32-E72D297353CC}">
                <c16:uniqueId val="{000000B5-C242-41B7-9D1B-45968D1F4E42}"/>
              </c:ext>
            </c:extLst>
          </c:dPt>
          <c:dPt>
            <c:idx val="1"/>
            <c:bubble3D val="0"/>
            <c:spPr>
              <a:solidFill>
                <a:srgbClr val="993366"/>
              </a:solidFill>
              <a:ln w="9434">
                <a:solidFill>
                  <a:srgbClr val="000000"/>
                </a:solidFill>
                <a:prstDash val="solid"/>
              </a:ln>
            </c:spPr>
            <c:extLst>
              <c:ext xmlns:c16="http://schemas.microsoft.com/office/drawing/2014/chart" uri="{C3380CC4-5D6E-409C-BE32-E72D297353CC}">
                <c16:uniqueId val="{000000B7-C242-41B7-9D1B-45968D1F4E42}"/>
              </c:ext>
            </c:extLst>
          </c:dPt>
          <c:dPt>
            <c:idx val="2"/>
            <c:bubble3D val="0"/>
            <c:spPr>
              <a:solidFill>
                <a:srgbClr val="FFFFCC"/>
              </a:solidFill>
              <a:ln w="9434">
                <a:solidFill>
                  <a:srgbClr val="000000"/>
                </a:solidFill>
                <a:prstDash val="solid"/>
              </a:ln>
            </c:spPr>
            <c:extLst>
              <c:ext xmlns:c16="http://schemas.microsoft.com/office/drawing/2014/chart" uri="{C3380CC4-5D6E-409C-BE32-E72D297353CC}">
                <c16:uniqueId val="{000000B9-C242-41B7-9D1B-45968D1F4E42}"/>
              </c:ext>
            </c:extLst>
          </c:dPt>
          <c:dPt>
            <c:idx val="3"/>
            <c:bubble3D val="0"/>
            <c:spPr>
              <a:solidFill>
                <a:srgbClr val="CCFFFF"/>
              </a:solidFill>
              <a:ln w="9434">
                <a:solidFill>
                  <a:srgbClr val="000000"/>
                </a:solidFill>
                <a:prstDash val="solid"/>
              </a:ln>
            </c:spPr>
            <c:extLst>
              <c:ext xmlns:c16="http://schemas.microsoft.com/office/drawing/2014/chart" uri="{C3380CC4-5D6E-409C-BE32-E72D297353CC}">
                <c16:uniqueId val="{000000BB-C242-41B7-9D1B-45968D1F4E42}"/>
              </c:ext>
            </c:extLst>
          </c:dPt>
          <c:dPt>
            <c:idx val="4"/>
            <c:bubble3D val="0"/>
            <c:spPr>
              <a:solidFill>
                <a:srgbClr val="660066"/>
              </a:solidFill>
              <a:ln w="9434">
                <a:solidFill>
                  <a:srgbClr val="000000"/>
                </a:solidFill>
                <a:prstDash val="solid"/>
              </a:ln>
            </c:spPr>
            <c:extLst>
              <c:ext xmlns:c16="http://schemas.microsoft.com/office/drawing/2014/chart" uri="{C3380CC4-5D6E-409C-BE32-E72D297353CC}">
                <c16:uniqueId val="{000000BD-C242-41B7-9D1B-45968D1F4E42}"/>
              </c:ext>
            </c:extLst>
          </c:dPt>
          <c:dPt>
            <c:idx val="5"/>
            <c:bubble3D val="0"/>
            <c:spPr>
              <a:solidFill>
                <a:srgbClr val="FF8080"/>
              </a:solidFill>
              <a:ln w="9434">
                <a:solidFill>
                  <a:srgbClr val="000000"/>
                </a:solidFill>
                <a:prstDash val="solid"/>
              </a:ln>
            </c:spPr>
            <c:extLst>
              <c:ext xmlns:c16="http://schemas.microsoft.com/office/drawing/2014/chart" uri="{C3380CC4-5D6E-409C-BE32-E72D297353CC}">
                <c16:uniqueId val="{000000BF-C242-41B7-9D1B-45968D1F4E42}"/>
              </c:ext>
            </c:extLst>
          </c:dPt>
          <c:dPt>
            <c:idx val="6"/>
            <c:bubble3D val="0"/>
            <c:spPr>
              <a:solidFill>
                <a:srgbClr val="0066CC"/>
              </a:solidFill>
              <a:ln w="9434">
                <a:solidFill>
                  <a:srgbClr val="000000"/>
                </a:solidFill>
                <a:prstDash val="solid"/>
              </a:ln>
            </c:spPr>
            <c:extLst>
              <c:ext xmlns:c16="http://schemas.microsoft.com/office/drawing/2014/chart" uri="{C3380CC4-5D6E-409C-BE32-E72D297353CC}">
                <c16:uniqueId val="{000000C1-C242-41B7-9D1B-45968D1F4E42}"/>
              </c:ext>
            </c:extLst>
          </c:dPt>
          <c:dPt>
            <c:idx val="7"/>
            <c:bubble3D val="0"/>
            <c:spPr>
              <a:solidFill>
                <a:srgbClr val="CCCCFF"/>
              </a:solidFill>
              <a:ln w="9434">
                <a:solidFill>
                  <a:srgbClr val="000000"/>
                </a:solidFill>
                <a:prstDash val="solid"/>
              </a:ln>
            </c:spPr>
            <c:extLst>
              <c:ext xmlns:c16="http://schemas.microsoft.com/office/drawing/2014/chart" uri="{C3380CC4-5D6E-409C-BE32-E72D297353CC}">
                <c16:uniqueId val="{000000C3-C242-41B7-9D1B-45968D1F4E42}"/>
              </c:ext>
            </c:extLst>
          </c:dPt>
          <c:dPt>
            <c:idx val="8"/>
            <c:bubble3D val="0"/>
            <c:spPr>
              <a:solidFill>
                <a:srgbClr val="000080"/>
              </a:solidFill>
              <a:ln w="9434">
                <a:solidFill>
                  <a:srgbClr val="000000"/>
                </a:solidFill>
                <a:prstDash val="solid"/>
              </a:ln>
            </c:spPr>
            <c:extLst>
              <c:ext xmlns:c16="http://schemas.microsoft.com/office/drawing/2014/chart" uri="{C3380CC4-5D6E-409C-BE32-E72D297353CC}">
                <c16:uniqueId val="{000000C5-C242-41B7-9D1B-45968D1F4E42}"/>
              </c:ext>
            </c:extLst>
          </c:dPt>
          <c:dPt>
            <c:idx val="9"/>
            <c:bubble3D val="0"/>
            <c:extLst>
              <c:ext xmlns:c16="http://schemas.microsoft.com/office/drawing/2014/chart" uri="{C3380CC4-5D6E-409C-BE32-E72D297353CC}">
                <c16:uniqueId val="{000000C6-C242-41B7-9D1B-45968D1F4E42}"/>
              </c:ext>
            </c:extLst>
          </c:dPt>
          <c:dLbls>
            <c:numFmt formatCode="0%" sourceLinked="0"/>
            <c:spPr>
              <a:noFill/>
              <a:ln w="18868">
                <a:noFill/>
              </a:ln>
            </c:spPr>
            <c:txPr>
              <a:bodyPr wrap="square" lIns="38100" tIns="19050" rIns="38100" bIns="19050" anchor="ctr">
                <a:spAutoFit/>
              </a:bodyPr>
              <a:lstStyle/>
              <a:p>
                <a:pPr>
                  <a:defRPr sz="761" b="1" i="0" u="none" strike="noStrike" baseline="0">
                    <a:solidFill>
                      <a:srgbClr val="000000"/>
                    </a:solidFill>
                    <a:latin typeface="Arial Cyr"/>
                    <a:ea typeface="Arial Cyr"/>
                    <a:cs typeface="Arial Cyr"/>
                  </a:defRPr>
                </a:pPr>
                <a:endParaRPr lang="ru-RU"/>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Sheet1!$B$1:$K$1</c:f>
              <c:strCache>
                <c:ptCount val="10"/>
                <c:pt idx="0">
                  <c:v>таблетки</c:v>
                </c:pt>
                <c:pt idx="1">
                  <c:v>капсули</c:v>
                </c:pt>
                <c:pt idx="2">
                  <c:v>гранули</c:v>
                </c:pt>
                <c:pt idx="3">
                  <c:v>настойка</c:v>
                </c:pt>
                <c:pt idx="4">
                  <c:v>краплі</c:v>
                </c:pt>
                <c:pt idx="5">
                  <c:v>екстракт рідкий</c:v>
                </c:pt>
                <c:pt idx="6">
                  <c:v>розчин оральний</c:v>
                </c:pt>
                <c:pt idx="7">
                  <c:v>концентрат розчину для інфузій</c:v>
                </c:pt>
                <c:pt idx="8">
                  <c:v>ЛРС пачка</c:v>
                </c:pt>
                <c:pt idx="9">
                  <c:v>ЛРС фільтр-пакети</c:v>
                </c:pt>
              </c:strCache>
            </c:strRef>
          </c:cat>
          <c:val>
            <c:numRef>
              <c:f>Sheet1!$B$11:$K$11</c:f>
              <c:numCache>
                <c:formatCode>General</c:formatCode>
                <c:ptCount val="10"/>
              </c:numCache>
            </c:numRef>
          </c:val>
          <c:extLst>
            <c:ext xmlns:c16="http://schemas.microsoft.com/office/drawing/2014/chart" uri="{C3380CC4-5D6E-409C-BE32-E72D297353CC}">
              <c16:uniqueId val="{000000C7-C242-41B7-9D1B-45968D1F4E42}"/>
            </c:ext>
          </c:extLst>
        </c:ser>
        <c:dLbls>
          <c:showLegendKey val="0"/>
          <c:showVal val="0"/>
          <c:showCatName val="0"/>
          <c:showSerName val="0"/>
          <c:showPercent val="1"/>
          <c:showBubbleSize val="0"/>
          <c:showLeaderLines val="1"/>
        </c:dLbls>
      </c:pie3DChart>
      <c:spPr>
        <a:solidFill>
          <a:srgbClr val="FFFFFF"/>
        </a:solidFill>
        <a:ln w="9434">
          <a:solidFill>
            <a:srgbClr val="FFFFFF"/>
          </a:solidFill>
          <a:prstDash val="solid"/>
        </a:ln>
      </c:spPr>
    </c:plotArea>
    <c:legend>
      <c:legendPos val="r"/>
      <c:layout>
        <c:manualLayout>
          <c:xMode val="edge"/>
          <c:yMode val="edge"/>
          <c:x val="0.65587734241908002"/>
          <c:y val="2.7426930430266342E-2"/>
          <c:w val="0.34412272291466922"/>
          <c:h val="0.94411922763636857"/>
        </c:manualLayout>
      </c:layout>
      <c:overlay val="0"/>
      <c:spPr>
        <a:noFill/>
        <a:ln w="2358">
          <a:solidFill>
            <a:srgbClr val="000000"/>
          </a:solidFill>
          <a:prstDash val="solid"/>
        </a:ln>
      </c:spPr>
      <c:txPr>
        <a:bodyPr/>
        <a:lstStyle/>
        <a:p>
          <a:pPr>
            <a:defRPr sz="800" b="1" i="0" u="none" strike="noStrike" baseline="0">
              <a:solidFill>
                <a:srgbClr val="000000"/>
              </a:solidFill>
              <a:latin typeface="Arial Cyr"/>
              <a:ea typeface="Arial Cyr"/>
              <a:cs typeface="Arial Cyr"/>
            </a:defRPr>
          </a:pPr>
          <a:endParaRPr lang="ru-RU"/>
        </a:p>
      </c:txPr>
    </c:legend>
    <c:plotVisOnly val="1"/>
    <c:dispBlanksAs val="zero"/>
    <c:showDLblsOverMax val="0"/>
  </c:chart>
  <c:spPr>
    <a:noFill/>
    <a:ln>
      <a:noFill/>
    </a:ln>
  </c:spPr>
  <c:txPr>
    <a:bodyPr/>
    <a:lstStyle/>
    <a:p>
      <a:pPr>
        <a:defRPr sz="743" b="1" i="0" u="none" strike="noStrike" baseline="0">
          <a:solidFill>
            <a:srgbClr val="000000"/>
          </a:solidFill>
          <a:latin typeface="Arial Cyr"/>
          <a:ea typeface="Arial Cyr"/>
          <a:cs typeface="Arial Cyr"/>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0"/>
      <c:rAngAx val="0"/>
    </c:view3D>
    <c:floor>
      <c:thickness val="0"/>
      <c:spPr>
        <a:noFill/>
        <a:ln w="6350" cap="flat" cmpd="sng" algn="ctr">
          <a:solidFill>
            <a:schemeClr val="tx1">
              <a:tint val="75000"/>
            </a:schemeClr>
          </a:solidFill>
          <a:prstDash val="solid"/>
          <a:round/>
        </a:ln>
        <a:effectLst/>
        <a:sp3d contourW="6350">
          <a:contourClr>
            <a:schemeClr val="tx1">
              <a:tint val="75000"/>
            </a:schemeClr>
          </a:contourClr>
        </a:sp3d>
      </c:spPr>
    </c:floor>
    <c:sideWall>
      <c:thickness val="0"/>
      <c:spPr>
        <a:solidFill>
          <a:srgbClr val="FFFFFF"/>
        </a:solidFill>
        <a:ln w="2358">
          <a:solidFill>
            <a:srgbClr val="000000"/>
          </a:solidFill>
          <a:prstDash val="solid"/>
        </a:ln>
        <a:effectLst/>
        <a:sp3d contourW="2358">
          <a:contourClr>
            <a:srgbClr val="000000"/>
          </a:contourClr>
        </a:sp3d>
      </c:spPr>
    </c:sideWall>
    <c:backWall>
      <c:thickness val="0"/>
      <c:spPr>
        <a:solidFill>
          <a:srgbClr val="FFFFFF"/>
        </a:solidFill>
        <a:ln w="2358">
          <a:solidFill>
            <a:srgbClr val="000000"/>
          </a:solidFill>
          <a:prstDash val="solid"/>
        </a:ln>
        <a:effectLst/>
        <a:sp3d contourW="2358">
          <a:contourClr>
            <a:srgbClr val="000000"/>
          </a:contourClr>
        </a:sp3d>
      </c:spPr>
    </c:backWall>
    <c:plotArea>
      <c:layout>
        <c:manualLayout>
          <c:layoutTarget val="inner"/>
          <c:xMode val="edge"/>
          <c:yMode val="edge"/>
          <c:x val="0.22034079007214719"/>
          <c:y val="0.2019332037609223"/>
          <c:w val="0.62048192771084343"/>
          <c:h val="0.62040816326530612"/>
        </c:manualLayout>
      </c:layout>
      <c:pie3DChart>
        <c:varyColors val="1"/>
        <c:ser>
          <c:idx val="0"/>
          <c:order val="0"/>
          <c:tx>
            <c:strRef>
              <c:f>Sheet1!$A$2</c:f>
              <c:strCache>
                <c:ptCount val="1"/>
                <c:pt idx="0">
                  <c:v>настойка</c:v>
                </c:pt>
              </c:strCache>
            </c:strRef>
          </c:tx>
          <c:dPt>
            <c:idx val="0"/>
            <c:bubble3D val="0"/>
            <c:spPr>
              <a:solidFill>
                <a:schemeClr val="accent6"/>
              </a:solidFill>
              <a:ln>
                <a:noFill/>
              </a:ln>
              <a:effectLst/>
              <a:sp3d/>
            </c:spPr>
            <c:extLst>
              <c:ext xmlns:c16="http://schemas.microsoft.com/office/drawing/2014/chart" uri="{C3380CC4-5D6E-409C-BE32-E72D297353CC}">
                <c16:uniqueId val="{00000001-982E-400F-98CA-EFA0006AE046}"/>
              </c:ext>
            </c:extLst>
          </c:dPt>
          <c:dPt>
            <c:idx val="1"/>
            <c:bubble3D val="0"/>
            <c:spPr>
              <a:solidFill>
                <a:schemeClr val="accent5"/>
              </a:solidFill>
              <a:ln>
                <a:noFill/>
              </a:ln>
              <a:effectLst/>
              <a:sp3d/>
            </c:spPr>
            <c:extLst>
              <c:ext xmlns:c16="http://schemas.microsoft.com/office/drawing/2014/chart" uri="{C3380CC4-5D6E-409C-BE32-E72D297353CC}">
                <c16:uniqueId val="{00000003-982E-400F-98CA-EFA0006AE046}"/>
              </c:ext>
            </c:extLst>
          </c:dPt>
          <c:dPt>
            <c:idx val="2"/>
            <c:bubble3D val="0"/>
            <c:spPr>
              <a:solidFill>
                <a:schemeClr val="accent4"/>
              </a:solidFill>
              <a:ln>
                <a:noFill/>
              </a:ln>
              <a:effectLst/>
              <a:sp3d/>
            </c:spPr>
            <c:extLst>
              <c:ext xmlns:c16="http://schemas.microsoft.com/office/drawing/2014/chart" uri="{C3380CC4-5D6E-409C-BE32-E72D297353CC}">
                <c16:uniqueId val="{00000005-982E-400F-98CA-EFA0006AE046}"/>
              </c:ext>
            </c:extLst>
          </c:dPt>
          <c:dPt>
            <c:idx val="3"/>
            <c:bubble3D val="0"/>
            <c:spPr>
              <a:solidFill>
                <a:schemeClr val="accent6">
                  <a:lumMod val="60000"/>
                </a:schemeClr>
              </a:solidFill>
              <a:ln>
                <a:noFill/>
              </a:ln>
              <a:effectLst/>
              <a:sp3d/>
            </c:spPr>
            <c:extLst>
              <c:ext xmlns:c16="http://schemas.microsoft.com/office/drawing/2014/chart" uri="{C3380CC4-5D6E-409C-BE32-E72D297353CC}">
                <c16:uniqueId val="{00000007-982E-400F-98CA-EFA0006AE046}"/>
              </c:ext>
            </c:extLst>
          </c:dPt>
          <c:dLbls>
            <c:dLbl>
              <c:idx val="0"/>
              <c:layout>
                <c:manualLayout>
                  <c:x val="1.5898251192368838E-2"/>
                  <c:y val="-0.1582278481012658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82E-400F-98CA-EFA0006AE046}"/>
                </c:ext>
              </c:extLst>
            </c:dLbl>
            <c:dLbl>
              <c:idx val="1"/>
              <c:layout>
                <c:manualLayout>
                  <c:x val="0"/>
                  <c:y val="3.691983122362878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82E-400F-98CA-EFA0006AE046}"/>
                </c:ext>
              </c:extLst>
            </c:dLbl>
            <c:dLbl>
              <c:idx val="2"/>
              <c:layout>
                <c:manualLayout>
                  <c:x val="-3.4446210916799155E-2"/>
                  <c:y val="-0.1107594936708860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82E-400F-98CA-EFA0006AE046}"/>
                </c:ext>
              </c:extLst>
            </c:dLbl>
            <c:spPr>
              <a:solidFill>
                <a:sysClr val="window" lastClr="FFFFFF"/>
              </a:solidFill>
              <a:ln>
                <a:solidFill>
                  <a:sysClr val="windowText" lastClr="000000">
                    <a:lumMod val="65000"/>
                    <a:lumOff val="35000"/>
                  </a:sysClr>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0000"/>
                    </a:solidFill>
                    <a:latin typeface="Times New Roman" panose="02020603050405020304" pitchFamily="18" charset="0"/>
                    <a:ea typeface="Arial Cyr"/>
                    <a:cs typeface="Times New Roman" panose="02020603050405020304" pitchFamily="18" charset="0"/>
                  </a:defRPr>
                </a:pPr>
                <a:endParaRPr lang="ru-RU"/>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Sheet1!$B$1:$E$1</c:f>
              <c:strCache>
                <c:ptCount val="3"/>
                <c:pt idx="0">
                  <c:v>препарати валеріани</c:v>
                </c:pt>
                <c:pt idx="1">
                  <c:v>препарати півонії</c:v>
                </c:pt>
                <c:pt idx="2">
                  <c:v>препарати кропиви собачої</c:v>
                </c:pt>
              </c:strCache>
            </c:strRef>
          </c:cat>
          <c:val>
            <c:numRef>
              <c:f>Sheet1!$B$2:$E$2</c:f>
              <c:numCache>
                <c:formatCode>General</c:formatCode>
                <c:ptCount val="4"/>
                <c:pt idx="0">
                  <c:v>8</c:v>
                </c:pt>
                <c:pt idx="1">
                  <c:v>4</c:v>
                </c:pt>
                <c:pt idx="2">
                  <c:v>8</c:v>
                </c:pt>
              </c:numCache>
            </c:numRef>
          </c:val>
          <c:extLst>
            <c:ext xmlns:c16="http://schemas.microsoft.com/office/drawing/2014/chart" uri="{C3380CC4-5D6E-409C-BE32-E72D297353CC}">
              <c16:uniqueId val="{00000008-982E-400F-98CA-EFA0006AE046}"/>
            </c:ext>
          </c:extLst>
        </c:ser>
        <c:ser>
          <c:idx val="1"/>
          <c:order val="1"/>
          <c:tx>
            <c:strRef>
              <c:f>Sheet1!$A$3</c:f>
              <c:strCache>
                <c:ptCount val="1"/>
                <c:pt idx="0">
                  <c:v>таблетки</c:v>
                </c:pt>
              </c:strCache>
            </c:strRef>
          </c:tx>
          <c:dPt>
            <c:idx val="0"/>
            <c:bubble3D val="0"/>
            <c:spPr>
              <a:solidFill>
                <a:schemeClr val="accent6"/>
              </a:solidFill>
              <a:ln>
                <a:noFill/>
              </a:ln>
              <a:effectLst/>
              <a:sp3d/>
            </c:spPr>
            <c:extLst>
              <c:ext xmlns:c16="http://schemas.microsoft.com/office/drawing/2014/chart" uri="{C3380CC4-5D6E-409C-BE32-E72D297353CC}">
                <c16:uniqueId val="{0000000A-982E-400F-98CA-EFA0006AE046}"/>
              </c:ext>
            </c:extLst>
          </c:dPt>
          <c:dPt>
            <c:idx val="1"/>
            <c:bubble3D val="0"/>
            <c:spPr>
              <a:solidFill>
                <a:schemeClr val="accent5"/>
              </a:solidFill>
              <a:ln>
                <a:noFill/>
              </a:ln>
              <a:effectLst/>
              <a:sp3d/>
            </c:spPr>
            <c:extLst>
              <c:ext xmlns:c16="http://schemas.microsoft.com/office/drawing/2014/chart" uri="{C3380CC4-5D6E-409C-BE32-E72D297353CC}">
                <c16:uniqueId val="{0000000C-982E-400F-98CA-EFA0006AE046}"/>
              </c:ext>
            </c:extLst>
          </c:dPt>
          <c:dPt>
            <c:idx val="2"/>
            <c:bubble3D val="0"/>
            <c:spPr>
              <a:solidFill>
                <a:schemeClr val="accent4"/>
              </a:solidFill>
              <a:ln>
                <a:noFill/>
              </a:ln>
              <a:effectLst/>
              <a:sp3d/>
            </c:spPr>
            <c:extLst>
              <c:ext xmlns:c16="http://schemas.microsoft.com/office/drawing/2014/chart" uri="{C3380CC4-5D6E-409C-BE32-E72D297353CC}">
                <c16:uniqueId val="{0000000E-982E-400F-98CA-EFA0006AE046}"/>
              </c:ext>
            </c:extLst>
          </c:dPt>
          <c:dPt>
            <c:idx val="3"/>
            <c:bubble3D val="0"/>
            <c:spPr>
              <a:solidFill>
                <a:schemeClr val="accent6">
                  <a:lumMod val="60000"/>
                </a:schemeClr>
              </a:solidFill>
              <a:ln>
                <a:noFill/>
              </a:ln>
              <a:effectLst/>
              <a:sp3d/>
            </c:spPr>
            <c:extLst>
              <c:ext xmlns:c16="http://schemas.microsoft.com/office/drawing/2014/chart" uri="{C3380CC4-5D6E-409C-BE32-E72D297353CC}">
                <c16:uniqueId val="{00000010-982E-400F-98CA-EFA0006AE046}"/>
              </c:ext>
            </c:extLst>
          </c:dPt>
          <c:cat>
            <c:strRef>
              <c:f>Sheet1!$B$1:$E$1</c:f>
              <c:strCache>
                <c:ptCount val="3"/>
                <c:pt idx="0">
                  <c:v>препарати валеріани</c:v>
                </c:pt>
                <c:pt idx="1">
                  <c:v>препарати півонії</c:v>
                </c:pt>
                <c:pt idx="2">
                  <c:v>препарати кропиви собачої</c:v>
                </c:pt>
              </c:strCache>
            </c:strRef>
          </c:cat>
          <c:val>
            <c:numRef>
              <c:f>Sheet1!$B$3:$E$3</c:f>
              <c:numCache>
                <c:formatCode>General</c:formatCode>
                <c:ptCount val="4"/>
                <c:pt idx="0">
                  <c:v>4</c:v>
                </c:pt>
              </c:numCache>
            </c:numRef>
          </c:val>
          <c:extLst>
            <c:ext xmlns:c16="http://schemas.microsoft.com/office/drawing/2014/chart" uri="{C3380CC4-5D6E-409C-BE32-E72D297353CC}">
              <c16:uniqueId val="{00000011-982E-400F-98CA-EFA0006AE046}"/>
            </c:ext>
          </c:extLst>
        </c:ser>
        <c:ser>
          <c:idx val="2"/>
          <c:order val="2"/>
          <c:tx>
            <c:strRef>
              <c:f>Sheet1!$A$4</c:f>
              <c:strCache>
                <c:ptCount val="1"/>
                <c:pt idx="0">
                  <c:v>капсули</c:v>
                </c:pt>
              </c:strCache>
            </c:strRef>
          </c:tx>
          <c:dPt>
            <c:idx val="0"/>
            <c:bubble3D val="0"/>
            <c:spPr>
              <a:solidFill>
                <a:schemeClr val="accent6"/>
              </a:solidFill>
              <a:ln>
                <a:noFill/>
              </a:ln>
              <a:effectLst/>
              <a:sp3d/>
            </c:spPr>
            <c:extLst>
              <c:ext xmlns:c16="http://schemas.microsoft.com/office/drawing/2014/chart" uri="{C3380CC4-5D6E-409C-BE32-E72D297353CC}">
                <c16:uniqueId val="{00000013-982E-400F-98CA-EFA0006AE046}"/>
              </c:ext>
            </c:extLst>
          </c:dPt>
          <c:dPt>
            <c:idx val="1"/>
            <c:bubble3D val="0"/>
            <c:spPr>
              <a:solidFill>
                <a:schemeClr val="accent5"/>
              </a:solidFill>
              <a:ln>
                <a:noFill/>
              </a:ln>
              <a:effectLst/>
              <a:sp3d/>
            </c:spPr>
            <c:extLst>
              <c:ext xmlns:c16="http://schemas.microsoft.com/office/drawing/2014/chart" uri="{C3380CC4-5D6E-409C-BE32-E72D297353CC}">
                <c16:uniqueId val="{00000015-982E-400F-98CA-EFA0006AE046}"/>
              </c:ext>
            </c:extLst>
          </c:dPt>
          <c:dPt>
            <c:idx val="2"/>
            <c:bubble3D val="0"/>
            <c:spPr>
              <a:solidFill>
                <a:schemeClr val="accent4"/>
              </a:solidFill>
              <a:ln>
                <a:noFill/>
              </a:ln>
              <a:effectLst/>
              <a:sp3d/>
            </c:spPr>
            <c:extLst>
              <c:ext xmlns:c16="http://schemas.microsoft.com/office/drawing/2014/chart" uri="{C3380CC4-5D6E-409C-BE32-E72D297353CC}">
                <c16:uniqueId val="{00000017-982E-400F-98CA-EFA0006AE046}"/>
              </c:ext>
            </c:extLst>
          </c:dPt>
          <c:dPt>
            <c:idx val="3"/>
            <c:bubble3D val="0"/>
            <c:spPr>
              <a:solidFill>
                <a:schemeClr val="accent6">
                  <a:lumMod val="60000"/>
                </a:schemeClr>
              </a:solidFill>
              <a:ln>
                <a:noFill/>
              </a:ln>
              <a:effectLst/>
              <a:sp3d/>
            </c:spPr>
            <c:extLst>
              <c:ext xmlns:c16="http://schemas.microsoft.com/office/drawing/2014/chart" uri="{C3380CC4-5D6E-409C-BE32-E72D297353CC}">
                <c16:uniqueId val="{00000019-982E-400F-98CA-EFA0006AE046}"/>
              </c:ext>
            </c:extLst>
          </c:dPt>
          <c:cat>
            <c:strRef>
              <c:f>Sheet1!$B$1:$E$1</c:f>
              <c:strCache>
                <c:ptCount val="3"/>
                <c:pt idx="0">
                  <c:v>препарати валеріани</c:v>
                </c:pt>
                <c:pt idx="1">
                  <c:v>препарати півонії</c:v>
                </c:pt>
                <c:pt idx="2">
                  <c:v>препарати кропиви собачої</c:v>
                </c:pt>
              </c:strCache>
            </c:strRef>
          </c:cat>
          <c:val>
            <c:numRef>
              <c:f>Sheet1!$B$4:$E$4</c:f>
              <c:numCache>
                <c:formatCode>General</c:formatCode>
                <c:ptCount val="4"/>
                <c:pt idx="0">
                  <c:v>2</c:v>
                </c:pt>
              </c:numCache>
            </c:numRef>
          </c:val>
          <c:extLst>
            <c:ext xmlns:c16="http://schemas.microsoft.com/office/drawing/2014/chart" uri="{C3380CC4-5D6E-409C-BE32-E72D297353CC}">
              <c16:uniqueId val="{0000001A-982E-400F-98CA-EFA0006AE046}"/>
            </c:ext>
          </c:extLst>
        </c:ser>
        <c:ser>
          <c:idx val="3"/>
          <c:order val="3"/>
          <c:tx>
            <c:strRef>
              <c:f>Sheet1!$A$5</c:f>
              <c:strCache>
                <c:ptCount val="1"/>
                <c:pt idx="0">
                  <c:v>рідкий ектракт</c:v>
                </c:pt>
              </c:strCache>
            </c:strRef>
          </c:tx>
          <c:dPt>
            <c:idx val="0"/>
            <c:bubble3D val="0"/>
            <c:spPr>
              <a:solidFill>
                <a:schemeClr val="accent6"/>
              </a:solidFill>
              <a:ln>
                <a:noFill/>
              </a:ln>
              <a:effectLst/>
              <a:sp3d/>
            </c:spPr>
            <c:extLst>
              <c:ext xmlns:c16="http://schemas.microsoft.com/office/drawing/2014/chart" uri="{C3380CC4-5D6E-409C-BE32-E72D297353CC}">
                <c16:uniqueId val="{0000001C-982E-400F-98CA-EFA0006AE046}"/>
              </c:ext>
            </c:extLst>
          </c:dPt>
          <c:dPt>
            <c:idx val="1"/>
            <c:bubble3D val="0"/>
            <c:spPr>
              <a:solidFill>
                <a:schemeClr val="accent5"/>
              </a:solidFill>
              <a:ln>
                <a:noFill/>
              </a:ln>
              <a:effectLst/>
              <a:sp3d/>
            </c:spPr>
            <c:extLst>
              <c:ext xmlns:c16="http://schemas.microsoft.com/office/drawing/2014/chart" uri="{C3380CC4-5D6E-409C-BE32-E72D297353CC}">
                <c16:uniqueId val="{0000001E-982E-400F-98CA-EFA0006AE046}"/>
              </c:ext>
            </c:extLst>
          </c:dPt>
          <c:dPt>
            <c:idx val="2"/>
            <c:bubble3D val="0"/>
            <c:spPr>
              <a:solidFill>
                <a:schemeClr val="accent4"/>
              </a:solidFill>
              <a:ln>
                <a:noFill/>
              </a:ln>
              <a:effectLst/>
              <a:sp3d/>
            </c:spPr>
            <c:extLst>
              <c:ext xmlns:c16="http://schemas.microsoft.com/office/drawing/2014/chart" uri="{C3380CC4-5D6E-409C-BE32-E72D297353CC}">
                <c16:uniqueId val="{00000020-982E-400F-98CA-EFA0006AE046}"/>
              </c:ext>
            </c:extLst>
          </c:dPt>
          <c:dPt>
            <c:idx val="3"/>
            <c:bubble3D val="0"/>
            <c:spPr>
              <a:solidFill>
                <a:schemeClr val="accent6">
                  <a:lumMod val="60000"/>
                </a:schemeClr>
              </a:solidFill>
              <a:ln>
                <a:noFill/>
              </a:ln>
              <a:effectLst/>
              <a:sp3d/>
            </c:spPr>
            <c:extLst>
              <c:ext xmlns:c16="http://schemas.microsoft.com/office/drawing/2014/chart" uri="{C3380CC4-5D6E-409C-BE32-E72D297353CC}">
                <c16:uniqueId val="{00000022-982E-400F-98CA-EFA0006AE046}"/>
              </c:ext>
            </c:extLst>
          </c:dPt>
          <c:cat>
            <c:strRef>
              <c:f>Sheet1!$B$1:$E$1</c:f>
              <c:strCache>
                <c:ptCount val="3"/>
                <c:pt idx="0">
                  <c:v>препарати валеріани</c:v>
                </c:pt>
                <c:pt idx="1">
                  <c:v>препарати півонії</c:v>
                </c:pt>
                <c:pt idx="2">
                  <c:v>препарати кропиви собачої</c:v>
                </c:pt>
              </c:strCache>
            </c:strRef>
          </c:cat>
          <c:val>
            <c:numRef>
              <c:f>Sheet1!$B$5:$E$5</c:f>
              <c:numCache>
                <c:formatCode>General</c:formatCode>
                <c:ptCount val="4"/>
                <c:pt idx="0">
                  <c:v>1</c:v>
                </c:pt>
              </c:numCache>
            </c:numRef>
          </c:val>
          <c:extLst>
            <c:ext xmlns:c16="http://schemas.microsoft.com/office/drawing/2014/chart" uri="{C3380CC4-5D6E-409C-BE32-E72D297353CC}">
              <c16:uniqueId val="{00000023-982E-400F-98CA-EFA0006AE046}"/>
            </c:ext>
          </c:extLst>
        </c:ser>
        <c:ser>
          <c:idx val="4"/>
          <c:order val="4"/>
          <c:tx>
            <c:strRef>
              <c:f>Sheet1!$A$6</c:f>
              <c:strCache>
                <c:ptCount val="1"/>
                <c:pt idx="0">
                  <c:v>ЛРС пачки/фільтр пакети</c:v>
                </c:pt>
              </c:strCache>
            </c:strRef>
          </c:tx>
          <c:dPt>
            <c:idx val="0"/>
            <c:bubble3D val="0"/>
            <c:spPr>
              <a:solidFill>
                <a:schemeClr val="accent6"/>
              </a:solidFill>
              <a:ln>
                <a:noFill/>
              </a:ln>
              <a:effectLst/>
              <a:sp3d/>
            </c:spPr>
            <c:extLst>
              <c:ext xmlns:c16="http://schemas.microsoft.com/office/drawing/2014/chart" uri="{C3380CC4-5D6E-409C-BE32-E72D297353CC}">
                <c16:uniqueId val="{00000025-982E-400F-98CA-EFA0006AE046}"/>
              </c:ext>
            </c:extLst>
          </c:dPt>
          <c:dPt>
            <c:idx val="1"/>
            <c:bubble3D val="0"/>
            <c:spPr>
              <a:solidFill>
                <a:schemeClr val="accent5"/>
              </a:solidFill>
              <a:ln>
                <a:noFill/>
              </a:ln>
              <a:effectLst/>
              <a:sp3d/>
            </c:spPr>
            <c:extLst>
              <c:ext xmlns:c16="http://schemas.microsoft.com/office/drawing/2014/chart" uri="{C3380CC4-5D6E-409C-BE32-E72D297353CC}">
                <c16:uniqueId val="{00000027-982E-400F-98CA-EFA0006AE046}"/>
              </c:ext>
            </c:extLst>
          </c:dPt>
          <c:dPt>
            <c:idx val="2"/>
            <c:bubble3D val="0"/>
            <c:spPr>
              <a:solidFill>
                <a:schemeClr val="accent4"/>
              </a:solidFill>
              <a:ln>
                <a:noFill/>
              </a:ln>
              <a:effectLst/>
              <a:sp3d/>
            </c:spPr>
            <c:extLst>
              <c:ext xmlns:c16="http://schemas.microsoft.com/office/drawing/2014/chart" uri="{C3380CC4-5D6E-409C-BE32-E72D297353CC}">
                <c16:uniqueId val="{00000029-982E-400F-98CA-EFA0006AE046}"/>
              </c:ext>
            </c:extLst>
          </c:dPt>
          <c:dPt>
            <c:idx val="3"/>
            <c:bubble3D val="0"/>
            <c:spPr>
              <a:solidFill>
                <a:schemeClr val="accent6">
                  <a:lumMod val="60000"/>
                </a:schemeClr>
              </a:solidFill>
              <a:ln>
                <a:noFill/>
              </a:ln>
              <a:effectLst/>
              <a:sp3d/>
            </c:spPr>
            <c:extLst>
              <c:ext xmlns:c16="http://schemas.microsoft.com/office/drawing/2014/chart" uri="{C3380CC4-5D6E-409C-BE32-E72D297353CC}">
                <c16:uniqueId val="{0000002B-982E-400F-98CA-EFA0006AE046}"/>
              </c:ext>
            </c:extLst>
          </c:dPt>
          <c:cat>
            <c:strRef>
              <c:f>Sheet1!$B$1:$E$1</c:f>
              <c:strCache>
                <c:ptCount val="3"/>
                <c:pt idx="0">
                  <c:v>препарати валеріани</c:v>
                </c:pt>
                <c:pt idx="1">
                  <c:v>препарати півонії</c:v>
                </c:pt>
                <c:pt idx="2">
                  <c:v>препарати кропиви собачої</c:v>
                </c:pt>
              </c:strCache>
            </c:strRef>
          </c:cat>
          <c:val>
            <c:numRef>
              <c:f>Sheet1!$B$6:$E$6</c:f>
              <c:numCache>
                <c:formatCode>General</c:formatCode>
                <c:ptCount val="4"/>
                <c:pt idx="0">
                  <c:v>4</c:v>
                </c:pt>
                <c:pt idx="2">
                  <c:v>3</c:v>
                </c:pt>
              </c:numCache>
            </c:numRef>
          </c:val>
          <c:extLst>
            <c:ext xmlns:c16="http://schemas.microsoft.com/office/drawing/2014/chart" uri="{C3380CC4-5D6E-409C-BE32-E72D297353CC}">
              <c16:uniqueId val="{0000002C-982E-400F-98CA-EFA0006AE046}"/>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w="6350" cap="flat" cmpd="sng" algn="ctr">
      <a:noFill/>
      <a:prstDash val="solid"/>
      <a:round/>
    </a:ln>
    <a:effectLst/>
  </c:spPr>
  <c:txPr>
    <a:bodyPr/>
    <a:lstStyle/>
    <a:p>
      <a:pPr>
        <a:defRPr sz="798" b="1" i="0" u="none" strike="noStrike" baseline="0">
          <a:solidFill>
            <a:srgbClr val="000000"/>
          </a:solidFill>
          <a:latin typeface="Arial Cyr"/>
          <a:ea typeface="Arial Cyr"/>
          <a:cs typeface="Arial Cyr"/>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Лист1!$B$1</c:f>
              <c:strCache>
                <c:ptCount val="1"/>
                <c:pt idx="0">
                  <c:v>Столбец1</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113F-49BF-AC54-B9CEECF48411}"/>
              </c:ext>
            </c:extLst>
          </c:dPt>
          <c:dPt>
            <c:idx val="1"/>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3-113F-49BF-AC54-B9CEECF48411}"/>
              </c:ext>
            </c:extLst>
          </c:dPt>
          <c:dPt>
            <c:idx val="2"/>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5-113F-49BF-AC54-B9CEECF48411}"/>
              </c:ext>
            </c:extLst>
          </c:dPt>
          <c:dPt>
            <c:idx val="3"/>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113F-49BF-AC54-B9CEECF48411}"/>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Лист1!$A$2:$A$5</c:f>
              <c:strCache>
                <c:ptCount val="2"/>
                <c:pt idx="0">
                  <c:v>Зарубіжні препарати</c:v>
                </c:pt>
                <c:pt idx="1">
                  <c:v>Вітчизняні препарати</c:v>
                </c:pt>
              </c:strCache>
            </c:strRef>
          </c:cat>
          <c:val>
            <c:numRef>
              <c:f>Лист1!$B$2:$B$5</c:f>
              <c:numCache>
                <c:formatCode>0%</c:formatCode>
                <c:ptCount val="4"/>
                <c:pt idx="0">
                  <c:v>0.47</c:v>
                </c:pt>
                <c:pt idx="1">
                  <c:v>0.53</c:v>
                </c:pt>
              </c:numCache>
            </c:numRef>
          </c:val>
          <c:extLst>
            <c:ext xmlns:c16="http://schemas.microsoft.com/office/drawing/2014/chart" uri="{C3380CC4-5D6E-409C-BE32-E72D297353CC}">
              <c16:uniqueId val="{00000008-113F-49BF-AC54-B9CEECF48411}"/>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solidFill>
      <a:schemeClr val="bg1"/>
    </a:solidFill>
    <a:ln w="9525" cap="flat" cmpd="sng" algn="ctr">
      <a:solidFill>
        <a:schemeClr val="bg1"/>
      </a:solidFill>
      <a:round/>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Лист1!$B$1</c:f>
              <c:strCache>
                <c:ptCount val="1"/>
                <c:pt idx="0">
                  <c:v>Столбец1</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730-44E0-A535-4F91162319A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730-44E0-A535-4F91162319A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C730-44E0-A535-4F91162319A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C730-44E0-A535-4F91162319A7}"/>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C730-44E0-A535-4F91162319A7}"/>
              </c:ext>
            </c:extLst>
          </c:dPt>
          <c:dLbls>
            <c:dLbl>
              <c:idx val="1"/>
              <c:layout>
                <c:manualLayout>
                  <c:x val="1.4164305949008499E-2"/>
                  <c:y val="0.1262626262626261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730-44E0-A535-4F91162319A7}"/>
                </c:ext>
              </c:extLst>
            </c:dLbl>
            <c:dLbl>
              <c:idx val="2"/>
              <c:layout>
                <c:manualLayout>
                  <c:x val="-3.3099799532932399E-2"/>
                  <c:y val="-0.1452204993147188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730-44E0-A535-4F91162319A7}"/>
                </c:ext>
              </c:extLst>
            </c:dLbl>
            <c:dLbl>
              <c:idx val="3"/>
              <c:layout>
                <c:manualLayout>
                  <c:x val="-3.2078864157728315E-2"/>
                  <c:y val="-4.566257289511166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730-44E0-A535-4F91162319A7}"/>
                </c:ext>
              </c:extLst>
            </c:dLbl>
            <c:dLbl>
              <c:idx val="4"/>
              <c:layout>
                <c:manualLayout>
                  <c:x val="0.15816808309726157"/>
                  <c:y val="2.2394811570458639E-7"/>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5987951309235951"/>
                      <c:h val="0.19549147653471644"/>
                    </c:manualLayout>
                  </c15:layout>
                </c:ext>
                <c:ext xmlns:c16="http://schemas.microsoft.com/office/drawing/2014/chart" uri="{C3380CC4-5D6E-409C-BE32-E72D297353CC}">
                  <c16:uniqueId val="{00000009-C730-44E0-A535-4F91162319A7}"/>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Лист1!$A$2:$A$6</c:f>
              <c:strCache>
                <c:ptCount val="5"/>
                <c:pt idx="0">
                  <c:v>Таблетки</c:v>
                </c:pt>
                <c:pt idx="1">
                  <c:v>Капсули</c:v>
                </c:pt>
                <c:pt idx="2">
                  <c:v>Розчини для перорального застосування</c:v>
                </c:pt>
                <c:pt idx="3">
                  <c:v>Розчини для інєкцій</c:v>
                </c:pt>
                <c:pt idx="4">
                  <c:v>Інші лікарські форми</c:v>
                </c:pt>
              </c:strCache>
            </c:strRef>
          </c:cat>
          <c:val>
            <c:numRef>
              <c:f>Лист1!$B$2:$B$6</c:f>
              <c:numCache>
                <c:formatCode>0%</c:formatCode>
                <c:ptCount val="5"/>
                <c:pt idx="0">
                  <c:v>0.67</c:v>
                </c:pt>
                <c:pt idx="1">
                  <c:v>0.06</c:v>
                </c:pt>
                <c:pt idx="2">
                  <c:v>0.03</c:v>
                </c:pt>
                <c:pt idx="3">
                  <c:v>0.21</c:v>
                </c:pt>
                <c:pt idx="4">
                  <c:v>0.03</c:v>
                </c:pt>
              </c:numCache>
            </c:numRef>
          </c:val>
          <c:extLst>
            <c:ext xmlns:c16="http://schemas.microsoft.com/office/drawing/2014/chart" uri="{C3380CC4-5D6E-409C-BE32-E72D297353CC}">
              <c16:uniqueId val="{0000000A-C730-44E0-A535-4F91162319A7}"/>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solidFill>
      <a:schemeClr val="bg1"/>
    </a:solidFill>
    <a:ln w="9525" cap="flat" cmpd="sng" algn="ctr">
      <a:solidFill>
        <a:schemeClr val="bg1"/>
      </a:solidFill>
      <a:round/>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Лист1!$B$1</c:f>
              <c:strCache>
                <c:ptCount val="1"/>
                <c:pt idx="0">
                  <c:v>Столбец1</c:v>
                </c:pt>
              </c:strCache>
            </c:strRef>
          </c:tx>
          <c:dPt>
            <c:idx val="0"/>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1-6444-4573-B57E-E78271EEDC80}"/>
              </c:ext>
            </c:extLst>
          </c:dPt>
          <c:dPt>
            <c:idx val="1"/>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3-6444-4573-B57E-E78271EEDC80}"/>
              </c:ext>
            </c:extLst>
          </c:dPt>
          <c:dPt>
            <c:idx val="2"/>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5-6444-4573-B57E-E78271EEDC80}"/>
              </c:ext>
            </c:extLst>
          </c:dPt>
          <c:dPt>
            <c:idx val="3"/>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6444-4573-B57E-E78271EEDC80}"/>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ru-RU"/>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Лист1!$A$2:$A$5</c:f>
              <c:strCache>
                <c:ptCount val="2"/>
                <c:pt idx="0">
                  <c:v>Препарати рослинного походження</c:v>
                </c:pt>
                <c:pt idx="1">
                  <c:v>Препарати синтетичного походження</c:v>
                </c:pt>
              </c:strCache>
            </c:strRef>
          </c:cat>
          <c:val>
            <c:numRef>
              <c:f>Лист1!$B$2:$B$5</c:f>
              <c:numCache>
                <c:formatCode>General</c:formatCode>
                <c:ptCount val="4"/>
                <c:pt idx="0" formatCode="0%">
                  <c:v>0.87</c:v>
                </c:pt>
                <c:pt idx="1">
                  <c:v>3.2</c:v>
                </c:pt>
              </c:numCache>
            </c:numRef>
          </c:val>
          <c:extLst>
            <c:ext xmlns:c16="http://schemas.microsoft.com/office/drawing/2014/chart" uri="{C3380CC4-5D6E-409C-BE32-E72D297353CC}">
              <c16:uniqueId val="{00000008-6444-4573-B57E-E78271EEDC80}"/>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solidFill>
      <a:schemeClr val="bg1"/>
    </a:solidFill>
    <a:ln w="9525" cap="flat" cmpd="sng" algn="ctr">
      <a:solidFill>
        <a:schemeClr val="bg1"/>
      </a:solidFill>
      <a:round/>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100"/>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183585313174946E-2"/>
          <c:y val="6.9343065693430656E-2"/>
          <c:w val="0.90496760259179265"/>
          <c:h val="0.66058394160583944"/>
        </c:manualLayout>
      </c:layout>
      <c:bar3DChart>
        <c:barDir val="col"/>
        <c:grouping val="clustered"/>
        <c:varyColors val="0"/>
        <c:ser>
          <c:idx val="0"/>
          <c:order val="0"/>
          <c:tx>
            <c:strRef>
              <c:f>Sheet1!$A$2</c:f>
              <c:strCache>
                <c:ptCount val="1"/>
                <c:pt idx="0">
                  <c:v>первинна екстракція</c:v>
                </c:pt>
              </c:strCache>
            </c:strRef>
          </c:tx>
          <c:spPr>
            <a:solidFill>
              <a:schemeClr val="accent1"/>
            </a:solidFill>
            <a:ln>
              <a:noFill/>
            </a:ln>
            <a:effectLst/>
            <a:sp3d/>
          </c:spPr>
          <c:invertIfNegative val="0"/>
          <c:cat>
            <c:strRef>
              <c:f>Sheet1!$B$1:$G$1</c:f>
              <c:strCache>
                <c:ptCount val="6"/>
                <c:pt idx="0">
                  <c:v>Вода очищена</c:v>
                </c:pt>
                <c:pt idx="1">
                  <c:v>10 % спирт этиловий</c:v>
                </c:pt>
                <c:pt idx="2">
                  <c:v>30 % спирт этиловий</c:v>
                </c:pt>
                <c:pt idx="3">
                  <c:v>50 % спирт этиловий</c:v>
                </c:pt>
                <c:pt idx="4">
                  <c:v>70 % спирт этиловий</c:v>
                </c:pt>
                <c:pt idx="5">
                  <c:v>96 % спирт этиловий</c:v>
                </c:pt>
              </c:strCache>
            </c:strRef>
          </c:cat>
          <c:val>
            <c:numRef>
              <c:f>Sheet1!$B$2:$G$2</c:f>
              <c:numCache>
                <c:formatCode>General</c:formatCode>
                <c:ptCount val="6"/>
                <c:pt idx="0">
                  <c:v>3.95</c:v>
                </c:pt>
                <c:pt idx="1">
                  <c:v>4.2300000000000004</c:v>
                </c:pt>
                <c:pt idx="2">
                  <c:v>3.8</c:v>
                </c:pt>
                <c:pt idx="3">
                  <c:v>5.01</c:v>
                </c:pt>
                <c:pt idx="4">
                  <c:v>3.27</c:v>
                </c:pt>
                <c:pt idx="5">
                  <c:v>1.01</c:v>
                </c:pt>
              </c:numCache>
            </c:numRef>
          </c:val>
          <c:extLst>
            <c:ext xmlns:c16="http://schemas.microsoft.com/office/drawing/2014/chart" uri="{C3380CC4-5D6E-409C-BE32-E72D297353CC}">
              <c16:uniqueId val="{00000000-E72C-4FEC-85C3-53B2FA417B01}"/>
            </c:ext>
          </c:extLst>
        </c:ser>
        <c:ser>
          <c:idx val="1"/>
          <c:order val="1"/>
          <c:tx>
            <c:strRef>
              <c:f>Sheet1!$A$3</c:f>
              <c:strCache>
                <c:ptCount val="1"/>
                <c:pt idx="0">
                  <c:v>повторна екстракція</c:v>
                </c:pt>
              </c:strCache>
            </c:strRef>
          </c:tx>
          <c:spPr>
            <a:solidFill>
              <a:schemeClr val="accent2"/>
            </a:solidFill>
            <a:ln>
              <a:noFill/>
            </a:ln>
            <a:effectLst/>
            <a:sp3d/>
          </c:spPr>
          <c:invertIfNegative val="0"/>
          <c:cat>
            <c:strRef>
              <c:f>Sheet1!$B$1:$G$1</c:f>
              <c:strCache>
                <c:ptCount val="6"/>
                <c:pt idx="0">
                  <c:v>Вода очищена</c:v>
                </c:pt>
                <c:pt idx="1">
                  <c:v>10 % спирт этиловий</c:v>
                </c:pt>
                <c:pt idx="2">
                  <c:v>30 % спирт этиловий</c:v>
                </c:pt>
                <c:pt idx="3">
                  <c:v>50 % спирт этиловий</c:v>
                </c:pt>
                <c:pt idx="4">
                  <c:v>70 % спирт этиловий</c:v>
                </c:pt>
                <c:pt idx="5">
                  <c:v>96 % спирт этиловий</c:v>
                </c:pt>
              </c:strCache>
            </c:strRef>
          </c:cat>
          <c:val>
            <c:numRef>
              <c:f>Sheet1!$B$3:$G$3</c:f>
              <c:numCache>
                <c:formatCode>General</c:formatCode>
                <c:ptCount val="6"/>
                <c:pt idx="0">
                  <c:v>1.44</c:v>
                </c:pt>
                <c:pt idx="1">
                  <c:v>0.75</c:v>
                </c:pt>
                <c:pt idx="2">
                  <c:v>1.1499999999999999</c:v>
                </c:pt>
                <c:pt idx="3">
                  <c:v>1.39</c:v>
                </c:pt>
                <c:pt idx="4">
                  <c:v>0.88</c:v>
                </c:pt>
                <c:pt idx="5">
                  <c:v>0.88</c:v>
                </c:pt>
              </c:numCache>
            </c:numRef>
          </c:val>
          <c:extLst>
            <c:ext xmlns:c16="http://schemas.microsoft.com/office/drawing/2014/chart" uri="{C3380CC4-5D6E-409C-BE32-E72D297353CC}">
              <c16:uniqueId val="{00000001-E72C-4FEC-85C3-53B2FA417B01}"/>
            </c:ext>
          </c:extLst>
        </c:ser>
        <c:dLbls>
          <c:showLegendKey val="0"/>
          <c:showVal val="0"/>
          <c:showCatName val="0"/>
          <c:showSerName val="0"/>
          <c:showPercent val="0"/>
          <c:showBubbleSize val="0"/>
        </c:dLbls>
        <c:gapWidth val="150"/>
        <c:shape val="box"/>
        <c:axId val="192025088"/>
        <c:axId val="158354240"/>
        <c:axId val="0"/>
      </c:bar3DChart>
      <c:catAx>
        <c:axId val="192025088"/>
        <c:scaling>
          <c:orientation val="minMax"/>
        </c:scaling>
        <c:delete val="0"/>
        <c:axPos val="b"/>
        <c:numFmt formatCode="General" sourceLinked="1"/>
        <c:majorTickMark val="none"/>
        <c:minorTickMark val="none"/>
        <c:tickLblPos val="low"/>
        <c:spPr>
          <a:noFill/>
          <a:ln>
            <a:noFill/>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58354240"/>
        <c:crosses val="autoZero"/>
        <c:auto val="1"/>
        <c:lblAlgn val="ctr"/>
        <c:lblOffset val="100"/>
        <c:tickLblSkip val="1"/>
        <c:tickMarkSkip val="1"/>
        <c:noMultiLvlLbl val="0"/>
      </c:catAx>
      <c:valAx>
        <c:axId val="158354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9202508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100"/>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183585313174946E-2"/>
          <c:y val="6.9343065693430656E-2"/>
          <c:w val="0.90496760259179265"/>
          <c:h val="0.66058394160583944"/>
        </c:manualLayout>
      </c:layout>
      <c:bar3DChart>
        <c:barDir val="col"/>
        <c:grouping val="clustered"/>
        <c:varyColors val="0"/>
        <c:ser>
          <c:idx val="0"/>
          <c:order val="0"/>
          <c:tx>
            <c:strRef>
              <c:f>Sheet1!$A$2</c:f>
              <c:strCache>
                <c:ptCount val="1"/>
                <c:pt idx="0">
                  <c:v>первинна екстракція</c:v>
                </c:pt>
              </c:strCache>
            </c:strRef>
          </c:tx>
          <c:spPr>
            <a:solidFill>
              <a:schemeClr val="accent1"/>
            </a:solidFill>
            <a:ln>
              <a:noFill/>
            </a:ln>
            <a:effectLst/>
            <a:sp3d/>
          </c:spPr>
          <c:invertIfNegative val="0"/>
          <c:cat>
            <c:strRef>
              <c:f>Sheet1!$B$1:$G$1</c:f>
              <c:strCache>
                <c:ptCount val="6"/>
                <c:pt idx="0">
                  <c:v>Вода очищена</c:v>
                </c:pt>
                <c:pt idx="1">
                  <c:v>10 % спирт этиловий</c:v>
                </c:pt>
                <c:pt idx="2">
                  <c:v>30 % спирт этиловий</c:v>
                </c:pt>
                <c:pt idx="3">
                  <c:v>50 % спирт этиловий</c:v>
                </c:pt>
                <c:pt idx="4">
                  <c:v>70 % спирт этиловий</c:v>
                </c:pt>
                <c:pt idx="5">
                  <c:v>96 % спирт этиловий</c:v>
                </c:pt>
              </c:strCache>
            </c:strRef>
          </c:cat>
          <c:val>
            <c:numRef>
              <c:f>Sheet1!$B$2:$G$2</c:f>
              <c:numCache>
                <c:formatCode>General</c:formatCode>
                <c:ptCount val="6"/>
                <c:pt idx="0">
                  <c:v>3.07</c:v>
                </c:pt>
                <c:pt idx="1">
                  <c:v>3.65</c:v>
                </c:pt>
                <c:pt idx="2">
                  <c:v>5.16</c:v>
                </c:pt>
                <c:pt idx="3">
                  <c:v>2.78</c:v>
                </c:pt>
                <c:pt idx="4">
                  <c:v>2.99</c:v>
                </c:pt>
                <c:pt idx="5">
                  <c:v>2.0299999999999998</c:v>
                </c:pt>
              </c:numCache>
            </c:numRef>
          </c:val>
          <c:extLst>
            <c:ext xmlns:c16="http://schemas.microsoft.com/office/drawing/2014/chart" uri="{C3380CC4-5D6E-409C-BE32-E72D297353CC}">
              <c16:uniqueId val="{00000000-345D-4347-9AB6-687A1511E9A1}"/>
            </c:ext>
          </c:extLst>
        </c:ser>
        <c:ser>
          <c:idx val="1"/>
          <c:order val="1"/>
          <c:tx>
            <c:strRef>
              <c:f>Sheet1!$A$3</c:f>
              <c:strCache>
                <c:ptCount val="1"/>
                <c:pt idx="0">
                  <c:v>повторна екстракція</c:v>
                </c:pt>
              </c:strCache>
            </c:strRef>
          </c:tx>
          <c:spPr>
            <a:solidFill>
              <a:schemeClr val="accent2"/>
            </a:solidFill>
            <a:ln>
              <a:noFill/>
            </a:ln>
            <a:effectLst/>
            <a:sp3d/>
          </c:spPr>
          <c:invertIfNegative val="0"/>
          <c:cat>
            <c:strRef>
              <c:f>Sheet1!$B$1:$G$1</c:f>
              <c:strCache>
                <c:ptCount val="6"/>
                <c:pt idx="0">
                  <c:v>Вода очищена</c:v>
                </c:pt>
                <c:pt idx="1">
                  <c:v>10 % спирт этиловий</c:v>
                </c:pt>
                <c:pt idx="2">
                  <c:v>30 % спирт этиловий</c:v>
                </c:pt>
                <c:pt idx="3">
                  <c:v>50 % спирт этиловий</c:v>
                </c:pt>
                <c:pt idx="4">
                  <c:v>70 % спирт этиловий</c:v>
                </c:pt>
                <c:pt idx="5">
                  <c:v>96 % спирт этиловий</c:v>
                </c:pt>
              </c:strCache>
            </c:strRef>
          </c:cat>
          <c:val>
            <c:numRef>
              <c:f>Sheet1!$B$3:$G$3</c:f>
              <c:numCache>
                <c:formatCode>General</c:formatCode>
                <c:ptCount val="6"/>
                <c:pt idx="0">
                  <c:v>1.31</c:v>
                </c:pt>
                <c:pt idx="1">
                  <c:v>1.47</c:v>
                </c:pt>
                <c:pt idx="2">
                  <c:v>1.76</c:v>
                </c:pt>
                <c:pt idx="3">
                  <c:v>1.92</c:v>
                </c:pt>
                <c:pt idx="4">
                  <c:v>3.16</c:v>
                </c:pt>
                <c:pt idx="5">
                  <c:v>0.83</c:v>
                </c:pt>
              </c:numCache>
            </c:numRef>
          </c:val>
          <c:extLst>
            <c:ext xmlns:c16="http://schemas.microsoft.com/office/drawing/2014/chart" uri="{C3380CC4-5D6E-409C-BE32-E72D297353CC}">
              <c16:uniqueId val="{00000001-345D-4347-9AB6-687A1511E9A1}"/>
            </c:ext>
          </c:extLst>
        </c:ser>
        <c:dLbls>
          <c:showLegendKey val="0"/>
          <c:showVal val="0"/>
          <c:showCatName val="0"/>
          <c:showSerName val="0"/>
          <c:showPercent val="0"/>
          <c:showBubbleSize val="0"/>
        </c:dLbls>
        <c:gapWidth val="150"/>
        <c:shape val="box"/>
        <c:axId val="192025600"/>
        <c:axId val="158356544"/>
        <c:axId val="0"/>
      </c:bar3DChart>
      <c:catAx>
        <c:axId val="192025600"/>
        <c:scaling>
          <c:orientation val="minMax"/>
        </c:scaling>
        <c:delete val="0"/>
        <c:axPos val="b"/>
        <c:numFmt formatCode="General" sourceLinked="1"/>
        <c:majorTickMark val="none"/>
        <c:minorTickMark val="none"/>
        <c:tickLblPos val="low"/>
        <c:spPr>
          <a:noFill/>
          <a:ln>
            <a:noFill/>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58356544"/>
        <c:crosses val="autoZero"/>
        <c:auto val="1"/>
        <c:lblAlgn val="ctr"/>
        <c:lblOffset val="100"/>
        <c:tickLblSkip val="1"/>
        <c:tickMarkSkip val="1"/>
        <c:noMultiLvlLbl val="0"/>
      </c:catAx>
      <c:valAx>
        <c:axId val="158356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920256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image" Target="../media/image43.emf"/><Relationship Id="rId4"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E753B6-9E20-4A72-8C87-966C1043BB9F}" type="datetimeFigureOut">
              <a:rPr lang="ru-RU" smtClean="0"/>
              <a:t>07.06.2019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619ACC-0EE4-4720-B9CB-15442487AFB9}" type="slidenum">
              <a:rPr lang="ru-RU" smtClean="0"/>
              <a:t>‹#›</a:t>
            </a:fld>
            <a:endParaRPr lang="ru-RU"/>
          </a:p>
        </p:txBody>
      </p:sp>
    </p:spTree>
    <p:extLst>
      <p:ext uri="{BB962C8B-B14F-4D97-AF65-F5344CB8AC3E}">
        <p14:creationId xmlns:p14="http://schemas.microsoft.com/office/powerpoint/2010/main" val="1969223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224CAC1D-8B20-4C23-8527-900DCFC8CFAC}" type="datetime1">
              <a:rPr lang="ru-RU" smtClean="0"/>
              <a:t>07.06.2019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1C4BF7-C5E8-4419-A409-5CF81BB5E200}" type="slidenum">
              <a:rPr lang="ru-RU" smtClean="0"/>
              <a:t>‹#›</a:t>
            </a:fld>
            <a:endParaRPr lang="ru-RU"/>
          </a:p>
        </p:txBody>
      </p:sp>
    </p:spTree>
    <p:extLst>
      <p:ext uri="{BB962C8B-B14F-4D97-AF65-F5344CB8AC3E}">
        <p14:creationId xmlns:p14="http://schemas.microsoft.com/office/powerpoint/2010/main" val="1503627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BC58948-1A61-4F21-9EBF-7A440D04F1BC}" type="datetime1">
              <a:rPr lang="ru-RU" smtClean="0"/>
              <a:t>07.06.2019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1C4BF7-C5E8-4419-A409-5CF81BB5E200}" type="slidenum">
              <a:rPr lang="ru-RU" smtClean="0"/>
              <a:t>‹#›</a:t>
            </a:fld>
            <a:endParaRPr lang="ru-RU"/>
          </a:p>
        </p:txBody>
      </p:sp>
    </p:spTree>
    <p:extLst>
      <p:ext uri="{BB962C8B-B14F-4D97-AF65-F5344CB8AC3E}">
        <p14:creationId xmlns:p14="http://schemas.microsoft.com/office/powerpoint/2010/main" val="186777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F73E9F9-68B5-4DA5-8E69-0144FBE09C80}" type="datetime1">
              <a:rPr lang="ru-RU" smtClean="0"/>
              <a:t>07.06.2019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1C4BF7-C5E8-4419-A409-5CF81BB5E200}" type="slidenum">
              <a:rPr lang="ru-RU" smtClean="0"/>
              <a:t>‹#›</a:t>
            </a:fld>
            <a:endParaRPr lang="ru-RU"/>
          </a:p>
        </p:txBody>
      </p:sp>
    </p:spTree>
    <p:extLst>
      <p:ext uri="{BB962C8B-B14F-4D97-AF65-F5344CB8AC3E}">
        <p14:creationId xmlns:p14="http://schemas.microsoft.com/office/powerpoint/2010/main" val="1255952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F95A982-9313-4576-B866-B3F8C042BB01}" type="datetime1">
              <a:rPr lang="ru-RU" smtClean="0"/>
              <a:t>07.06.2019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1C4BF7-C5E8-4419-A409-5CF81BB5E200}" type="slidenum">
              <a:rPr lang="ru-RU" smtClean="0"/>
              <a:t>‹#›</a:t>
            </a:fld>
            <a:endParaRPr lang="ru-RU"/>
          </a:p>
        </p:txBody>
      </p:sp>
    </p:spTree>
    <p:extLst>
      <p:ext uri="{BB962C8B-B14F-4D97-AF65-F5344CB8AC3E}">
        <p14:creationId xmlns:p14="http://schemas.microsoft.com/office/powerpoint/2010/main" val="2313874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2C2178FE-28CC-479D-BACE-548C54EC62CA}" type="datetime1">
              <a:rPr lang="ru-RU" smtClean="0"/>
              <a:t>07.06.2019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1C4BF7-C5E8-4419-A409-5CF81BB5E200}" type="slidenum">
              <a:rPr lang="ru-RU" smtClean="0"/>
              <a:t>‹#›</a:t>
            </a:fld>
            <a:endParaRPr lang="ru-RU"/>
          </a:p>
        </p:txBody>
      </p:sp>
    </p:spTree>
    <p:extLst>
      <p:ext uri="{BB962C8B-B14F-4D97-AF65-F5344CB8AC3E}">
        <p14:creationId xmlns:p14="http://schemas.microsoft.com/office/powerpoint/2010/main" val="4185120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DC987685-CE08-488E-952D-04C3BF0A7540}" type="datetime1">
              <a:rPr lang="ru-RU" smtClean="0"/>
              <a:t>07.06.2019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31C4BF7-C5E8-4419-A409-5CF81BB5E200}" type="slidenum">
              <a:rPr lang="ru-RU" smtClean="0"/>
              <a:t>‹#›</a:t>
            </a:fld>
            <a:endParaRPr lang="ru-RU"/>
          </a:p>
        </p:txBody>
      </p:sp>
    </p:spTree>
    <p:extLst>
      <p:ext uri="{BB962C8B-B14F-4D97-AF65-F5344CB8AC3E}">
        <p14:creationId xmlns:p14="http://schemas.microsoft.com/office/powerpoint/2010/main" val="2944888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2C1E5D03-4DBB-4BBD-B1A9-1CA9A036556F}" type="datetime1">
              <a:rPr lang="ru-RU" smtClean="0"/>
              <a:t>07.06.2019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31C4BF7-C5E8-4419-A409-5CF81BB5E200}" type="slidenum">
              <a:rPr lang="ru-RU" smtClean="0"/>
              <a:t>‹#›</a:t>
            </a:fld>
            <a:endParaRPr lang="ru-RU"/>
          </a:p>
        </p:txBody>
      </p:sp>
    </p:spTree>
    <p:extLst>
      <p:ext uri="{BB962C8B-B14F-4D97-AF65-F5344CB8AC3E}">
        <p14:creationId xmlns:p14="http://schemas.microsoft.com/office/powerpoint/2010/main" val="165601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1ACCA839-3516-457B-81BE-A48C76232A0B}" type="datetime1">
              <a:rPr lang="ru-RU" smtClean="0"/>
              <a:t>07.06.2019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31C4BF7-C5E8-4419-A409-5CF81BB5E200}" type="slidenum">
              <a:rPr lang="ru-RU" smtClean="0"/>
              <a:t>‹#›</a:t>
            </a:fld>
            <a:endParaRPr lang="ru-RU"/>
          </a:p>
        </p:txBody>
      </p:sp>
    </p:spTree>
    <p:extLst>
      <p:ext uri="{BB962C8B-B14F-4D97-AF65-F5344CB8AC3E}">
        <p14:creationId xmlns:p14="http://schemas.microsoft.com/office/powerpoint/2010/main" val="1311246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9F5206A-3295-40FF-852A-957C1DC5EE5E}" type="datetime1">
              <a:rPr lang="ru-RU" smtClean="0"/>
              <a:t>07.06.2019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31C4BF7-C5E8-4419-A409-5CF81BB5E200}" type="slidenum">
              <a:rPr lang="ru-RU" smtClean="0"/>
              <a:t>‹#›</a:t>
            </a:fld>
            <a:endParaRPr lang="ru-RU"/>
          </a:p>
        </p:txBody>
      </p:sp>
    </p:spTree>
    <p:extLst>
      <p:ext uri="{BB962C8B-B14F-4D97-AF65-F5344CB8AC3E}">
        <p14:creationId xmlns:p14="http://schemas.microsoft.com/office/powerpoint/2010/main" val="3958038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32097D46-3D9A-489E-838E-80A959411BDD}" type="datetime1">
              <a:rPr lang="ru-RU" smtClean="0"/>
              <a:t>07.06.2019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31C4BF7-C5E8-4419-A409-5CF81BB5E200}" type="slidenum">
              <a:rPr lang="ru-RU" smtClean="0"/>
              <a:t>‹#›</a:t>
            </a:fld>
            <a:endParaRPr lang="ru-RU"/>
          </a:p>
        </p:txBody>
      </p:sp>
    </p:spTree>
    <p:extLst>
      <p:ext uri="{BB962C8B-B14F-4D97-AF65-F5344CB8AC3E}">
        <p14:creationId xmlns:p14="http://schemas.microsoft.com/office/powerpoint/2010/main" val="2275878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8A1FF3C-58DB-4067-AB6C-BFC06EC506AD}" type="datetime1">
              <a:rPr lang="ru-RU" smtClean="0"/>
              <a:t>07.06.2019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31C4BF7-C5E8-4419-A409-5CF81BB5E200}" type="slidenum">
              <a:rPr lang="ru-RU" smtClean="0"/>
              <a:t>‹#›</a:t>
            </a:fld>
            <a:endParaRPr lang="ru-RU"/>
          </a:p>
        </p:txBody>
      </p:sp>
    </p:spTree>
    <p:extLst>
      <p:ext uri="{BB962C8B-B14F-4D97-AF65-F5344CB8AC3E}">
        <p14:creationId xmlns:p14="http://schemas.microsoft.com/office/powerpoint/2010/main" val="2593578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F31C4-6505-4EA4-B20E-A9DA8942FD5E}" type="datetime1">
              <a:rPr lang="ru-RU" smtClean="0"/>
              <a:t>07.06.2019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C4BF7-C5E8-4419-A409-5CF81BB5E200}" type="slidenum">
              <a:rPr lang="ru-RU" smtClean="0"/>
              <a:t>‹#›</a:t>
            </a:fld>
            <a:endParaRPr lang="ru-RU"/>
          </a:p>
        </p:txBody>
      </p:sp>
    </p:spTree>
    <p:extLst>
      <p:ext uri="{BB962C8B-B14F-4D97-AF65-F5344CB8AC3E}">
        <p14:creationId xmlns:p14="http://schemas.microsoft.com/office/powerpoint/2010/main" val="1632546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chart" Target="../charts/chart7.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4.emf"/><Relationship Id="rId5" Type="http://schemas.openxmlformats.org/officeDocument/2006/relationships/oleObject" Target="../embeddings/oleObject2.bin"/><Relationship Id="rId10" Type="http://schemas.openxmlformats.org/officeDocument/2006/relationships/image" Target="../media/image46.emf"/><Relationship Id="rId4" Type="http://schemas.openxmlformats.org/officeDocument/2006/relationships/image" Target="../media/image43.emf"/><Relationship Id="rId9"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microsoft.com/office/2007/relationships/hdphoto" Target="../media/hdphoto1.wdp"/><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1.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chart" Target="../charts/chart4.xml"/><Relationship Id="rId3" Type="http://schemas.microsoft.com/office/2007/relationships/hdphoto" Target="../media/hdphoto2.wdp"/><Relationship Id="rId7" Type="http://schemas.openxmlformats.org/officeDocument/2006/relationships/chart" Target="../charts/chart3.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30.jpe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Картинки по запросу фон для презентации растени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3047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a:spLocks/>
          </p:cNvSpPr>
          <p:nvPr/>
        </p:nvSpPr>
        <p:spPr bwMode="auto">
          <a:xfrm>
            <a:off x="2757055" y="2133445"/>
            <a:ext cx="9282545" cy="408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uk-UA" sz="2400" b="1" dirty="0">
                <a:solidFill>
                  <a:srgbClr val="C00000"/>
                </a:solidFill>
                <a:effectLst>
                  <a:outerShdw blurRad="38100" dist="38100" dir="2700000" algn="tl">
                    <a:srgbClr val="000000">
                      <a:alpha val="43137"/>
                    </a:srgbClr>
                  </a:outerShdw>
                </a:effectLst>
              </a:rPr>
              <a:t>«Цілеспрямований пошук рослинної сировини </a:t>
            </a:r>
            <a:r>
              <a:rPr lang="uk-UA" sz="2400" b="1" dirty="0" err="1">
                <a:solidFill>
                  <a:srgbClr val="C00000"/>
                </a:solidFill>
                <a:effectLst>
                  <a:outerShdw blurRad="38100" dist="38100" dir="2700000" algn="tl">
                    <a:srgbClr val="000000">
                      <a:alpha val="43137"/>
                    </a:srgbClr>
                  </a:outerShdw>
                </a:effectLst>
              </a:rPr>
              <a:t>нейромедіаторної</a:t>
            </a:r>
            <a:r>
              <a:rPr lang="uk-UA" sz="2400" b="1" dirty="0">
                <a:solidFill>
                  <a:srgbClr val="C00000"/>
                </a:solidFill>
                <a:effectLst>
                  <a:outerShdw blurRad="38100" dist="38100" dir="2700000" algn="tl">
                    <a:srgbClr val="000000">
                      <a:alpha val="43137"/>
                    </a:srgbClr>
                  </a:outerShdw>
                </a:effectLst>
              </a:rPr>
              <a:t> дії серед представників родин </a:t>
            </a:r>
            <a:r>
              <a:rPr lang="en-US" sz="2400" b="1" i="1" dirty="0" err="1">
                <a:solidFill>
                  <a:srgbClr val="C00000"/>
                </a:solidFill>
                <a:effectLst>
                  <a:outerShdw blurRad="38100" dist="38100" dir="2700000" algn="tl">
                    <a:srgbClr val="000000">
                      <a:alpha val="43137"/>
                    </a:srgbClr>
                  </a:outerShdw>
                </a:effectLst>
              </a:rPr>
              <a:t>Lamiaceae</a:t>
            </a:r>
            <a:r>
              <a:rPr lang="en-US" sz="2400" b="1" dirty="0">
                <a:solidFill>
                  <a:srgbClr val="C00000"/>
                </a:solidFill>
                <a:effectLst>
                  <a:outerShdw blurRad="38100" dist="38100" dir="2700000" algn="tl">
                    <a:srgbClr val="000000">
                      <a:alpha val="43137"/>
                    </a:srgbClr>
                  </a:outerShdw>
                </a:effectLst>
              </a:rPr>
              <a:t> </a:t>
            </a:r>
            <a:r>
              <a:rPr lang="uk-UA" sz="2400" b="1" dirty="0">
                <a:solidFill>
                  <a:srgbClr val="C00000"/>
                </a:solidFill>
                <a:effectLst>
                  <a:outerShdw blurRad="38100" dist="38100" dir="2700000" algn="tl">
                    <a:srgbClr val="000000">
                      <a:alpha val="43137"/>
                    </a:srgbClr>
                  </a:outerShdw>
                </a:effectLst>
              </a:rPr>
              <a:t>та</a:t>
            </a:r>
            <a:r>
              <a:rPr lang="ru-RU" sz="2400" b="1" dirty="0">
                <a:solidFill>
                  <a:srgbClr val="C00000"/>
                </a:solidFill>
                <a:effectLst>
                  <a:outerShdw blurRad="38100" dist="38100" dir="2700000" algn="tl">
                    <a:srgbClr val="000000">
                      <a:alpha val="43137"/>
                    </a:srgbClr>
                  </a:outerShdw>
                </a:effectLst>
              </a:rPr>
              <a:t> </a:t>
            </a:r>
            <a:r>
              <a:rPr lang="en-US" sz="2400" b="1" i="1" dirty="0">
                <a:solidFill>
                  <a:srgbClr val="C00000"/>
                </a:solidFill>
                <a:effectLst>
                  <a:outerShdw blurRad="38100" dist="38100" dir="2700000" algn="tl">
                    <a:srgbClr val="000000">
                      <a:alpha val="43137"/>
                    </a:srgbClr>
                  </a:outerShdw>
                </a:effectLst>
              </a:rPr>
              <a:t>Ranunculaceae</a:t>
            </a:r>
            <a:r>
              <a:rPr lang="uk-UA" sz="2400" b="1" i="1" dirty="0">
                <a:solidFill>
                  <a:srgbClr val="C00000"/>
                </a:solidFill>
                <a:effectLst>
                  <a:outerShdw blurRad="38100" dist="38100" dir="2700000" algn="tl">
                    <a:srgbClr val="000000">
                      <a:alpha val="43137"/>
                    </a:srgbClr>
                  </a:outerShdw>
                </a:effectLst>
              </a:rPr>
              <a:t>»</a:t>
            </a:r>
          </a:p>
          <a:p>
            <a:pPr algn="ctr">
              <a:spcBef>
                <a:spcPct val="0"/>
              </a:spcBef>
              <a:buNone/>
            </a:pPr>
            <a:endParaRPr lang="uk-UA" altLang="ru-RU" sz="1600" b="1" dirty="0">
              <a:latin typeface="Times New Roman" panose="02020603050405020304" pitchFamily="18" charset="0"/>
              <a:cs typeface="Times New Roman" panose="02020603050405020304" pitchFamily="18" charset="0"/>
            </a:endParaRPr>
          </a:p>
          <a:p>
            <a:pPr algn="ctr">
              <a:spcBef>
                <a:spcPct val="0"/>
              </a:spcBef>
              <a:buNone/>
            </a:pPr>
            <a:endParaRPr lang="uk-UA" sz="1600" b="1" cap="all" dirty="0">
              <a:solidFill>
                <a:srgbClr val="CC3300"/>
              </a:solidFill>
              <a:latin typeface="Times New Roman" panose="02020603050405020304" pitchFamily="18" charset="0"/>
              <a:cs typeface="Times New Roman" panose="02020603050405020304" pitchFamily="18" charset="0"/>
            </a:endParaRPr>
          </a:p>
          <a:p>
            <a:pPr algn="ctr">
              <a:spcBef>
                <a:spcPct val="0"/>
              </a:spcBef>
              <a:buNone/>
            </a:pPr>
            <a:endParaRPr lang="uk-UA" sz="1600" b="1" cap="all" dirty="0">
              <a:solidFill>
                <a:srgbClr val="CC3300"/>
              </a:solidFill>
              <a:latin typeface="Times New Roman" panose="02020603050405020304" pitchFamily="18" charset="0"/>
              <a:cs typeface="Times New Roman" panose="02020603050405020304" pitchFamily="18" charset="0"/>
            </a:endParaRPr>
          </a:p>
          <a:p>
            <a:pPr algn="ctr">
              <a:spcBef>
                <a:spcPct val="0"/>
              </a:spcBef>
              <a:buNone/>
            </a:pPr>
            <a:r>
              <a:rPr lang="uk-UA" sz="1600" b="1" cap="all" dirty="0">
                <a:solidFill>
                  <a:srgbClr val="CC3300"/>
                </a:solidFill>
                <a:latin typeface="Times New Roman" panose="02020603050405020304" pitchFamily="18" charset="0"/>
                <a:cs typeface="Times New Roman" panose="02020603050405020304" pitchFamily="18" charset="0"/>
              </a:rPr>
              <a:t>Савельєва Олена Валеріївна</a:t>
            </a:r>
            <a:endParaRPr lang="ru-RU" sz="1600" cap="all" dirty="0">
              <a:solidFill>
                <a:srgbClr val="CC3300"/>
              </a:solidFill>
              <a:latin typeface="Times New Roman" panose="02020603050405020304" pitchFamily="18" charset="0"/>
              <a:cs typeface="Times New Roman" panose="02020603050405020304" pitchFamily="18" charset="0"/>
            </a:endParaRPr>
          </a:p>
          <a:p>
            <a:pPr algn="ctr">
              <a:spcBef>
                <a:spcPct val="0"/>
              </a:spcBef>
              <a:buNone/>
            </a:pPr>
            <a:r>
              <a:rPr lang="uk-UA" altLang="ru-RU" sz="1600" b="1" dirty="0">
                <a:latin typeface="Times New Roman" panose="02020603050405020304" pitchFamily="18" charset="0"/>
                <a:cs typeface="Times New Roman" panose="02020603050405020304" pitchFamily="18" charset="0"/>
              </a:rPr>
              <a:t>кандидат фармацевтичних наук</a:t>
            </a:r>
          </a:p>
          <a:p>
            <a:pPr algn="ctr">
              <a:spcBef>
                <a:spcPct val="0"/>
              </a:spcBef>
              <a:buNone/>
            </a:pPr>
            <a:r>
              <a:rPr lang="uk-UA" altLang="ru-RU" sz="1600" b="1" dirty="0">
                <a:latin typeface="Times New Roman" panose="02020603050405020304" pitchFamily="18" charset="0"/>
                <a:cs typeface="Times New Roman" panose="02020603050405020304" pitchFamily="18" charset="0"/>
              </a:rPr>
              <a:t>15.00.02 – фармацевтична хімія та фармакогнозія</a:t>
            </a:r>
            <a:endParaRPr lang="ru-RU" altLang="ru-RU" sz="1600" b="1" dirty="0">
              <a:latin typeface="Times New Roman" panose="02020603050405020304" pitchFamily="18" charset="0"/>
              <a:cs typeface="Times New Roman" panose="02020603050405020304" pitchFamily="18" charset="0"/>
            </a:endParaRPr>
          </a:p>
          <a:p>
            <a:pPr algn="ctr">
              <a:spcBef>
                <a:spcPct val="0"/>
              </a:spcBef>
              <a:buNone/>
            </a:pPr>
            <a:endParaRPr lang="ru-RU" altLang="ru-RU" sz="1600" b="1" i="1" dirty="0">
              <a:solidFill>
                <a:srgbClr val="C00000"/>
              </a:solidFill>
              <a:effectLst>
                <a:outerShdw blurRad="38100" dist="38100" dir="2700000" algn="tl">
                  <a:srgbClr val="000000">
                    <a:alpha val="43137"/>
                  </a:srgbClr>
                </a:outerShdw>
              </a:effectLst>
            </a:endParaRPr>
          </a:p>
        </p:txBody>
      </p:sp>
      <p:sp>
        <p:nvSpPr>
          <p:cNvPr id="6" name="Подзаголовок 2"/>
          <p:cNvSpPr>
            <a:spLocks/>
          </p:cNvSpPr>
          <p:nvPr/>
        </p:nvSpPr>
        <p:spPr bwMode="auto">
          <a:xfrm>
            <a:off x="6266636" y="5476106"/>
            <a:ext cx="6400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None/>
            </a:pPr>
            <a:endParaRPr lang="ru-RU" sz="2000" cap="all" dirty="0">
              <a:solidFill>
                <a:srgbClr val="CC3300"/>
              </a:solidFill>
              <a:latin typeface="Times New Roman" panose="02020603050405020304" pitchFamily="18" charset="0"/>
              <a:cs typeface="Times New Roman" panose="02020603050405020304" pitchFamily="18" charset="0"/>
            </a:endParaRPr>
          </a:p>
        </p:txBody>
      </p:sp>
      <p:sp>
        <p:nvSpPr>
          <p:cNvPr id="7" name="Прямоугольник 3"/>
          <p:cNvSpPr>
            <a:spLocks noChangeArrowheads="1"/>
          </p:cNvSpPr>
          <p:nvPr/>
        </p:nvSpPr>
        <p:spPr bwMode="auto">
          <a:xfrm>
            <a:off x="3844989" y="403098"/>
            <a:ext cx="50768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uk-UA" altLang="ru-RU" sz="1800" b="1" dirty="0">
                <a:latin typeface="Times New Roman" panose="02020603050405020304" pitchFamily="18" charset="0"/>
                <a:cs typeface="Times New Roman" panose="02020603050405020304" pitchFamily="18" charset="0"/>
              </a:rPr>
              <a:t>Міністерство охорони здоров’я України</a:t>
            </a:r>
            <a:endParaRPr lang="ru-RU" altLang="ru-RU" sz="1800" b="1"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uk-UA" altLang="ru-RU" sz="1800" b="1" dirty="0">
                <a:latin typeface="Times New Roman" panose="02020603050405020304" pitchFamily="18" charset="0"/>
                <a:cs typeface="Times New Roman" panose="02020603050405020304" pitchFamily="18" charset="0"/>
              </a:rPr>
              <a:t>Харківський національний медичний університет</a:t>
            </a:r>
            <a:endParaRPr lang="ru-RU" altLang="ru-RU" sz="1800" b="1" dirty="0">
              <a:latin typeface="Times New Roman" panose="02020603050405020304" pitchFamily="18" charset="0"/>
              <a:cs typeface="Times New Roman" panose="02020603050405020304" pitchFamily="18" charset="0"/>
            </a:endParaRPr>
          </a:p>
        </p:txBody>
      </p:sp>
      <p:sp>
        <p:nvSpPr>
          <p:cNvPr id="10" name="Прямоугольник 7"/>
          <p:cNvSpPr>
            <a:spLocks noChangeArrowheads="1"/>
          </p:cNvSpPr>
          <p:nvPr/>
        </p:nvSpPr>
        <p:spPr bwMode="auto">
          <a:xfrm>
            <a:off x="5807932" y="6220365"/>
            <a:ext cx="21242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uk-UA" altLang="ru-RU" sz="1800" dirty="0">
                <a:latin typeface="Times New Roman" panose="02020603050405020304" pitchFamily="18" charset="0"/>
                <a:cs typeface="Times New Roman" panose="02020603050405020304" pitchFamily="18" charset="0"/>
              </a:rPr>
              <a:t>Харків –05.06.2019</a:t>
            </a:r>
            <a:endParaRPr lang="ru-RU" altLang="ru-RU" sz="1800" dirty="0">
              <a:latin typeface="Times New Roman" panose="02020603050405020304" pitchFamily="18" charset="0"/>
              <a:cs typeface="Times New Roman" panose="02020603050405020304" pitchFamily="18" charset="0"/>
            </a:endParaRPr>
          </a:p>
        </p:txBody>
      </p:sp>
      <p:sp>
        <p:nvSpPr>
          <p:cNvPr id="13" name="Подзаголовок 2"/>
          <p:cNvSpPr>
            <a:spLocks/>
          </p:cNvSpPr>
          <p:nvPr/>
        </p:nvSpPr>
        <p:spPr bwMode="auto">
          <a:xfrm>
            <a:off x="3405705" y="2099652"/>
            <a:ext cx="6400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None/>
            </a:pPr>
            <a:r>
              <a:rPr lang="uk-UA" sz="2000" b="1" cap="all" dirty="0">
                <a:solidFill>
                  <a:srgbClr val="CC3300"/>
                </a:solidFill>
                <a:latin typeface="Times New Roman" panose="02020603050405020304" pitchFamily="18" charset="0"/>
                <a:cs typeface="Times New Roman" panose="02020603050405020304" pitchFamily="18" charset="0"/>
              </a:rPr>
              <a:t>Науковий СЕМІНАР</a:t>
            </a:r>
            <a:endParaRPr lang="ru-RU" sz="2000" cap="all" dirty="0">
              <a:solidFill>
                <a:srgbClr val="CC3300"/>
              </a:solidFill>
              <a:latin typeface="Times New Roman" panose="02020603050405020304" pitchFamily="18" charset="0"/>
              <a:cs typeface="Times New Roman" panose="02020603050405020304" pitchFamily="18" charset="0"/>
            </a:endParaRPr>
          </a:p>
        </p:txBody>
      </p:sp>
      <p:pic>
        <p:nvPicPr>
          <p:cNvPr id="14" name="Рисунок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8874" y="0"/>
            <a:ext cx="2143125" cy="2143125"/>
          </a:xfrm>
          <a:prstGeom prst="rect">
            <a:avLst/>
          </a:prstGeom>
        </p:spPr>
      </p:pic>
      <p:pic>
        <p:nvPicPr>
          <p:cNvPr id="15"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11182" y="98350"/>
            <a:ext cx="5508104" cy="227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057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ÐÐ¾ÑÐ¾Ð¶ÐµÐµ Ð¸Ð·Ð¾Ð±ÑÐ°Ð¶ÐµÐ½Ð¸Ðµ"/>
          <p:cNvPicPr>
            <a:picLocks noChangeAspect="1" noChangeArrowheads="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884669" y="3310127"/>
            <a:ext cx="6307330" cy="354787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94926" y="95595"/>
            <a:ext cx="9160749" cy="430887"/>
          </a:xfrm>
          <a:prstGeom prst="rect">
            <a:avLst/>
          </a:prstGeom>
        </p:spPr>
        <p:txBody>
          <a:bodyPr wrap="square">
            <a:spAutoFit/>
          </a:bodyPr>
          <a:lstStyle/>
          <a:p>
            <a:pPr algn="ct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Аналіз номенклатури </a:t>
            </a:r>
            <a:r>
              <a:rPr lang="uk-UA" sz="2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ноотропних</a:t>
            </a: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засобів в Україні</a:t>
            </a:r>
            <a:endParaRPr lang="ru-RU" sz="2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146" name="Picture 2" descr="Картинки по запросу ноотропные средств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9174" y="111853"/>
            <a:ext cx="1848896" cy="121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p:cNvCxnSpPr/>
          <p:nvPr/>
        </p:nvCxnSpPr>
        <p:spPr>
          <a:xfrm>
            <a:off x="0" y="648677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0" y="6486770"/>
            <a:ext cx="12068070" cy="276999"/>
          </a:xfrm>
          <a:prstGeom prst="rect">
            <a:avLst/>
          </a:prstGeom>
        </p:spPr>
        <p:txBody>
          <a:bodyPr wrap="square">
            <a:spAutoFit/>
          </a:bodyPr>
          <a:lstStyle/>
          <a:p>
            <a:pPr lvl="0" algn="just">
              <a:spcAft>
                <a:spcPts val="0"/>
              </a:spcAft>
              <a:buSzPts val="1400"/>
            </a:pPr>
            <a:r>
              <a:rPr lang="uk-UA" sz="1200" dirty="0">
                <a:latin typeface="Arial" panose="020B0604020202020204" pitchFamily="34" charset="0"/>
                <a:ea typeface="Calibri" panose="020F0502020204030204" pitchFamily="34" charset="0"/>
                <a:cs typeface="Arial" panose="020B0604020202020204" pitchFamily="34" charset="0"/>
              </a:rPr>
              <a:t>Аналіз фармацевтичного ринку </a:t>
            </a:r>
            <a:r>
              <a:rPr lang="uk-UA" sz="1200" dirty="0" err="1">
                <a:latin typeface="Arial" panose="020B0604020202020204" pitchFamily="34" charset="0"/>
                <a:ea typeface="Calibri" panose="020F0502020204030204" pitchFamily="34" charset="0"/>
                <a:cs typeface="Arial" panose="020B0604020202020204" pitchFamily="34" charset="0"/>
              </a:rPr>
              <a:t>ноотропних</a:t>
            </a:r>
            <a:r>
              <a:rPr lang="uk-UA" sz="1200" dirty="0">
                <a:latin typeface="Arial" panose="020B0604020202020204" pitchFamily="34" charset="0"/>
                <a:ea typeface="Calibri" panose="020F0502020204030204" pitchFamily="34" charset="0"/>
                <a:cs typeface="Arial" panose="020B0604020202020204" pitchFamily="34" charset="0"/>
              </a:rPr>
              <a:t> засобів в Україні / О. В. Савельєва, Г. С. Шумова, І. М. Владимирова.  </a:t>
            </a:r>
            <a:r>
              <a:rPr lang="en-US" sz="1200" i="1" dirty="0" err="1">
                <a:latin typeface="Arial" panose="020B0604020202020204" pitchFamily="34" charset="0"/>
                <a:ea typeface="Calibri" panose="020F0502020204030204" pitchFamily="34" charset="0"/>
                <a:cs typeface="Arial" panose="020B0604020202020204" pitchFamily="34" charset="0"/>
              </a:rPr>
              <a:t>ScienceRise</a:t>
            </a:r>
            <a:r>
              <a:rPr lang="uk-UA" sz="1200" dirty="0">
                <a:latin typeface="Arial" panose="020B0604020202020204" pitchFamily="34" charset="0"/>
                <a:ea typeface="Calibri" panose="020F0502020204030204" pitchFamily="34" charset="0"/>
                <a:cs typeface="Arial" panose="020B0604020202020204" pitchFamily="34" charset="0"/>
              </a:rPr>
              <a:t>. – 2015. - № 11/4 (16). С. 30-36. </a:t>
            </a:r>
            <a:endParaRPr lang="ru-RU" sz="1050" dirty="0">
              <a:latin typeface="Arial" panose="020B0604020202020204" pitchFamily="34" charset="0"/>
              <a:ea typeface="Calibri" panose="020F0502020204030204" pitchFamily="34" charset="0"/>
              <a:cs typeface="Arial" panose="020B0604020202020204" pitchFamily="34" charset="0"/>
            </a:endParaRPr>
          </a:p>
        </p:txBody>
      </p:sp>
      <p:sp>
        <p:nvSpPr>
          <p:cNvPr id="9" name="Прямоугольник 8"/>
          <p:cNvSpPr/>
          <p:nvPr/>
        </p:nvSpPr>
        <p:spPr>
          <a:xfrm>
            <a:off x="174168" y="719460"/>
            <a:ext cx="9432055" cy="4616648"/>
          </a:xfrm>
          <a:prstGeom prst="rect">
            <a:avLst/>
          </a:prstGeom>
        </p:spPr>
        <p:txBody>
          <a:bodyPr wrap="square">
            <a:spAutoFit/>
          </a:bodyPr>
          <a:lstStyle/>
          <a:p>
            <a:r>
              <a:rPr lang="uk-UA" sz="1400" b="1" dirty="0">
                <a:solidFill>
                  <a:srgbClr val="002060"/>
                </a:solidFill>
                <a:latin typeface="Times New Roman" panose="02020603050405020304" pitchFamily="18" charset="0"/>
                <a:ea typeface="Calibri" panose="020F0502020204030204" pitchFamily="34" charset="0"/>
              </a:rPr>
              <a:t>На фармацевтичному ринку України, </a:t>
            </a:r>
          </a:p>
          <a:p>
            <a:r>
              <a:rPr lang="uk-UA" sz="1400" b="1" dirty="0">
                <a:solidFill>
                  <a:srgbClr val="002060"/>
                </a:solidFill>
                <a:latin typeface="Times New Roman" panose="02020603050405020304" pitchFamily="18" charset="0"/>
                <a:ea typeface="Calibri" panose="020F0502020204030204" pitchFamily="34" charset="0"/>
              </a:rPr>
              <a:t>відповідно до класифікації АТС, </a:t>
            </a:r>
            <a:r>
              <a:rPr lang="uk-UA" sz="1400" b="1" dirty="0" err="1">
                <a:solidFill>
                  <a:srgbClr val="002060"/>
                </a:solidFill>
                <a:latin typeface="Times New Roman" panose="02020603050405020304" pitchFamily="18" charset="0"/>
                <a:ea typeface="Calibri" panose="020F0502020204030204" pitchFamily="34" charset="0"/>
              </a:rPr>
              <a:t>ноотропні</a:t>
            </a:r>
            <a:r>
              <a:rPr lang="uk-UA" sz="1400" b="1" dirty="0">
                <a:solidFill>
                  <a:srgbClr val="002060"/>
                </a:solidFill>
                <a:latin typeface="Times New Roman" panose="02020603050405020304" pitchFamily="18" charset="0"/>
                <a:ea typeface="Calibri" panose="020F0502020204030204" pitchFamily="34" charset="0"/>
              </a:rPr>
              <a:t> </a:t>
            </a:r>
          </a:p>
          <a:p>
            <a:r>
              <a:rPr lang="uk-UA" sz="1400" b="1" dirty="0">
                <a:solidFill>
                  <a:srgbClr val="002060"/>
                </a:solidFill>
                <a:latin typeface="Times New Roman" panose="02020603050405020304" pitchFamily="18" charset="0"/>
                <a:ea typeface="Calibri" panose="020F0502020204030204" pitchFamily="34" charset="0"/>
              </a:rPr>
              <a:t>засоби представлені групами</a:t>
            </a:r>
            <a:r>
              <a:rPr lang="uk-UA" sz="1400" dirty="0">
                <a:latin typeface="Times New Roman" panose="02020603050405020304" pitchFamily="18" charset="0"/>
                <a:ea typeface="Calibri" panose="020F0502020204030204" pitchFamily="34" charset="0"/>
              </a:rPr>
              <a:t>:</a:t>
            </a:r>
          </a:p>
          <a:p>
            <a:pPr marL="285750" indent="-285750">
              <a:buFont typeface="Wingdings" panose="05000000000000000000" pitchFamily="2" charset="2"/>
              <a:buChar char="§"/>
            </a:pPr>
            <a:r>
              <a:rPr lang="uk-UA" sz="1400" dirty="0" err="1">
                <a:latin typeface="Times New Roman" panose="02020603050405020304" pitchFamily="18" charset="0"/>
                <a:ea typeface="Calibri" panose="020F0502020204030204" pitchFamily="34" charset="0"/>
                <a:cs typeface="Times New Roman" panose="02020603050405020304" pitchFamily="18" charset="0"/>
              </a:rPr>
              <a:t>Піритинол</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uk-UA" sz="1400" dirty="0" err="1">
                <a:latin typeface="Times New Roman" panose="02020603050405020304" pitchFamily="18" charset="0"/>
                <a:ea typeface="Calibri" panose="020F0502020204030204" pitchFamily="34" charset="0"/>
                <a:cs typeface="Times New Roman" panose="02020603050405020304" pitchFamily="18" charset="0"/>
              </a:rPr>
              <a:t>Пірацетам</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uk-UA" sz="1400" dirty="0" err="1">
                <a:latin typeface="Times New Roman" panose="02020603050405020304" pitchFamily="18" charset="0"/>
                <a:ea typeface="Calibri" panose="020F0502020204030204" pitchFamily="34" charset="0"/>
                <a:cs typeface="Times New Roman" panose="02020603050405020304" pitchFamily="18" charset="0"/>
              </a:rPr>
              <a:t>Цитиколін</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uk-UA" sz="1400" dirty="0" err="1">
                <a:latin typeface="Times New Roman" panose="02020603050405020304" pitchFamily="18" charset="0"/>
                <a:ea typeface="Calibri" panose="020F0502020204030204" pitchFamily="34" charset="0"/>
                <a:cs typeface="Times New Roman" panose="02020603050405020304" pitchFamily="18" charset="0"/>
              </a:rPr>
              <a:t>Вінпоцетин</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Інші</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uk-UA" sz="1400" dirty="0" err="1">
                <a:latin typeface="Times New Roman" panose="02020603050405020304" pitchFamily="18" charset="0"/>
                <a:ea typeface="Calibri" panose="020F0502020204030204" pitchFamily="34" charset="0"/>
                <a:cs typeface="Times New Roman" panose="02020603050405020304" pitchFamily="18" charset="0"/>
              </a:rPr>
              <a:t>Мебікар</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uk-UA" sz="1400" dirty="0" err="1">
                <a:latin typeface="Times New Roman" panose="02020603050405020304" pitchFamily="18" charset="0"/>
                <a:ea typeface="Calibri" panose="020F0502020204030204" pitchFamily="34" charset="0"/>
                <a:cs typeface="Times New Roman" panose="02020603050405020304" pitchFamily="18" charset="0"/>
              </a:rPr>
              <a:t>Фенібут</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Кислота гамма-</a:t>
            </a:r>
            <a:r>
              <a:rPr lang="uk-UA" sz="1400" dirty="0" err="1">
                <a:latin typeface="Times New Roman" panose="02020603050405020304" pitchFamily="18" charset="0"/>
                <a:ea typeface="Calibri" panose="020F0502020204030204" pitchFamily="34" charset="0"/>
                <a:cs typeface="Times New Roman" panose="02020603050405020304" pitchFamily="18" charset="0"/>
              </a:rPr>
              <a:t>амінобутирова</a:t>
            </a:r>
            <a:r>
              <a:rPr lang="uk-UA" sz="1400" dirty="0">
                <a:latin typeface="Times New Roman" panose="02020603050405020304" pitchFamily="18" charset="0"/>
                <a:ea typeface="Calibri" panose="020F0502020204030204" pitchFamily="34" charset="0"/>
                <a:cs typeface="Times New Roman" panose="02020603050405020304" pitchFamily="18" charset="0"/>
              </a:rPr>
              <a:t> та її похідні</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Гідролізати та деривати тканин</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uk-UA" sz="1400" dirty="0" err="1">
                <a:latin typeface="Times New Roman" panose="02020603050405020304" pitchFamily="18" charset="0"/>
                <a:ea typeface="Calibri" panose="020F0502020204030204" pitchFamily="34" charset="0"/>
                <a:cs typeface="Times New Roman" panose="02020603050405020304" pitchFamily="18" charset="0"/>
              </a:rPr>
              <a:t>Пірацетам</a:t>
            </a:r>
            <a:r>
              <a:rPr lang="uk-UA" sz="1400" dirty="0">
                <a:latin typeface="Times New Roman" panose="02020603050405020304" pitchFamily="18" charset="0"/>
                <a:ea typeface="Calibri" panose="020F0502020204030204" pitchFamily="34" charset="0"/>
                <a:cs typeface="Times New Roman" panose="02020603050405020304" pitchFamily="18" charset="0"/>
              </a:rPr>
              <a:t>, комбінації</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Інгібітори </a:t>
            </a:r>
            <a:r>
              <a:rPr lang="uk-UA" sz="1400" dirty="0" err="1">
                <a:latin typeface="Times New Roman" panose="02020603050405020304" pitchFamily="18" charset="0"/>
                <a:ea typeface="Calibri" panose="020F0502020204030204" pitchFamily="34" charset="0"/>
                <a:cs typeface="Times New Roman" panose="02020603050405020304" pitchFamily="18" charset="0"/>
              </a:rPr>
              <a:t>холінестерази</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uk-UA" sz="1400" dirty="0" err="1">
                <a:latin typeface="Times New Roman" panose="02020603050405020304" pitchFamily="18" charset="0"/>
                <a:ea typeface="Calibri" panose="020F0502020204030204" pitchFamily="34" charset="0"/>
                <a:cs typeface="Times New Roman" panose="02020603050405020304" pitchFamily="18" charset="0"/>
              </a:rPr>
              <a:t>Іпідактрин</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Інші засоби, що застосовуються </a:t>
            </a:r>
          </a:p>
          <a:p>
            <a:r>
              <a:rPr lang="uk-UA" sz="1400" dirty="0">
                <a:latin typeface="Times New Roman" panose="02020603050405020304" pitchFamily="18" charset="0"/>
                <a:ea typeface="Calibri" panose="020F0502020204030204" pitchFamily="34" charset="0"/>
                <a:cs typeface="Times New Roman" panose="02020603050405020304" pitchFamily="18" charset="0"/>
              </a:rPr>
              <a:t>при деменції</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uk-UA" sz="1400" dirty="0" err="1">
                <a:latin typeface="Times New Roman" panose="02020603050405020304" pitchFamily="18" charset="0"/>
                <a:ea typeface="Calibri" panose="020F0502020204030204" pitchFamily="34" charset="0"/>
                <a:cs typeface="Times New Roman" panose="02020603050405020304" pitchFamily="18" charset="0"/>
              </a:rPr>
              <a:t>Мемантин</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uk-UA" sz="14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Листя </a:t>
            </a:r>
            <a:r>
              <a:rPr lang="uk-UA" sz="14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гінкго</a:t>
            </a:r>
            <a:r>
              <a:rPr lang="uk-UA" sz="14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uk-UA" sz="14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білоба</a:t>
            </a:r>
            <a:endParaRPr lang="ru-RU" sz="14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uk-UA" sz="14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Похідні </a:t>
            </a:r>
            <a:r>
              <a:rPr lang="uk-UA" sz="14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ксантину</a:t>
            </a:r>
            <a:endParaRPr lang="ru-RU" sz="14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uk-UA" sz="1400" dirty="0" err="1">
                <a:latin typeface="Times New Roman" panose="02020603050405020304" pitchFamily="18" charset="0"/>
                <a:ea typeface="Calibri" panose="020F0502020204030204" pitchFamily="34" charset="0"/>
                <a:cs typeface="Times New Roman" panose="02020603050405020304" pitchFamily="18" charset="0"/>
              </a:rPr>
              <a:t>Атомоксетин</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1" name="Диаграмма 10"/>
          <p:cNvGraphicFramePr/>
          <p:nvPr>
            <p:extLst>
              <p:ext uri="{D42A27DB-BD31-4B8C-83A1-F6EECF244321}">
                <p14:modId xmlns:p14="http://schemas.microsoft.com/office/powerpoint/2010/main" val="3993480775"/>
              </p:ext>
            </p:extLst>
          </p:nvPr>
        </p:nvGraphicFramePr>
        <p:xfrm>
          <a:off x="3387609" y="2131337"/>
          <a:ext cx="4175384" cy="1869656"/>
        </p:xfrm>
        <a:graphic>
          <a:graphicData uri="http://schemas.openxmlformats.org/drawingml/2006/chart">
            <c:chart xmlns:c="http://schemas.openxmlformats.org/drawingml/2006/chart" xmlns:r="http://schemas.openxmlformats.org/officeDocument/2006/relationships" r:id="rId5"/>
          </a:graphicData>
        </a:graphic>
      </p:graphicFrame>
      <p:sp>
        <p:nvSpPr>
          <p:cNvPr id="10" name="Прямоугольник 9"/>
          <p:cNvSpPr/>
          <p:nvPr/>
        </p:nvSpPr>
        <p:spPr>
          <a:xfrm>
            <a:off x="3701515" y="3878196"/>
            <a:ext cx="3812069" cy="523220"/>
          </a:xfrm>
          <a:prstGeom prst="rect">
            <a:avLst/>
          </a:prstGeom>
        </p:spPr>
        <p:txBody>
          <a:bodyPr wrap="none">
            <a:spAutoFit/>
          </a:bodyPr>
          <a:lstStyle/>
          <a:p>
            <a:pPr algn="just"/>
            <a:r>
              <a:rPr lang="ru-RU" sz="1400" spc="100" dirty="0">
                <a:latin typeface="Times New Roman" panose="02020603050405020304" pitchFamily="18" charset="0"/>
                <a:ea typeface="Calibri" panose="020F0502020204030204" pitchFamily="34" charset="0"/>
                <a:cs typeface="Times New Roman" panose="02020603050405020304" pitchFamily="18" charset="0"/>
              </a:rPr>
              <a:t>Рис. 5.</a:t>
            </a:r>
            <a:r>
              <a:rPr lang="ru-RU" sz="1400" dirty="0">
                <a:latin typeface="Times New Roman" panose="02020603050405020304" pitchFamily="18" charset="0"/>
                <a:ea typeface="Calibri" panose="020F0502020204030204" pitchFamily="34" charset="0"/>
                <a:cs typeface="Times New Roman" panose="02020603050405020304" pitchFamily="18" charset="0"/>
              </a:rPr>
              <a:t>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Аналіз</a:t>
            </a:r>
            <a:r>
              <a:rPr lang="ru-RU" sz="1400" dirty="0">
                <a:latin typeface="Times New Roman" panose="02020603050405020304" pitchFamily="18" charset="0"/>
                <a:ea typeface="Calibri" panose="020F0502020204030204" pitchFamily="34" charset="0"/>
                <a:cs typeface="Times New Roman" panose="02020603050405020304" pitchFamily="18" charset="0"/>
              </a:rPr>
              <a:t> </a:t>
            </a:r>
            <a:r>
              <a:rPr lang="uk-UA" sz="1400" dirty="0" err="1">
                <a:latin typeface="Times New Roman" panose="02020603050405020304" pitchFamily="18" charset="0"/>
                <a:ea typeface="Calibri" panose="020F0502020204030204" pitchFamily="34" charset="0"/>
                <a:cs typeface="Times New Roman" panose="02020603050405020304" pitchFamily="18" charset="0"/>
              </a:rPr>
              <a:t>ноотропних</a:t>
            </a:r>
            <a:r>
              <a:rPr lang="uk-UA" sz="1400" dirty="0">
                <a:latin typeface="Times New Roman" panose="02020603050405020304" pitchFamily="18" charset="0"/>
                <a:ea typeface="Calibri" panose="020F0502020204030204" pitchFamily="34" charset="0"/>
                <a:cs typeface="Times New Roman" panose="02020603050405020304" pitchFamily="18" charset="0"/>
              </a:rPr>
              <a:t>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засобів</a:t>
            </a:r>
            <a:r>
              <a:rPr lang="ru-RU" sz="1400" dirty="0">
                <a:latin typeface="Times New Roman" panose="02020603050405020304" pitchFamily="18" charset="0"/>
                <a:ea typeface="Calibri" panose="020F0502020204030204" pitchFamily="34" charset="0"/>
                <a:cs typeface="Times New Roman" panose="02020603050405020304" pitchFamily="18" charset="0"/>
              </a:rPr>
              <a:t> за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країною</a:t>
            </a:r>
            <a:r>
              <a:rPr lang="ru-RU" sz="1400" dirty="0">
                <a:latin typeface="Times New Roman" panose="02020603050405020304" pitchFamily="18" charset="0"/>
                <a:ea typeface="Calibri" panose="020F0502020204030204" pitchFamily="34" charset="0"/>
                <a:cs typeface="Times New Roman" panose="02020603050405020304" pitchFamily="18" charset="0"/>
              </a:rPr>
              <a:t>-</a:t>
            </a:r>
            <a:br>
              <a:rPr lang="ru-RU" sz="1400" dirty="0">
                <a:latin typeface="Times New Roman" panose="02020603050405020304" pitchFamily="18" charset="0"/>
                <a:ea typeface="Calibri" panose="020F0502020204030204" pitchFamily="34" charset="0"/>
                <a:cs typeface="Times New Roman" panose="02020603050405020304" pitchFamily="18" charset="0"/>
              </a:rPr>
            </a:br>
            <a:r>
              <a:rPr lang="ru-RU" sz="1400" dirty="0" err="1">
                <a:latin typeface="Times New Roman" panose="02020603050405020304" pitchFamily="18" charset="0"/>
                <a:ea typeface="Calibri" panose="020F0502020204030204" pitchFamily="34" charset="0"/>
                <a:cs typeface="Times New Roman" panose="02020603050405020304" pitchFamily="18" charset="0"/>
              </a:rPr>
              <a:t>виробником</a:t>
            </a:r>
            <a:endParaRPr lang="ru-RU" sz="1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Прямоугольник 11"/>
          <p:cNvSpPr/>
          <p:nvPr/>
        </p:nvSpPr>
        <p:spPr>
          <a:xfrm>
            <a:off x="3859549" y="800074"/>
            <a:ext cx="6096000" cy="1323439"/>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uk-UA" sz="1600" dirty="0">
                <a:latin typeface="Times New Roman" panose="02020603050405020304" pitchFamily="18" charset="0"/>
                <a:ea typeface="Calibri" panose="020F0502020204030204" pitchFamily="34" charset="0"/>
              </a:rPr>
              <a:t>Найбільшу частку ринку </a:t>
            </a:r>
            <a:r>
              <a:rPr lang="uk-UA" sz="1600" dirty="0" err="1">
                <a:latin typeface="Times New Roman" panose="02020603050405020304" pitchFamily="18" charset="0"/>
                <a:ea typeface="Calibri" panose="020F0502020204030204" pitchFamily="34" charset="0"/>
              </a:rPr>
              <a:t>ноотропних</a:t>
            </a:r>
            <a:r>
              <a:rPr lang="uk-UA" sz="1600" dirty="0">
                <a:latin typeface="Times New Roman" panose="02020603050405020304" pitchFamily="18" charset="0"/>
                <a:ea typeface="Calibri" panose="020F0502020204030204" pitchFamily="34" charset="0"/>
              </a:rPr>
              <a:t> засобів займає «</a:t>
            </a:r>
            <a:r>
              <a:rPr lang="uk-UA" sz="1600" dirty="0" err="1">
                <a:latin typeface="Times New Roman" panose="02020603050405020304" pitchFamily="18" charset="0"/>
                <a:ea typeface="Calibri" panose="020F0502020204030204" pitchFamily="34" charset="0"/>
              </a:rPr>
              <a:t>Пірацетам</a:t>
            </a:r>
            <a:r>
              <a:rPr lang="uk-UA" sz="1600" dirty="0">
                <a:latin typeface="Times New Roman" panose="02020603050405020304" pitchFamily="18" charset="0"/>
                <a:ea typeface="Calibri" panose="020F0502020204030204" pitchFamily="34" charset="0"/>
              </a:rPr>
              <a:t>» та його комбінації – 22%, значну частку мають «</a:t>
            </a:r>
            <a:r>
              <a:rPr lang="uk-UA" sz="1600" dirty="0" err="1">
                <a:latin typeface="Times New Roman" panose="02020603050405020304" pitchFamily="18" charset="0"/>
                <a:ea typeface="Calibri" panose="020F0502020204030204" pitchFamily="34" charset="0"/>
              </a:rPr>
              <a:t>Вінпоцетин</a:t>
            </a:r>
            <a:r>
              <a:rPr lang="uk-UA" sz="1600" dirty="0">
                <a:latin typeface="Times New Roman" panose="02020603050405020304" pitchFamily="18" charset="0"/>
                <a:ea typeface="Calibri" panose="020F0502020204030204" pitchFamily="34" charset="0"/>
              </a:rPr>
              <a:t>» –15 % та «</a:t>
            </a:r>
            <a:r>
              <a:rPr lang="uk-UA" sz="1600" dirty="0" err="1">
                <a:latin typeface="Times New Roman" panose="02020603050405020304" pitchFamily="18" charset="0"/>
                <a:ea typeface="Calibri" panose="020F0502020204030204" pitchFamily="34" charset="0"/>
              </a:rPr>
              <a:t>Цитиколін</a:t>
            </a:r>
            <a:r>
              <a:rPr lang="uk-UA" sz="1600" dirty="0">
                <a:latin typeface="Times New Roman" panose="02020603050405020304" pitchFamily="18" charset="0"/>
                <a:ea typeface="Calibri" panose="020F0502020204030204" pitchFamily="34" charset="0"/>
              </a:rPr>
              <a:t>» – 10%,  незначною долею характеризуються «ГАМК»,«</a:t>
            </a:r>
            <a:r>
              <a:rPr lang="uk-UA" sz="1600" dirty="0" err="1">
                <a:latin typeface="Times New Roman" panose="02020603050405020304" pitchFamily="18" charset="0"/>
                <a:ea typeface="Calibri" panose="020F0502020204030204" pitchFamily="34" charset="0"/>
              </a:rPr>
              <a:t>Фенібут</a:t>
            </a:r>
            <a:r>
              <a:rPr lang="uk-UA" sz="1600" dirty="0">
                <a:latin typeface="Times New Roman" panose="02020603050405020304" pitchFamily="18" charset="0"/>
                <a:ea typeface="Calibri" panose="020F0502020204030204" pitchFamily="34" charset="0"/>
              </a:rPr>
              <a:t>» та «</a:t>
            </a:r>
            <a:r>
              <a:rPr lang="uk-UA" sz="1600" dirty="0" err="1">
                <a:latin typeface="Times New Roman" panose="02020603050405020304" pitchFamily="18" charset="0"/>
                <a:ea typeface="Calibri" panose="020F0502020204030204" pitchFamily="34" charset="0"/>
              </a:rPr>
              <a:t>Мемантин</a:t>
            </a:r>
            <a:r>
              <a:rPr lang="uk-UA" sz="1600" dirty="0">
                <a:latin typeface="Times New Roman" panose="02020603050405020304" pitchFamily="18" charset="0"/>
                <a:ea typeface="Calibri" panose="020F0502020204030204" pitchFamily="34" charset="0"/>
              </a:rPr>
              <a:t>» по 6 %, «</a:t>
            </a:r>
            <a:r>
              <a:rPr lang="uk-UA" sz="1600" dirty="0" err="1">
                <a:latin typeface="Times New Roman" panose="02020603050405020304" pitchFamily="18" charset="0"/>
                <a:ea typeface="Calibri" panose="020F0502020204030204" pitchFamily="34" charset="0"/>
              </a:rPr>
              <a:t>Ксантин</a:t>
            </a:r>
            <a:r>
              <a:rPr lang="uk-UA" sz="1600" dirty="0">
                <a:latin typeface="Times New Roman" panose="02020603050405020304" pitchFamily="18" charset="0"/>
                <a:ea typeface="Calibri" panose="020F0502020204030204" pitchFamily="34" charset="0"/>
              </a:rPr>
              <a:t>» та його похідні, «</a:t>
            </a:r>
            <a:r>
              <a:rPr lang="uk-UA" sz="1600" dirty="0" err="1">
                <a:latin typeface="Times New Roman" panose="02020603050405020304" pitchFamily="18" charset="0"/>
                <a:ea typeface="Calibri" panose="020F0502020204030204" pitchFamily="34" charset="0"/>
              </a:rPr>
              <a:t>Мебікар</a:t>
            </a:r>
            <a:r>
              <a:rPr lang="uk-UA" sz="1600" dirty="0">
                <a:latin typeface="Times New Roman" panose="02020603050405020304" pitchFamily="18" charset="0"/>
                <a:ea typeface="Calibri" panose="020F0502020204030204" pitchFamily="34" charset="0"/>
              </a:rPr>
              <a:t>» по 3 %. </a:t>
            </a:r>
            <a:endParaRPr lang="ru-RU" sz="1600" dirty="0"/>
          </a:p>
        </p:txBody>
      </p:sp>
      <p:graphicFrame>
        <p:nvGraphicFramePr>
          <p:cNvPr id="14" name="Диаграмма 13"/>
          <p:cNvGraphicFramePr/>
          <p:nvPr>
            <p:extLst>
              <p:ext uri="{D42A27DB-BD31-4B8C-83A1-F6EECF244321}">
                <p14:modId xmlns:p14="http://schemas.microsoft.com/office/powerpoint/2010/main" val="252006677"/>
              </p:ext>
            </p:extLst>
          </p:nvPr>
        </p:nvGraphicFramePr>
        <p:xfrm>
          <a:off x="7562993" y="2211551"/>
          <a:ext cx="4363571" cy="1867384"/>
        </p:xfrm>
        <a:graphic>
          <a:graphicData uri="http://schemas.openxmlformats.org/drawingml/2006/chart">
            <c:chart xmlns:c="http://schemas.openxmlformats.org/drawingml/2006/chart" xmlns:r="http://schemas.openxmlformats.org/officeDocument/2006/relationships" r:id="rId6"/>
          </a:graphicData>
        </a:graphic>
      </p:graphicFrame>
      <p:sp>
        <p:nvSpPr>
          <p:cNvPr id="13" name="Прямоугольник 12"/>
          <p:cNvSpPr/>
          <p:nvPr/>
        </p:nvSpPr>
        <p:spPr>
          <a:xfrm>
            <a:off x="7747317" y="3844158"/>
            <a:ext cx="4334200" cy="415498"/>
          </a:xfrm>
          <a:prstGeom prst="rect">
            <a:avLst/>
          </a:prstGeom>
        </p:spPr>
        <p:txBody>
          <a:bodyPr wrap="none">
            <a:spAutoFit/>
          </a:bodyPr>
          <a:lstStyle/>
          <a:p>
            <a:pPr algn="just">
              <a:lnSpc>
                <a:spcPct val="150000"/>
              </a:lnSpc>
              <a:spcAft>
                <a:spcPts val="0"/>
              </a:spcAft>
            </a:pPr>
            <a:r>
              <a:rPr lang="uk-UA" sz="1400" dirty="0">
                <a:latin typeface="Times New Roman" panose="02020603050405020304" pitchFamily="18" charset="0"/>
                <a:ea typeface="Calibri" panose="020F0502020204030204" pitchFamily="34" charset="0"/>
                <a:cs typeface="Times New Roman" panose="02020603050405020304" pitchFamily="18" charset="0"/>
              </a:rPr>
              <a:t>Рис 6. Аналіз </a:t>
            </a:r>
            <a:r>
              <a:rPr lang="uk-UA" sz="1400" dirty="0" err="1">
                <a:latin typeface="Times New Roman" panose="02020603050405020304" pitchFamily="18" charset="0"/>
                <a:ea typeface="Calibri" panose="020F0502020204030204" pitchFamily="34" charset="0"/>
                <a:cs typeface="Times New Roman" panose="02020603050405020304" pitchFamily="18" charset="0"/>
              </a:rPr>
              <a:t>ноотропних</a:t>
            </a:r>
            <a:r>
              <a:rPr lang="uk-UA" sz="1400" dirty="0">
                <a:latin typeface="Times New Roman" panose="02020603050405020304" pitchFamily="18" charset="0"/>
                <a:ea typeface="Calibri" panose="020F0502020204030204" pitchFamily="34" charset="0"/>
                <a:cs typeface="Times New Roman" panose="02020603050405020304" pitchFamily="18" charset="0"/>
              </a:rPr>
              <a:t> засобів за формою випуску</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 name="Диаграмма 16"/>
          <p:cNvGraphicFramePr/>
          <p:nvPr>
            <p:extLst>
              <p:ext uri="{D42A27DB-BD31-4B8C-83A1-F6EECF244321}">
                <p14:modId xmlns:p14="http://schemas.microsoft.com/office/powerpoint/2010/main" val="1707748610"/>
              </p:ext>
            </p:extLst>
          </p:nvPr>
        </p:nvGraphicFramePr>
        <p:xfrm>
          <a:off x="3387609" y="4356121"/>
          <a:ext cx="4253593" cy="1786345"/>
        </p:xfrm>
        <a:graphic>
          <a:graphicData uri="http://schemas.openxmlformats.org/drawingml/2006/chart">
            <c:chart xmlns:c="http://schemas.openxmlformats.org/drawingml/2006/chart" xmlns:r="http://schemas.openxmlformats.org/officeDocument/2006/relationships" r:id="rId7"/>
          </a:graphicData>
        </a:graphic>
      </p:graphicFrame>
      <p:sp>
        <p:nvSpPr>
          <p:cNvPr id="15" name="Прямоугольник 14"/>
          <p:cNvSpPr/>
          <p:nvPr/>
        </p:nvSpPr>
        <p:spPr>
          <a:xfrm>
            <a:off x="3666249" y="6104211"/>
            <a:ext cx="4067267" cy="415498"/>
          </a:xfrm>
          <a:prstGeom prst="rect">
            <a:avLst/>
          </a:prstGeom>
        </p:spPr>
        <p:txBody>
          <a:bodyPr wrap="none">
            <a:spAutoFit/>
          </a:bodyPr>
          <a:lstStyle/>
          <a:p>
            <a:pPr algn="just">
              <a:lnSpc>
                <a:spcPct val="150000"/>
              </a:lnSpc>
              <a:spcAft>
                <a:spcPts val="0"/>
              </a:spcAft>
            </a:pPr>
            <a:r>
              <a:rPr lang="uk-UA" sz="1400" dirty="0">
                <a:latin typeface="Times New Roman" panose="02020603050405020304" pitchFamily="18" charset="0"/>
                <a:ea typeface="Calibri" panose="020F0502020204030204" pitchFamily="34" charset="0"/>
                <a:cs typeface="Times New Roman" panose="02020603050405020304" pitchFamily="18" charset="0"/>
              </a:rPr>
              <a:t>Рис 7. Аналіз </a:t>
            </a:r>
            <a:r>
              <a:rPr lang="uk-UA" sz="1400" dirty="0" err="1">
                <a:latin typeface="Times New Roman" panose="02020603050405020304" pitchFamily="18" charset="0"/>
                <a:ea typeface="Calibri" panose="020F0502020204030204" pitchFamily="34" charset="0"/>
                <a:cs typeface="Times New Roman" panose="02020603050405020304" pitchFamily="18" charset="0"/>
              </a:rPr>
              <a:t>ноотропних</a:t>
            </a:r>
            <a:r>
              <a:rPr lang="uk-UA" sz="1400" dirty="0">
                <a:latin typeface="Times New Roman" panose="02020603050405020304" pitchFamily="18" charset="0"/>
                <a:ea typeface="Calibri" panose="020F0502020204030204" pitchFamily="34" charset="0"/>
                <a:cs typeface="Times New Roman" panose="02020603050405020304" pitchFamily="18" charset="0"/>
              </a:rPr>
              <a:t> засобів за походженням</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Прямоугольник 17"/>
          <p:cNvSpPr/>
          <p:nvPr/>
        </p:nvSpPr>
        <p:spPr>
          <a:xfrm>
            <a:off x="7226750" y="4752543"/>
            <a:ext cx="4758945" cy="954107"/>
          </a:xfrm>
          <a:prstGeom prst="rect">
            <a:avLst/>
          </a:prstGeom>
        </p:spPr>
        <p:txBody>
          <a:bodyPr wrap="square">
            <a:spAutoFit/>
          </a:bodyPr>
          <a:lstStyle/>
          <a:p>
            <a:r>
              <a:rPr lang="uk-UA" sz="1400" b="1" dirty="0">
                <a:solidFill>
                  <a:srgbClr val="800000"/>
                </a:solidFill>
                <a:latin typeface="Times New Roman" panose="02020603050405020304" pitchFamily="18" charset="0"/>
                <a:ea typeface="Calibri" panose="020F0502020204030204" pitchFamily="34" charset="0"/>
              </a:rPr>
              <a:t>Препарати рослинного походження одноманітні як за хімічним складом (</a:t>
            </a:r>
            <a:r>
              <a:rPr lang="uk-UA" sz="1400" b="1" dirty="0" err="1">
                <a:solidFill>
                  <a:srgbClr val="800000"/>
                </a:solidFill>
                <a:latin typeface="Times New Roman" panose="02020603050405020304" pitchFamily="18" charset="0"/>
                <a:ea typeface="Calibri" panose="020F0502020204030204" pitchFamily="34" charset="0"/>
              </a:rPr>
              <a:t>монопрепарати</a:t>
            </a:r>
            <a:r>
              <a:rPr lang="uk-UA" sz="1400" b="1" dirty="0">
                <a:solidFill>
                  <a:srgbClr val="800000"/>
                </a:solidFill>
                <a:latin typeface="Times New Roman" panose="02020603050405020304" pitchFamily="18" charset="0"/>
                <a:ea typeface="Calibri" panose="020F0502020204030204" pitchFamily="34" charset="0"/>
              </a:rPr>
              <a:t>  на основі листя </a:t>
            </a:r>
            <a:r>
              <a:rPr lang="en-US" sz="1400" b="1" dirty="0" err="1">
                <a:solidFill>
                  <a:srgbClr val="800000"/>
                </a:solidFill>
                <a:latin typeface="Times New Roman" panose="02020603050405020304" pitchFamily="18" charset="0"/>
                <a:ea typeface="Calibri" panose="020F0502020204030204" pitchFamily="34" charset="0"/>
              </a:rPr>
              <a:t>Ginkqo</a:t>
            </a:r>
            <a:r>
              <a:rPr lang="en-US" sz="1400" b="1" dirty="0">
                <a:solidFill>
                  <a:srgbClr val="800000"/>
                </a:solidFill>
                <a:latin typeface="Times New Roman" panose="02020603050405020304" pitchFamily="18" charset="0"/>
                <a:ea typeface="Calibri" panose="020F0502020204030204" pitchFamily="34" charset="0"/>
              </a:rPr>
              <a:t> </a:t>
            </a:r>
            <a:r>
              <a:rPr lang="en-US" sz="1400" b="1" dirty="0" err="1">
                <a:solidFill>
                  <a:srgbClr val="800000"/>
                </a:solidFill>
                <a:latin typeface="Times New Roman" panose="02020603050405020304" pitchFamily="18" charset="0"/>
                <a:ea typeface="Calibri" panose="020F0502020204030204" pitchFamily="34" charset="0"/>
              </a:rPr>
              <a:t>bil</a:t>
            </a:r>
            <a:r>
              <a:rPr lang="uk-UA" sz="1400" b="1" dirty="0">
                <a:solidFill>
                  <a:srgbClr val="800000"/>
                </a:solidFill>
                <a:latin typeface="Times New Roman" panose="02020603050405020304" pitchFamily="18" charset="0"/>
                <a:ea typeface="Calibri" panose="020F0502020204030204" pitchFamily="34" charset="0"/>
              </a:rPr>
              <a:t>о</a:t>
            </a:r>
            <a:r>
              <a:rPr lang="en-US" sz="1400" b="1" dirty="0" err="1">
                <a:solidFill>
                  <a:srgbClr val="800000"/>
                </a:solidFill>
                <a:latin typeface="Times New Roman" panose="02020603050405020304" pitchFamily="18" charset="0"/>
                <a:ea typeface="Calibri" panose="020F0502020204030204" pitchFamily="34" charset="0"/>
              </a:rPr>
              <a:t>ba</a:t>
            </a:r>
            <a:r>
              <a:rPr lang="uk-UA" sz="1400" b="1" dirty="0">
                <a:solidFill>
                  <a:srgbClr val="800000"/>
                </a:solidFill>
                <a:latin typeface="Times New Roman" panose="02020603050405020304" pitchFamily="18" charset="0"/>
                <a:ea typeface="Calibri" panose="020F0502020204030204" pitchFamily="34" charset="0"/>
              </a:rPr>
              <a:t>), так і за лікарською формою </a:t>
            </a:r>
            <a:br>
              <a:rPr lang="uk-UA" sz="1400" b="1" dirty="0">
                <a:solidFill>
                  <a:srgbClr val="800000"/>
                </a:solidFill>
                <a:latin typeface="Times New Roman" panose="02020603050405020304" pitchFamily="18" charset="0"/>
                <a:ea typeface="Calibri" panose="020F0502020204030204" pitchFamily="34" charset="0"/>
              </a:rPr>
            </a:br>
            <a:r>
              <a:rPr lang="uk-UA" sz="1400" b="1" dirty="0">
                <a:solidFill>
                  <a:srgbClr val="800000"/>
                </a:solidFill>
                <a:latin typeface="Times New Roman" panose="02020603050405020304" pitchFamily="18" charset="0"/>
                <a:ea typeface="Calibri" panose="020F0502020204030204" pitchFamily="34" charset="0"/>
              </a:rPr>
              <a:t>(10 препаратів у формі таблеток, 1 – у формі крапель).</a:t>
            </a:r>
            <a:endParaRPr lang="ru-RU" sz="1400" b="1" dirty="0">
              <a:solidFill>
                <a:srgbClr val="800000"/>
              </a:solidFill>
            </a:endParaRPr>
          </a:p>
        </p:txBody>
      </p:sp>
      <p:sp>
        <p:nvSpPr>
          <p:cNvPr id="20" name="Номер слайда 7"/>
          <p:cNvSpPr>
            <a:spLocks noGrp="1"/>
          </p:cNvSpPr>
          <p:nvPr>
            <p:ph type="sldNum" sz="quarter" idx="12"/>
          </p:nvPr>
        </p:nvSpPr>
        <p:spPr>
          <a:xfrm>
            <a:off x="9226296" y="6456328"/>
            <a:ext cx="2743200" cy="365125"/>
          </a:xfrm>
        </p:spPr>
        <p:txBody>
          <a:body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t>10</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568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ÐÐ¾ÑÐ¾Ð¶ÐµÐµ Ð¸Ð·Ð¾Ð±ÑÐ°Ð¶ÐµÐ½Ð¸Ðµ"/>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478781" y="122027"/>
            <a:ext cx="9160749" cy="430887"/>
          </a:xfrm>
          <a:prstGeom prst="rect">
            <a:avLst/>
          </a:prstGeom>
        </p:spPr>
        <p:txBody>
          <a:bodyPr wrap="square">
            <a:spAutoFit/>
          </a:bodyPr>
          <a:lstStyle/>
          <a:p>
            <a:pPr algn="ct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Аналіз номенклатури препаратів сону лучного в Україні</a:t>
            </a:r>
            <a:endParaRPr lang="ru-RU" sz="2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0" y="6396335"/>
            <a:ext cx="12118312" cy="461665"/>
          </a:xfrm>
          <a:prstGeom prst="rect">
            <a:avLst/>
          </a:prstGeom>
        </p:spPr>
        <p:txBody>
          <a:bodyPr wrap="square">
            <a:spAutoFit/>
          </a:bodyPr>
          <a:lstStyle/>
          <a:p>
            <a:pPr lvl="0" algn="just">
              <a:spcAft>
                <a:spcPts val="0"/>
              </a:spcAft>
              <a:buSzPts val="1400"/>
            </a:pPr>
            <a:r>
              <a:rPr lang="uk-UA" sz="1200" dirty="0">
                <a:latin typeface="Arial" panose="020B0604020202020204" pitchFamily="34" charset="0"/>
                <a:ea typeface="Calibri" panose="020F0502020204030204" pitchFamily="34" charset="0"/>
                <a:cs typeface="Arial" panose="020B0604020202020204" pitchFamily="34" charset="0"/>
              </a:rPr>
              <a:t>Савельєва О. В. Шумова Г. С., Владимирова І. М. Огляд лікарських засобів на основі сону лучного, представлених на ринку України. </a:t>
            </a:r>
            <a:r>
              <a:rPr lang="uk-UA" sz="1200" i="1" dirty="0">
                <a:latin typeface="Arial" panose="020B0604020202020204" pitchFamily="34" charset="0"/>
                <a:ea typeface="Calibri" panose="020F0502020204030204" pitchFamily="34" charset="0"/>
                <a:cs typeface="Arial" panose="020B0604020202020204" pitchFamily="34" charset="0"/>
              </a:rPr>
              <a:t>Хімія природних сполук:</a:t>
            </a:r>
            <a:r>
              <a:rPr lang="uk-UA" sz="1200" dirty="0">
                <a:latin typeface="Arial" panose="020B0604020202020204" pitchFamily="34" charset="0"/>
                <a:ea typeface="Calibri" panose="020F0502020204030204" pitchFamily="34" charset="0"/>
                <a:cs typeface="Arial" panose="020B0604020202020204" pitchFamily="34" charset="0"/>
              </a:rPr>
              <a:t> </a:t>
            </a:r>
            <a:endParaRPr lang="en-US" sz="1200" dirty="0">
              <a:latin typeface="Arial" panose="020B0604020202020204" pitchFamily="34" charset="0"/>
              <a:ea typeface="Calibri" panose="020F0502020204030204" pitchFamily="34" charset="0"/>
              <a:cs typeface="Arial" panose="020B0604020202020204" pitchFamily="34" charset="0"/>
            </a:endParaRPr>
          </a:p>
          <a:p>
            <a:pPr lvl="0" algn="just">
              <a:spcAft>
                <a:spcPts val="0"/>
              </a:spcAft>
              <a:buSzPts val="1400"/>
            </a:pPr>
            <a:r>
              <a:rPr lang="uk-UA" sz="1200" dirty="0">
                <a:latin typeface="Arial" panose="020B0604020202020204" pitchFamily="34" charset="0"/>
                <a:ea typeface="Calibri" panose="020F0502020204030204" pitchFamily="34" charset="0"/>
                <a:cs typeface="Arial" panose="020B0604020202020204" pitchFamily="34" charset="0"/>
              </a:rPr>
              <a:t>матеріали Наук.-</a:t>
            </a:r>
            <a:r>
              <a:rPr lang="uk-UA" sz="1200" dirty="0" err="1">
                <a:latin typeface="Arial" panose="020B0604020202020204" pitchFamily="34" charset="0"/>
                <a:ea typeface="Calibri" panose="020F0502020204030204" pitchFamily="34" charset="0"/>
                <a:cs typeface="Arial" panose="020B0604020202020204" pitchFamily="34" charset="0"/>
              </a:rPr>
              <a:t>практ</a:t>
            </a:r>
            <a:r>
              <a:rPr lang="uk-UA" sz="1200" dirty="0">
                <a:latin typeface="Arial" panose="020B0604020202020204" pitchFamily="34" charset="0"/>
                <a:ea typeface="Calibri" panose="020F0502020204030204" pitchFamily="34" charset="0"/>
                <a:cs typeface="Arial" panose="020B0604020202020204" pitchFamily="34" charset="0"/>
              </a:rPr>
              <a:t>. </a:t>
            </a:r>
            <a:r>
              <a:rPr lang="uk-UA" sz="1200" dirty="0" err="1">
                <a:latin typeface="Arial" panose="020B0604020202020204" pitchFamily="34" charset="0"/>
                <a:ea typeface="Calibri" panose="020F0502020204030204" pitchFamily="34" charset="0"/>
                <a:cs typeface="Arial" panose="020B0604020202020204" pitchFamily="34" charset="0"/>
              </a:rPr>
              <a:t>конф</a:t>
            </a:r>
            <a:r>
              <a:rPr lang="uk-UA" sz="1200" dirty="0">
                <a:latin typeface="Arial" panose="020B0604020202020204" pitchFamily="34" charset="0"/>
                <a:ea typeface="Calibri" panose="020F0502020204030204" pitchFamily="34" charset="0"/>
                <a:cs typeface="Arial" panose="020B0604020202020204" pitchFamily="34" charset="0"/>
              </a:rPr>
              <a:t>., м. Тернопіль, 21-22 квітня 2016 р., Тернопіль, 2016. С. 115-116. </a:t>
            </a:r>
            <a:endParaRPr lang="ru-RU" sz="1050" dirty="0">
              <a:latin typeface="Arial" panose="020B0604020202020204" pitchFamily="34" charset="0"/>
              <a:ea typeface="Calibri" panose="020F0502020204030204" pitchFamily="34" charset="0"/>
              <a:cs typeface="Arial" panose="020B0604020202020204" pitchFamily="34" charset="0"/>
            </a:endParaRPr>
          </a:p>
        </p:txBody>
      </p:sp>
      <p:cxnSp>
        <p:nvCxnSpPr>
          <p:cNvPr id="7" name="Прямая соединительная линия 6"/>
          <p:cNvCxnSpPr/>
          <p:nvPr/>
        </p:nvCxnSpPr>
        <p:spPr>
          <a:xfrm>
            <a:off x="15072" y="6396335"/>
            <a:ext cx="12192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 name="Таблица 5"/>
          <p:cNvGraphicFramePr>
            <a:graphicFrameLocks noGrp="1"/>
          </p:cNvGraphicFramePr>
          <p:nvPr>
            <p:extLst>
              <p:ext uri="{D42A27DB-BD31-4B8C-83A1-F6EECF244321}">
                <p14:modId xmlns:p14="http://schemas.microsoft.com/office/powerpoint/2010/main" val="1897666005"/>
              </p:ext>
            </p:extLst>
          </p:nvPr>
        </p:nvGraphicFramePr>
        <p:xfrm>
          <a:off x="407650" y="807624"/>
          <a:ext cx="11303010" cy="5334000"/>
        </p:xfrm>
        <a:graphic>
          <a:graphicData uri="http://schemas.openxmlformats.org/drawingml/2006/table">
            <a:tbl>
              <a:tblPr firstRow="1" firstCol="1" lastRow="1" lastCol="1" bandRow="1" bandCol="1">
                <a:tableStyleId>{5940675A-B579-460E-94D1-54222C63F5DA}</a:tableStyleId>
              </a:tblPr>
              <a:tblGrid>
                <a:gridCol w="2471759">
                  <a:extLst>
                    <a:ext uri="{9D8B030D-6E8A-4147-A177-3AD203B41FA5}">
                      <a16:colId xmlns:a16="http://schemas.microsoft.com/office/drawing/2014/main" val="3893478227"/>
                    </a:ext>
                  </a:extLst>
                </a:gridCol>
                <a:gridCol w="2176521">
                  <a:extLst>
                    <a:ext uri="{9D8B030D-6E8A-4147-A177-3AD203B41FA5}">
                      <a16:colId xmlns:a16="http://schemas.microsoft.com/office/drawing/2014/main" val="29950939"/>
                    </a:ext>
                  </a:extLst>
                </a:gridCol>
                <a:gridCol w="2722119">
                  <a:extLst>
                    <a:ext uri="{9D8B030D-6E8A-4147-A177-3AD203B41FA5}">
                      <a16:colId xmlns:a16="http://schemas.microsoft.com/office/drawing/2014/main" val="1336036044"/>
                    </a:ext>
                  </a:extLst>
                </a:gridCol>
                <a:gridCol w="3932611">
                  <a:extLst>
                    <a:ext uri="{9D8B030D-6E8A-4147-A177-3AD203B41FA5}">
                      <a16:colId xmlns:a16="http://schemas.microsoft.com/office/drawing/2014/main" val="3057740430"/>
                    </a:ext>
                  </a:extLst>
                </a:gridCol>
              </a:tblGrid>
              <a:tr h="362611">
                <a:tc>
                  <a:txBody>
                    <a:bodyPr/>
                    <a:lstStyle/>
                    <a:p>
                      <a:pPr algn="ctr">
                        <a:lnSpc>
                          <a:spcPct val="100000"/>
                        </a:lnSpc>
                        <a:spcAft>
                          <a:spcPts val="0"/>
                        </a:spcAft>
                      </a:pPr>
                      <a:r>
                        <a:rPr lang="uk-UA" sz="1400" b="1" dirty="0">
                          <a:effectLst/>
                          <a:latin typeface="Times New Roman" panose="02020603050405020304" pitchFamily="18" charset="0"/>
                          <a:cs typeface="Times New Roman" panose="02020603050405020304" pitchFamily="18" charset="0"/>
                        </a:rPr>
                        <a:t>Назва лікарського засобу / лікарська форма</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nchor="ctr">
                    <a:solidFill>
                      <a:srgbClr val="0070C0">
                        <a:alpha val="40000"/>
                      </a:srgbClr>
                    </a:solidFill>
                  </a:tcPr>
                </a:tc>
                <a:tc>
                  <a:txBody>
                    <a:bodyPr/>
                    <a:lstStyle/>
                    <a:p>
                      <a:pPr algn="ctr">
                        <a:lnSpc>
                          <a:spcPct val="100000"/>
                        </a:lnSpc>
                        <a:spcAft>
                          <a:spcPts val="0"/>
                        </a:spcAft>
                      </a:pPr>
                      <a:r>
                        <a:rPr lang="uk-UA" sz="1400" b="1" dirty="0">
                          <a:effectLst/>
                          <a:latin typeface="Times New Roman" panose="02020603050405020304" pitchFamily="18" charset="0"/>
                          <a:cs typeface="Times New Roman" panose="02020603050405020304" pitchFamily="18" charset="0"/>
                        </a:rPr>
                        <a:t>Виробник / Країна</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nchor="ctr">
                    <a:solidFill>
                      <a:srgbClr val="0070C0">
                        <a:alpha val="40000"/>
                      </a:srgbClr>
                    </a:solidFill>
                  </a:tcPr>
                </a:tc>
                <a:tc>
                  <a:txBody>
                    <a:bodyPr/>
                    <a:lstStyle/>
                    <a:p>
                      <a:pPr algn="ctr">
                        <a:lnSpc>
                          <a:spcPct val="100000"/>
                        </a:lnSpc>
                        <a:spcAft>
                          <a:spcPts val="0"/>
                        </a:spcAft>
                      </a:pPr>
                      <a:r>
                        <a:rPr lang="uk-UA" sz="1400" b="1" dirty="0">
                          <a:effectLst/>
                          <a:latin typeface="Times New Roman" panose="02020603050405020304" pitchFamily="18" charset="0"/>
                          <a:cs typeface="Times New Roman" panose="02020603050405020304" pitchFamily="18" charset="0"/>
                        </a:rPr>
                        <a:t>Склад лікарського засобу</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nchor="ctr">
                    <a:solidFill>
                      <a:srgbClr val="0070C0">
                        <a:alpha val="40000"/>
                      </a:srgbClr>
                    </a:solidFill>
                  </a:tcPr>
                </a:tc>
                <a:tc>
                  <a:txBody>
                    <a:bodyPr/>
                    <a:lstStyle/>
                    <a:p>
                      <a:pPr algn="ctr">
                        <a:lnSpc>
                          <a:spcPct val="100000"/>
                        </a:lnSpc>
                        <a:spcAft>
                          <a:spcPts val="0"/>
                        </a:spcAft>
                      </a:pPr>
                      <a:r>
                        <a:rPr lang="uk-UA" sz="1400" b="1" dirty="0">
                          <a:effectLst/>
                          <a:latin typeface="Times New Roman" panose="02020603050405020304" pitchFamily="18" charset="0"/>
                          <a:cs typeface="Times New Roman" panose="02020603050405020304" pitchFamily="18" charset="0"/>
                        </a:rPr>
                        <a:t>Фармакологічна дія, застосування</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nchor="ctr">
                    <a:solidFill>
                      <a:srgbClr val="0070C0">
                        <a:alpha val="40000"/>
                      </a:srgbClr>
                    </a:solidFill>
                  </a:tcPr>
                </a:tc>
                <a:extLst>
                  <a:ext uri="{0D108BD9-81ED-4DB2-BD59-A6C34878D82A}">
                    <a16:rowId xmlns:a16="http://schemas.microsoft.com/office/drawing/2014/main" val="4109805779"/>
                  </a:ext>
                </a:extLst>
              </a:tr>
              <a:tr h="870268">
                <a:tc>
                  <a:txBody>
                    <a:bodyPr/>
                    <a:lstStyle/>
                    <a:p>
                      <a:pPr algn="l">
                        <a:lnSpc>
                          <a:spcPct val="100000"/>
                        </a:lnSpc>
                        <a:spcAft>
                          <a:spcPts val="0"/>
                        </a:spcAft>
                      </a:pPr>
                      <a:r>
                        <a:rPr lang="uk-UA" sz="1400" dirty="0" err="1">
                          <a:effectLst/>
                          <a:latin typeface="Times New Roman" panose="02020603050405020304" pitchFamily="18" charset="0"/>
                          <a:cs typeface="Times New Roman" panose="02020603050405020304" pitchFamily="18" charset="0"/>
                        </a:rPr>
                        <a:t>Інцена</a:t>
                      </a:r>
                      <a:r>
                        <a:rPr lang="uk-UA" sz="1400" dirty="0">
                          <a:effectLst/>
                          <a:latin typeface="Times New Roman" panose="02020603050405020304" pitchFamily="18" charset="0"/>
                          <a:cs typeface="Times New Roman" panose="02020603050405020304" pitchFamily="18" charset="0"/>
                        </a:rPr>
                        <a:t> / краплі</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solidFill>
                      <a:srgbClr val="0070C0">
                        <a:alpha val="10000"/>
                      </a:srgbClr>
                    </a:solidFill>
                  </a:tcPr>
                </a:tc>
                <a:tc>
                  <a:txBody>
                    <a:bodyPr/>
                    <a:lstStyle/>
                    <a:p>
                      <a:pPr algn="l">
                        <a:lnSpc>
                          <a:spcPct val="100000"/>
                        </a:lnSpc>
                        <a:spcAft>
                          <a:spcPts val="0"/>
                        </a:spcAft>
                      </a:pPr>
                      <a:r>
                        <a:rPr lang="uk-UA" sz="1400" dirty="0" err="1">
                          <a:effectLst/>
                          <a:latin typeface="Times New Roman" panose="02020603050405020304" pitchFamily="18" charset="0"/>
                          <a:cs typeface="Times New Roman" panose="02020603050405020304" pitchFamily="18" charset="0"/>
                        </a:rPr>
                        <a:t>Richard</a:t>
                      </a:r>
                      <a:r>
                        <a:rPr lang="uk-UA" sz="1400" dirty="0">
                          <a:effectLst/>
                          <a:latin typeface="Times New Roman" panose="02020603050405020304" pitchFamily="18" charset="0"/>
                          <a:cs typeface="Times New Roman" panose="02020603050405020304" pitchFamily="18" charset="0"/>
                        </a:rPr>
                        <a:t> </a:t>
                      </a:r>
                      <a:r>
                        <a:rPr lang="uk-UA" sz="1400" dirty="0" err="1">
                          <a:effectLst/>
                          <a:latin typeface="Times New Roman" panose="02020603050405020304" pitchFamily="18" charset="0"/>
                          <a:cs typeface="Times New Roman" panose="02020603050405020304" pitchFamily="18" charset="0"/>
                        </a:rPr>
                        <a:t>Bittner</a:t>
                      </a:r>
                      <a:r>
                        <a:rPr lang="uk-UA" sz="1400" dirty="0">
                          <a:effectLst/>
                          <a:latin typeface="Times New Roman" panose="02020603050405020304" pitchFamily="18" charset="0"/>
                          <a:cs typeface="Times New Roman" panose="02020603050405020304" pitchFamily="18" charset="0"/>
                        </a:rPr>
                        <a:t> </a:t>
                      </a:r>
                      <a:br>
                        <a:rPr lang="uk-UA" sz="1400" dirty="0">
                          <a:effectLst/>
                          <a:latin typeface="Times New Roman" panose="02020603050405020304" pitchFamily="18" charset="0"/>
                          <a:cs typeface="Times New Roman" panose="02020603050405020304" pitchFamily="18" charset="0"/>
                        </a:rPr>
                      </a:br>
                      <a:r>
                        <a:rPr lang="uk-UA" sz="1400" dirty="0">
                          <a:effectLst/>
                          <a:latin typeface="Times New Roman" panose="02020603050405020304" pitchFamily="18" charset="0"/>
                          <a:cs typeface="Times New Roman" panose="02020603050405020304" pitchFamily="18" charset="0"/>
                        </a:rPr>
                        <a:t>AG, Австрія</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solidFill>
                      <a:srgbClr val="0070C0">
                        <a:alpha val="10000"/>
                      </a:srgbClr>
                    </a:solidFill>
                  </a:tcPr>
                </a:tc>
                <a:tc>
                  <a:txBody>
                    <a:bodyPr/>
                    <a:lstStyle/>
                    <a:p>
                      <a:pPr algn="just">
                        <a:lnSpc>
                          <a:spcPct val="100000"/>
                        </a:lnSpc>
                        <a:spcAft>
                          <a:spcPts val="0"/>
                        </a:spcAft>
                      </a:pPr>
                      <a:r>
                        <a:rPr lang="en-US" sz="1400" dirty="0">
                          <a:effectLst/>
                          <a:latin typeface="Times New Roman" panose="02020603050405020304" pitchFamily="18" charset="0"/>
                          <a:cs typeface="Times New Roman" panose="02020603050405020304" pitchFamily="18" charset="0"/>
                        </a:rPr>
                        <a:t>Capsicum</a:t>
                      </a:r>
                      <a:r>
                        <a:rPr lang="uk-UA" sz="1400" dirty="0">
                          <a:effectLst/>
                          <a:latin typeface="Times New Roman" panose="02020603050405020304" pitchFamily="18" charset="0"/>
                          <a:cs typeface="Times New Roman" panose="02020603050405020304" pitchFamily="18" charset="0"/>
                        </a:rPr>
                        <a:t>, </a:t>
                      </a:r>
                      <a:r>
                        <a:rPr lang="en-US" sz="1400" dirty="0">
                          <a:effectLst/>
                          <a:latin typeface="Times New Roman" panose="02020603050405020304" pitchFamily="18" charset="0"/>
                          <a:cs typeface="Times New Roman" panose="02020603050405020304" pitchFamily="18" charset="0"/>
                        </a:rPr>
                        <a:t>Belladonna</a:t>
                      </a:r>
                      <a:r>
                        <a:rPr lang="uk-UA"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Pulsatilla</a:t>
                      </a:r>
                      <a:r>
                        <a:rPr lang="uk-UA"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Apis</a:t>
                      </a:r>
                      <a:r>
                        <a:rPr lang="uk-UA" sz="1400" dirty="0">
                          <a:effectLst/>
                          <a:latin typeface="Times New Roman" panose="02020603050405020304" pitchFamily="18" charset="0"/>
                          <a:cs typeface="Times New Roman" panose="02020603050405020304" pitchFamily="18" charset="0"/>
                        </a:rPr>
                        <a:t>, </a:t>
                      </a:r>
                      <a:r>
                        <a:rPr lang="en-US" sz="1400" dirty="0">
                          <a:effectLst/>
                          <a:latin typeface="Times New Roman" panose="02020603050405020304" pitchFamily="18" charset="0"/>
                          <a:cs typeface="Times New Roman" panose="02020603050405020304" pitchFamily="18" charset="0"/>
                        </a:rPr>
                        <a:t>Lachesis</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solidFill>
                      <a:srgbClr val="0070C0">
                        <a:alpha val="10000"/>
                      </a:srgbClr>
                    </a:solidFill>
                  </a:tcPr>
                </a:tc>
                <a:tc>
                  <a:txBody>
                    <a:bodyPr/>
                    <a:lstStyle/>
                    <a:p>
                      <a:pPr algn="just">
                        <a:lnSpc>
                          <a:spcPct val="100000"/>
                        </a:lnSpc>
                        <a:spcAft>
                          <a:spcPts val="0"/>
                        </a:spcAft>
                      </a:pPr>
                      <a:r>
                        <a:rPr lang="uk-UA" sz="1400" dirty="0">
                          <a:effectLst/>
                          <a:latin typeface="Times New Roman" panose="02020603050405020304" pitchFamily="18" charset="0"/>
                          <a:cs typeface="Times New Roman" panose="02020603050405020304" pitchFamily="18" charset="0"/>
                        </a:rPr>
                        <a:t>Гострі та хронічні запальні або дегенеративні захворювання опорно-рухового апарату та м’яких тканин, що супроводжуються больовим синдромом: артрити, </a:t>
                      </a:r>
                      <a:r>
                        <a:rPr lang="uk-UA" sz="1400" dirty="0" err="1">
                          <a:effectLst/>
                          <a:latin typeface="Times New Roman" panose="02020603050405020304" pitchFamily="18" charset="0"/>
                          <a:cs typeface="Times New Roman" panose="02020603050405020304" pitchFamily="18" charset="0"/>
                        </a:rPr>
                        <a:t>остеоартрити</a:t>
                      </a:r>
                      <a:r>
                        <a:rPr lang="uk-UA" sz="1400" dirty="0">
                          <a:effectLst/>
                          <a:latin typeface="Times New Roman" panose="02020603050405020304" pitchFamily="18" charset="0"/>
                          <a:cs typeface="Times New Roman" panose="02020603050405020304" pitchFamily="18" charset="0"/>
                        </a:rPr>
                        <a:t>, поліартрити, артрози, остеохондроз, травми, рани.</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solidFill>
                      <a:srgbClr val="0070C0">
                        <a:alpha val="10000"/>
                      </a:srgbClr>
                    </a:solidFill>
                  </a:tcPr>
                </a:tc>
                <a:extLst>
                  <a:ext uri="{0D108BD9-81ED-4DB2-BD59-A6C34878D82A}">
                    <a16:rowId xmlns:a16="http://schemas.microsoft.com/office/drawing/2014/main" val="2628831497"/>
                  </a:ext>
                </a:extLst>
              </a:tr>
              <a:tr h="870268">
                <a:tc>
                  <a:txBody>
                    <a:bodyPr/>
                    <a:lstStyle/>
                    <a:p>
                      <a:pPr algn="l">
                        <a:lnSpc>
                          <a:spcPct val="100000"/>
                        </a:lnSpc>
                        <a:spcAft>
                          <a:spcPts val="0"/>
                        </a:spcAft>
                      </a:pPr>
                      <a:r>
                        <a:rPr lang="uk-UA" sz="1400" dirty="0" err="1">
                          <a:effectLst/>
                          <a:latin typeface="Times New Roman" panose="02020603050405020304" pitchFamily="18" charset="0"/>
                          <a:cs typeface="Times New Roman" panose="02020603050405020304" pitchFamily="18" charset="0"/>
                        </a:rPr>
                        <a:t>Еуфорбіум</a:t>
                      </a:r>
                      <a:r>
                        <a:rPr lang="uk-UA" sz="1400" dirty="0">
                          <a:effectLst/>
                          <a:latin typeface="Times New Roman" panose="02020603050405020304" pitchFamily="18" charset="0"/>
                          <a:cs typeface="Times New Roman" panose="02020603050405020304" pitchFamily="18" charset="0"/>
                        </a:rPr>
                        <a:t> </a:t>
                      </a:r>
                      <a:r>
                        <a:rPr lang="uk-UA" sz="1400" dirty="0" err="1">
                          <a:effectLst/>
                          <a:latin typeface="Times New Roman" panose="02020603050405020304" pitchFamily="18" charset="0"/>
                          <a:cs typeface="Times New Roman" panose="02020603050405020304" pitchFamily="18" charset="0"/>
                        </a:rPr>
                        <a:t>композитум</a:t>
                      </a:r>
                      <a:r>
                        <a:rPr lang="uk-UA" sz="1400" dirty="0">
                          <a:effectLst/>
                          <a:latin typeface="Times New Roman" panose="02020603050405020304" pitchFamily="18" charset="0"/>
                          <a:cs typeface="Times New Roman" panose="02020603050405020304" pitchFamily="18" charset="0"/>
                        </a:rPr>
                        <a:t> </a:t>
                      </a:r>
                      <a:r>
                        <a:rPr lang="uk-UA" sz="1400" dirty="0" err="1">
                          <a:effectLst/>
                          <a:latin typeface="Times New Roman" panose="02020603050405020304" pitchFamily="18" charset="0"/>
                          <a:cs typeface="Times New Roman" panose="02020603050405020304" pitchFamily="18" charset="0"/>
                        </a:rPr>
                        <a:t>назентропфен</a:t>
                      </a:r>
                      <a:r>
                        <a:rPr lang="uk-UA" sz="1400" dirty="0">
                          <a:effectLst/>
                          <a:latin typeface="Times New Roman" panose="02020603050405020304" pitchFamily="18" charset="0"/>
                          <a:cs typeface="Times New Roman" panose="02020603050405020304" pitchFamily="18" charset="0"/>
                        </a:rPr>
                        <a:t> С /</a:t>
                      </a:r>
                      <a:endParaRPr lang="ru-RU" sz="1400" dirty="0">
                        <a:effectLst/>
                        <a:latin typeface="Times New Roman" panose="02020603050405020304" pitchFamily="18" charset="0"/>
                        <a:cs typeface="Times New Roman" panose="02020603050405020304" pitchFamily="18" charset="0"/>
                      </a:endParaRPr>
                    </a:p>
                    <a:p>
                      <a:pPr algn="l">
                        <a:lnSpc>
                          <a:spcPct val="100000"/>
                        </a:lnSpc>
                        <a:spcAft>
                          <a:spcPts val="0"/>
                        </a:spcAft>
                      </a:pPr>
                      <a:r>
                        <a:rPr lang="uk-UA" sz="1400" dirty="0" err="1">
                          <a:effectLst/>
                          <a:latin typeface="Times New Roman" panose="02020603050405020304" pitchFamily="18" charset="0"/>
                          <a:cs typeface="Times New Roman" panose="02020603050405020304" pitchFamily="18" charset="0"/>
                        </a:rPr>
                        <a:t>спрей</a:t>
                      </a:r>
                      <a:r>
                        <a:rPr lang="uk-UA" sz="1400" dirty="0">
                          <a:effectLst/>
                          <a:latin typeface="Times New Roman" panose="02020603050405020304" pitchFamily="18" charset="0"/>
                          <a:cs typeface="Times New Roman" panose="02020603050405020304" pitchFamily="18" charset="0"/>
                        </a:rPr>
                        <a:t> назальний</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solidFill>
                      <a:srgbClr val="0070C0">
                        <a:alpha val="10000"/>
                      </a:srgbClr>
                    </a:solidFill>
                  </a:tcPr>
                </a:tc>
                <a:tc>
                  <a:txBody>
                    <a:bodyPr/>
                    <a:lstStyle/>
                    <a:p>
                      <a:pPr algn="just">
                        <a:lnSpc>
                          <a:spcPct val="100000"/>
                        </a:lnSpc>
                        <a:spcAft>
                          <a:spcPts val="0"/>
                        </a:spcAft>
                      </a:pPr>
                      <a:r>
                        <a:rPr lang="uk-UA" sz="1400" dirty="0">
                          <a:effectLst/>
                          <a:latin typeface="Times New Roman" panose="02020603050405020304" pitchFamily="18" charset="0"/>
                          <a:cs typeface="Times New Roman" panose="02020603050405020304" pitchFamily="18" charset="0"/>
                        </a:rPr>
                        <a:t>«</a:t>
                      </a:r>
                      <a:r>
                        <a:rPr lang="uk-UA" sz="1400" dirty="0" err="1">
                          <a:effectLst/>
                          <a:latin typeface="Times New Roman" panose="02020603050405020304" pitchFamily="18" charset="0"/>
                          <a:cs typeface="Times New Roman" panose="02020603050405020304" pitchFamily="18" charset="0"/>
                        </a:rPr>
                        <a:t>Biologische</a:t>
                      </a:r>
                      <a:r>
                        <a:rPr lang="uk-UA" sz="1400" dirty="0">
                          <a:effectLst/>
                          <a:latin typeface="Times New Roman" panose="02020603050405020304" pitchFamily="18" charset="0"/>
                          <a:cs typeface="Times New Roman" panose="02020603050405020304" pitchFamily="18" charset="0"/>
                        </a:rPr>
                        <a:t> </a:t>
                      </a:r>
                      <a:r>
                        <a:rPr lang="uk-UA" sz="1400" dirty="0" err="1">
                          <a:effectLst/>
                          <a:latin typeface="Times New Roman" panose="02020603050405020304" pitchFamily="18" charset="0"/>
                          <a:cs typeface="Times New Roman" panose="02020603050405020304" pitchFamily="18" charset="0"/>
                        </a:rPr>
                        <a:t>Heilmittel</a:t>
                      </a:r>
                      <a:r>
                        <a:rPr lang="uk-UA" sz="1400" dirty="0">
                          <a:effectLst/>
                          <a:latin typeface="Times New Roman" panose="02020603050405020304" pitchFamily="18" charset="0"/>
                          <a:cs typeface="Times New Roman" panose="02020603050405020304" pitchFamily="18" charset="0"/>
                        </a:rPr>
                        <a:t> </a:t>
                      </a:r>
                      <a:r>
                        <a:rPr lang="uk-UA" sz="1400" dirty="0" err="1">
                          <a:effectLst/>
                          <a:latin typeface="Times New Roman" panose="02020603050405020304" pitchFamily="18" charset="0"/>
                          <a:cs typeface="Times New Roman" panose="02020603050405020304" pitchFamily="18" charset="0"/>
                        </a:rPr>
                        <a:t>Heel</a:t>
                      </a:r>
                      <a:r>
                        <a:rPr lang="uk-UA" sz="1400" dirty="0">
                          <a:effectLst/>
                          <a:latin typeface="Times New Roman" panose="02020603050405020304" pitchFamily="18" charset="0"/>
                          <a:cs typeface="Times New Roman" panose="02020603050405020304" pitchFamily="18" charset="0"/>
                        </a:rPr>
                        <a:t> </a:t>
                      </a:r>
                      <a:r>
                        <a:rPr lang="uk-UA" sz="1400" dirty="0" err="1">
                          <a:effectLst/>
                          <a:latin typeface="Times New Roman" panose="02020603050405020304" pitchFamily="18" charset="0"/>
                          <a:cs typeface="Times New Roman" panose="02020603050405020304" pitchFamily="18" charset="0"/>
                        </a:rPr>
                        <a:t>GmbH</a:t>
                      </a:r>
                      <a:r>
                        <a:rPr lang="uk-UA" sz="1400" dirty="0">
                          <a:effectLst/>
                          <a:latin typeface="Times New Roman" panose="02020603050405020304" pitchFamily="18" charset="0"/>
                          <a:cs typeface="Times New Roman" panose="02020603050405020304" pitchFamily="18" charset="0"/>
                        </a:rPr>
                        <a:t>», Німеччина</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solidFill>
                      <a:srgbClr val="0070C0">
                        <a:alpha val="10000"/>
                      </a:srgbClr>
                    </a:solidFill>
                  </a:tcPr>
                </a:tc>
                <a:tc>
                  <a:txBody>
                    <a:bodyPr/>
                    <a:lstStyle/>
                    <a:p>
                      <a:pPr algn="just">
                        <a:lnSpc>
                          <a:spcPct val="100000"/>
                        </a:lnSpc>
                        <a:spcAft>
                          <a:spcPts val="0"/>
                        </a:spcAft>
                      </a:pPr>
                      <a:r>
                        <a:rPr lang="en-US" sz="1400" dirty="0">
                          <a:effectLst/>
                          <a:latin typeface="Times New Roman" panose="02020603050405020304" pitchFamily="18" charset="0"/>
                          <a:cs typeface="Times New Roman" panose="02020603050405020304" pitchFamily="18" charset="0"/>
                        </a:rPr>
                        <a:t>Argentum </a:t>
                      </a:r>
                      <a:r>
                        <a:rPr lang="en-US" sz="1400" dirty="0" err="1">
                          <a:effectLst/>
                          <a:latin typeface="Times New Roman" panose="02020603050405020304" pitchFamily="18" charset="0"/>
                          <a:cs typeface="Times New Roman" panose="02020603050405020304" pitchFamily="18" charset="0"/>
                        </a:rPr>
                        <a:t>nitricum</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Hepar</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sulfuris</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Hydrargyrum</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biiodatum</a:t>
                      </a:r>
                      <a:r>
                        <a:rPr lang="en-US" sz="1400" dirty="0">
                          <a:effectLst/>
                          <a:latin typeface="Times New Roman" panose="02020603050405020304" pitchFamily="18" charset="0"/>
                          <a:cs typeface="Times New Roman" panose="02020603050405020304" pitchFamily="18" charset="0"/>
                        </a:rPr>
                        <a:t>, Mucosa </a:t>
                      </a:r>
                      <a:r>
                        <a:rPr lang="en-US" sz="1400" dirty="0" err="1">
                          <a:effectLst/>
                          <a:latin typeface="Times New Roman" panose="02020603050405020304" pitchFamily="18" charset="0"/>
                          <a:cs typeface="Times New Roman" panose="02020603050405020304" pitchFamily="18" charset="0"/>
                        </a:rPr>
                        <a:t>nasalis</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suis</a:t>
                      </a:r>
                      <a:r>
                        <a:rPr lang="en-US" sz="1400" dirty="0">
                          <a:effectLst/>
                          <a:latin typeface="Times New Roman" panose="02020603050405020304" pitchFamily="18" charset="0"/>
                          <a:cs typeface="Times New Roman" panose="02020603050405020304" pitchFamily="18" charset="0"/>
                        </a:rPr>
                        <a:t>, Sinusitis-</a:t>
                      </a:r>
                      <a:r>
                        <a:rPr lang="en-US" sz="1400" dirty="0" err="1">
                          <a:effectLst/>
                          <a:latin typeface="Times New Roman" panose="02020603050405020304" pitchFamily="18" charset="0"/>
                          <a:cs typeface="Times New Roman" panose="02020603050405020304" pitchFamily="18" charset="0"/>
                        </a:rPr>
                        <a:t>Nosode</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Euphorbium</a:t>
                      </a:r>
                      <a:r>
                        <a:rPr lang="en-US" sz="1400" dirty="0">
                          <a:effectLst/>
                          <a:latin typeface="Times New Roman" panose="02020603050405020304" pitchFamily="18" charset="0"/>
                          <a:cs typeface="Times New Roman" panose="02020603050405020304" pitchFamily="18" charset="0"/>
                        </a:rPr>
                        <a:t>, Luffa </a:t>
                      </a:r>
                      <a:r>
                        <a:rPr lang="en-US" sz="1400" dirty="0" err="1">
                          <a:effectLst/>
                          <a:latin typeface="Times New Roman" panose="02020603050405020304" pitchFamily="18" charset="0"/>
                          <a:cs typeface="Times New Roman" panose="02020603050405020304" pitchFamily="18" charset="0"/>
                        </a:rPr>
                        <a:t>operculata</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Pulsatilla</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pratensis</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solidFill>
                      <a:srgbClr val="0070C0">
                        <a:alpha val="10000"/>
                      </a:srgbClr>
                    </a:solidFill>
                  </a:tcPr>
                </a:tc>
                <a:tc>
                  <a:txBody>
                    <a:bodyPr/>
                    <a:lstStyle/>
                    <a:p>
                      <a:pPr algn="just">
                        <a:lnSpc>
                          <a:spcPct val="100000"/>
                        </a:lnSpc>
                        <a:spcAft>
                          <a:spcPts val="0"/>
                        </a:spcAft>
                      </a:pPr>
                      <a:r>
                        <a:rPr lang="uk-UA" sz="1400" dirty="0" err="1">
                          <a:effectLst/>
                          <a:latin typeface="Times New Roman" panose="02020603050405020304" pitchFamily="18" charset="0"/>
                          <a:cs typeface="Times New Roman" panose="02020603050405020304" pitchFamily="18" charset="0"/>
                        </a:rPr>
                        <a:t>Протинабрякова</a:t>
                      </a:r>
                      <a:r>
                        <a:rPr lang="uk-UA" sz="1400" dirty="0">
                          <a:effectLst/>
                          <a:latin typeface="Times New Roman" panose="02020603050405020304" pitchFamily="18" charset="0"/>
                          <a:cs typeface="Times New Roman" panose="02020603050405020304" pitchFamily="18" charset="0"/>
                        </a:rPr>
                        <a:t>, протизапальна, противірусна, </a:t>
                      </a:r>
                      <a:r>
                        <a:rPr lang="uk-UA" sz="1400" dirty="0" err="1">
                          <a:effectLst/>
                          <a:latin typeface="Times New Roman" panose="02020603050405020304" pitchFamily="18" charset="0"/>
                          <a:cs typeface="Times New Roman" panose="02020603050405020304" pitchFamily="18" charset="0"/>
                        </a:rPr>
                        <a:t>іммунотропна</a:t>
                      </a:r>
                      <a:r>
                        <a:rPr lang="uk-UA" sz="1400" dirty="0">
                          <a:effectLst/>
                          <a:latin typeface="Times New Roman" panose="02020603050405020304" pitchFamily="18" charset="0"/>
                          <a:cs typeface="Times New Roman" panose="02020603050405020304" pitchFamily="18" charset="0"/>
                        </a:rPr>
                        <a:t> і </a:t>
                      </a:r>
                      <a:r>
                        <a:rPr lang="uk-UA" sz="1400" dirty="0" err="1">
                          <a:effectLst/>
                          <a:latin typeface="Times New Roman" panose="02020603050405020304" pitchFamily="18" charset="0"/>
                          <a:cs typeface="Times New Roman" panose="02020603050405020304" pitchFamily="18" charset="0"/>
                        </a:rPr>
                        <a:t>протиалергічна</a:t>
                      </a:r>
                      <a:r>
                        <a:rPr lang="uk-UA" sz="1400" dirty="0">
                          <a:effectLst/>
                          <a:latin typeface="Times New Roman" panose="02020603050405020304" pitchFamily="18" charset="0"/>
                          <a:cs typeface="Times New Roman" panose="02020603050405020304" pitchFamily="18" charset="0"/>
                        </a:rPr>
                        <a:t> дії; показані при риніті різної етіології, гострому та хронічному </a:t>
                      </a:r>
                      <a:r>
                        <a:rPr lang="uk-UA" sz="1400" dirty="0" err="1">
                          <a:effectLst/>
                          <a:latin typeface="Times New Roman" panose="02020603050405020304" pitchFamily="18" charset="0"/>
                          <a:cs typeface="Times New Roman" panose="02020603050405020304" pitchFamily="18" charset="0"/>
                        </a:rPr>
                        <a:t>синуситі</a:t>
                      </a:r>
                      <a:r>
                        <a:rPr lang="uk-UA" sz="1400" dirty="0">
                          <a:effectLst/>
                          <a:latin typeface="Times New Roman" panose="02020603050405020304" pitchFamily="18" charset="0"/>
                          <a:cs typeface="Times New Roman" panose="02020603050405020304" pitchFamily="18" charset="0"/>
                        </a:rPr>
                        <a:t>. </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solidFill>
                      <a:srgbClr val="0070C0">
                        <a:alpha val="10000"/>
                      </a:srgbClr>
                    </a:solidFill>
                  </a:tcPr>
                </a:tc>
                <a:extLst>
                  <a:ext uri="{0D108BD9-81ED-4DB2-BD59-A6C34878D82A}">
                    <a16:rowId xmlns:a16="http://schemas.microsoft.com/office/drawing/2014/main" val="1361699692"/>
                  </a:ext>
                </a:extLst>
              </a:tr>
              <a:tr h="797745">
                <a:tc>
                  <a:txBody>
                    <a:bodyPr/>
                    <a:lstStyle/>
                    <a:p>
                      <a:pPr algn="l">
                        <a:lnSpc>
                          <a:spcPct val="100000"/>
                        </a:lnSpc>
                        <a:spcAft>
                          <a:spcPts val="0"/>
                        </a:spcAft>
                      </a:pPr>
                      <a:r>
                        <a:rPr lang="uk-UA" sz="1400" dirty="0" err="1">
                          <a:effectLst/>
                          <a:latin typeface="Times New Roman" panose="02020603050405020304" pitchFamily="18" charset="0"/>
                          <a:cs typeface="Times New Roman" panose="02020603050405020304" pitchFamily="18" charset="0"/>
                        </a:rPr>
                        <a:t>Вібуркол</a:t>
                      </a:r>
                      <a:r>
                        <a:rPr lang="uk-UA" sz="1400" dirty="0">
                          <a:effectLst/>
                          <a:latin typeface="Times New Roman" panose="02020603050405020304" pitchFamily="18" charset="0"/>
                          <a:cs typeface="Times New Roman" panose="02020603050405020304" pitchFamily="18" charset="0"/>
                        </a:rPr>
                        <a:t> / </a:t>
                      </a:r>
                      <a:r>
                        <a:rPr lang="uk-UA" sz="1400" dirty="0" err="1">
                          <a:effectLst/>
                          <a:latin typeface="Times New Roman" panose="02020603050405020304" pitchFamily="18" charset="0"/>
                          <a:cs typeface="Times New Roman" panose="02020603050405020304" pitchFamily="18" charset="0"/>
                        </a:rPr>
                        <a:t>супозиторії</a:t>
                      </a:r>
                      <a:r>
                        <a:rPr lang="uk-UA" sz="1400" dirty="0">
                          <a:effectLst/>
                          <a:latin typeface="Times New Roman" panose="02020603050405020304" pitchFamily="18" charset="0"/>
                          <a:cs typeface="Times New Roman" panose="02020603050405020304" pitchFamily="18" charset="0"/>
                        </a:rPr>
                        <a:t> ректальні</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solidFill>
                      <a:srgbClr val="0070C0">
                        <a:alpha val="10000"/>
                      </a:srgbClr>
                    </a:solidFill>
                  </a:tcPr>
                </a:tc>
                <a:tc>
                  <a:txBody>
                    <a:bodyPr/>
                    <a:lstStyle/>
                    <a:p>
                      <a:pPr algn="just">
                        <a:lnSpc>
                          <a:spcPct val="100000"/>
                        </a:lnSpc>
                        <a:spcAft>
                          <a:spcPts val="0"/>
                        </a:spcAft>
                      </a:pPr>
                      <a:r>
                        <a:rPr lang="uk-UA" sz="1400">
                          <a:effectLst/>
                          <a:latin typeface="Times New Roman" panose="02020603050405020304" pitchFamily="18" charset="0"/>
                          <a:cs typeface="Times New Roman" panose="02020603050405020304" pitchFamily="18" charset="0"/>
                        </a:rPr>
                        <a:t>«Biologische Heilmittel Heel GmbH», Німеччина</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solidFill>
                      <a:srgbClr val="0070C0">
                        <a:alpha val="10000"/>
                      </a:srgbClr>
                    </a:solidFill>
                  </a:tcPr>
                </a:tc>
                <a:tc>
                  <a:txBody>
                    <a:bodyPr/>
                    <a:lstStyle/>
                    <a:p>
                      <a:pPr algn="just">
                        <a:lnSpc>
                          <a:spcPct val="100000"/>
                        </a:lnSpc>
                        <a:spcAft>
                          <a:spcPts val="0"/>
                        </a:spcAft>
                      </a:pPr>
                      <a:r>
                        <a:rPr lang="en-US" sz="1400" dirty="0" err="1">
                          <a:effectLst/>
                          <a:latin typeface="Times New Roman" panose="02020603050405020304" pitchFamily="18" charset="0"/>
                          <a:cs typeface="Times New Roman" panose="02020603050405020304" pitchFamily="18" charset="0"/>
                        </a:rPr>
                        <a:t>Atropa</a:t>
                      </a:r>
                      <a:r>
                        <a:rPr lang="en-US" sz="1400" dirty="0">
                          <a:effectLst/>
                          <a:latin typeface="Times New Roman" panose="02020603050405020304" pitchFamily="18" charset="0"/>
                          <a:cs typeface="Times New Roman" panose="02020603050405020304" pitchFamily="18" charset="0"/>
                        </a:rPr>
                        <a:t> Belladonna, Calcium </a:t>
                      </a:r>
                      <a:r>
                        <a:rPr lang="en-US" sz="1400" dirty="0" err="1">
                          <a:effectLst/>
                          <a:latin typeface="Times New Roman" panose="02020603050405020304" pitchFamily="18" charset="0"/>
                          <a:cs typeface="Times New Roman" panose="02020603050405020304" pitchFamily="18" charset="0"/>
                        </a:rPr>
                        <a:t>carbonicum</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Hahnemanni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Matricaria</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recutita</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Plantago</a:t>
                      </a:r>
                      <a:r>
                        <a:rPr lang="en-US" sz="1400" dirty="0">
                          <a:effectLst/>
                          <a:latin typeface="Times New Roman" panose="02020603050405020304" pitchFamily="18" charset="0"/>
                          <a:cs typeface="Times New Roman" panose="02020603050405020304" pitchFamily="18" charset="0"/>
                        </a:rPr>
                        <a:t> major, </a:t>
                      </a:r>
                      <a:r>
                        <a:rPr lang="en-US" sz="1400" dirty="0" err="1">
                          <a:effectLst/>
                          <a:latin typeface="Times New Roman" panose="02020603050405020304" pitchFamily="18" charset="0"/>
                          <a:cs typeface="Times New Roman" panose="02020603050405020304" pitchFamily="18" charset="0"/>
                        </a:rPr>
                        <a:t>Pulsatilla</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pratensis</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Solanum</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dulcamara</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solidFill>
                      <a:srgbClr val="0070C0">
                        <a:alpha val="10000"/>
                      </a:srgbClr>
                    </a:solidFill>
                  </a:tcPr>
                </a:tc>
                <a:tc>
                  <a:txBody>
                    <a:bodyPr/>
                    <a:lstStyle/>
                    <a:p>
                      <a:pPr algn="just">
                        <a:lnSpc>
                          <a:spcPct val="100000"/>
                        </a:lnSpc>
                        <a:spcAft>
                          <a:spcPts val="0"/>
                        </a:spcAft>
                      </a:pPr>
                      <a:r>
                        <a:rPr lang="uk-UA" sz="1400" dirty="0">
                          <a:effectLst/>
                          <a:latin typeface="Times New Roman" panose="02020603050405020304" pitchFamily="18" charset="0"/>
                          <a:cs typeface="Times New Roman" panose="02020603050405020304" pitchFamily="18" charset="0"/>
                        </a:rPr>
                        <a:t>Застосовується у складі комплексної терапії (як жарознижуючий і протизапальний засіб) при лікуванні респіраторних захворювань у дітей, а також для зняття клінічних проявів при прорізуванні молочних зубів.</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solidFill>
                      <a:srgbClr val="0070C0">
                        <a:alpha val="10000"/>
                      </a:srgbClr>
                    </a:solidFill>
                  </a:tcPr>
                </a:tc>
                <a:extLst>
                  <a:ext uri="{0D108BD9-81ED-4DB2-BD59-A6C34878D82A}">
                    <a16:rowId xmlns:a16="http://schemas.microsoft.com/office/drawing/2014/main" val="2505195924"/>
                  </a:ext>
                </a:extLst>
              </a:tr>
              <a:tr h="507656">
                <a:tc>
                  <a:txBody>
                    <a:bodyPr/>
                    <a:lstStyle/>
                    <a:p>
                      <a:pPr algn="l">
                        <a:lnSpc>
                          <a:spcPct val="100000"/>
                        </a:lnSpc>
                        <a:spcAft>
                          <a:spcPts val="0"/>
                        </a:spcAft>
                      </a:pPr>
                      <a:r>
                        <a:rPr lang="uk-UA" sz="1400" dirty="0" err="1">
                          <a:effectLst/>
                          <a:latin typeface="Times New Roman" panose="02020603050405020304" pitchFamily="18" charset="0"/>
                          <a:cs typeface="Times New Roman" panose="02020603050405020304" pitchFamily="18" charset="0"/>
                        </a:rPr>
                        <a:t>Коризалія</a:t>
                      </a:r>
                      <a:r>
                        <a:rPr lang="uk-UA" sz="1400" dirty="0">
                          <a:effectLst/>
                          <a:latin typeface="Times New Roman" panose="02020603050405020304" pitchFamily="18" charset="0"/>
                          <a:cs typeface="Times New Roman" panose="02020603050405020304" pitchFamily="18" charset="0"/>
                        </a:rPr>
                        <a:t> / таблетки</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solidFill>
                      <a:srgbClr val="0070C0">
                        <a:alpha val="10000"/>
                      </a:srgbClr>
                    </a:solidFill>
                  </a:tcPr>
                </a:tc>
                <a:tc>
                  <a:txBody>
                    <a:bodyPr/>
                    <a:lstStyle/>
                    <a:p>
                      <a:pPr algn="l">
                        <a:lnSpc>
                          <a:spcPct val="100000"/>
                        </a:lnSpc>
                        <a:spcAft>
                          <a:spcPts val="0"/>
                        </a:spcAft>
                      </a:pPr>
                      <a:r>
                        <a:rPr lang="uk-UA" sz="1400" dirty="0">
                          <a:effectLst/>
                          <a:latin typeface="Times New Roman" panose="02020603050405020304" pitchFamily="18" charset="0"/>
                          <a:cs typeface="Times New Roman" panose="02020603050405020304" pitchFamily="18" charset="0"/>
                        </a:rPr>
                        <a:t>«</a:t>
                      </a:r>
                      <a:r>
                        <a:rPr lang="uk-UA" sz="1400" dirty="0" err="1">
                          <a:effectLst/>
                          <a:latin typeface="Times New Roman" panose="02020603050405020304" pitchFamily="18" charset="0"/>
                          <a:cs typeface="Times New Roman" panose="02020603050405020304" pitchFamily="18" charset="0"/>
                        </a:rPr>
                        <a:t>Laboratoires</a:t>
                      </a:r>
                      <a:r>
                        <a:rPr lang="uk-UA" sz="1400" dirty="0">
                          <a:effectLst/>
                          <a:latin typeface="Times New Roman" panose="02020603050405020304" pitchFamily="18" charset="0"/>
                          <a:cs typeface="Times New Roman" panose="02020603050405020304" pitchFamily="18" charset="0"/>
                        </a:rPr>
                        <a:t> </a:t>
                      </a:r>
                      <a:r>
                        <a:rPr lang="uk-UA" sz="1400" dirty="0" err="1">
                          <a:effectLst/>
                          <a:latin typeface="Times New Roman" panose="02020603050405020304" pitchFamily="18" charset="0"/>
                          <a:cs typeface="Times New Roman" panose="02020603050405020304" pitchFamily="18" charset="0"/>
                        </a:rPr>
                        <a:t>Boiron</a:t>
                      </a:r>
                      <a:r>
                        <a:rPr lang="uk-UA" sz="1400" dirty="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cs typeface="Times New Roman" panose="02020603050405020304" pitchFamily="18" charset="0"/>
                      </a:endParaRPr>
                    </a:p>
                    <a:p>
                      <a:pPr algn="l">
                        <a:lnSpc>
                          <a:spcPct val="100000"/>
                        </a:lnSpc>
                        <a:spcAft>
                          <a:spcPts val="0"/>
                        </a:spcAft>
                      </a:pPr>
                      <a:r>
                        <a:rPr lang="uk-UA" sz="1400" dirty="0">
                          <a:effectLst/>
                          <a:latin typeface="Times New Roman" panose="02020603050405020304" pitchFamily="18" charset="0"/>
                          <a:cs typeface="Times New Roman" panose="02020603050405020304" pitchFamily="18" charset="0"/>
                        </a:rPr>
                        <a:t>Франція</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solidFill>
                      <a:srgbClr val="0070C0">
                        <a:alpha val="10000"/>
                      </a:srgbClr>
                    </a:solidFill>
                  </a:tcPr>
                </a:tc>
                <a:tc>
                  <a:txBody>
                    <a:bodyPr/>
                    <a:lstStyle/>
                    <a:p>
                      <a:pPr algn="just">
                        <a:lnSpc>
                          <a:spcPct val="100000"/>
                        </a:lnSpc>
                        <a:spcAft>
                          <a:spcPts val="0"/>
                        </a:spcAft>
                      </a:pPr>
                      <a:r>
                        <a:rPr lang="en-US" sz="1400">
                          <a:effectLst/>
                          <a:latin typeface="Times New Roman" panose="02020603050405020304" pitchFamily="18" charset="0"/>
                          <a:cs typeface="Times New Roman" panose="02020603050405020304" pitchFamily="18" charset="0"/>
                        </a:rPr>
                        <a:t>Allium cepa</a:t>
                      </a:r>
                      <a:r>
                        <a:rPr lang="uk-UA" sz="1400">
                          <a:effectLst/>
                          <a:latin typeface="Times New Roman" panose="02020603050405020304" pitchFamily="18" charset="0"/>
                          <a:cs typeface="Times New Roman" panose="02020603050405020304" pitchFamily="18" charset="0"/>
                        </a:rPr>
                        <a:t>, </a:t>
                      </a:r>
                      <a:r>
                        <a:rPr lang="en-US" sz="1400">
                          <a:effectLst/>
                          <a:latin typeface="Times New Roman" panose="02020603050405020304" pitchFamily="18" charset="0"/>
                          <a:cs typeface="Times New Roman" panose="02020603050405020304" pitchFamily="18" charset="0"/>
                        </a:rPr>
                        <a:t>Belladonna</a:t>
                      </a:r>
                      <a:r>
                        <a:rPr lang="uk-UA" sz="1400">
                          <a:effectLst/>
                          <a:latin typeface="Times New Roman" panose="02020603050405020304" pitchFamily="18" charset="0"/>
                          <a:cs typeface="Times New Roman" panose="02020603050405020304" pitchFamily="18" charset="0"/>
                        </a:rPr>
                        <a:t>, </a:t>
                      </a:r>
                      <a:r>
                        <a:rPr lang="en-US" sz="1400">
                          <a:effectLst/>
                          <a:latin typeface="Times New Roman" panose="02020603050405020304" pitchFamily="18" charset="0"/>
                          <a:cs typeface="Times New Roman" panose="02020603050405020304" pitchFamily="18" charset="0"/>
                        </a:rPr>
                        <a:t>Sabadilla</a:t>
                      </a:r>
                      <a:r>
                        <a:rPr lang="uk-UA" sz="1400">
                          <a:effectLst/>
                          <a:latin typeface="Times New Roman" panose="02020603050405020304" pitchFamily="18" charset="0"/>
                          <a:cs typeface="Times New Roman" panose="02020603050405020304" pitchFamily="18" charset="0"/>
                        </a:rPr>
                        <a:t>, </a:t>
                      </a:r>
                      <a:r>
                        <a:rPr lang="en-US" sz="1400">
                          <a:effectLst/>
                          <a:latin typeface="Times New Roman" panose="02020603050405020304" pitchFamily="18" charset="0"/>
                          <a:cs typeface="Times New Roman" panose="02020603050405020304" pitchFamily="18" charset="0"/>
                        </a:rPr>
                        <a:t>Kalium bichromicum</a:t>
                      </a:r>
                      <a:r>
                        <a:rPr lang="uk-UA" sz="1400">
                          <a:effectLst/>
                          <a:latin typeface="Times New Roman" panose="02020603050405020304" pitchFamily="18" charset="0"/>
                          <a:cs typeface="Times New Roman" panose="02020603050405020304" pitchFamily="18" charset="0"/>
                        </a:rPr>
                        <a:t>, </a:t>
                      </a:r>
                      <a:r>
                        <a:rPr lang="en-US" sz="1400">
                          <a:effectLst/>
                          <a:latin typeface="Times New Roman" panose="02020603050405020304" pitchFamily="18" charset="0"/>
                          <a:cs typeface="Times New Roman" panose="02020603050405020304" pitchFamily="18" charset="0"/>
                        </a:rPr>
                        <a:t>Gelsemium sempervirens</a:t>
                      </a:r>
                      <a:r>
                        <a:rPr lang="uk-UA" sz="1400">
                          <a:effectLst/>
                          <a:latin typeface="Times New Roman" panose="02020603050405020304" pitchFamily="18" charset="0"/>
                          <a:cs typeface="Times New Roman" panose="02020603050405020304" pitchFamily="18" charset="0"/>
                        </a:rPr>
                        <a:t>, </a:t>
                      </a:r>
                      <a:r>
                        <a:rPr lang="en-US" sz="1400">
                          <a:effectLst/>
                          <a:latin typeface="Times New Roman" panose="02020603050405020304" pitchFamily="18" charset="0"/>
                          <a:cs typeface="Times New Roman" panose="02020603050405020304" pitchFamily="18" charset="0"/>
                        </a:rPr>
                        <a:t>Pulsatilla</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solidFill>
                      <a:srgbClr val="0070C0">
                        <a:alpha val="10000"/>
                      </a:srgbClr>
                    </a:solidFill>
                  </a:tcPr>
                </a:tc>
                <a:tc>
                  <a:txBody>
                    <a:bodyPr/>
                    <a:lstStyle/>
                    <a:p>
                      <a:pPr algn="just">
                        <a:lnSpc>
                          <a:spcPct val="100000"/>
                        </a:lnSpc>
                        <a:spcAft>
                          <a:spcPts val="0"/>
                        </a:spcAft>
                      </a:pPr>
                      <a:r>
                        <a:rPr lang="uk-UA" sz="1400" dirty="0">
                          <a:effectLst/>
                          <a:latin typeface="Times New Roman" panose="02020603050405020304" pitchFamily="18" charset="0"/>
                          <a:cs typeface="Times New Roman" panose="02020603050405020304" pitchFamily="18" charset="0"/>
                        </a:rPr>
                        <a:t>Препарат застосовують симптоматичного лікування захворювань ЛОР-органів: </a:t>
                      </a:r>
                      <a:r>
                        <a:rPr lang="uk-UA" sz="1400" dirty="0" err="1">
                          <a:effectLst/>
                          <a:latin typeface="Times New Roman" panose="02020603050405020304" pitchFamily="18" charset="0"/>
                          <a:cs typeface="Times New Roman" panose="02020603050405020304" pitchFamily="18" charset="0"/>
                        </a:rPr>
                        <a:t>фарингіти</a:t>
                      </a:r>
                      <a:r>
                        <a:rPr lang="uk-UA" sz="1400" dirty="0">
                          <a:effectLst/>
                          <a:latin typeface="Times New Roman" panose="02020603050405020304" pitchFamily="18" charset="0"/>
                          <a:cs typeface="Times New Roman" panose="02020603050405020304" pitchFamily="18" charset="0"/>
                        </a:rPr>
                        <a:t>, риніти, ларингіти, нежить.</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solidFill>
                      <a:srgbClr val="0070C0">
                        <a:alpha val="10000"/>
                      </a:srgbClr>
                    </a:solidFill>
                  </a:tcPr>
                </a:tc>
                <a:extLst>
                  <a:ext uri="{0D108BD9-81ED-4DB2-BD59-A6C34878D82A}">
                    <a16:rowId xmlns:a16="http://schemas.microsoft.com/office/drawing/2014/main" val="1366671182"/>
                  </a:ext>
                </a:extLst>
              </a:tr>
              <a:tr h="942790">
                <a:tc>
                  <a:txBody>
                    <a:bodyPr/>
                    <a:lstStyle/>
                    <a:p>
                      <a:pPr algn="l">
                        <a:lnSpc>
                          <a:spcPct val="100000"/>
                        </a:lnSpc>
                        <a:spcAft>
                          <a:spcPts val="0"/>
                        </a:spcAft>
                      </a:pPr>
                      <a:r>
                        <a:rPr lang="uk-UA" sz="1400" dirty="0" err="1">
                          <a:effectLst/>
                          <a:latin typeface="Times New Roman" panose="02020603050405020304" pitchFamily="18" charset="0"/>
                          <a:cs typeface="Times New Roman" panose="02020603050405020304" pitchFamily="18" charset="0"/>
                        </a:rPr>
                        <a:t>Стодаль</a:t>
                      </a:r>
                      <a:r>
                        <a:rPr lang="uk-UA" sz="1400" dirty="0">
                          <a:effectLst/>
                          <a:latin typeface="Times New Roman" panose="02020603050405020304" pitchFamily="18" charset="0"/>
                          <a:cs typeface="Times New Roman" panose="02020603050405020304" pitchFamily="18" charset="0"/>
                        </a:rPr>
                        <a:t> / сироп</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solidFill>
                      <a:srgbClr val="0070C0">
                        <a:alpha val="10000"/>
                      </a:srgbClr>
                    </a:solidFill>
                  </a:tcPr>
                </a:tc>
                <a:tc>
                  <a:txBody>
                    <a:bodyPr/>
                    <a:lstStyle/>
                    <a:p>
                      <a:pPr algn="l">
                        <a:lnSpc>
                          <a:spcPct val="100000"/>
                        </a:lnSpc>
                        <a:spcAft>
                          <a:spcPts val="0"/>
                        </a:spcAft>
                      </a:pPr>
                      <a:r>
                        <a:rPr lang="uk-UA" sz="1400" dirty="0">
                          <a:effectLst/>
                          <a:latin typeface="Times New Roman" panose="02020603050405020304" pitchFamily="18" charset="0"/>
                          <a:cs typeface="Times New Roman" panose="02020603050405020304" pitchFamily="18" charset="0"/>
                        </a:rPr>
                        <a:t>«</a:t>
                      </a:r>
                      <a:r>
                        <a:rPr lang="uk-UA" sz="1400" dirty="0" err="1">
                          <a:effectLst/>
                          <a:latin typeface="Times New Roman" panose="02020603050405020304" pitchFamily="18" charset="0"/>
                          <a:cs typeface="Times New Roman" panose="02020603050405020304" pitchFamily="18" charset="0"/>
                        </a:rPr>
                        <a:t>Laboratoires</a:t>
                      </a:r>
                      <a:r>
                        <a:rPr lang="uk-UA" sz="1400" dirty="0">
                          <a:effectLst/>
                          <a:latin typeface="Times New Roman" panose="02020603050405020304" pitchFamily="18" charset="0"/>
                          <a:cs typeface="Times New Roman" panose="02020603050405020304" pitchFamily="18" charset="0"/>
                        </a:rPr>
                        <a:t> </a:t>
                      </a:r>
                      <a:r>
                        <a:rPr lang="uk-UA" sz="1400" dirty="0" err="1">
                          <a:effectLst/>
                          <a:latin typeface="Times New Roman" panose="02020603050405020304" pitchFamily="18" charset="0"/>
                          <a:cs typeface="Times New Roman" panose="02020603050405020304" pitchFamily="18" charset="0"/>
                        </a:rPr>
                        <a:t>Boiron</a:t>
                      </a:r>
                      <a:r>
                        <a:rPr lang="uk-UA" sz="1400" dirty="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uk-UA" sz="1400" dirty="0">
                          <a:effectLst/>
                          <a:latin typeface="Times New Roman" panose="02020603050405020304" pitchFamily="18" charset="0"/>
                          <a:cs typeface="Times New Roman" panose="02020603050405020304" pitchFamily="18" charset="0"/>
                        </a:rPr>
                        <a:t>Франція</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solidFill>
                      <a:srgbClr val="0070C0">
                        <a:alpha val="10000"/>
                      </a:srgbClr>
                    </a:solidFill>
                  </a:tcPr>
                </a:tc>
                <a:tc>
                  <a:txBody>
                    <a:bodyPr/>
                    <a:lstStyle/>
                    <a:p>
                      <a:pPr algn="just">
                        <a:lnSpc>
                          <a:spcPct val="100000"/>
                        </a:lnSpc>
                        <a:spcAft>
                          <a:spcPts val="0"/>
                        </a:spcAft>
                      </a:pPr>
                      <a:r>
                        <a:rPr lang="en-US" sz="1400">
                          <a:effectLst/>
                          <a:latin typeface="Times New Roman" panose="02020603050405020304" pitchFamily="18" charset="0"/>
                          <a:cs typeface="Times New Roman" panose="02020603050405020304" pitchFamily="18" charset="0"/>
                        </a:rPr>
                        <a:t>Pulsatilla</a:t>
                      </a:r>
                      <a:r>
                        <a:rPr lang="uk-UA" sz="1400">
                          <a:effectLst/>
                          <a:latin typeface="Times New Roman" panose="02020603050405020304" pitchFamily="18" charset="0"/>
                          <a:cs typeface="Times New Roman" panose="02020603050405020304" pitchFamily="18" charset="0"/>
                        </a:rPr>
                        <a:t>,</a:t>
                      </a:r>
                      <a:r>
                        <a:rPr lang="en-US" sz="1400">
                          <a:effectLst/>
                          <a:latin typeface="Times New Roman" panose="02020603050405020304" pitchFamily="18" charset="0"/>
                          <a:cs typeface="Times New Roman" panose="02020603050405020304" pitchFamily="18" charset="0"/>
                        </a:rPr>
                        <a:t> Anemone pulsatilla, Rumex crispus, Bryonia dioica, Ipecacuanha, Spongia tosta, Sticta pulmonaria, Antimonium tartaricum, Myocardium, Coccus cacti, Drosera</a:t>
                      </a:r>
                      <a:endParaRPr lang="ru-RU"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solidFill>
                      <a:srgbClr val="0070C0">
                        <a:alpha val="10000"/>
                      </a:srgbClr>
                    </a:solidFill>
                  </a:tcPr>
                </a:tc>
                <a:tc>
                  <a:txBody>
                    <a:bodyPr/>
                    <a:lstStyle/>
                    <a:p>
                      <a:pPr algn="just">
                        <a:lnSpc>
                          <a:spcPct val="100000"/>
                        </a:lnSpc>
                        <a:spcAft>
                          <a:spcPts val="0"/>
                        </a:spcAft>
                      </a:pPr>
                      <a:r>
                        <a:rPr lang="uk-UA" sz="1400" dirty="0">
                          <a:effectLst/>
                          <a:latin typeface="Times New Roman" panose="02020603050405020304" pitchFamily="18" charset="0"/>
                          <a:cs typeface="Times New Roman" panose="02020603050405020304" pitchFamily="18" charset="0"/>
                        </a:rPr>
                        <a:t>Комплексний препарат, який має протизапальну та </a:t>
                      </a:r>
                      <a:r>
                        <a:rPr lang="uk-UA" sz="1400" dirty="0" err="1">
                          <a:effectLst/>
                          <a:latin typeface="Times New Roman" panose="02020603050405020304" pitchFamily="18" charset="0"/>
                          <a:cs typeface="Times New Roman" panose="02020603050405020304" pitchFamily="18" charset="0"/>
                        </a:rPr>
                        <a:t>протикашльову</a:t>
                      </a:r>
                      <a:r>
                        <a:rPr lang="uk-UA" sz="1400" dirty="0">
                          <a:effectLst/>
                          <a:latin typeface="Times New Roman" panose="02020603050405020304" pitchFamily="18" charset="0"/>
                          <a:cs typeface="Times New Roman" panose="02020603050405020304" pitchFamily="18" charset="0"/>
                        </a:rPr>
                        <a:t> дію. Застосовують для симптоматичного лікування кашлю у дітей та дорослих.</a:t>
                      </a:r>
                      <a:endPar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540" marR="15540" marT="0" marB="0">
                    <a:solidFill>
                      <a:srgbClr val="0070C0">
                        <a:alpha val="10000"/>
                      </a:srgbClr>
                    </a:solidFill>
                  </a:tcPr>
                </a:tc>
                <a:extLst>
                  <a:ext uri="{0D108BD9-81ED-4DB2-BD59-A6C34878D82A}">
                    <a16:rowId xmlns:a16="http://schemas.microsoft.com/office/drawing/2014/main" val="114953350"/>
                  </a:ext>
                </a:extLst>
              </a:tr>
            </a:tbl>
          </a:graphicData>
        </a:graphic>
      </p:graphicFrame>
      <p:sp>
        <p:nvSpPr>
          <p:cNvPr id="9" name="Номер слайда 7"/>
          <p:cNvSpPr>
            <a:spLocks noGrp="1"/>
          </p:cNvSpPr>
          <p:nvPr>
            <p:ph type="sldNum" sz="quarter" idx="12"/>
          </p:nvPr>
        </p:nvSpPr>
        <p:spPr>
          <a:xfrm>
            <a:off x="9273188" y="6456328"/>
            <a:ext cx="2743200" cy="365125"/>
          </a:xfrm>
        </p:spPr>
        <p:txBody>
          <a:body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t>11</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7957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400930" y="2195460"/>
            <a:ext cx="4443749" cy="3661334"/>
          </a:xfrm>
          <a:prstGeom prst="rect">
            <a:avLst/>
          </a:prstGeom>
        </p:spPr>
      </p:pic>
      <p:sp>
        <p:nvSpPr>
          <p:cNvPr id="2" name="Прямоугольник 1"/>
          <p:cNvSpPr/>
          <p:nvPr/>
        </p:nvSpPr>
        <p:spPr>
          <a:xfrm>
            <a:off x="1912537" y="151620"/>
            <a:ext cx="10279463" cy="769441"/>
          </a:xfrm>
          <a:prstGeom prst="rect">
            <a:avLst/>
          </a:prstGeom>
        </p:spPr>
        <p:txBody>
          <a:bodyPr wrap="square">
            <a:spAutoFit/>
          </a:bodyPr>
          <a:lstStyle/>
          <a:p>
            <a:pPr algn="ct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Дослідження з апробації </a:t>
            </a:r>
            <a:r>
              <a:rPr lang="uk-UA" sz="22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методик</a:t>
            </a: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контролю якості монографії ДФУ 2.1</a:t>
            </a: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PetersburgC"/>
              </a:rPr>
              <a:t> </a:t>
            </a: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r>
              <a:rPr lang="uk-UA" sz="22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М'яточник</a:t>
            </a: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чорний»</a:t>
            </a:r>
            <a:endParaRPr lang="ru-RU" sz="2200" b="1" dirty="0">
              <a:solidFill>
                <a:srgbClr val="002060"/>
              </a:solidFill>
              <a:effectLst>
                <a:outerShdw blurRad="38100" dist="38100" dir="2700000" algn="tl">
                  <a:srgbClr val="000000">
                    <a:alpha val="43137"/>
                  </a:srgbClr>
                </a:outerShdw>
              </a:effectLst>
            </a:endParaRPr>
          </a:p>
        </p:txBody>
      </p:sp>
      <p:pic>
        <p:nvPicPr>
          <p:cNvPr id="3" name="Picture 4" descr="Картинки по запросу белокудренник черны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76" y="151620"/>
            <a:ext cx="1447968" cy="17836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14918" y="966320"/>
            <a:ext cx="9934537"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uk-UA" sz="1600" dirty="0">
                <a:latin typeface="Times New Roman" panose="02020603050405020304" pitchFamily="18" charset="0"/>
                <a:cs typeface="Times New Roman" panose="02020603050405020304" pitchFamily="18" charset="0"/>
              </a:rPr>
              <a:t>Дослідження проводились під керівництвом начальника відділу ДФУ  </a:t>
            </a:r>
            <a:r>
              <a:rPr lang="uk-UA" sz="1600" dirty="0" err="1">
                <a:latin typeface="Times New Roman" panose="02020603050405020304" pitchFamily="18" charset="0"/>
                <a:cs typeface="Times New Roman" panose="02020603050405020304" pitchFamily="18" charset="0"/>
              </a:rPr>
              <a:t>докт</a:t>
            </a:r>
            <a:r>
              <a:rPr lang="uk-UA" sz="1600" dirty="0">
                <a:latin typeface="Times New Roman" panose="02020603050405020304" pitchFamily="18" charset="0"/>
                <a:cs typeface="Times New Roman" panose="02020603050405020304" pitchFamily="18" charset="0"/>
              </a:rPr>
              <a:t>. </a:t>
            </a:r>
            <a:r>
              <a:rPr lang="uk-UA" sz="1600" dirty="0" err="1">
                <a:latin typeface="Times New Roman" panose="02020603050405020304" pitchFamily="18" charset="0"/>
                <a:cs typeface="Times New Roman" panose="02020603050405020304" pitchFamily="18" charset="0"/>
              </a:rPr>
              <a:t>фарм</a:t>
            </a:r>
            <a:r>
              <a:rPr lang="uk-UA" sz="1600" dirty="0">
                <a:latin typeface="Times New Roman" panose="02020603050405020304" pitchFamily="18" charset="0"/>
                <a:cs typeface="Times New Roman" panose="02020603050405020304" pitchFamily="18" charset="0"/>
              </a:rPr>
              <a:t>. наук, </a:t>
            </a:r>
            <a:r>
              <a:rPr lang="uk-UA" sz="1600" dirty="0" err="1">
                <a:latin typeface="Times New Roman" panose="02020603050405020304" pitchFamily="18" charset="0"/>
                <a:cs typeface="Times New Roman" panose="02020603050405020304" pitchFamily="18" charset="0"/>
              </a:rPr>
              <a:t>ст.н.с</a:t>
            </a:r>
            <a:r>
              <a:rPr lang="uk-UA" sz="1600" dirty="0">
                <a:latin typeface="Times New Roman" panose="02020603050405020304" pitchFamily="18" charset="0"/>
                <a:cs typeface="Times New Roman" panose="02020603050405020304" pitchFamily="18" charset="0"/>
              </a:rPr>
              <a:t>. Котова А. Г. та завідувача сектору «Експериментальна підтримка розробки монографій на ЛРС» ДП «Український науковий фармакопейний центр якості лікарських засобів» </a:t>
            </a:r>
            <a:r>
              <a:rPr lang="uk-UA" sz="1600" dirty="0" err="1">
                <a:latin typeface="Times New Roman" panose="02020603050405020304" pitchFamily="18" charset="0"/>
                <a:cs typeface="Times New Roman" panose="02020603050405020304" pitchFamily="18" charset="0"/>
              </a:rPr>
              <a:t>ст.н.с</a:t>
            </a:r>
            <a:r>
              <a:rPr lang="uk-UA" sz="1600" dirty="0">
                <a:latin typeface="Times New Roman" panose="02020603050405020304" pitchFamily="18" charset="0"/>
                <a:cs typeface="Times New Roman" panose="02020603050405020304" pitchFamily="18" charset="0"/>
              </a:rPr>
              <a:t>. Котової Е. Е.</a:t>
            </a:r>
            <a:endParaRPr lang="ru-RU" sz="1600"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0" y="6027003"/>
            <a:ext cx="12192000" cy="830997"/>
          </a:xfrm>
          <a:prstGeom prst="rect">
            <a:avLst/>
          </a:prstGeom>
        </p:spPr>
        <p:txBody>
          <a:bodyPr wrap="square">
            <a:spAutoFit/>
          </a:bodyPr>
          <a:lstStyle/>
          <a:p>
            <a:r>
              <a:rPr lang="uk-UA" sz="1200" dirty="0">
                <a:latin typeface="Arial" panose="020B0604020202020204" pitchFamily="34" charset="0"/>
                <a:ea typeface="Calibri" panose="020F0502020204030204" pitchFamily="34" charset="0"/>
                <a:cs typeface="Arial" panose="020B0604020202020204" pitchFamily="34" charset="0"/>
              </a:rPr>
              <a:t>1. Стандартизація трави </a:t>
            </a:r>
            <a:r>
              <a:rPr lang="uk-UA" sz="1200" dirty="0" err="1">
                <a:latin typeface="Arial" panose="020B0604020202020204" pitchFamily="34" charset="0"/>
                <a:ea typeface="Calibri" panose="020F0502020204030204" pitchFamily="34" charset="0"/>
                <a:cs typeface="Arial" panose="020B0604020202020204" pitchFamily="34" charset="0"/>
              </a:rPr>
              <a:t>м'яточнику</a:t>
            </a:r>
            <a:r>
              <a:rPr lang="uk-UA" sz="1200" dirty="0">
                <a:latin typeface="Arial" panose="020B0604020202020204" pitchFamily="34" charset="0"/>
                <a:ea typeface="Calibri" panose="020F0502020204030204" pitchFamily="34" charset="0"/>
                <a:cs typeface="Arial" panose="020B0604020202020204" pitchFamily="34" charset="0"/>
              </a:rPr>
              <a:t> чорного за морфолого-анатомічними ознаками / О. В. Савельєва, Г. С. Шумова, Л. М. Сіра, І. М. Владимирова </a:t>
            </a:r>
            <a:r>
              <a:rPr lang="uk-UA" sz="1200" i="1" dirty="0">
                <a:latin typeface="Arial" panose="020B0604020202020204" pitchFamily="34" charset="0"/>
                <a:ea typeface="Calibri" panose="020F0502020204030204" pitchFamily="34" charset="0"/>
                <a:cs typeface="Arial" panose="020B0604020202020204" pitchFamily="34" charset="0"/>
              </a:rPr>
              <a:t>Фітотерапія Часопис</a:t>
            </a:r>
            <a:r>
              <a:rPr lang="uk-UA" sz="1200" dirty="0">
                <a:latin typeface="Arial" panose="020B0604020202020204" pitchFamily="34" charset="0"/>
                <a:ea typeface="Calibri" panose="020F0502020204030204" pitchFamily="34" charset="0"/>
                <a:cs typeface="Arial" panose="020B0604020202020204" pitchFamily="34" charset="0"/>
              </a:rPr>
              <a:t>. 2015. № 4. С. 63-68.</a:t>
            </a:r>
          </a:p>
          <a:p>
            <a:pPr lvl="0"/>
            <a:r>
              <a:rPr lang="uk-UA" sz="1200" dirty="0">
                <a:latin typeface="Arial" panose="020B0604020202020204" pitchFamily="34" charset="0"/>
                <a:ea typeface="Calibri" panose="020F0502020204030204" pitchFamily="34" charset="0"/>
                <a:cs typeface="Arial" panose="020B0604020202020204" pitchFamily="34" charset="0"/>
              </a:rPr>
              <a:t>2. </a:t>
            </a:r>
            <a:r>
              <a:rPr lang="en-GB" sz="1200" dirty="0" err="1">
                <a:latin typeface="Arial" panose="020B0604020202020204" pitchFamily="34" charset="0"/>
                <a:ea typeface="Calibri" panose="020F0502020204030204" pitchFamily="34" charset="0"/>
                <a:cs typeface="Arial" panose="020B0604020202020204" pitchFamily="34" charset="0"/>
              </a:rPr>
              <a:t>Savelieva</a:t>
            </a:r>
            <a:r>
              <a:rPr lang="en-GB" sz="1200" dirty="0">
                <a:latin typeface="Arial" panose="020B0604020202020204" pitchFamily="34" charset="0"/>
                <a:ea typeface="Calibri" panose="020F0502020204030204" pitchFamily="34" charset="0"/>
                <a:cs typeface="Arial" panose="020B0604020202020204" pitchFamily="34" charset="0"/>
              </a:rPr>
              <a:t> E</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Shumova</a:t>
            </a:r>
            <a:r>
              <a:rPr lang="en-US" sz="1200" dirty="0">
                <a:latin typeface="Arial" panose="020B0604020202020204" pitchFamily="34" charset="0"/>
                <a:ea typeface="Calibri" panose="020F0502020204030204" pitchFamily="34" charset="0"/>
                <a:cs typeface="Arial" panose="020B0604020202020204" pitchFamily="34" charset="0"/>
              </a:rPr>
              <a:t> </a:t>
            </a:r>
            <a:r>
              <a:rPr lang="ru-RU" sz="1200" dirty="0">
                <a:latin typeface="Arial" panose="020B0604020202020204" pitchFamily="34" charset="0"/>
                <a:ea typeface="Calibri" panose="020F0502020204030204" pitchFamily="34" charset="0"/>
                <a:cs typeface="Arial" panose="020B0604020202020204" pitchFamily="34" charset="0"/>
              </a:rPr>
              <a:t>A</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Vladymyrova</a:t>
            </a:r>
            <a:r>
              <a:rPr lang="en-US" sz="1200" dirty="0">
                <a:latin typeface="Arial" panose="020B0604020202020204" pitchFamily="34" charset="0"/>
                <a:ea typeface="Calibri" panose="020F0502020204030204" pitchFamily="34" charset="0"/>
                <a:cs typeface="Arial" panose="020B0604020202020204" pitchFamily="34" charset="0"/>
              </a:rPr>
              <a:t> </a:t>
            </a:r>
            <a:r>
              <a:rPr lang="ru-RU" sz="1200" dirty="0">
                <a:latin typeface="Arial" panose="020B0604020202020204" pitchFamily="34" charset="0"/>
                <a:ea typeface="Calibri" panose="020F0502020204030204" pitchFamily="34" charset="0"/>
                <a:cs typeface="Arial" panose="020B0604020202020204" pitchFamily="34" charset="0"/>
              </a:rPr>
              <a:t>I</a:t>
            </a:r>
            <a:r>
              <a:rPr lang="uk-UA" sz="1200" dirty="0">
                <a:latin typeface="Arial" panose="020B0604020202020204" pitchFamily="34" charset="0"/>
                <a:ea typeface="Calibri" panose="020F0502020204030204" pitchFamily="34" charset="0"/>
                <a:cs typeface="Arial" panose="020B0604020202020204" pitchFamily="34" charset="0"/>
              </a:rPr>
              <a:t>. </a:t>
            </a:r>
            <a:r>
              <a:rPr lang="ru-RU" sz="1200" dirty="0" err="1">
                <a:latin typeface="Arial" panose="020B0604020202020204" pitchFamily="34" charset="0"/>
                <a:ea typeface="Calibri" panose="020F0502020204030204" pitchFamily="34" charset="0"/>
                <a:cs typeface="Arial" panose="020B0604020202020204" pitchFamily="34" charset="0"/>
              </a:rPr>
              <a:t>The</a:t>
            </a:r>
            <a:r>
              <a:rPr lang="ru-RU" sz="1200" dirty="0">
                <a:latin typeface="Arial" panose="020B0604020202020204" pitchFamily="34" charset="0"/>
                <a:ea typeface="Calibri" panose="020F0502020204030204" pitchFamily="34" charset="0"/>
                <a:cs typeface="Arial" panose="020B0604020202020204" pitchFamily="34" charset="0"/>
              </a:rPr>
              <a:t> </a:t>
            </a:r>
            <a:r>
              <a:rPr lang="ru-RU" sz="1200" dirty="0" err="1">
                <a:latin typeface="Arial" panose="020B0604020202020204" pitchFamily="34" charset="0"/>
                <a:ea typeface="Calibri" panose="020F0502020204030204" pitchFamily="34" charset="0"/>
                <a:cs typeface="Arial" panose="020B0604020202020204" pitchFamily="34" charset="0"/>
              </a:rPr>
              <a:t>quantification</a:t>
            </a:r>
            <a:r>
              <a:rPr lang="ru-RU" sz="1200" dirty="0">
                <a:latin typeface="Arial" panose="020B0604020202020204" pitchFamily="34" charset="0"/>
                <a:ea typeface="Calibri" panose="020F0502020204030204" pitchFamily="34" charset="0"/>
                <a:cs typeface="Arial" panose="020B0604020202020204" pitchFamily="34" charset="0"/>
              </a:rPr>
              <a:t> </a:t>
            </a:r>
            <a:r>
              <a:rPr lang="ru-RU" sz="1200" dirty="0" err="1">
                <a:latin typeface="Arial" panose="020B0604020202020204" pitchFamily="34" charset="0"/>
                <a:ea typeface="Calibri" panose="020F0502020204030204" pitchFamily="34" charset="0"/>
                <a:cs typeface="Arial" panose="020B0604020202020204" pitchFamily="34" charset="0"/>
              </a:rPr>
              <a:t>of</a:t>
            </a:r>
            <a:r>
              <a:rPr lang="ru-RU" sz="1200" dirty="0">
                <a:latin typeface="Arial" panose="020B0604020202020204" pitchFamily="34" charset="0"/>
                <a:ea typeface="Calibri" panose="020F0502020204030204" pitchFamily="34" charset="0"/>
                <a:cs typeface="Arial" panose="020B0604020202020204" pitchFamily="34" charset="0"/>
              </a:rPr>
              <a:t> </a:t>
            </a:r>
            <a:r>
              <a:rPr lang="ru-RU" sz="1200" dirty="0" err="1">
                <a:latin typeface="Arial" panose="020B0604020202020204" pitchFamily="34" charset="0"/>
                <a:ea typeface="Calibri" panose="020F0502020204030204" pitchFamily="34" charset="0"/>
                <a:cs typeface="Arial" panose="020B0604020202020204" pitchFamily="34" charset="0"/>
              </a:rPr>
              <a:t>hydroxycinnamic</a:t>
            </a:r>
            <a:r>
              <a:rPr lang="ru-RU" sz="1200" dirty="0">
                <a:latin typeface="Arial" panose="020B0604020202020204" pitchFamily="34" charset="0"/>
                <a:ea typeface="Calibri" panose="020F0502020204030204" pitchFamily="34" charset="0"/>
                <a:cs typeface="Arial" panose="020B0604020202020204" pitchFamily="34" charset="0"/>
              </a:rPr>
              <a:t> </a:t>
            </a:r>
            <a:r>
              <a:rPr lang="ru-RU" sz="1200" dirty="0" err="1">
                <a:latin typeface="Arial" panose="020B0604020202020204" pitchFamily="34" charset="0"/>
                <a:ea typeface="Calibri" panose="020F0502020204030204" pitchFamily="34" charset="0"/>
                <a:cs typeface="Arial" panose="020B0604020202020204" pitchFamily="34" charset="0"/>
              </a:rPr>
              <a:t>acids</a:t>
            </a:r>
            <a:r>
              <a:rPr lang="ru-RU" sz="1200" dirty="0">
                <a:latin typeface="Arial" panose="020B0604020202020204" pitchFamily="34" charset="0"/>
                <a:ea typeface="Calibri" panose="020F0502020204030204" pitchFamily="34" charset="0"/>
                <a:cs typeface="Arial" panose="020B0604020202020204" pitchFamily="34" charset="0"/>
              </a:rPr>
              <a:t> </a:t>
            </a:r>
            <a:r>
              <a:rPr lang="ru-RU" sz="1200" dirty="0" err="1">
                <a:latin typeface="Arial" panose="020B0604020202020204" pitchFamily="34" charset="0"/>
                <a:ea typeface="Calibri" panose="020F0502020204030204" pitchFamily="34" charset="0"/>
                <a:cs typeface="Arial" panose="020B0604020202020204" pitchFamily="34" charset="0"/>
              </a:rPr>
              <a:t>in</a:t>
            </a:r>
            <a:r>
              <a:rPr lang="ru-RU" sz="1200" dirty="0">
                <a:latin typeface="Arial" panose="020B0604020202020204" pitchFamily="34" charset="0"/>
                <a:ea typeface="Calibri" panose="020F0502020204030204" pitchFamily="34" charset="0"/>
                <a:cs typeface="Arial" panose="020B0604020202020204" pitchFamily="34" charset="0"/>
              </a:rPr>
              <a:t> </a:t>
            </a:r>
            <a:r>
              <a:rPr lang="ru-RU" sz="1200" dirty="0" err="1">
                <a:latin typeface="Arial" panose="020B0604020202020204" pitchFamily="34" charset="0"/>
                <a:ea typeface="Calibri" panose="020F0502020204030204" pitchFamily="34" charset="0"/>
                <a:cs typeface="Arial" panose="020B0604020202020204" pitchFamily="34" charset="0"/>
              </a:rPr>
              <a:t>the</a:t>
            </a:r>
            <a:r>
              <a:rPr lang="ru-RU" sz="1200" dirty="0">
                <a:latin typeface="Arial" panose="020B0604020202020204" pitchFamily="34" charset="0"/>
                <a:ea typeface="Calibri" panose="020F0502020204030204" pitchFamily="34" charset="0"/>
                <a:cs typeface="Arial" panose="020B0604020202020204" pitchFamily="34" charset="0"/>
              </a:rPr>
              <a:t> </a:t>
            </a:r>
            <a:r>
              <a:rPr lang="ru-RU" sz="1200" dirty="0" err="1">
                <a:latin typeface="Arial" panose="020B0604020202020204" pitchFamily="34" charset="0"/>
                <a:ea typeface="Calibri" panose="020F0502020204030204" pitchFamily="34" charset="0"/>
                <a:cs typeface="Arial" panose="020B0604020202020204" pitchFamily="34" charset="0"/>
              </a:rPr>
              <a:t>grass</a:t>
            </a:r>
            <a:r>
              <a:rPr lang="ru-RU" sz="1200" dirty="0">
                <a:latin typeface="Arial" panose="020B0604020202020204" pitchFamily="34" charset="0"/>
                <a:ea typeface="Calibri" panose="020F0502020204030204" pitchFamily="34" charset="0"/>
                <a:cs typeface="Arial" panose="020B0604020202020204" pitchFamily="34" charset="0"/>
              </a:rPr>
              <a:t> </a:t>
            </a:r>
            <a:r>
              <a:rPr lang="ru-RU" sz="1200" dirty="0" err="1">
                <a:latin typeface="Arial" panose="020B0604020202020204" pitchFamily="34" charset="0"/>
                <a:ea typeface="Calibri" panose="020F0502020204030204" pitchFamily="34" charset="0"/>
                <a:cs typeface="Arial" panose="020B0604020202020204" pitchFamily="34" charset="0"/>
              </a:rPr>
              <a:t>of</a:t>
            </a:r>
            <a:r>
              <a:rPr lang="ru-RU" sz="1200"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Black Horehound</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i="1" dirty="0">
                <a:latin typeface="Arial" panose="020B0604020202020204" pitchFamily="34" charset="0"/>
                <a:ea typeface="Calibri" panose="020F0502020204030204" pitchFamily="34" charset="0"/>
                <a:cs typeface="Arial" panose="020B0604020202020204" pitchFamily="34" charset="0"/>
              </a:rPr>
              <a:t>The</a:t>
            </a:r>
            <a:r>
              <a:rPr lang="uk-UA" sz="1200" i="1" dirty="0">
                <a:latin typeface="Arial" panose="020B0604020202020204" pitchFamily="34" charset="0"/>
                <a:ea typeface="Calibri" panose="020F0502020204030204" pitchFamily="34" charset="0"/>
                <a:cs typeface="Arial" panose="020B0604020202020204" pitchFamily="34" charset="0"/>
              </a:rPr>
              <a:t> 6</a:t>
            </a:r>
            <a:r>
              <a:rPr lang="en-US" sz="1200" i="1" dirty="0" err="1">
                <a:latin typeface="Arial" panose="020B0604020202020204" pitchFamily="34" charset="0"/>
                <a:ea typeface="Calibri" panose="020F0502020204030204" pitchFamily="34" charset="0"/>
                <a:cs typeface="Arial" panose="020B0604020202020204" pitchFamily="34" charset="0"/>
              </a:rPr>
              <a:t>th</a:t>
            </a:r>
            <a:r>
              <a:rPr lang="en-US" sz="1200" i="1" dirty="0">
                <a:latin typeface="Arial" panose="020B0604020202020204" pitchFamily="34" charset="0"/>
                <a:ea typeface="Calibri" panose="020F0502020204030204" pitchFamily="34" charset="0"/>
                <a:cs typeface="Arial" panose="020B0604020202020204" pitchFamily="34" charset="0"/>
              </a:rPr>
              <a:t> International Pharmaceutical Conference</a:t>
            </a:r>
            <a:r>
              <a:rPr lang="uk-UA" sz="1200" i="1" dirty="0">
                <a:latin typeface="Arial" panose="020B0604020202020204" pitchFamily="34" charset="0"/>
                <a:ea typeface="Calibri" panose="020F0502020204030204" pitchFamily="34" charset="0"/>
                <a:cs typeface="Arial" panose="020B0604020202020204" pitchFamily="34" charset="0"/>
              </a:rPr>
              <a:t> «</a:t>
            </a:r>
            <a:r>
              <a:rPr lang="en-US" sz="1200" i="1" dirty="0">
                <a:latin typeface="Arial" panose="020B0604020202020204" pitchFamily="34" charset="0"/>
                <a:ea typeface="Calibri" panose="020F0502020204030204" pitchFamily="34" charset="0"/>
                <a:cs typeface="Arial" panose="020B0604020202020204" pitchFamily="34" charset="0"/>
              </a:rPr>
              <a:t>Science and practice</a:t>
            </a:r>
            <a:r>
              <a:rPr lang="uk-UA" sz="1200" i="1" dirty="0">
                <a:latin typeface="Arial" panose="020B0604020202020204" pitchFamily="34" charset="0"/>
                <a:ea typeface="Calibri" panose="020F0502020204030204" pitchFamily="34" charset="0"/>
                <a:cs typeface="Arial" panose="020B0604020202020204" pitchFamily="34" charset="0"/>
              </a:rPr>
              <a:t> 2015»</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Kaunas</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Lithuania</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November</a:t>
            </a:r>
            <a:r>
              <a:rPr lang="uk-UA" sz="1200" dirty="0">
                <a:latin typeface="Arial" panose="020B0604020202020204" pitchFamily="34" charset="0"/>
                <a:ea typeface="Calibri" panose="020F0502020204030204" pitchFamily="34" charset="0"/>
                <a:cs typeface="Arial" panose="020B0604020202020204" pitchFamily="34" charset="0"/>
              </a:rPr>
              <a:t> 5-6 </a:t>
            </a:r>
            <a:r>
              <a:rPr lang="en-US" sz="1200" dirty="0" err="1">
                <a:latin typeface="Arial" panose="020B0604020202020204" pitchFamily="34" charset="0"/>
                <a:ea typeface="Calibri" panose="020F0502020204030204" pitchFamily="34" charset="0"/>
                <a:cs typeface="Arial" panose="020B0604020202020204" pitchFamily="34" charset="0"/>
              </a:rPr>
              <a:t>th</a:t>
            </a:r>
            <a:r>
              <a:rPr lang="uk-UA" sz="1200" dirty="0">
                <a:latin typeface="Arial" panose="020B0604020202020204" pitchFamily="34" charset="0"/>
                <a:ea typeface="Calibri" panose="020F0502020204030204" pitchFamily="34" charset="0"/>
                <a:cs typeface="Arial" panose="020B0604020202020204" pitchFamily="34" charset="0"/>
              </a:rPr>
              <a:t>, 2015.</a:t>
            </a:r>
            <a:r>
              <a:rPr lang="en-US" sz="1200" dirty="0">
                <a:latin typeface="Arial" panose="020B0604020202020204" pitchFamily="34" charset="0"/>
                <a:ea typeface="Calibri" panose="020F0502020204030204" pitchFamily="34" charset="0"/>
                <a:cs typeface="Arial" panose="020B0604020202020204" pitchFamily="34" charset="0"/>
              </a:rPr>
              <a:t> Kaunas</a:t>
            </a:r>
            <a:r>
              <a:rPr lang="uk-UA" sz="1200" dirty="0">
                <a:latin typeface="Arial" panose="020B0604020202020204" pitchFamily="34" charset="0"/>
                <a:ea typeface="Calibri" panose="020F0502020204030204" pitchFamily="34" charset="0"/>
                <a:cs typeface="Arial" panose="020B0604020202020204" pitchFamily="34" charset="0"/>
              </a:rPr>
              <a:t>, 2015. Р. 29-30.</a:t>
            </a:r>
            <a:endParaRPr lang="ru-RU" sz="1050" dirty="0">
              <a:latin typeface="Arial" panose="020B0604020202020204" pitchFamily="34" charset="0"/>
              <a:ea typeface="Calibri" panose="020F0502020204030204" pitchFamily="34" charset="0"/>
              <a:cs typeface="Arial" panose="020B0604020202020204" pitchFamily="34" charset="0"/>
            </a:endParaRPr>
          </a:p>
        </p:txBody>
      </p:sp>
      <p:cxnSp>
        <p:nvCxnSpPr>
          <p:cNvPr id="7" name="Прямая соединительная линия 6"/>
          <p:cNvCxnSpPr/>
          <p:nvPr/>
        </p:nvCxnSpPr>
        <p:spPr>
          <a:xfrm>
            <a:off x="0" y="6027003"/>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Рисунок 5"/>
          <p:cNvPicPr>
            <a:picLocks noChangeAspect="1"/>
          </p:cNvPicPr>
          <p:nvPr/>
        </p:nvPicPr>
        <p:blipFill>
          <a:blip r:embed="rId4"/>
          <a:stretch>
            <a:fillRect/>
          </a:stretch>
        </p:blipFill>
        <p:spPr>
          <a:xfrm>
            <a:off x="2557461" y="1866484"/>
            <a:ext cx="4574437" cy="1734015"/>
          </a:xfrm>
          <a:prstGeom prst="rect">
            <a:avLst/>
          </a:prstGeom>
        </p:spPr>
      </p:pic>
      <p:sp>
        <p:nvSpPr>
          <p:cNvPr id="11" name="Прямоугольник 10"/>
          <p:cNvSpPr/>
          <p:nvPr/>
        </p:nvSpPr>
        <p:spPr>
          <a:xfrm>
            <a:off x="2637093" y="3508652"/>
            <a:ext cx="3346557" cy="704104"/>
          </a:xfrm>
          <a:prstGeom prst="rect">
            <a:avLst/>
          </a:prstGeom>
        </p:spPr>
        <p:txBody>
          <a:bodyPr wrap="none">
            <a:spAutoFit/>
          </a:bodyPr>
          <a:lstStyle/>
          <a:p>
            <a:pPr algn="just">
              <a:lnSpc>
                <a:spcPct val="150000"/>
              </a:lnSpc>
              <a:spcAft>
                <a:spcPts val="0"/>
              </a:spcAft>
            </a:pPr>
            <a:r>
              <a:rPr lang="uk-UA" sz="1400" dirty="0">
                <a:latin typeface="Times New Roman" panose="02020603050405020304" pitchFamily="18" charset="0"/>
                <a:ea typeface="Calibri" panose="020F0502020204030204" pitchFamily="34" charset="0"/>
                <a:cs typeface="Times New Roman" panose="02020603050405020304" pitchFamily="18" charset="0"/>
              </a:rPr>
              <a:t>Рис 9. УФ-спектр досліджуваного зразку </a:t>
            </a:r>
          </a:p>
          <a:p>
            <a:pPr algn="just">
              <a:lnSpc>
                <a:spcPct val="150000"/>
              </a:lnSpc>
              <a:spcAft>
                <a:spcPts val="0"/>
              </a:spcAft>
            </a:pPr>
            <a:r>
              <a:rPr lang="uk-UA" sz="1400" dirty="0" err="1">
                <a:latin typeface="Times New Roman" panose="02020603050405020304" pitchFamily="18" charset="0"/>
                <a:ea typeface="Calibri" panose="020F0502020204030204" pitchFamily="34" charset="0"/>
                <a:cs typeface="Times New Roman" panose="02020603050405020304" pitchFamily="18" charset="0"/>
              </a:rPr>
              <a:t>м'яточнику</a:t>
            </a:r>
            <a:r>
              <a:rPr lang="uk-UA" sz="1400" dirty="0">
                <a:latin typeface="Times New Roman" panose="02020603050405020304" pitchFamily="18" charset="0"/>
                <a:ea typeface="Calibri" panose="020F0502020204030204" pitchFamily="34" charset="0"/>
                <a:cs typeface="Times New Roman" panose="02020603050405020304" pitchFamily="18" charset="0"/>
              </a:rPr>
              <a:t> чорного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Прямоугольник 11"/>
          <p:cNvSpPr/>
          <p:nvPr/>
        </p:nvSpPr>
        <p:spPr>
          <a:xfrm>
            <a:off x="7131899" y="3146614"/>
            <a:ext cx="4970613" cy="584775"/>
          </a:xfrm>
          <a:prstGeom prst="rect">
            <a:avLst/>
          </a:prstGeom>
        </p:spPr>
        <p:txBody>
          <a:bodyPr wrap="square">
            <a:spAutoFit/>
          </a:bodyPr>
          <a:lstStyle/>
          <a:p>
            <a:pPr algn="ctr">
              <a:spcAft>
                <a:spcPts val="0"/>
              </a:spcAft>
            </a:pPr>
            <a:r>
              <a:rPr lang="uk-UA" sz="1600" dirty="0">
                <a:latin typeface="Times New Roman" panose="02020603050405020304" pitchFamily="18" charset="0"/>
                <a:ea typeface="Calibri" panose="020F0502020204030204" pitchFamily="34" charset="0"/>
                <a:cs typeface="Times New Roman" panose="02020603050405020304" pitchFamily="18" charset="0"/>
              </a:rPr>
              <a:t>Результати визначення показників якості</a:t>
            </a:r>
            <a:br>
              <a:rPr lang="uk-UA" sz="1600" dirty="0">
                <a:latin typeface="Times New Roman" panose="02020603050405020304" pitchFamily="18" charset="0"/>
                <a:ea typeface="Calibri" panose="020F0502020204030204" pitchFamily="34" charset="0"/>
                <a:cs typeface="Times New Roman" panose="02020603050405020304" pitchFamily="18" charset="0"/>
              </a:rPr>
            </a:br>
            <a:r>
              <a:rPr lang="uk-UA" sz="1600" dirty="0" err="1">
                <a:latin typeface="Times New Roman" panose="02020603050405020304" pitchFamily="18" charset="0"/>
                <a:ea typeface="Calibri" panose="020F0502020204030204" pitchFamily="34" charset="0"/>
                <a:cs typeface="Times New Roman" panose="02020603050405020304" pitchFamily="18" charset="0"/>
              </a:rPr>
              <a:t>м'яточнику</a:t>
            </a:r>
            <a:r>
              <a:rPr lang="uk-UA" sz="1600" dirty="0">
                <a:latin typeface="Times New Roman" panose="02020603050405020304" pitchFamily="18" charset="0"/>
                <a:ea typeface="Calibri" panose="020F0502020204030204" pitchFamily="34" charset="0"/>
                <a:cs typeface="Times New Roman" panose="02020603050405020304" pitchFamily="18" charset="0"/>
              </a:rPr>
              <a:t> чорного трави</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Таблица 13"/>
          <p:cNvGraphicFramePr>
            <a:graphicFrameLocks noGrp="1"/>
          </p:cNvGraphicFramePr>
          <p:nvPr>
            <p:extLst>
              <p:ext uri="{D42A27DB-BD31-4B8C-83A1-F6EECF244321}">
                <p14:modId xmlns:p14="http://schemas.microsoft.com/office/powerpoint/2010/main" val="3985298998"/>
              </p:ext>
            </p:extLst>
          </p:nvPr>
        </p:nvGraphicFramePr>
        <p:xfrm>
          <a:off x="5697416" y="3850954"/>
          <a:ext cx="6405097" cy="1957070"/>
        </p:xfrm>
        <a:graphic>
          <a:graphicData uri="http://schemas.openxmlformats.org/drawingml/2006/table">
            <a:tbl>
              <a:tblPr firstRow="1" firstCol="1" bandRow="1">
                <a:tableStyleId>{5940675A-B579-460E-94D1-54222C63F5DA}</a:tableStyleId>
              </a:tblPr>
              <a:tblGrid>
                <a:gridCol w="1538202">
                  <a:extLst>
                    <a:ext uri="{9D8B030D-6E8A-4147-A177-3AD203B41FA5}">
                      <a16:colId xmlns:a16="http://schemas.microsoft.com/office/drawing/2014/main" val="3003859047"/>
                    </a:ext>
                  </a:extLst>
                </a:gridCol>
                <a:gridCol w="906211">
                  <a:extLst>
                    <a:ext uri="{9D8B030D-6E8A-4147-A177-3AD203B41FA5}">
                      <a16:colId xmlns:a16="http://schemas.microsoft.com/office/drawing/2014/main" val="3821844335"/>
                    </a:ext>
                  </a:extLst>
                </a:gridCol>
                <a:gridCol w="990171">
                  <a:extLst>
                    <a:ext uri="{9D8B030D-6E8A-4147-A177-3AD203B41FA5}">
                      <a16:colId xmlns:a16="http://schemas.microsoft.com/office/drawing/2014/main" val="636365785"/>
                    </a:ext>
                  </a:extLst>
                </a:gridCol>
                <a:gridCol w="990171">
                  <a:extLst>
                    <a:ext uri="{9D8B030D-6E8A-4147-A177-3AD203B41FA5}">
                      <a16:colId xmlns:a16="http://schemas.microsoft.com/office/drawing/2014/main" val="2403216460"/>
                    </a:ext>
                  </a:extLst>
                </a:gridCol>
                <a:gridCol w="990171">
                  <a:extLst>
                    <a:ext uri="{9D8B030D-6E8A-4147-A177-3AD203B41FA5}">
                      <a16:colId xmlns:a16="http://schemas.microsoft.com/office/drawing/2014/main" val="1853307716"/>
                    </a:ext>
                  </a:extLst>
                </a:gridCol>
                <a:gridCol w="990171">
                  <a:extLst>
                    <a:ext uri="{9D8B030D-6E8A-4147-A177-3AD203B41FA5}">
                      <a16:colId xmlns:a16="http://schemas.microsoft.com/office/drawing/2014/main" val="494193920"/>
                    </a:ext>
                  </a:extLst>
                </a:gridCol>
              </a:tblGrid>
              <a:tr h="0">
                <a:tc rowSpan="2">
                  <a:txBody>
                    <a:bodyPr/>
                    <a:lstStyle/>
                    <a:p>
                      <a:pPr algn="ctr">
                        <a:lnSpc>
                          <a:spcPct val="107000"/>
                        </a:lnSpc>
                        <a:spcAft>
                          <a:spcPts val="0"/>
                        </a:spcAft>
                      </a:pPr>
                      <a:r>
                        <a:rPr lang="uk-UA" sz="1200" dirty="0">
                          <a:effectLst/>
                          <a:latin typeface="Times New Roman" panose="02020603050405020304" pitchFamily="18" charset="0"/>
                          <a:cs typeface="Times New Roman" panose="02020603050405020304" pitchFamily="18" charset="0"/>
                        </a:rPr>
                        <a:t>Показник</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40000"/>
                      </a:srgbClr>
                    </a:solidFill>
                  </a:tcPr>
                </a:tc>
                <a:tc gridSpan="5">
                  <a:txBody>
                    <a:bodyPr/>
                    <a:lstStyle/>
                    <a:p>
                      <a:pPr algn="ctr">
                        <a:lnSpc>
                          <a:spcPct val="107000"/>
                        </a:lnSpc>
                        <a:spcAft>
                          <a:spcPts val="0"/>
                        </a:spcAft>
                      </a:pPr>
                      <a:r>
                        <a:rPr lang="uk-UA" sz="1200" dirty="0">
                          <a:effectLst/>
                          <a:latin typeface="Times New Roman" panose="02020603050405020304" pitchFamily="18" charset="0"/>
                          <a:cs typeface="Times New Roman" panose="02020603050405020304" pitchFamily="18" charset="0"/>
                        </a:rPr>
                        <a:t>Трава </a:t>
                      </a:r>
                      <a:r>
                        <a:rPr lang="uk-UA" sz="1200" dirty="0" err="1">
                          <a:effectLst/>
                          <a:latin typeface="Times New Roman" panose="02020603050405020304" pitchFamily="18" charset="0"/>
                          <a:cs typeface="Times New Roman" panose="02020603050405020304" pitchFamily="18" charset="0"/>
                        </a:rPr>
                        <a:t>м'яточнику</a:t>
                      </a:r>
                      <a:r>
                        <a:rPr lang="uk-UA" sz="1200" dirty="0">
                          <a:effectLst/>
                          <a:latin typeface="Times New Roman" panose="02020603050405020304" pitchFamily="18" charset="0"/>
                          <a:cs typeface="Times New Roman" panose="02020603050405020304" pitchFamily="18" charset="0"/>
                        </a:rPr>
                        <a:t> чорного</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40000"/>
                      </a:srgb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1389203"/>
                  </a:ext>
                </a:extLst>
              </a:tr>
              <a:tr h="0">
                <a:tc vMerge="1">
                  <a:txBody>
                    <a:bodyPr/>
                    <a:lstStyle/>
                    <a:p>
                      <a:endParaRPr lang="ru-RU"/>
                    </a:p>
                  </a:txBody>
                  <a:tcPr/>
                </a:tc>
                <a:tc>
                  <a:txBody>
                    <a:bodyPr/>
                    <a:lstStyle/>
                    <a:p>
                      <a:pPr algn="ctr">
                        <a:lnSpc>
                          <a:spcPct val="107000"/>
                        </a:lnSpc>
                        <a:spcAft>
                          <a:spcPts val="0"/>
                        </a:spcAft>
                      </a:pPr>
                      <a:r>
                        <a:rPr lang="uk-UA" sz="1200">
                          <a:effectLst/>
                          <a:latin typeface="Times New Roman" panose="02020603050405020304" pitchFamily="18" charset="0"/>
                          <a:cs typeface="Times New Roman" panose="02020603050405020304" pitchFamily="18" charset="0"/>
                        </a:rPr>
                        <a:t>Зразок </a:t>
                      </a:r>
                      <a:endParaRPr lang="ru-RU" sz="120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200">
                          <a:effectLst/>
                          <a:latin typeface="Times New Roman" panose="02020603050405020304" pitchFamily="18" charset="0"/>
                          <a:cs typeface="Times New Roman" panose="02020603050405020304" pitchFamily="18" charset="0"/>
                        </a:rPr>
                        <a:t>№ 1</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40000"/>
                      </a:srgbClr>
                    </a:solidFill>
                  </a:tcPr>
                </a:tc>
                <a:tc>
                  <a:txBody>
                    <a:bodyPr/>
                    <a:lstStyle/>
                    <a:p>
                      <a:pPr algn="ctr">
                        <a:lnSpc>
                          <a:spcPct val="107000"/>
                        </a:lnSpc>
                        <a:spcAft>
                          <a:spcPts val="0"/>
                        </a:spcAft>
                      </a:pPr>
                      <a:r>
                        <a:rPr lang="uk-UA" sz="1200">
                          <a:effectLst/>
                          <a:latin typeface="Times New Roman" panose="02020603050405020304" pitchFamily="18" charset="0"/>
                          <a:cs typeface="Times New Roman" panose="02020603050405020304" pitchFamily="18" charset="0"/>
                        </a:rPr>
                        <a:t>Зразок </a:t>
                      </a:r>
                      <a:endParaRPr lang="ru-RU" sz="120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200">
                          <a:effectLst/>
                          <a:latin typeface="Times New Roman" panose="02020603050405020304" pitchFamily="18" charset="0"/>
                          <a:cs typeface="Times New Roman" panose="02020603050405020304" pitchFamily="18" charset="0"/>
                        </a:rPr>
                        <a:t>№ 2</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40000"/>
                      </a:srgbClr>
                    </a:solidFill>
                  </a:tcPr>
                </a:tc>
                <a:tc>
                  <a:txBody>
                    <a:bodyPr/>
                    <a:lstStyle/>
                    <a:p>
                      <a:pPr algn="ctr">
                        <a:lnSpc>
                          <a:spcPct val="107000"/>
                        </a:lnSpc>
                        <a:spcAft>
                          <a:spcPts val="0"/>
                        </a:spcAft>
                      </a:pPr>
                      <a:r>
                        <a:rPr lang="uk-UA" sz="1200" dirty="0">
                          <a:effectLst/>
                          <a:latin typeface="Times New Roman" panose="02020603050405020304" pitchFamily="18" charset="0"/>
                          <a:cs typeface="Times New Roman" panose="02020603050405020304" pitchFamily="18" charset="0"/>
                        </a:rPr>
                        <a:t>Зразок </a:t>
                      </a:r>
                      <a:endParaRPr lang="ru-RU" sz="12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200" dirty="0">
                          <a:effectLst/>
                          <a:latin typeface="Times New Roman" panose="02020603050405020304" pitchFamily="18" charset="0"/>
                          <a:cs typeface="Times New Roman" panose="02020603050405020304" pitchFamily="18" charset="0"/>
                        </a:rPr>
                        <a:t>№ 3</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40000"/>
                      </a:srgbClr>
                    </a:solidFill>
                  </a:tcPr>
                </a:tc>
                <a:tc>
                  <a:txBody>
                    <a:bodyPr/>
                    <a:lstStyle/>
                    <a:p>
                      <a:pPr algn="ctr">
                        <a:lnSpc>
                          <a:spcPct val="107000"/>
                        </a:lnSpc>
                        <a:spcAft>
                          <a:spcPts val="0"/>
                        </a:spcAft>
                      </a:pPr>
                      <a:r>
                        <a:rPr lang="uk-UA" sz="1200" dirty="0">
                          <a:effectLst/>
                          <a:latin typeface="Times New Roman" panose="02020603050405020304" pitchFamily="18" charset="0"/>
                          <a:cs typeface="Times New Roman" panose="02020603050405020304" pitchFamily="18" charset="0"/>
                        </a:rPr>
                        <a:t>Зразок </a:t>
                      </a:r>
                      <a:endParaRPr lang="ru-RU" sz="12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200" dirty="0">
                          <a:effectLst/>
                          <a:latin typeface="Times New Roman" panose="02020603050405020304" pitchFamily="18" charset="0"/>
                          <a:cs typeface="Times New Roman" panose="02020603050405020304" pitchFamily="18" charset="0"/>
                        </a:rPr>
                        <a:t>№ 4</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40000"/>
                      </a:srgbClr>
                    </a:solidFill>
                  </a:tcPr>
                </a:tc>
                <a:tc>
                  <a:txBody>
                    <a:bodyPr/>
                    <a:lstStyle/>
                    <a:p>
                      <a:pPr algn="ctr">
                        <a:lnSpc>
                          <a:spcPct val="107000"/>
                        </a:lnSpc>
                        <a:spcAft>
                          <a:spcPts val="0"/>
                        </a:spcAft>
                      </a:pPr>
                      <a:r>
                        <a:rPr lang="uk-UA" sz="1200" dirty="0">
                          <a:effectLst/>
                          <a:latin typeface="Times New Roman" panose="02020603050405020304" pitchFamily="18" charset="0"/>
                          <a:cs typeface="Times New Roman" panose="02020603050405020304" pitchFamily="18" charset="0"/>
                        </a:rPr>
                        <a:t>Зразок </a:t>
                      </a:r>
                      <a:endParaRPr lang="ru-RU" sz="12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200" dirty="0">
                          <a:effectLst/>
                          <a:latin typeface="Times New Roman" panose="02020603050405020304" pitchFamily="18" charset="0"/>
                          <a:cs typeface="Times New Roman" panose="02020603050405020304" pitchFamily="18" charset="0"/>
                        </a:rPr>
                        <a:t>№ 5</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40000"/>
                      </a:srgbClr>
                    </a:solidFill>
                  </a:tcPr>
                </a:tc>
                <a:extLst>
                  <a:ext uri="{0D108BD9-81ED-4DB2-BD59-A6C34878D82A}">
                    <a16:rowId xmlns:a16="http://schemas.microsoft.com/office/drawing/2014/main" val="987615103"/>
                  </a:ext>
                </a:extLst>
              </a:tr>
              <a:tr h="0">
                <a:tc>
                  <a:txBody>
                    <a:bodyPr/>
                    <a:lstStyle/>
                    <a:p>
                      <a:pPr>
                        <a:lnSpc>
                          <a:spcPct val="107000"/>
                        </a:lnSpc>
                        <a:spcAft>
                          <a:spcPts val="0"/>
                        </a:spcAft>
                      </a:pPr>
                      <a:r>
                        <a:rPr lang="uk-UA" sz="1200" dirty="0">
                          <a:effectLst/>
                          <a:latin typeface="Times New Roman" panose="02020603050405020304" pitchFamily="18" charset="0"/>
                          <a:cs typeface="Times New Roman" panose="02020603050405020304" pitchFamily="18" charset="0"/>
                        </a:rPr>
                        <a:t>Втрата в масі при висушуванні</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200">
                          <a:effectLst/>
                          <a:latin typeface="Times New Roman" panose="02020603050405020304" pitchFamily="18" charset="0"/>
                          <a:cs typeface="Times New Roman" panose="02020603050405020304" pitchFamily="18" charset="0"/>
                        </a:rPr>
                        <a:t>10,43±0,25</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200" dirty="0">
                          <a:effectLst/>
                          <a:latin typeface="Times New Roman" panose="02020603050405020304" pitchFamily="18" charset="0"/>
                          <a:cs typeface="Times New Roman" panose="02020603050405020304" pitchFamily="18" charset="0"/>
                        </a:rPr>
                        <a:t>10,21±0,19</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ru-RU" sz="1200">
                          <a:effectLst/>
                          <a:latin typeface="Times New Roman" panose="02020603050405020304" pitchFamily="18" charset="0"/>
                          <a:cs typeface="Times New Roman" panose="02020603050405020304" pitchFamily="18" charset="0"/>
                        </a:rPr>
                        <a:t>10,84</a:t>
                      </a:r>
                      <a:r>
                        <a:rPr lang="uk-UA" sz="1200">
                          <a:effectLst/>
                          <a:latin typeface="Times New Roman" panose="02020603050405020304" pitchFamily="18" charset="0"/>
                          <a:cs typeface="Times New Roman" panose="02020603050405020304" pitchFamily="18" charset="0"/>
                        </a:rPr>
                        <a:t>±0,20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200">
                          <a:effectLst/>
                          <a:latin typeface="Times New Roman" panose="02020603050405020304" pitchFamily="18" charset="0"/>
                          <a:cs typeface="Times New Roman" panose="02020603050405020304" pitchFamily="18" charset="0"/>
                        </a:rPr>
                        <a:t>9,42±0,18</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10,73</a:t>
                      </a:r>
                      <a:r>
                        <a:rPr lang="uk-UA" sz="1200">
                          <a:effectLst/>
                          <a:latin typeface="Times New Roman" panose="02020603050405020304" pitchFamily="18" charset="0"/>
                          <a:cs typeface="Times New Roman" panose="02020603050405020304" pitchFamily="18" charset="0"/>
                        </a:rPr>
                        <a:t>±0,21</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extLst>
                  <a:ext uri="{0D108BD9-81ED-4DB2-BD59-A6C34878D82A}">
                    <a16:rowId xmlns:a16="http://schemas.microsoft.com/office/drawing/2014/main" val="1442971594"/>
                  </a:ext>
                </a:extLst>
              </a:tr>
              <a:tr h="0">
                <a:tc>
                  <a:txBody>
                    <a:bodyPr/>
                    <a:lstStyle/>
                    <a:p>
                      <a:pPr>
                        <a:lnSpc>
                          <a:spcPct val="107000"/>
                        </a:lnSpc>
                        <a:spcAft>
                          <a:spcPts val="0"/>
                        </a:spcAft>
                      </a:pPr>
                      <a:r>
                        <a:rPr lang="uk-UA" sz="1200" dirty="0">
                          <a:effectLst/>
                          <a:latin typeface="Times New Roman" panose="02020603050405020304" pitchFamily="18" charset="0"/>
                          <a:cs typeface="Times New Roman" panose="02020603050405020304" pitchFamily="18" charset="0"/>
                        </a:rPr>
                        <a:t>Загальна зола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200" dirty="0">
                          <a:effectLst/>
                          <a:latin typeface="Times New Roman" panose="02020603050405020304" pitchFamily="18" charset="0"/>
                          <a:cs typeface="Times New Roman" panose="02020603050405020304" pitchFamily="18" charset="0"/>
                        </a:rPr>
                        <a:t>12,38±0,31</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200">
                          <a:effectLst/>
                          <a:latin typeface="Times New Roman" panose="02020603050405020304" pitchFamily="18" charset="0"/>
                          <a:cs typeface="Times New Roman" panose="02020603050405020304" pitchFamily="18" charset="0"/>
                        </a:rPr>
                        <a:t>11,73±0,29</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200">
                          <a:effectLst/>
                          <a:latin typeface="Times New Roman" panose="02020603050405020304" pitchFamily="18" charset="0"/>
                          <a:cs typeface="Times New Roman" panose="02020603050405020304" pitchFamily="18" charset="0"/>
                        </a:rPr>
                        <a:t>12,05±0,24</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200">
                          <a:effectLst/>
                          <a:latin typeface="Times New Roman" panose="02020603050405020304" pitchFamily="18" charset="0"/>
                          <a:cs typeface="Times New Roman" panose="02020603050405020304" pitchFamily="18" charset="0"/>
                        </a:rPr>
                        <a:t>11,13±0,20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200">
                          <a:effectLst/>
                          <a:latin typeface="Times New Roman" panose="02020603050405020304" pitchFamily="18" charset="0"/>
                          <a:cs typeface="Times New Roman" panose="02020603050405020304" pitchFamily="18" charset="0"/>
                        </a:rPr>
                        <a:t>12,40±0,25</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extLst>
                  <a:ext uri="{0D108BD9-81ED-4DB2-BD59-A6C34878D82A}">
                    <a16:rowId xmlns:a16="http://schemas.microsoft.com/office/drawing/2014/main" val="652069016"/>
                  </a:ext>
                </a:extLst>
              </a:tr>
              <a:tr h="0">
                <a:tc>
                  <a:txBody>
                    <a:bodyPr/>
                    <a:lstStyle/>
                    <a:p>
                      <a:pPr>
                        <a:lnSpc>
                          <a:spcPct val="107000"/>
                        </a:lnSpc>
                        <a:spcAft>
                          <a:spcPts val="0"/>
                        </a:spcAft>
                      </a:pPr>
                      <a:r>
                        <a:rPr lang="uk-UA" sz="1200" dirty="0">
                          <a:effectLst/>
                          <a:latin typeface="Times New Roman" panose="02020603050405020304" pitchFamily="18" charset="0"/>
                          <a:cs typeface="Times New Roman" panose="02020603050405020304" pitchFamily="18" charset="0"/>
                        </a:rPr>
                        <a:t>Вміст </a:t>
                      </a:r>
                      <a:r>
                        <a:rPr lang="ru-RU" sz="1200" dirty="0" err="1">
                          <a:effectLst/>
                          <a:latin typeface="Times New Roman" panose="02020603050405020304" pitchFamily="18" charset="0"/>
                          <a:cs typeface="Times New Roman" panose="02020603050405020304" pitchFamily="18" charset="0"/>
                        </a:rPr>
                        <a:t>суми</a:t>
                      </a:r>
                      <a:r>
                        <a:rPr lang="ru-RU" sz="1200" dirty="0">
                          <a:effectLst/>
                          <a:latin typeface="Times New Roman" panose="02020603050405020304" pitchFamily="18" charset="0"/>
                          <a:cs typeface="Times New Roman" panose="02020603050405020304" pitchFamily="18" charset="0"/>
                        </a:rPr>
                        <a:t> </a:t>
                      </a:r>
                      <a:r>
                        <a:rPr lang="ru-RU" sz="1200" dirty="0" err="1">
                          <a:effectLst/>
                          <a:latin typeface="Times New Roman" panose="02020603050405020304" pitchFamily="18" charset="0"/>
                          <a:cs typeface="Times New Roman" panose="02020603050405020304" pitchFamily="18" charset="0"/>
                        </a:rPr>
                        <a:t>похідних</a:t>
                      </a:r>
                      <a:r>
                        <a:rPr lang="ru-RU" sz="1200" dirty="0">
                          <a:effectLst/>
                          <a:latin typeface="Times New Roman" panose="02020603050405020304" pitchFamily="18" charset="0"/>
                          <a:cs typeface="Times New Roman" panose="02020603050405020304" pitchFamily="18" charset="0"/>
                        </a:rPr>
                        <a:t> </a:t>
                      </a:r>
                      <a:r>
                        <a:rPr lang="ru-RU" sz="1200" dirty="0" err="1">
                          <a:effectLst/>
                          <a:latin typeface="Times New Roman" panose="02020603050405020304" pitchFamily="18" charset="0"/>
                          <a:cs typeface="Times New Roman" panose="02020603050405020304" pitchFamily="18" charset="0"/>
                        </a:rPr>
                        <a:t>орто-дигідроксикоричної</a:t>
                      </a:r>
                      <a:r>
                        <a:rPr lang="ru-RU" sz="1200" dirty="0">
                          <a:effectLst/>
                          <a:latin typeface="Times New Roman" panose="02020603050405020304" pitchFamily="18" charset="0"/>
                          <a:cs typeface="Times New Roman" panose="02020603050405020304" pitchFamily="18" charset="0"/>
                        </a:rPr>
                        <a:t> </a:t>
                      </a:r>
                      <a:r>
                        <a:rPr lang="ru-RU" sz="1200" dirty="0" err="1">
                          <a:effectLst/>
                          <a:latin typeface="Times New Roman" panose="02020603050405020304" pitchFamily="18" charset="0"/>
                          <a:cs typeface="Times New Roman" panose="02020603050405020304" pitchFamily="18" charset="0"/>
                        </a:rPr>
                        <a:t>кислоти</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200" dirty="0">
                          <a:effectLst/>
                          <a:latin typeface="Times New Roman" panose="02020603050405020304" pitchFamily="18" charset="0"/>
                          <a:cs typeface="Times New Roman" panose="02020603050405020304" pitchFamily="18" charset="0"/>
                        </a:rPr>
                        <a:t>2,50±0,01</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200" dirty="0">
                          <a:effectLst/>
                          <a:latin typeface="Times New Roman" panose="02020603050405020304" pitchFamily="18" charset="0"/>
                          <a:cs typeface="Times New Roman" panose="02020603050405020304" pitchFamily="18" charset="0"/>
                        </a:rPr>
                        <a:t>2,60±0,02</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200" dirty="0">
                          <a:effectLst/>
                          <a:latin typeface="Times New Roman" panose="02020603050405020304" pitchFamily="18" charset="0"/>
                          <a:cs typeface="Times New Roman" panose="02020603050405020304" pitchFamily="18" charset="0"/>
                        </a:rPr>
                        <a:t>2,40±0,02</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200" dirty="0">
                          <a:effectLst/>
                          <a:latin typeface="Times New Roman" panose="02020603050405020304" pitchFamily="18" charset="0"/>
                          <a:cs typeface="Times New Roman" panose="02020603050405020304" pitchFamily="18" charset="0"/>
                        </a:rPr>
                        <a:t>2,50±0,01</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200" dirty="0">
                          <a:effectLst/>
                          <a:latin typeface="Times New Roman" panose="02020603050405020304" pitchFamily="18" charset="0"/>
                          <a:cs typeface="Times New Roman" panose="02020603050405020304" pitchFamily="18" charset="0"/>
                        </a:rPr>
                        <a:t>2,60±0,01</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extLst>
                  <a:ext uri="{0D108BD9-81ED-4DB2-BD59-A6C34878D82A}">
                    <a16:rowId xmlns:a16="http://schemas.microsoft.com/office/drawing/2014/main" val="3223682490"/>
                  </a:ext>
                </a:extLst>
              </a:tr>
            </a:tbl>
          </a:graphicData>
        </a:graphic>
      </p:graphicFrame>
      <p:sp>
        <p:nvSpPr>
          <p:cNvPr id="13" name="Номер слайда 7"/>
          <p:cNvSpPr txBox="1">
            <a:spLocks/>
          </p:cNvSpPr>
          <p:nvPr/>
        </p:nvSpPr>
        <p:spPr>
          <a:xfrm>
            <a:off x="9226296" y="6456328"/>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pPr/>
              <a:t>12</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8296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Похожее изображени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617" y="181764"/>
            <a:ext cx="1806777" cy="24090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847035" y="181765"/>
            <a:ext cx="7954944" cy="430887"/>
          </a:xfrm>
          <a:prstGeom prst="rect">
            <a:avLst/>
          </a:prstGeom>
        </p:spPr>
        <p:txBody>
          <a:bodyPr wrap="square">
            <a:spAutoFit/>
          </a:bodyPr>
          <a:lstStyle/>
          <a:p>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Морфолого-анатомічне вивчення рутвиці смердючої трави</a:t>
            </a:r>
            <a:endParaRPr lang="ru-RU" sz="2200" b="1" dirty="0">
              <a:solidFill>
                <a:srgbClr val="002060"/>
              </a:solidFill>
              <a:effectLst>
                <a:outerShdw blurRad="38100" dist="38100" dir="2700000" algn="tl">
                  <a:srgbClr val="000000">
                    <a:alpha val="43137"/>
                  </a:srgbClr>
                </a:outerShdw>
              </a:effectLst>
            </a:endParaRPr>
          </a:p>
        </p:txBody>
      </p:sp>
      <p:sp>
        <p:nvSpPr>
          <p:cNvPr id="6" name="Прямоугольник 5"/>
          <p:cNvSpPr/>
          <p:nvPr/>
        </p:nvSpPr>
        <p:spPr>
          <a:xfrm>
            <a:off x="0" y="6302104"/>
            <a:ext cx="12088167" cy="461665"/>
          </a:xfrm>
          <a:prstGeom prst="rect">
            <a:avLst/>
          </a:prstGeom>
        </p:spPr>
        <p:txBody>
          <a:bodyPr wrap="square">
            <a:spAutoFit/>
          </a:bodyPr>
          <a:lstStyle/>
          <a:p>
            <a:r>
              <a:rPr lang="uk-UA" sz="1200" dirty="0">
                <a:latin typeface="Arial" panose="020B0604020202020204" pitchFamily="34" charset="0"/>
                <a:ea typeface="Calibri" panose="020F0502020204030204" pitchFamily="34" charset="0"/>
                <a:cs typeface="Arial" panose="020B0604020202020204" pitchFamily="34" charset="0"/>
              </a:rPr>
              <a:t>Дослідження морфолого-анатомічних ознак трави рутвиці смердючої (</a:t>
            </a:r>
            <a:r>
              <a:rPr lang="en-US" sz="1200" dirty="0" err="1">
                <a:latin typeface="Arial" panose="020B0604020202020204" pitchFamily="34" charset="0"/>
                <a:ea typeface="Calibri" panose="020F0502020204030204" pitchFamily="34" charset="0"/>
                <a:cs typeface="Arial" panose="020B0604020202020204" pitchFamily="34" charset="0"/>
              </a:rPr>
              <a:t>Thalictrum</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foetidum</a:t>
            </a:r>
            <a:r>
              <a:rPr lang="en-US" sz="1200" dirty="0">
                <a:latin typeface="Arial" panose="020B0604020202020204" pitchFamily="34" charset="0"/>
                <a:ea typeface="Calibri" panose="020F0502020204030204" pitchFamily="34" charset="0"/>
                <a:cs typeface="Arial" panose="020B0604020202020204" pitchFamily="34" charset="0"/>
              </a:rPr>
              <a:t> L</a:t>
            </a:r>
            <a:r>
              <a:rPr lang="uk-UA" sz="1200" dirty="0">
                <a:latin typeface="Arial" panose="020B0604020202020204" pitchFamily="34" charset="0"/>
                <a:ea typeface="Calibri" panose="020F0502020204030204" pitchFamily="34" charset="0"/>
                <a:cs typeface="Arial" panose="020B0604020202020204" pitchFamily="34" charset="0"/>
              </a:rPr>
              <a:t>.) / О. В. Савельєва, Г. С. Шумова, Л. М. Сіра, І. М. Владимирова. </a:t>
            </a:r>
            <a:r>
              <a:rPr lang="uk-UA" sz="1200" i="1" dirty="0">
                <a:latin typeface="Arial" panose="020B0604020202020204" pitchFamily="34" charset="0"/>
                <a:ea typeface="Calibri" panose="020F0502020204030204" pitchFamily="34" charset="0"/>
                <a:cs typeface="Arial" panose="020B0604020202020204" pitchFamily="34" charset="0"/>
              </a:rPr>
              <a:t>Фітотерапія. Часопис</a:t>
            </a:r>
            <a:r>
              <a:rPr lang="uk-UA" sz="1200" dirty="0">
                <a:latin typeface="Arial" panose="020B0604020202020204" pitchFamily="34" charset="0"/>
                <a:ea typeface="Calibri" panose="020F0502020204030204" pitchFamily="34" charset="0"/>
                <a:cs typeface="Arial" panose="020B0604020202020204" pitchFamily="34" charset="0"/>
              </a:rPr>
              <a:t>. 2016. № 2. С. 47-52. </a:t>
            </a:r>
            <a:endParaRPr lang="ru-RU" sz="1200" dirty="0">
              <a:latin typeface="Arial" panose="020B0604020202020204" pitchFamily="34" charset="0"/>
              <a:cs typeface="Arial" panose="020B0604020202020204" pitchFamily="34" charset="0"/>
            </a:endParaRPr>
          </a:p>
        </p:txBody>
      </p:sp>
      <p:cxnSp>
        <p:nvCxnSpPr>
          <p:cNvPr id="7" name="Прямая соединительная линия 6"/>
          <p:cNvCxnSpPr/>
          <p:nvPr/>
        </p:nvCxnSpPr>
        <p:spPr>
          <a:xfrm>
            <a:off x="0" y="6302104"/>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36" y="2844449"/>
            <a:ext cx="5767263" cy="1484505"/>
          </a:xfrm>
          <a:prstGeom prst="rect">
            <a:avLst/>
          </a:prstGeom>
        </p:spPr>
      </p:pic>
      <p:sp>
        <p:nvSpPr>
          <p:cNvPr id="3" name="Прямоугольник 2"/>
          <p:cNvSpPr/>
          <p:nvPr/>
        </p:nvSpPr>
        <p:spPr>
          <a:xfrm>
            <a:off x="249617" y="4328955"/>
            <a:ext cx="5846383" cy="954107"/>
          </a:xfrm>
          <a:prstGeom prst="rect">
            <a:avLst/>
          </a:prstGeom>
        </p:spPr>
        <p:txBody>
          <a:bodyPr wrap="square">
            <a:spAutoFit/>
          </a:bodyPr>
          <a:lstStyle/>
          <a:p>
            <a:pPr algn="just"/>
            <a:r>
              <a:rPr lang="uk-UA" sz="1400" dirty="0">
                <a:latin typeface="Times New Roman" panose="02020603050405020304" pitchFamily="18" charset="0"/>
                <a:ea typeface="Times New Roman" panose="02020603050405020304" pitchFamily="18" charset="0"/>
              </a:rPr>
              <a:t>Рис. 10. Листкова пластинка рутвиці смердючої з поверхні: 1 – верхівка з загорнутим краєм, 2 – нижня сторона середньої частина пластинки з залозистими волосками, 3 – верхня епідерма, 4 – нижня епідерма з продихами і залозистими волосками, 5 – спіральні судини жилки</a:t>
            </a:r>
            <a:endParaRPr lang="ru-RU" sz="1400" dirty="0"/>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4507" y="731465"/>
            <a:ext cx="4945462" cy="4551597"/>
          </a:xfrm>
          <a:prstGeom prst="rect">
            <a:avLst/>
          </a:prstGeom>
        </p:spPr>
      </p:pic>
      <p:sp>
        <p:nvSpPr>
          <p:cNvPr id="9" name="Прямоугольник 8"/>
          <p:cNvSpPr/>
          <p:nvPr/>
        </p:nvSpPr>
        <p:spPr>
          <a:xfrm>
            <a:off x="5751623" y="5286914"/>
            <a:ext cx="6336544" cy="954107"/>
          </a:xfrm>
          <a:prstGeom prst="rect">
            <a:avLst/>
          </a:prstGeom>
        </p:spPr>
        <p:txBody>
          <a:bodyPr wrap="square">
            <a:spAutoFit/>
          </a:bodyPr>
          <a:lstStyle/>
          <a:p>
            <a:r>
              <a:rPr lang="uk-UA" sz="1400" dirty="0">
                <a:latin typeface="Times New Roman" panose="02020603050405020304" pitchFamily="18" charset="0"/>
                <a:ea typeface="Times New Roman" panose="02020603050405020304" pitchFamily="18" charset="0"/>
              </a:rPr>
              <a:t>Рис. 11. Фрагменти поперечних зрізів </a:t>
            </a:r>
            <a:r>
              <a:rPr lang="uk-UA" sz="1400" dirty="0" err="1">
                <a:latin typeface="Times New Roman" panose="02020603050405020304" pitchFamily="18" charset="0"/>
                <a:ea typeface="Times New Roman" panose="02020603050405020304" pitchFamily="18" charset="0"/>
              </a:rPr>
              <a:t>рахісів</a:t>
            </a:r>
            <a:r>
              <a:rPr lang="uk-UA" sz="1400" dirty="0">
                <a:latin typeface="Times New Roman" panose="02020603050405020304" pitchFamily="18" charset="0"/>
                <a:ea typeface="Times New Roman" panose="02020603050405020304" pitchFamily="18" charset="0"/>
              </a:rPr>
              <a:t>, черешка (А) і стебла (Б) рутвиці смердючої: 1 – колатеральні провідні пучки: а – склеренхімна обкладка, </a:t>
            </a:r>
            <a:br>
              <a:rPr lang="uk-UA" sz="1400" dirty="0">
                <a:latin typeface="Times New Roman" panose="02020603050405020304" pitchFamily="18" charset="0"/>
                <a:ea typeface="Times New Roman" panose="02020603050405020304" pitchFamily="18" charset="0"/>
              </a:rPr>
            </a:br>
            <a:r>
              <a:rPr lang="uk-UA" sz="1400" dirty="0">
                <a:latin typeface="Times New Roman" panose="02020603050405020304" pitchFamily="18" charset="0"/>
                <a:ea typeface="Times New Roman" panose="02020603050405020304" pitchFamily="18" charset="0"/>
              </a:rPr>
              <a:t>б – флоема, в – ксилема, 2 – коленхіма, 3 – </a:t>
            </a:r>
            <a:r>
              <a:rPr lang="uk-UA" sz="1400" dirty="0" err="1">
                <a:latin typeface="Times New Roman" panose="02020603050405020304" pitchFamily="18" charset="0"/>
                <a:ea typeface="Times New Roman" panose="02020603050405020304" pitchFamily="18" charset="0"/>
              </a:rPr>
              <a:t>перициклічна</a:t>
            </a:r>
            <a:r>
              <a:rPr lang="uk-UA" sz="1400" dirty="0">
                <a:latin typeface="Times New Roman" panose="02020603050405020304" pitchFamily="18" charset="0"/>
                <a:ea typeface="Times New Roman" panose="02020603050405020304" pitchFamily="18" charset="0"/>
              </a:rPr>
              <a:t> склеренхіма, 4 – епідерма, 5 – паренхіма первинної кори, 6 – паренхіма центрального циліндру.</a:t>
            </a:r>
            <a:endParaRPr lang="ru-RU" sz="1400" dirty="0"/>
          </a:p>
        </p:txBody>
      </p:sp>
      <p:sp>
        <p:nvSpPr>
          <p:cNvPr id="10" name="Прямоугольник 9"/>
          <p:cNvSpPr/>
          <p:nvPr/>
        </p:nvSpPr>
        <p:spPr>
          <a:xfrm>
            <a:off x="2091857" y="902490"/>
            <a:ext cx="4515034" cy="13234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450215" algn="just">
              <a:spcAft>
                <a:spcPts val="0"/>
              </a:spcAft>
            </a:pPr>
            <a:r>
              <a:rPr lang="uk-UA" sz="1600" dirty="0">
                <a:latin typeface="Times New Roman" panose="02020603050405020304" pitchFamily="18" charset="0"/>
                <a:ea typeface="Calibri" panose="020F0502020204030204" pitchFamily="34" charset="0"/>
                <a:cs typeface="Times New Roman" panose="02020603050405020304" pitchFamily="18" charset="0"/>
              </a:rPr>
              <a:t>Дослідження </a:t>
            </a:r>
            <a:r>
              <a:rPr lang="uk-UA" sz="1600" dirty="0" err="1">
                <a:latin typeface="Times New Roman" panose="02020603050405020304" pitchFamily="18" charset="0"/>
                <a:ea typeface="Calibri" panose="020F0502020204030204" pitchFamily="34" charset="0"/>
                <a:cs typeface="Times New Roman" panose="02020603050405020304" pitchFamily="18" charset="0"/>
              </a:rPr>
              <a:t>макро</a:t>
            </a:r>
            <a:r>
              <a:rPr lang="uk-UA" sz="1600" dirty="0">
                <a:latin typeface="Times New Roman" panose="02020603050405020304" pitchFamily="18" charset="0"/>
                <a:ea typeface="Calibri" panose="020F0502020204030204" pitchFamily="34" charset="0"/>
                <a:cs typeface="Times New Roman" panose="02020603050405020304" pitchFamily="18" charset="0"/>
              </a:rPr>
              <a:t>- та мікроскопічних ознак </a:t>
            </a:r>
            <a:r>
              <a:rPr lang="uk-UA" sz="1600" dirty="0" err="1">
                <a:latin typeface="Times New Roman" panose="02020603050405020304" pitchFamily="18" charset="0"/>
                <a:ea typeface="Calibri" panose="020F0502020204030204" pitchFamily="34" charset="0"/>
                <a:cs typeface="Times New Roman" panose="02020603050405020304" pitchFamily="18" charset="0"/>
              </a:rPr>
              <a:t>м'яточника</a:t>
            </a:r>
            <a:r>
              <a:rPr lang="uk-UA" sz="1600" dirty="0">
                <a:latin typeface="Times New Roman" panose="02020603050405020304" pitchFamily="18" charset="0"/>
                <a:ea typeface="Calibri" panose="020F0502020204030204" pitchFamily="34" charset="0"/>
                <a:cs typeface="Times New Roman" panose="02020603050405020304" pitchFamily="18" charset="0"/>
              </a:rPr>
              <a:t> чорного трави, сону лучного трави та рутвиці смердючої трави проводили на базі кафедри ботаніки </a:t>
            </a:r>
            <a:r>
              <a:rPr lang="uk-UA" sz="1600" dirty="0" err="1">
                <a:latin typeface="Times New Roman" panose="02020603050405020304" pitchFamily="18" charset="0"/>
                <a:ea typeface="Calibri" panose="020F0502020204030204" pitchFamily="34" charset="0"/>
                <a:cs typeface="Times New Roman" panose="02020603050405020304" pitchFamily="18" charset="0"/>
              </a:rPr>
              <a:t>НФаУ</a:t>
            </a:r>
            <a:r>
              <a:rPr lang="uk-UA" sz="1600" dirty="0">
                <a:latin typeface="Times New Roman" panose="02020603050405020304" pitchFamily="18" charset="0"/>
                <a:ea typeface="Calibri" panose="020F0502020204030204" pitchFamily="34" charset="0"/>
                <a:cs typeface="Times New Roman" panose="02020603050405020304" pitchFamily="18" charset="0"/>
              </a:rPr>
              <a:t> під керівництвом проф. </a:t>
            </a:r>
            <a:r>
              <a:rPr lang="uk-UA" sz="1600" dirty="0" err="1">
                <a:latin typeface="Times New Roman" panose="02020603050405020304" pitchFamily="18" charset="0"/>
                <a:ea typeface="Calibri" panose="020F0502020204030204" pitchFamily="34" charset="0"/>
                <a:cs typeface="Times New Roman" panose="02020603050405020304" pitchFamily="18" charset="0"/>
              </a:rPr>
              <a:t>Гонтової</a:t>
            </a:r>
            <a:r>
              <a:rPr lang="uk-UA" sz="1600" dirty="0">
                <a:latin typeface="Times New Roman" panose="02020603050405020304" pitchFamily="18" charset="0"/>
                <a:ea typeface="Calibri" panose="020F0502020204030204" pitchFamily="34" charset="0"/>
                <a:cs typeface="Times New Roman" panose="02020603050405020304" pitchFamily="18" charset="0"/>
              </a:rPr>
              <a:t> Т.М. та доц. Сірої Л.М.</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Прямоугольник 11"/>
          <p:cNvSpPr/>
          <p:nvPr/>
        </p:nvSpPr>
        <p:spPr>
          <a:xfrm>
            <a:off x="4599432" y="1947672"/>
            <a:ext cx="941832" cy="210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Номер слайда 7"/>
          <p:cNvSpPr>
            <a:spLocks noGrp="1"/>
          </p:cNvSpPr>
          <p:nvPr>
            <p:ph type="sldNum" sz="quarter" idx="12"/>
          </p:nvPr>
        </p:nvSpPr>
        <p:spPr>
          <a:xfrm>
            <a:off x="9226296" y="6456328"/>
            <a:ext cx="2743200" cy="365125"/>
          </a:xfrm>
        </p:spPr>
        <p:txBody>
          <a:body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t>13</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2121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359500" y="541840"/>
            <a:ext cx="7422380" cy="430887"/>
          </a:xfrm>
          <a:prstGeom prst="rect">
            <a:avLst/>
          </a:prstGeom>
        </p:spPr>
        <p:txBody>
          <a:bodyPr wrap="square">
            <a:spAutoFit/>
          </a:bodyPr>
          <a:lstStyle/>
          <a:p>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Морфолого-анатомічне вивчення сону лучного трави</a:t>
            </a:r>
            <a:endParaRPr lang="ru-RU" sz="2200" b="1" dirty="0">
              <a:solidFill>
                <a:srgbClr val="002060"/>
              </a:solidFill>
              <a:effectLst>
                <a:outerShdw blurRad="38100" dist="38100" dir="2700000" algn="tl">
                  <a:srgbClr val="000000">
                    <a:alpha val="43137"/>
                  </a:srgbClr>
                </a:outerShdw>
              </a:effectLst>
            </a:endParaRPr>
          </a:p>
        </p:txBody>
      </p:sp>
      <p:pic>
        <p:nvPicPr>
          <p:cNvPr id="5" name="Рисунок 4" descr="Сон лучний (сон чорніючий, сон богемський) (Pulsatilla pratensis (L.) Mill. s.l. (incl. P. bohemica (Skalický) Tzvelev = P. pratensis (L.) Mill. subsp. bohemica Skalický; P. dacica (Rummelsp.) Tzvelev; P. donetzica Kotov; P. nigricans auct. non Stöerck, nom. illeg.; P. ucranica (Ugr.) Wissjul.))"/>
          <p:cNvPicPr/>
          <p:nvPr/>
        </p:nvPicPr>
        <p:blipFill>
          <a:blip r:embed="rId2">
            <a:extLst>
              <a:ext uri="{28A0092B-C50C-407E-A947-70E740481C1C}">
                <a14:useLocalDpi xmlns:a14="http://schemas.microsoft.com/office/drawing/2010/main" val="0"/>
              </a:ext>
            </a:extLst>
          </a:blip>
          <a:srcRect/>
          <a:stretch>
            <a:fillRect/>
          </a:stretch>
        </p:blipFill>
        <p:spPr bwMode="auto">
          <a:xfrm>
            <a:off x="261828" y="106304"/>
            <a:ext cx="2176571" cy="1523203"/>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0" y="6396335"/>
            <a:ext cx="12088167" cy="461665"/>
          </a:xfrm>
          <a:prstGeom prst="rect">
            <a:avLst/>
          </a:prstGeom>
        </p:spPr>
        <p:txBody>
          <a:bodyPr wrap="square">
            <a:spAutoFit/>
          </a:bodyPr>
          <a:lstStyle/>
          <a:p>
            <a:r>
              <a:rPr lang="uk-UA" sz="1200" spc="-10" dirty="0">
                <a:solidFill>
                  <a:srgbClr val="000000"/>
                </a:solidFill>
                <a:latin typeface="Arial" panose="020B0604020202020204" pitchFamily="34" charset="0"/>
                <a:ea typeface="Calibri" panose="020F0502020204030204" pitchFamily="34" charset="0"/>
                <a:cs typeface="Arial" panose="020B0604020202020204" pitchFamily="34" charset="0"/>
              </a:rPr>
              <a:t>Морфолого-анатомічне дослідження трави сону лучного (</a:t>
            </a:r>
            <a:r>
              <a:rPr lang="en-US" sz="1200" kern="1800" dirty="0" err="1">
                <a:latin typeface="Arial" panose="020B0604020202020204" pitchFamily="34" charset="0"/>
                <a:ea typeface="Calibri" panose="020F0502020204030204" pitchFamily="34" charset="0"/>
                <a:cs typeface="Arial" panose="020B0604020202020204" pitchFamily="34" charset="0"/>
              </a:rPr>
              <a:t>Pulsatilla</a:t>
            </a:r>
            <a:r>
              <a:rPr lang="en-US" sz="1200" kern="1800" dirty="0">
                <a:latin typeface="Arial" panose="020B0604020202020204" pitchFamily="34" charset="0"/>
                <a:ea typeface="Calibri" panose="020F0502020204030204" pitchFamily="34" charset="0"/>
                <a:cs typeface="Arial" panose="020B0604020202020204" pitchFamily="34" charset="0"/>
              </a:rPr>
              <a:t> </a:t>
            </a:r>
            <a:r>
              <a:rPr lang="en-US" sz="1200" kern="1800" dirty="0" err="1">
                <a:latin typeface="Arial" panose="020B0604020202020204" pitchFamily="34" charset="0"/>
                <a:ea typeface="Calibri" panose="020F0502020204030204" pitchFamily="34" charset="0"/>
                <a:cs typeface="Arial" panose="020B0604020202020204" pitchFamily="34" charset="0"/>
              </a:rPr>
              <a:t>pratensis</a:t>
            </a:r>
            <a:r>
              <a:rPr lang="uk-UA" sz="1200" kern="1800" dirty="0">
                <a:latin typeface="Arial" panose="020B0604020202020204" pitchFamily="34" charset="0"/>
                <a:ea typeface="Calibri" panose="020F0502020204030204" pitchFamily="34" charset="0"/>
                <a:cs typeface="Arial" panose="020B0604020202020204" pitchFamily="34" charset="0"/>
              </a:rPr>
              <a:t> (</a:t>
            </a:r>
            <a:r>
              <a:rPr lang="en-US" sz="1200" kern="1800" dirty="0">
                <a:latin typeface="Arial" panose="020B0604020202020204" pitchFamily="34" charset="0"/>
                <a:ea typeface="Calibri" panose="020F0502020204030204" pitchFamily="34" charset="0"/>
                <a:cs typeface="Arial" panose="020B0604020202020204" pitchFamily="34" charset="0"/>
              </a:rPr>
              <a:t>L</a:t>
            </a:r>
            <a:r>
              <a:rPr lang="uk-UA" sz="1200" kern="1800" dirty="0">
                <a:latin typeface="Arial" panose="020B0604020202020204" pitchFamily="34" charset="0"/>
                <a:ea typeface="Calibri" panose="020F0502020204030204" pitchFamily="34" charset="0"/>
                <a:cs typeface="Arial" panose="020B0604020202020204" pitchFamily="34" charset="0"/>
              </a:rPr>
              <a:t>.) </a:t>
            </a:r>
            <a:r>
              <a:rPr lang="en-US" sz="1200" kern="1800" dirty="0">
                <a:latin typeface="Arial" panose="020B0604020202020204" pitchFamily="34" charset="0"/>
                <a:ea typeface="Calibri" panose="020F0502020204030204" pitchFamily="34" charset="0"/>
                <a:cs typeface="Arial" panose="020B0604020202020204" pitchFamily="34" charset="0"/>
              </a:rPr>
              <a:t>Mill</a:t>
            </a:r>
            <a:r>
              <a:rPr lang="uk-UA" sz="1200" kern="1800" dirty="0">
                <a:latin typeface="Arial" panose="020B0604020202020204" pitchFamily="34" charset="0"/>
                <a:ea typeface="Calibri" panose="020F0502020204030204" pitchFamily="34" charset="0"/>
                <a:cs typeface="Arial" panose="020B0604020202020204" pitchFamily="34" charset="0"/>
              </a:rPr>
              <a:t>.</a:t>
            </a:r>
            <a:r>
              <a:rPr lang="uk-UA" sz="1200" spc="-1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uk-UA" sz="1200" b="1" cap="all" spc="-1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uk-UA" sz="1200" dirty="0">
                <a:latin typeface="Arial" panose="020B0604020202020204" pitchFamily="34" charset="0"/>
                <a:ea typeface="Calibri" panose="020F0502020204030204" pitchFamily="34" charset="0"/>
                <a:cs typeface="Arial" panose="020B0604020202020204" pitchFamily="34" charset="0"/>
              </a:rPr>
              <a:t> / О. В. Савельєва, Г. С. Шумова, Л. М. Сіра, І. М. Владимирова. </a:t>
            </a:r>
            <a:r>
              <a:rPr lang="uk-UA" sz="1200" i="1" dirty="0">
                <a:latin typeface="Arial" panose="020B0604020202020204" pitchFamily="34" charset="0"/>
                <a:ea typeface="Calibri" panose="020F0502020204030204" pitchFamily="34" charset="0"/>
                <a:cs typeface="Arial" panose="020B0604020202020204" pitchFamily="34" charset="0"/>
              </a:rPr>
              <a:t>Фітотерапія Часопис</a:t>
            </a:r>
            <a:r>
              <a:rPr lang="uk-UA" sz="1200" dirty="0">
                <a:latin typeface="Arial" panose="020B0604020202020204" pitchFamily="34" charset="0"/>
                <a:ea typeface="Calibri" panose="020F0502020204030204" pitchFamily="34" charset="0"/>
                <a:cs typeface="Arial" panose="020B0604020202020204" pitchFamily="34" charset="0"/>
              </a:rPr>
              <a:t>. 2016. № 1. С. 55-60. </a:t>
            </a:r>
            <a:endParaRPr lang="ru-RU" sz="1200" dirty="0">
              <a:latin typeface="Arial" panose="020B0604020202020204" pitchFamily="34" charset="0"/>
              <a:cs typeface="Arial" panose="020B0604020202020204" pitchFamily="34" charset="0"/>
            </a:endParaRPr>
          </a:p>
        </p:txBody>
      </p:sp>
      <p:cxnSp>
        <p:nvCxnSpPr>
          <p:cNvPr id="7" name="Прямая соединительная линия 6"/>
          <p:cNvCxnSpPr/>
          <p:nvPr/>
        </p:nvCxnSpPr>
        <p:spPr>
          <a:xfrm>
            <a:off x="0" y="6396335"/>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86" y="1767453"/>
            <a:ext cx="5423037" cy="3094440"/>
          </a:xfrm>
          <a:prstGeom prst="rect">
            <a:avLst/>
          </a:prstGeom>
        </p:spPr>
      </p:pic>
      <p:sp>
        <p:nvSpPr>
          <p:cNvPr id="3" name="Прямоугольник 2"/>
          <p:cNvSpPr/>
          <p:nvPr/>
        </p:nvSpPr>
        <p:spPr>
          <a:xfrm>
            <a:off x="85983" y="4861893"/>
            <a:ext cx="6096000" cy="1384995"/>
          </a:xfrm>
          <a:prstGeom prst="rect">
            <a:avLst/>
          </a:prstGeom>
        </p:spPr>
        <p:txBody>
          <a:bodyPr>
            <a:spAutoFit/>
          </a:bodyPr>
          <a:lstStyle/>
          <a:p>
            <a:pPr indent="450215" algn="just">
              <a:spcAft>
                <a:spcPts val="0"/>
              </a:spcAft>
            </a:pPr>
            <a:r>
              <a:rPr lang="uk-UA" sz="1400" dirty="0">
                <a:latin typeface="Times New Roman" panose="02020603050405020304" pitchFamily="18" charset="0"/>
                <a:ea typeface="Times New Roman" panose="02020603050405020304" pitchFamily="18" charset="0"/>
                <a:cs typeface="Times New Roman" panose="02020603050405020304" pitchFamily="18" charset="0"/>
              </a:rPr>
              <a:t>Рис. 12. Фрагменти частин і тканин стебла у порошку трави сону лучного: 1 – епідерма стебла з волосками (а) і продихами (б), 2 – пухка коленхіма у поперечному січенні, 3 – корова </a:t>
            </a:r>
            <a:r>
              <a:rPr lang="uk-UA" sz="1400" dirty="0" err="1">
                <a:latin typeface="Times New Roman" panose="02020603050405020304" pitchFamily="18" charset="0"/>
                <a:ea typeface="Times New Roman" panose="02020603050405020304" pitchFamily="18" charset="0"/>
                <a:cs typeface="Times New Roman" panose="02020603050405020304" pitchFamily="18" charset="0"/>
              </a:rPr>
              <a:t>хлоренхіма</a:t>
            </a:r>
            <a:r>
              <a:rPr lang="uk-UA" sz="1400" dirty="0">
                <a:latin typeface="Times New Roman" panose="02020603050405020304" pitchFamily="18" charset="0"/>
                <a:ea typeface="Times New Roman" panose="02020603050405020304" pitchFamily="18" charset="0"/>
                <a:cs typeface="Times New Roman" panose="02020603050405020304" pitchFamily="18" charset="0"/>
              </a:rPr>
              <a:t>, 4 – серцевинна паренхіма, 5 – склеренхімні волокна у поперечному (в) і поздовжньому (г) січенні, 6 – провідний пучок, 7 – спіральні судини ксилеми у поздовжньому січенні.</a:t>
            </a:r>
            <a:endParaRPr lang="ru-RU" sz="1400" dirty="0">
              <a:latin typeface="Times New Roman" panose="02020603050405020304" pitchFamily="18" charset="0"/>
              <a:ea typeface="Times New Roman" panose="02020603050405020304" pitchFamily="18" charset="0"/>
              <a:cs typeface="PetersburgC"/>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883" y="1749249"/>
            <a:ext cx="5447882" cy="3112643"/>
          </a:xfrm>
          <a:prstGeom prst="rect">
            <a:avLst/>
          </a:prstGeom>
        </p:spPr>
      </p:pic>
      <p:sp>
        <p:nvSpPr>
          <p:cNvPr id="9" name="Прямоугольник 8"/>
          <p:cNvSpPr/>
          <p:nvPr/>
        </p:nvSpPr>
        <p:spPr>
          <a:xfrm>
            <a:off x="6348882" y="5049461"/>
            <a:ext cx="5694620" cy="1169551"/>
          </a:xfrm>
          <a:prstGeom prst="rect">
            <a:avLst/>
          </a:prstGeom>
        </p:spPr>
        <p:txBody>
          <a:bodyPr wrap="square">
            <a:spAutoFit/>
          </a:bodyPr>
          <a:lstStyle/>
          <a:p>
            <a:pPr algn="just">
              <a:spcAft>
                <a:spcPts val="0"/>
              </a:spcAft>
            </a:pPr>
            <a:r>
              <a:rPr lang="uk-UA" sz="1400" dirty="0">
                <a:latin typeface="Times New Roman" panose="02020603050405020304" pitchFamily="18" charset="0"/>
                <a:ea typeface="Times New Roman" panose="02020603050405020304" pitchFamily="18" charset="0"/>
                <a:cs typeface="Times New Roman" panose="02020603050405020304" pitchFamily="18" charset="0"/>
              </a:rPr>
              <a:t>Рис. 13. Складові квітки та їх фрагменти у порошку трави сону лучного:</a:t>
            </a:r>
            <a:endParaRPr lang="ru-RU" sz="1400" dirty="0">
              <a:latin typeface="Times New Roman" panose="02020603050405020304" pitchFamily="18" charset="0"/>
              <a:ea typeface="Times New Roman" panose="02020603050405020304" pitchFamily="18" charset="0"/>
              <a:cs typeface="PetersburgC"/>
            </a:endParaRPr>
          </a:p>
          <a:p>
            <a:pPr marR="100330" algn="just">
              <a:spcAft>
                <a:spcPts val="0"/>
              </a:spcAft>
            </a:pPr>
            <a:r>
              <a:rPr lang="uk-UA" sz="1400" dirty="0">
                <a:latin typeface="Times New Roman" panose="02020603050405020304" pitchFamily="18" charset="0"/>
                <a:ea typeface="Times New Roman" panose="02020603050405020304" pitchFamily="18" charset="0"/>
                <a:cs typeface="Times New Roman" panose="02020603050405020304" pitchFamily="18" charset="0"/>
              </a:rPr>
              <a:t>1 – фрагмент </a:t>
            </a:r>
            <a:r>
              <a:rPr lang="uk-UA" sz="1400" dirty="0" err="1">
                <a:latin typeface="Times New Roman" panose="02020603050405020304" pitchFamily="18" charset="0"/>
                <a:ea typeface="Times New Roman" panose="02020603050405020304" pitchFamily="18" charset="0"/>
                <a:cs typeface="Times New Roman" panose="02020603050405020304" pitchFamily="18" charset="0"/>
              </a:rPr>
              <a:t>квітколистка</a:t>
            </a:r>
            <a:r>
              <a:rPr lang="uk-UA" sz="1400" dirty="0">
                <a:latin typeface="Times New Roman" panose="02020603050405020304" pitchFamily="18" charset="0"/>
                <a:ea typeface="Times New Roman" panose="02020603050405020304" pitchFamily="18" charset="0"/>
                <a:cs typeface="Times New Roman" panose="02020603050405020304" pitchFamily="18" charset="0"/>
              </a:rPr>
              <a:t>, 2 – провідні пучки, 3 – епідерма </a:t>
            </a:r>
            <a:r>
              <a:rPr lang="uk-UA" sz="1400" dirty="0" err="1">
                <a:latin typeface="Times New Roman" panose="02020603050405020304" pitchFamily="18" charset="0"/>
                <a:ea typeface="Times New Roman" panose="02020603050405020304" pitchFamily="18" charset="0"/>
                <a:cs typeface="Times New Roman" panose="02020603050405020304" pitchFamily="18" charset="0"/>
              </a:rPr>
              <a:t>квітколистка</a:t>
            </a:r>
            <a:r>
              <a:rPr lang="uk-UA" sz="1400" dirty="0">
                <a:latin typeface="Times New Roman" panose="02020603050405020304" pitchFamily="18" charset="0"/>
                <a:ea typeface="Times New Roman" panose="02020603050405020304" pitchFamily="18" charset="0"/>
                <a:cs typeface="Times New Roman" panose="02020603050405020304" pitchFamily="18" charset="0"/>
              </a:rPr>
              <a:t>, 4 – прості волоски, 5 – залозистий головчастий волосок, 6 – пучок маточок, 7 – приймочка, 8 – стовпчики, 9 – зав’язь, 10 – тичинки, 11 – епідерма пиляків, 12 – пилок</a:t>
            </a:r>
            <a:endParaRPr lang="ru-RU" sz="1400" dirty="0">
              <a:latin typeface="Times New Roman" panose="02020603050405020304" pitchFamily="18" charset="0"/>
              <a:ea typeface="Times New Roman" panose="02020603050405020304" pitchFamily="18" charset="0"/>
              <a:cs typeface="PetersburgC"/>
            </a:endParaRPr>
          </a:p>
        </p:txBody>
      </p:sp>
      <p:sp>
        <p:nvSpPr>
          <p:cNvPr id="11" name="Номер слайда 7"/>
          <p:cNvSpPr>
            <a:spLocks noGrp="1"/>
          </p:cNvSpPr>
          <p:nvPr>
            <p:ph type="sldNum" sz="quarter" idx="12"/>
          </p:nvPr>
        </p:nvSpPr>
        <p:spPr>
          <a:xfrm>
            <a:off x="9273188" y="6456328"/>
            <a:ext cx="2743200" cy="365125"/>
          </a:xfrm>
        </p:spPr>
        <p:txBody>
          <a:body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t>14</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5827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124281" y="610155"/>
            <a:ext cx="4843305" cy="216694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449263" algn="just">
              <a:lnSpc>
                <a:spcPct val="107000"/>
              </a:lnSpc>
              <a:spcAft>
                <a:spcPts val="0"/>
              </a:spcAft>
            </a:pPr>
            <a:r>
              <a:rPr lang="uk-UA" sz="1400" dirty="0">
                <a:latin typeface="Times New Roman" panose="02020603050405020304" pitchFamily="18" charset="0"/>
                <a:ea typeface="Calibri" panose="020F0502020204030204" pitchFamily="34" charset="0"/>
                <a:cs typeface="Times New Roman" panose="02020603050405020304" pitchFamily="18" charset="0"/>
              </a:rPr>
              <a:t>Для сону лучного трави і рутвиці смердючої трави визначені показники якості і встановлені нормування: втрата в масі при висушуванні (не більше 12 %), </a:t>
            </a:r>
          </a:p>
          <a:p>
            <a:pPr algn="just">
              <a:lnSpc>
                <a:spcPct val="107000"/>
              </a:lnSpc>
              <a:spcAft>
                <a:spcPts val="0"/>
              </a:spcAft>
            </a:pPr>
            <a:r>
              <a:rPr lang="uk-UA" sz="1400" dirty="0">
                <a:latin typeface="Times New Roman" panose="02020603050405020304" pitchFamily="18" charset="0"/>
                <a:ea typeface="Calibri" panose="020F0502020204030204" pitchFamily="34" charset="0"/>
                <a:cs typeface="Times New Roman" panose="02020603050405020304" pitchFamily="18" charset="0"/>
              </a:rPr>
              <a:t>загальна зола (не більше 2 %), </a:t>
            </a:r>
          </a:p>
          <a:p>
            <a:pPr>
              <a:lnSpc>
                <a:spcPct val="107000"/>
              </a:lnSpc>
              <a:spcAft>
                <a:spcPts val="0"/>
              </a:spcAft>
            </a:pPr>
            <a:r>
              <a:rPr lang="uk-UA" sz="1400" dirty="0">
                <a:latin typeface="Times New Roman" panose="02020603050405020304" pitchFamily="18" charset="0"/>
                <a:ea typeface="Calibri" panose="020F0502020204030204" pitchFamily="34" charset="0"/>
                <a:cs typeface="Times New Roman" panose="02020603050405020304" pitchFamily="18" charset="0"/>
              </a:rPr>
              <a:t>зола нерозчинна у кислоті хлористоводневій</a:t>
            </a:r>
            <a:br>
              <a:rPr lang="uk-UA" sz="1400" dirty="0">
                <a:latin typeface="Times New Roman" panose="02020603050405020304" pitchFamily="18" charset="0"/>
                <a:ea typeface="Calibri" panose="020F0502020204030204" pitchFamily="34" charset="0"/>
                <a:cs typeface="Times New Roman" panose="02020603050405020304" pitchFamily="18" charset="0"/>
              </a:rPr>
            </a:br>
            <a:r>
              <a:rPr lang="uk-UA" sz="1400" dirty="0">
                <a:latin typeface="Times New Roman" panose="02020603050405020304" pitchFamily="18" charset="0"/>
                <a:ea typeface="Calibri" panose="020F0502020204030204" pitchFamily="34" charset="0"/>
                <a:cs typeface="Times New Roman" panose="02020603050405020304" pitchFamily="18" charset="0"/>
              </a:rPr>
              <a:t>(не більше 1,5 %), </a:t>
            </a:r>
          </a:p>
          <a:p>
            <a:pPr algn="just">
              <a:lnSpc>
                <a:spcPct val="107000"/>
              </a:lnSpc>
              <a:spcAft>
                <a:spcPts val="0"/>
              </a:spcAft>
            </a:pPr>
            <a:r>
              <a:rPr lang="uk-UA" sz="1400" dirty="0">
                <a:latin typeface="Times New Roman" panose="02020603050405020304" pitchFamily="18" charset="0"/>
                <a:ea typeface="Calibri" panose="020F0502020204030204" pitchFamily="34" charset="0"/>
                <a:cs typeface="Times New Roman" panose="02020603050405020304" pitchFamily="18" charset="0"/>
              </a:rPr>
              <a:t>сторонні домішки (не більше 5 %), </a:t>
            </a:r>
          </a:p>
          <a:p>
            <a:pPr algn="just">
              <a:lnSpc>
                <a:spcPct val="107000"/>
              </a:lnSpc>
              <a:spcAft>
                <a:spcPts val="0"/>
              </a:spcAft>
            </a:pPr>
            <a:r>
              <a:rPr lang="uk-UA" sz="1400" dirty="0">
                <a:latin typeface="Times New Roman" panose="02020603050405020304" pitchFamily="18" charset="0"/>
                <a:ea typeface="Calibri" panose="020F0502020204030204" pitchFamily="34" charset="0"/>
                <a:cs typeface="Times New Roman" panose="02020603050405020304" pitchFamily="18" charset="0"/>
              </a:rPr>
              <a:t>вміст </a:t>
            </a:r>
            <a:r>
              <a:rPr lang="uk-UA" sz="1400" dirty="0" err="1">
                <a:latin typeface="Times New Roman" panose="02020603050405020304" pitchFamily="18" charset="0"/>
                <a:ea typeface="Calibri" panose="020F0502020204030204" pitchFamily="34" charset="0"/>
                <a:cs typeface="Times New Roman" panose="02020603050405020304" pitchFamily="18" charset="0"/>
              </a:rPr>
              <a:t>флавоноїдів</a:t>
            </a:r>
            <a:r>
              <a:rPr lang="uk-UA" sz="1400" dirty="0">
                <a:latin typeface="Times New Roman" panose="02020603050405020304" pitchFamily="18" charset="0"/>
                <a:ea typeface="Calibri" panose="020F0502020204030204" pitchFamily="34" charset="0"/>
                <a:cs typeface="Times New Roman" panose="02020603050405020304" pitchFamily="18" charset="0"/>
              </a:rPr>
              <a:t> для трави рутвиці (не менше 1,5 %), вміст </a:t>
            </a:r>
            <a:r>
              <a:rPr lang="uk-UA" sz="1400" dirty="0" err="1">
                <a:latin typeface="Times New Roman" panose="02020603050405020304" pitchFamily="18" charset="0"/>
                <a:ea typeface="Calibri" panose="020F0502020204030204" pitchFamily="34" charset="0"/>
                <a:cs typeface="Times New Roman" panose="02020603050405020304" pitchFamily="18" charset="0"/>
              </a:rPr>
              <a:t>сапонінів</a:t>
            </a:r>
            <a:r>
              <a:rPr lang="uk-UA" sz="1400" dirty="0">
                <a:latin typeface="Times New Roman" panose="02020603050405020304" pitchFamily="18" charset="0"/>
                <a:ea typeface="Calibri" panose="020F0502020204030204" pitchFamily="34" charset="0"/>
                <a:cs typeface="Times New Roman" panose="02020603050405020304" pitchFamily="18" charset="0"/>
              </a:rPr>
              <a:t> для трави сону (не менше 2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0" y="6027003"/>
            <a:ext cx="12118312" cy="461665"/>
          </a:xfrm>
          <a:prstGeom prst="rect">
            <a:avLst/>
          </a:prstGeom>
        </p:spPr>
        <p:txBody>
          <a:bodyPr wrap="square">
            <a:spAutoFit/>
          </a:bodyPr>
          <a:lstStyle/>
          <a:p>
            <a:r>
              <a:rPr lang="uk-UA" sz="1200" dirty="0">
                <a:latin typeface="Arial" panose="020B0604020202020204" pitchFamily="34" charset="0"/>
                <a:ea typeface="Calibri" panose="020F0502020204030204" pitchFamily="34" charset="0"/>
                <a:cs typeface="Arial" panose="020B0604020202020204" pitchFamily="34" charset="0"/>
              </a:rPr>
              <a:t>1. Савельєва О.В., Крюкова А.І., Сіра Л.М., Владимирова І.М. Параметри стандартизації рутвиці смердючої трави. Інформаційний лист № 21-2018 / Український центр наукової медичної інформації та патентно-ліцензійної роботи (</a:t>
            </a:r>
            <a:r>
              <a:rPr lang="uk-UA" sz="1200" dirty="0" err="1">
                <a:latin typeface="Arial" panose="020B0604020202020204" pitchFamily="34" charset="0"/>
                <a:ea typeface="Calibri" panose="020F0502020204030204" pitchFamily="34" charset="0"/>
                <a:cs typeface="Arial" panose="020B0604020202020204" pitchFamily="34" charset="0"/>
              </a:rPr>
              <a:t>Укрмедпатентінформ</a:t>
            </a:r>
            <a:r>
              <a:rPr lang="uk-UA" sz="1200" dirty="0">
                <a:latin typeface="Arial" panose="020B0604020202020204" pitchFamily="34" charset="0"/>
                <a:ea typeface="Calibri" panose="020F0502020204030204" pitchFamily="34" charset="0"/>
                <a:cs typeface="Arial" panose="020B0604020202020204" pitchFamily="34" charset="0"/>
              </a:rPr>
              <a:t>). Київ, 2018. </a:t>
            </a:r>
            <a:r>
              <a:rPr lang="uk-UA" sz="1200" dirty="0" err="1">
                <a:latin typeface="Arial" panose="020B0604020202020204" pitchFamily="34" charset="0"/>
                <a:ea typeface="Calibri" panose="020F0502020204030204" pitchFamily="34" charset="0"/>
                <a:cs typeface="Arial" panose="020B0604020202020204" pitchFamily="34" charset="0"/>
              </a:rPr>
              <a:t>Вип</a:t>
            </a:r>
            <a:r>
              <a:rPr lang="uk-UA" sz="1200" dirty="0">
                <a:latin typeface="Arial" panose="020B0604020202020204" pitchFamily="34" charset="0"/>
                <a:ea typeface="Calibri" panose="020F0502020204030204" pitchFamily="34" charset="0"/>
                <a:cs typeface="Arial" panose="020B0604020202020204" pitchFamily="34" charset="0"/>
              </a:rPr>
              <a:t>. 3. 4 С.</a:t>
            </a:r>
            <a:endParaRPr lang="uk-UA" sz="1200" dirty="0">
              <a:highlight>
                <a:srgbClr val="FFFF00"/>
              </a:highlight>
              <a:latin typeface="Arial" panose="020B0604020202020204" pitchFamily="34" charset="0"/>
              <a:ea typeface="Calibri" panose="020F0502020204030204" pitchFamily="34" charset="0"/>
              <a:cs typeface="Arial" panose="020B0604020202020204" pitchFamily="34" charset="0"/>
            </a:endParaRPr>
          </a:p>
        </p:txBody>
      </p:sp>
      <p:cxnSp>
        <p:nvCxnSpPr>
          <p:cNvPr id="8" name="Прямая соединительная линия 7"/>
          <p:cNvCxnSpPr/>
          <p:nvPr/>
        </p:nvCxnSpPr>
        <p:spPr>
          <a:xfrm>
            <a:off x="0" y="6027003"/>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Прямоугольник 1"/>
          <p:cNvSpPr/>
          <p:nvPr/>
        </p:nvSpPr>
        <p:spPr>
          <a:xfrm>
            <a:off x="569406" y="112412"/>
            <a:ext cx="11398180" cy="430887"/>
          </a:xfrm>
          <a:prstGeom prst="rect">
            <a:avLst/>
          </a:prstGeom>
        </p:spPr>
        <p:txBody>
          <a:bodyPr wrap="square">
            <a:spAutoFit/>
          </a:bodyPr>
          <a:lstStyle/>
          <a:p>
            <a:pPr algn="ct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Визначення показників якості рутвиці смердючої трави та сону лучного трави</a:t>
            </a:r>
            <a:endParaRPr lang="ru-RU" sz="2200" b="1" dirty="0">
              <a:solidFill>
                <a:srgbClr val="002060"/>
              </a:solidFill>
              <a:effectLst>
                <a:outerShdw blurRad="38100" dist="38100" dir="2700000" algn="tl">
                  <a:srgbClr val="000000">
                    <a:alpha val="43137"/>
                  </a:srgbClr>
                </a:outerShdw>
              </a:effectLst>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255728819"/>
              </p:ext>
            </p:extLst>
          </p:nvPr>
        </p:nvGraphicFramePr>
        <p:xfrm>
          <a:off x="181651" y="703384"/>
          <a:ext cx="6840471" cy="5122984"/>
        </p:xfrm>
        <a:graphic>
          <a:graphicData uri="http://schemas.openxmlformats.org/drawingml/2006/table">
            <a:tbl>
              <a:tblPr firstRow="1" firstCol="1" lastRow="1" lastCol="1" bandRow="1" bandCol="1">
                <a:tableStyleId>{5940675A-B579-460E-94D1-54222C63F5DA}</a:tableStyleId>
              </a:tblPr>
              <a:tblGrid>
                <a:gridCol w="1285772">
                  <a:extLst>
                    <a:ext uri="{9D8B030D-6E8A-4147-A177-3AD203B41FA5}">
                      <a16:colId xmlns:a16="http://schemas.microsoft.com/office/drawing/2014/main" val="794337294"/>
                    </a:ext>
                  </a:extLst>
                </a:gridCol>
                <a:gridCol w="898554">
                  <a:extLst>
                    <a:ext uri="{9D8B030D-6E8A-4147-A177-3AD203B41FA5}">
                      <a16:colId xmlns:a16="http://schemas.microsoft.com/office/drawing/2014/main" val="2632884737"/>
                    </a:ext>
                  </a:extLst>
                </a:gridCol>
                <a:gridCol w="847500">
                  <a:extLst>
                    <a:ext uri="{9D8B030D-6E8A-4147-A177-3AD203B41FA5}">
                      <a16:colId xmlns:a16="http://schemas.microsoft.com/office/drawing/2014/main" val="1934791983"/>
                    </a:ext>
                  </a:extLst>
                </a:gridCol>
                <a:gridCol w="980241">
                  <a:extLst>
                    <a:ext uri="{9D8B030D-6E8A-4147-A177-3AD203B41FA5}">
                      <a16:colId xmlns:a16="http://schemas.microsoft.com/office/drawing/2014/main" val="1512290393"/>
                    </a:ext>
                  </a:extLst>
                </a:gridCol>
                <a:gridCol w="888343">
                  <a:extLst>
                    <a:ext uri="{9D8B030D-6E8A-4147-A177-3AD203B41FA5}">
                      <a16:colId xmlns:a16="http://schemas.microsoft.com/office/drawing/2014/main" val="1519355157"/>
                    </a:ext>
                  </a:extLst>
                </a:gridCol>
                <a:gridCol w="1072139">
                  <a:extLst>
                    <a:ext uri="{9D8B030D-6E8A-4147-A177-3AD203B41FA5}">
                      <a16:colId xmlns:a16="http://schemas.microsoft.com/office/drawing/2014/main" val="1624714537"/>
                    </a:ext>
                  </a:extLst>
                </a:gridCol>
                <a:gridCol w="867922">
                  <a:extLst>
                    <a:ext uri="{9D8B030D-6E8A-4147-A177-3AD203B41FA5}">
                      <a16:colId xmlns:a16="http://schemas.microsoft.com/office/drawing/2014/main" val="726390798"/>
                    </a:ext>
                  </a:extLst>
                </a:gridCol>
              </a:tblGrid>
              <a:tr h="1498643">
                <a:tc>
                  <a:txBody>
                    <a:bodyPr/>
                    <a:lstStyle/>
                    <a:p>
                      <a:pPr>
                        <a:lnSpc>
                          <a:spcPct val="107000"/>
                        </a:lnSpc>
                        <a:spcAft>
                          <a:spcPts val="0"/>
                        </a:spcAft>
                      </a:pPr>
                      <a:r>
                        <a:rPr lang="uk-UA" sz="1400" dirty="0">
                          <a:effectLst/>
                          <a:latin typeface="Times New Roman" panose="02020603050405020304" pitchFamily="18" charset="0"/>
                          <a:cs typeface="Times New Roman" panose="02020603050405020304" pitchFamily="18" charset="0"/>
                        </a:rPr>
                        <a:t>Найменування</a:t>
                      </a:r>
                      <a:endParaRPr lang="ru-RU" sz="14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uk-UA" sz="1400" dirty="0">
                          <a:effectLst/>
                          <a:latin typeface="Times New Roman" panose="02020603050405020304" pitchFamily="18" charset="0"/>
                          <a:cs typeface="Times New Roman" panose="02020603050405020304" pitchFamily="18" charset="0"/>
                        </a:rPr>
                        <a:t>сировини</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nchor="ctr">
                    <a:solidFill>
                      <a:srgbClr val="0070C0">
                        <a:alpha val="40000"/>
                      </a:srgbClr>
                    </a:solidFill>
                  </a:tcPr>
                </a:tc>
                <a:tc>
                  <a:txBody>
                    <a:bodyPr/>
                    <a:lstStyle/>
                    <a:p>
                      <a:pPr>
                        <a:lnSpc>
                          <a:spcPct val="107000"/>
                        </a:lnSpc>
                        <a:spcAft>
                          <a:spcPts val="0"/>
                        </a:spcAft>
                      </a:pPr>
                      <a:r>
                        <a:rPr lang="uk-UA" sz="1400">
                          <a:effectLst/>
                          <a:latin typeface="Times New Roman" panose="02020603050405020304" pitchFamily="18" charset="0"/>
                          <a:cs typeface="Times New Roman" panose="02020603050405020304" pitchFamily="18" charset="0"/>
                        </a:rPr>
                        <a:t>Втрата в масі при висушуванні,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nchor="ctr">
                    <a:solidFill>
                      <a:srgbClr val="0070C0">
                        <a:alpha val="40000"/>
                      </a:srgbClr>
                    </a:solidFill>
                  </a:tcPr>
                </a:tc>
                <a:tc>
                  <a:txBody>
                    <a:bodyPr/>
                    <a:lstStyle/>
                    <a:p>
                      <a:pPr>
                        <a:lnSpc>
                          <a:spcPct val="107000"/>
                        </a:lnSpc>
                        <a:spcAft>
                          <a:spcPts val="0"/>
                        </a:spcAft>
                      </a:pPr>
                      <a:r>
                        <a:rPr lang="uk-UA" sz="1400">
                          <a:effectLst/>
                          <a:latin typeface="Times New Roman" panose="02020603050405020304" pitchFamily="18" charset="0"/>
                          <a:cs typeface="Times New Roman" panose="02020603050405020304" pitchFamily="18" charset="0"/>
                        </a:rPr>
                        <a:t>Зола загальна,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nchor="ctr">
                    <a:solidFill>
                      <a:srgbClr val="0070C0">
                        <a:alpha val="40000"/>
                      </a:srgbClr>
                    </a:solidFill>
                  </a:tcPr>
                </a:tc>
                <a:tc>
                  <a:txBody>
                    <a:bodyPr/>
                    <a:lstStyle/>
                    <a:p>
                      <a:pPr>
                        <a:lnSpc>
                          <a:spcPct val="107000"/>
                        </a:lnSpc>
                        <a:spcAft>
                          <a:spcPts val="0"/>
                        </a:spcAft>
                      </a:pPr>
                      <a:r>
                        <a:rPr lang="uk-UA" sz="1400">
                          <a:effectLst/>
                          <a:latin typeface="Times New Roman" panose="02020603050405020304" pitchFamily="18" charset="0"/>
                          <a:cs typeface="Times New Roman" panose="02020603050405020304" pitchFamily="18" charset="0"/>
                        </a:rPr>
                        <a:t>Зола, не розчинна у кислоті хлористовод-невій,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nchor="ctr">
                    <a:solidFill>
                      <a:srgbClr val="0070C0">
                        <a:alpha val="40000"/>
                      </a:srgbClr>
                    </a:solidFill>
                  </a:tcPr>
                </a:tc>
                <a:tc>
                  <a:txBody>
                    <a:bodyPr/>
                    <a:lstStyle/>
                    <a:p>
                      <a:pPr>
                        <a:lnSpc>
                          <a:spcPct val="107000"/>
                        </a:lnSpc>
                        <a:spcAft>
                          <a:spcPts val="0"/>
                        </a:spcAft>
                      </a:pPr>
                      <a:r>
                        <a:rPr lang="uk-UA" sz="1400">
                          <a:effectLst/>
                          <a:latin typeface="Times New Roman" panose="02020603050405020304" pitchFamily="18" charset="0"/>
                          <a:cs typeface="Times New Roman" panose="02020603050405020304" pitchFamily="18" charset="0"/>
                        </a:rPr>
                        <a:t>Сторонні домішки,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nchor="ctr">
                    <a:solidFill>
                      <a:srgbClr val="0070C0">
                        <a:alpha val="40000"/>
                      </a:srgbClr>
                    </a:solidFill>
                  </a:tcPr>
                </a:tc>
                <a:tc>
                  <a:txBody>
                    <a:bodyPr/>
                    <a:lstStyle/>
                    <a:p>
                      <a:pPr marL="90488" indent="0">
                        <a:lnSpc>
                          <a:spcPct val="107000"/>
                        </a:lnSpc>
                        <a:spcAft>
                          <a:spcPts val="0"/>
                        </a:spcAft>
                      </a:pPr>
                      <a:r>
                        <a:rPr lang="uk-UA" sz="1400" dirty="0">
                          <a:effectLst/>
                          <a:latin typeface="Times New Roman" panose="02020603050405020304" pitchFamily="18" charset="0"/>
                          <a:cs typeface="Times New Roman" panose="02020603050405020304" pitchFamily="18" charset="0"/>
                        </a:rPr>
                        <a:t>Вміст </a:t>
                      </a:r>
                      <a:r>
                        <a:rPr lang="uk-UA" sz="1400" dirty="0" err="1">
                          <a:effectLst/>
                          <a:latin typeface="Times New Roman" panose="02020603050405020304" pitchFamily="18" charset="0"/>
                          <a:cs typeface="Times New Roman" panose="02020603050405020304" pitchFamily="18" charset="0"/>
                        </a:rPr>
                        <a:t>флавоноїдів</a:t>
                      </a: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70C0">
                        <a:alpha val="40000"/>
                      </a:srgbClr>
                    </a:solidFill>
                  </a:tcPr>
                </a:tc>
                <a:tc>
                  <a:txBody>
                    <a:bodyPr/>
                    <a:lstStyle/>
                    <a:p>
                      <a:pPr marL="90488" indent="0">
                        <a:lnSpc>
                          <a:spcPct val="107000"/>
                        </a:lnSpc>
                        <a:spcAft>
                          <a:spcPts val="0"/>
                        </a:spcAft>
                      </a:pPr>
                      <a:r>
                        <a:rPr lang="uk-UA" sz="1400" dirty="0">
                          <a:effectLst/>
                          <a:latin typeface="Times New Roman" panose="02020603050405020304" pitchFamily="18" charset="0"/>
                          <a:cs typeface="Times New Roman" panose="02020603050405020304" pitchFamily="18" charset="0"/>
                        </a:rPr>
                        <a:t>Вміст </a:t>
                      </a:r>
                      <a:r>
                        <a:rPr lang="uk-UA" sz="1400" dirty="0" err="1">
                          <a:effectLst/>
                          <a:latin typeface="Times New Roman" panose="02020603050405020304" pitchFamily="18" charset="0"/>
                          <a:cs typeface="Times New Roman" panose="02020603050405020304" pitchFamily="18" charset="0"/>
                        </a:rPr>
                        <a:t>сапонінів</a:t>
                      </a: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70C0">
                        <a:alpha val="40000"/>
                      </a:srgbClr>
                    </a:solidFill>
                  </a:tcPr>
                </a:tc>
                <a:extLst>
                  <a:ext uri="{0D108BD9-81ED-4DB2-BD59-A6C34878D82A}">
                    <a16:rowId xmlns:a16="http://schemas.microsoft.com/office/drawing/2014/main" val="320069043"/>
                  </a:ext>
                </a:extLst>
              </a:tr>
              <a:tr h="1498643">
                <a:tc>
                  <a:txBody>
                    <a:bodyPr/>
                    <a:lstStyle/>
                    <a:p>
                      <a:pPr>
                        <a:lnSpc>
                          <a:spcPct val="107000"/>
                        </a:lnSpc>
                        <a:spcAft>
                          <a:spcPts val="0"/>
                        </a:spcAft>
                      </a:pPr>
                      <a:r>
                        <a:rPr lang="uk-UA" sz="1400" b="1" i="1" dirty="0">
                          <a:effectLst/>
                          <a:latin typeface="Times New Roman" panose="02020603050405020304" pitchFamily="18" charset="0"/>
                          <a:cs typeface="Times New Roman" panose="02020603050405020304" pitchFamily="18" charset="0"/>
                        </a:rPr>
                        <a:t>Трава рутвиці смердючої</a:t>
                      </a:r>
                      <a:endParaRPr lang="ru-RU" sz="1400" b="1" i="1" dirty="0">
                        <a:effectLst/>
                        <a:latin typeface="Times New Roman" panose="02020603050405020304" pitchFamily="18" charset="0"/>
                        <a:cs typeface="Times New Roman" panose="02020603050405020304" pitchFamily="18" charset="0"/>
                      </a:endParaRPr>
                    </a:p>
                    <a:p>
                      <a:pPr>
                        <a:lnSpc>
                          <a:spcPct val="107000"/>
                        </a:lnSpc>
                        <a:spcAft>
                          <a:spcPts val="0"/>
                        </a:spcAft>
                      </a:pPr>
                      <a:r>
                        <a:rPr lang="uk-UA" sz="1400" dirty="0">
                          <a:effectLst/>
                          <a:latin typeface="Times New Roman" panose="02020603050405020304" pitchFamily="18" charset="0"/>
                          <a:cs typeface="Times New Roman" panose="02020603050405020304" pitchFamily="18" charset="0"/>
                        </a:rPr>
                        <a:t>зразок № 1</a:t>
                      </a:r>
                      <a:endParaRPr lang="ru-RU" sz="14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uk-UA" sz="1400" dirty="0">
                          <a:effectLst/>
                          <a:latin typeface="Times New Roman" panose="02020603050405020304" pitchFamily="18" charset="0"/>
                          <a:cs typeface="Times New Roman" panose="02020603050405020304" pitchFamily="18" charset="0"/>
                        </a:rPr>
                        <a:t>зразок № 2</a:t>
                      </a:r>
                      <a:endParaRPr lang="ru-RU" sz="14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uk-UA" sz="1400" dirty="0">
                          <a:effectLst/>
                          <a:latin typeface="Times New Roman" panose="02020603050405020304" pitchFamily="18" charset="0"/>
                          <a:cs typeface="Times New Roman" panose="02020603050405020304" pitchFamily="18" charset="0"/>
                        </a:rPr>
                        <a:t>зразок № 3</a:t>
                      </a:r>
                      <a:endParaRPr lang="ru-RU" sz="14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uk-UA" sz="1400" dirty="0">
                          <a:effectLst/>
                          <a:latin typeface="Times New Roman" panose="02020603050405020304" pitchFamily="18" charset="0"/>
                          <a:cs typeface="Times New Roman" panose="02020603050405020304" pitchFamily="18" charset="0"/>
                        </a:rPr>
                        <a:t>зразок № 4</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10,1±0,1</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9,3±0,3</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10,0±0,5</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9,1±0,5</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1,1±0,2</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0,9±0,4</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0,8±0,4</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0,8±0,2</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0,7±0,2</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0,5±0,2</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0,7±0,3</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0,6±0,2</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2,8±0,3</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2,6±0,3</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2,9±0,1</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2,6±0,2</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marL="20320"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1,90±0,01</a:t>
                      </a:r>
                      <a:endParaRPr lang="ru-RU" sz="1400" dirty="0">
                        <a:effectLst/>
                        <a:latin typeface="Times New Roman" panose="02020603050405020304" pitchFamily="18" charset="0"/>
                        <a:cs typeface="Times New Roman" panose="02020603050405020304" pitchFamily="18" charset="0"/>
                      </a:endParaRPr>
                    </a:p>
                    <a:p>
                      <a:pPr marL="20320"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2,10±0,01</a:t>
                      </a:r>
                      <a:endParaRPr lang="ru-RU" sz="1400" dirty="0">
                        <a:effectLst/>
                        <a:latin typeface="Times New Roman" panose="02020603050405020304" pitchFamily="18" charset="0"/>
                        <a:cs typeface="Times New Roman" panose="02020603050405020304" pitchFamily="18" charset="0"/>
                      </a:endParaRPr>
                    </a:p>
                    <a:p>
                      <a:pPr marL="20320"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1,90±0,02</a:t>
                      </a:r>
                      <a:endParaRPr lang="ru-RU" sz="1400" dirty="0">
                        <a:effectLst/>
                        <a:latin typeface="Times New Roman" panose="02020603050405020304" pitchFamily="18" charset="0"/>
                        <a:cs typeface="Times New Roman" panose="02020603050405020304" pitchFamily="18" charset="0"/>
                      </a:endParaRPr>
                    </a:p>
                    <a:p>
                      <a:pPr marL="20320"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2,30±0,01</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marL="112395"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70C0">
                        <a:alpha val="10000"/>
                      </a:srgbClr>
                    </a:solidFill>
                  </a:tcPr>
                </a:tc>
                <a:extLst>
                  <a:ext uri="{0D108BD9-81ED-4DB2-BD59-A6C34878D82A}">
                    <a16:rowId xmlns:a16="http://schemas.microsoft.com/office/drawing/2014/main" val="2469343734"/>
                  </a:ext>
                </a:extLst>
              </a:tr>
              <a:tr h="2125698">
                <a:tc>
                  <a:txBody>
                    <a:bodyPr/>
                    <a:lstStyle/>
                    <a:p>
                      <a:pPr>
                        <a:lnSpc>
                          <a:spcPct val="107000"/>
                        </a:lnSpc>
                        <a:spcAft>
                          <a:spcPts val="0"/>
                        </a:spcAft>
                      </a:pPr>
                      <a:r>
                        <a:rPr lang="uk-UA" sz="1400" b="1" i="1" dirty="0">
                          <a:effectLst/>
                          <a:latin typeface="Times New Roman" panose="02020603050405020304" pitchFamily="18" charset="0"/>
                          <a:cs typeface="Times New Roman" panose="02020603050405020304" pitchFamily="18" charset="0"/>
                        </a:rPr>
                        <a:t>Трава сону лучного</a:t>
                      </a:r>
                      <a:endParaRPr lang="ru-RU" sz="1400" b="1" i="1" dirty="0">
                        <a:effectLst/>
                        <a:latin typeface="Times New Roman" panose="02020603050405020304" pitchFamily="18" charset="0"/>
                        <a:cs typeface="Times New Roman" panose="02020603050405020304" pitchFamily="18" charset="0"/>
                      </a:endParaRPr>
                    </a:p>
                    <a:p>
                      <a:pPr>
                        <a:lnSpc>
                          <a:spcPct val="107000"/>
                        </a:lnSpc>
                        <a:spcAft>
                          <a:spcPts val="0"/>
                        </a:spcAft>
                      </a:pPr>
                      <a:r>
                        <a:rPr lang="uk-UA" sz="1400" dirty="0">
                          <a:effectLst/>
                          <a:latin typeface="Times New Roman" panose="02020603050405020304" pitchFamily="18" charset="0"/>
                          <a:cs typeface="Times New Roman" panose="02020603050405020304" pitchFamily="18" charset="0"/>
                        </a:rPr>
                        <a:t>зразок № 1</a:t>
                      </a:r>
                      <a:endParaRPr lang="ru-RU" sz="14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uk-UA" sz="1400" dirty="0">
                          <a:effectLst/>
                          <a:latin typeface="Times New Roman" panose="02020603050405020304" pitchFamily="18" charset="0"/>
                          <a:cs typeface="Times New Roman" panose="02020603050405020304" pitchFamily="18" charset="0"/>
                        </a:rPr>
                        <a:t>зразок № 2</a:t>
                      </a:r>
                      <a:endParaRPr lang="ru-RU" sz="14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uk-UA" sz="1400" dirty="0">
                          <a:effectLst/>
                          <a:latin typeface="Times New Roman" panose="02020603050405020304" pitchFamily="18" charset="0"/>
                          <a:cs typeface="Times New Roman" panose="02020603050405020304" pitchFamily="18" charset="0"/>
                        </a:rPr>
                        <a:t>зразок № 3</a:t>
                      </a:r>
                      <a:endParaRPr lang="ru-RU" sz="14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uk-UA" sz="1400" dirty="0">
                          <a:effectLst/>
                          <a:latin typeface="Times New Roman" panose="02020603050405020304" pitchFamily="18" charset="0"/>
                          <a:cs typeface="Times New Roman" panose="02020603050405020304" pitchFamily="18" charset="0"/>
                        </a:rPr>
                        <a:t>зразок № 4</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9,4±0,2</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8,7±0,3</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9,3±0,4</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9,5±0,4</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4,9±0,4</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5,9±0,4</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5,8±0,3</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5,2±0,1</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1,9±0,1</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2,2±0,1</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2,1±0,3</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1,8±0,3</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1,3±0,1</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1,5±0,1</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1,9±0,2</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1,3±0,1</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marL="20320"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70C0">
                        <a:alpha val="10000"/>
                      </a:srgbClr>
                    </a:solidFill>
                  </a:tcPr>
                </a:tc>
                <a:tc>
                  <a:txBody>
                    <a:bodyPr/>
                    <a:lstStyle/>
                    <a:p>
                      <a:pPr marL="22860"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marL="22860"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marL="22860" algn="ctr">
                        <a:lnSpc>
                          <a:spcPct val="107000"/>
                        </a:lnSpc>
                        <a:spcAft>
                          <a:spcPts val="0"/>
                        </a:spcAft>
                      </a:pPr>
                      <a:r>
                        <a:rPr lang="en-US" sz="1400" dirty="0">
                          <a:effectLst/>
                          <a:latin typeface="Times New Roman" panose="02020603050405020304" pitchFamily="18" charset="0"/>
                          <a:cs typeface="Times New Roman" panose="02020603050405020304" pitchFamily="18" charset="0"/>
                        </a:rPr>
                        <a:t>3</a:t>
                      </a:r>
                      <a:r>
                        <a:rPr lang="uk-UA" sz="1400" dirty="0">
                          <a:effectLst/>
                          <a:latin typeface="Times New Roman" panose="02020603050405020304" pitchFamily="18" charset="0"/>
                          <a:cs typeface="Times New Roman" panose="02020603050405020304" pitchFamily="18" charset="0"/>
                        </a:rPr>
                        <a:t>,</a:t>
                      </a:r>
                      <a:r>
                        <a:rPr lang="en-US" sz="1400" dirty="0">
                          <a:effectLst/>
                          <a:latin typeface="Times New Roman" panose="02020603050405020304" pitchFamily="18" charset="0"/>
                          <a:cs typeface="Times New Roman" panose="02020603050405020304" pitchFamily="18" charset="0"/>
                        </a:rPr>
                        <a:t>25</a:t>
                      </a:r>
                      <a:r>
                        <a:rPr lang="uk-UA" sz="1400" dirty="0">
                          <a:effectLst/>
                          <a:latin typeface="Times New Roman" panose="02020603050405020304" pitchFamily="18" charset="0"/>
                          <a:cs typeface="Times New Roman" panose="02020603050405020304" pitchFamily="18" charset="0"/>
                        </a:rPr>
                        <a:t>±0,02</a:t>
                      </a:r>
                      <a:endParaRPr lang="ru-RU" sz="1400" dirty="0">
                        <a:effectLst/>
                        <a:latin typeface="Times New Roman" panose="02020603050405020304" pitchFamily="18" charset="0"/>
                        <a:cs typeface="Times New Roman" panose="02020603050405020304" pitchFamily="18" charset="0"/>
                      </a:endParaRPr>
                    </a:p>
                    <a:p>
                      <a:pPr marL="22860"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a:t>
                      </a:r>
                      <a:r>
                        <a:rPr lang="en-US" sz="1400" dirty="0">
                          <a:effectLst/>
                          <a:latin typeface="Times New Roman" panose="02020603050405020304" pitchFamily="18" charset="0"/>
                          <a:cs typeface="Times New Roman" panose="02020603050405020304" pitchFamily="18" charset="0"/>
                        </a:rPr>
                        <a:t>90</a:t>
                      </a:r>
                      <a:r>
                        <a:rPr lang="uk-UA" sz="1400" dirty="0">
                          <a:effectLst/>
                          <a:latin typeface="Times New Roman" panose="02020603050405020304" pitchFamily="18" charset="0"/>
                          <a:cs typeface="Times New Roman" panose="02020603050405020304" pitchFamily="18" charset="0"/>
                        </a:rPr>
                        <a:t>±0,01</a:t>
                      </a:r>
                      <a:endParaRPr lang="ru-RU" sz="1400" dirty="0">
                        <a:effectLst/>
                        <a:latin typeface="Times New Roman" panose="02020603050405020304" pitchFamily="18" charset="0"/>
                        <a:cs typeface="Times New Roman" panose="02020603050405020304" pitchFamily="18" charset="0"/>
                      </a:endParaRPr>
                    </a:p>
                    <a:p>
                      <a:pPr marL="22860" algn="ctr">
                        <a:lnSpc>
                          <a:spcPct val="107000"/>
                        </a:lnSpc>
                        <a:spcAft>
                          <a:spcPts val="0"/>
                        </a:spcAft>
                      </a:pPr>
                      <a:r>
                        <a:rPr lang="en-US" sz="1400" dirty="0">
                          <a:effectLst/>
                          <a:latin typeface="Times New Roman" panose="02020603050405020304" pitchFamily="18" charset="0"/>
                          <a:cs typeface="Times New Roman" panose="02020603050405020304" pitchFamily="18" charset="0"/>
                        </a:rPr>
                        <a:t>3</a:t>
                      </a:r>
                      <a:r>
                        <a:rPr lang="uk-UA" sz="1400" dirty="0">
                          <a:effectLst/>
                          <a:latin typeface="Times New Roman" panose="02020603050405020304" pitchFamily="18" charset="0"/>
                          <a:cs typeface="Times New Roman" panose="02020603050405020304" pitchFamily="18" charset="0"/>
                        </a:rPr>
                        <a:t>,</a:t>
                      </a:r>
                      <a:r>
                        <a:rPr lang="en-US" sz="1400" dirty="0">
                          <a:effectLst/>
                          <a:latin typeface="Times New Roman" panose="02020603050405020304" pitchFamily="18" charset="0"/>
                          <a:cs typeface="Times New Roman" panose="02020603050405020304" pitchFamily="18" charset="0"/>
                        </a:rPr>
                        <a:t>14</a:t>
                      </a:r>
                      <a:r>
                        <a:rPr lang="uk-UA" sz="1400" dirty="0">
                          <a:effectLst/>
                          <a:latin typeface="Times New Roman" panose="02020603050405020304" pitchFamily="18" charset="0"/>
                          <a:cs typeface="Times New Roman" panose="02020603050405020304" pitchFamily="18" charset="0"/>
                        </a:rPr>
                        <a:t>±0,01</a:t>
                      </a:r>
                      <a:endParaRPr lang="ru-RU" sz="1400" dirty="0">
                        <a:effectLst/>
                        <a:latin typeface="Times New Roman" panose="02020603050405020304" pitchFamily="18" charset="0"/>
                        <a:cs typeface="Times New Roman" panose="02020603050405020304" pitchFamily="18" charset="0"/>
                      </a:endParaRPr>
                    </a:p>
                    <a:p>
                      <a:pPr marL="22860" algn="ctr">
                        <a:lnSpc>
                          <a:spcPct val="107000"/>
                        </a:lnSpc>
                        <a:spcAft>
                          <a:spcPts val="0"/>
                        </a:spcAft>
                      </a:pPr>
                      <a:r>
                        <a:rPr lang="en-US" sz="1400" dirty="0">
                          <a:effectLst/>
                          <a:latin typeface="Times New Roman" panose="02020603050405020304" pitchFamily="18" charset="0"/>
                          <a:cs typeface="Times New Roman" panose="02020603050405020304" pitchFamily="18" charset="0"/>
                        </a:rPr>
                        <a:t>3</a:t>
                      </a:r>
                      <a:r>
                        <a:rPr lang="uk-UA" sz="1400" dirty="0">
                          <a:effectLst/>
                          <a:latin typeface="Times New Roman" panose="02020603050405020304" pitchFamily="18" charset="0"/>
                          <a:cs typeface="Times New Roman" panose="02020603050405020304" pitchFamily="18" charset="0"/>
                        </a:rPr>
                        <a:t>,</a:t>
                      </a:r>
                      <a:r>
                        <a:rPr lang="en-US" sz="1400" dirty="0">
                          <a:effectLst/>
                          <a:latin typeface="Times New Roman" panose="02020603050405020304" pitchFamily="18" charset="0"/>
                          <a:cs typeface="Times New Roman" panose="02020603050405020304" pitchFamily="18" charset="0"/>
                        </a:rPr>
                        <a:t>18</a:t>
                      </a:r>
                      <a:r>
                        <a:rPr lang="uk-UA" sz="1400" dirty="0">
                          <a:effectLst/>
                          <a:latin typeface="Times New Roman" panose="02020603050405020304" pitchFamily="18" charset="0"/>
                          <a:cs typeface="Times New Roman" panose="02020603050405020304" pitchFamily="18" charset="0"/>
                        </a:rPr>
                        <a:t>±0,01</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70C0">
                        <a:alpha val="10000"/>
                      </a:srgbClr>
                    </a:solidFill>
                  </a:tcPr>
                </a:tc>
                <a:extLst>
                  <a:ext uri="{0D108BD9-81ED-4DB2-BD59-A6C34878D82A}">
                    <a16:rowId xmlns:a16="http://schemas.microsoft.com/office/drawing/2014/main" val="4092128685"/>
                  </a:ext>
                </a:extLst>
              </a:tr>
            </a:tbl>
          </a:graphicData>
        </a:graphic>
      </p:graphicFrame>
      <p:sp>
        <p:nvSpPr>
          <p:cNvPr id="9" name="Номер слайда 7"/>
          <p:cNvSpPr>
            <a:spLocks noGrp="1"/>
          </p:cNvSpPr>
          <p:nvPr>
            <p:ph type="sldNum" sz="quarter" idx="12"/>
          </p:nvPr>
        </p:nvSpPr>
        <p:spPr>
          <a:xfrm>
            <a:off x="9226296" y="6456328"/>
            <a:ext cx="2743200" cy="365125"/>
          </a:xfrm>
        </p:spPr>
        <p:txBody>
          <a:body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t>15</a:t>
            </a:fld>
            <a:endParaRPr lang="ru-RU" sz="1400" b="1" dirty="0">
              <a:solidFill>
                <a:schemeClr val="tx1"/>
              </a:solidFill>
              <a:latin typeface="Times New Roman" panose="02020603050405020304" pitchFamily="18" charset="0"/>
              <a:cs typeface="Times New Roman" panose="02020603050405020304" pitchFamily="18" charset="0"/>
            </a:endParaRP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6581" y="2934371"/>
            <a:ext cx="1938704" cy="2869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7798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73345" y="117062"/>
            <a:ext cx="8953081" cy="769441"/>
          </a:xfrm>
          <a:prstGeom prst="rect">
            <a:avLst/>
          </a:prstGeom>
        </p:spPr>
        <p:txBody>
          <a:bodyPr wrap="square">
            <a:spAutoFit/>
          </a:bodyPr>
          <a:lstStyle/>
          <a:p>
            <a:pPr algn="ct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Визначення </a:t>
            </a:r>
            <a:r>
              <a:rPr lang="uk-UA" sz="22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макро</a:t>
            </a: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і мікроелементного складу сону лучного трави, рутвиці смердючої трави та коренів</a:t>
            </a:r>
            <a:endParaRPr lang="ru-RU" sz="2200" b="1" dirty="0">
              <a:solidFill>
                <a:srgbClr val="002060"/>
              </a:solidFill>
              <a:effectLst>
                <a:outerShdw blurRad="38100" dist="38100" dir="2700000" algn="tl">
                  <a:srgbClr val="000000">
                    <a:alpha val="43137"/>
                  </a:srgbClr>
                </a:outerShdw>
              </a:effectLst>
            </a:endParaRPr>
          </a:p>
        </p:txBody>
      </p:sp>
      <p:pic>
        <p:nvPicPr>
          <p:cNvPr id="7170" name="Picture 2" descr="Картинки по запросу минеральные веществ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527" y="117062"/>
            <a:ext cx="2467044" cy="2039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3" name="Таблица 2"/>
          <p:cNvGraphicFramePr>
            <a:graphicFrameLocks noGrp="1"/>
          </p:cNvGraphicFramePr>
          <p:nvPr>
            <p:extLst>
              <p:ext uri="{D42A27DB-BD31-4B8C-83A1-F6EECF244321}">
                <p14:modId xmlns:p14="http://schemas.microsoft.com/office/powerpoint/2010/main" val="4147175666"/>
              </p:ext>
            </p:extLst>
          </p:nvPr>
        </p:nvGraphicFramePr>
        <p:xfrm>
          <a:off x="2766643" y="1055077"/>
          <a:ext cx="8147541" cy="4501661"/>
        </p:xfrm>
        <a:graphic>
          <a:graphicData uri="http://schemas.openxmlformats.org/drawingml/2006/table">
            <a:tbl>
              <a:tblPr firstRow="1" firstCol="1" bandRow="1">
                <a:tableStyleId>{5940675A-B579-460E-94D1-54222C63F5DA}</a:tableStyleId>
              </a:tblPr>
              <a:tblGrid>
                <a:gridCol w="789385">
                  <a:extLst>
                    <a:ext uri="{9D8B030D-6E8A-4147-A177-3AD203B41FA5}">
                      <a16:colId xmlns:a16="http://schemas.microsoft.com/office/drawing/2014/main" val="1751573168"/>
                    </a:ext>
                  </a:extLst>
                </a:gridCol>
                <a:gridCol w="1411010">
                  <a:extLst>
                    <a:ext uri="{9D8B030D-6E8A-4147-A177-3AD203B41FA5}">
                      <a16:colId xmlns:a16="http://schemas.microsoft.com/office/drawing/2014/main" val="3884819830"/>
                    </a:ext>
                  </a:extLst>
                </a:gridCol>
                <a:gridCol w="1841488">
                  <a:extLst>
                    <a:ext uri="{9D8B030D-6E8A-4147-A177-3AD203B41FA5}">
                      <a16:colId xmlns:a16="http://schemas.microsoft.com/office/drawing/2014/main" val="2393160796"/>
                    </a:ext>
                  </a:extLst>
                </a:gridCol>
                <a:gridCol w="2116517">
                  <a:extLst>
                    <a:ext uri="{9D8B030D-6E8A-4147-A177-3AD203B41FA5}">
                      <a16:colId xmlns:a16="http://schemas.microsoft.com/office/drawing/2014/main" val="2726089543"/>
                    </a:ext>
                  </a:extLst>
                </a:gridCol>
                <a:gridCol w="1989141">
                  <a:extLst>
                    <a:ext uri="{9D8B030D-6E8A-4147-A177-3AD203B41FA5}">
                      <a16:colId xmlns:a16="http://schemas.microsoft.com/office/drawing/2014/main" val="408109610"/>
                    </a:ext>
                  </a:extLst>
                </a:gridCol>
              </a:tblGrid>
              <a:tr h="241665">
                <a:tc rowSpan="2">
                  <a:txBody>
                    <a:bodyPr/>
                    <a:lstStyle/>
                    <a:p>
                      <a:pPr algn="ctr">
                        <a:spcAft>
                          <a:spcPts val="0"/>
                        </a:spcAft>
                      </a:pPr>
                      <a:r>
                        <a:rPr lang="uk-UA" sz="1600" dirty="0">
                          <a:effectLst/>
                          <a:latin typeface="Times New Roman" panose="02020603050405020304" pitchFamily="18" charset="0"/>
                          <a:cs typeface="Times New Roman" panose="02020603050405020304" pitchFamily="18" charset="0"/>
                        </a:rPr>
                        <a:t>№ з/п</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alpha val="40000"/>
                      </a:srgbClr>
                    </a:solidFill>
                  </a:tcPr>
                </a:tc>
                <a:tc rowSpan="2">
                  <a:txBody>
                    <a:bodyPr/>
                    <a:lstStyle/>
                    <a:p>
                      <a:pPr algn="ctr">
                        <a:spcAft>
                          <a:spcPts val="0"/>
                        </a:spcAft>
                      </a:pPr>
                      <a:r>
                        <a:rPr lang="uk-UA" sz="1600" dirty="0">
                          <a:effectLst/>
                          <a:latin typeface="Times New Roman" panose="02020603050405020304" pitchFamily="18" charset="0"/>
                          <a:cs typeface="Times New Roman" panose="02020603050405020304" pitchFamily="18" charset="0"/>
                        </a:rPr>
                        <a:t>Елемент</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alpha val="40000"/>
                      </a:srgbClr>
                    </a:solidFill>
                  </a:tcPr>
                </a:tc>
                <a:tc gridSpan="3">
                  <a:txBody>
                    <a:bodyPr/>
                    <a:lstStyle/>
                    <a:p>
                      <a:pPr algn="ctr">
                        <a:spcAft>
                          <a:spcPts val="0"/>
                        </a:spcAft>
                      </a:pPr>
                      <a:r>
                        <a:rPr lang="uk-UA" sz="1600" dirty="0">
                          <a:effectLst/>
                          <a:latin typeface="Times New Roman" panose="02020603050405020304" pitchFamily="18" charset="0"/>
                          <a:cs typeface="Times New Roman" panose="02020603050405020304" pitchFamily="18" charset="0"/>
                        </a:rPr>
                        <a:t>Вміст елементу, </a:t>
                      </a:r>
                      <a:r>
                        <a:rPr lang="uk-UA" sz="1600" dirty="0" err="1">
                          <a:effectLst/>
                          <a:latin typeface="Times New Roman" panose="02020603050405020304" pitchFamily="18" charset="0"/>
                          <a:cs typeface="Times New Roman" panose="02020603050405020304" pitchFamily="18" charset="0"/>
                        </a:rPr>
                        <a:t>мкг</a:t>
                      </a:r>
                      <a:r>
                        <a:rPr lang="uk-UA" sz="1600" dirty="0">
                          <a:effectLst/>
                          <a:latin typeface="Times New Roman" panose="02020603050405020304" pitchFamily="18" charset="0"/>
                          <a:cs typeface="Times New Roman" panose="02020603050405020304" pitchFamily="18" charset="0"/>
                        </a:rPr>
                        <a:t>/100 г</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alpha val="40000"/>
                      </a:srgb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725607324"/>
                  </a:ext>
                </a:extLst>
              </a:tr>
              <a:tr h="483330">
                <a:tc vMerge="1">
                  <a:txBody>
                    <a:bodyPr/>
                    <a:lstStyle/>
                    <a:p>
                      <a:endParaRPr lang="ru-RU"/>
                    </a:p>
                  </a:txBody>
                  <a:tcPr/>
                </a:tc>
                <a:tc vMerge="1">
                  <a:txBody>
                    <a:bodyPr/>
                    <a:lstStyle/>
                    <a:p>
                      <a:endParaRPr lang="ru-RU"/>
                    </a:p>
                  </a:txBody>
                  <a:tcPr/>
                </a:tc>
                <a:tc>
                  <a:txBody>
                    <a:bodyPr/>
                    <a:lstStyle/>
                    <a:p>
                      <a:pPr algn="ctr">
                        <a:spcAft>
                          <a:spcPts val="0"/>
                        </a:spcAft>
                      </a:pPr>
                      <a:r>
                        <a:rPr lang="uk-UA" sz="1600" dirty="0">
                          <a:effectLst/>
                          <a:latin typeface="Times New Roman" panose="02020603050405020304" pitchFamily="18" charset="0"/>
                          <a:cs typeface="Times New Roman" panose="02020603050405020304" pitchFamily="18" charset="0"/>
                        </a:rPr>
                        <a:t>трава рутвиці смердючої</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alpha val="40000"/>
                      </a:srgbClr>
                    </a:solidFill>
                  </a:tcPr>
                </a:tc>
                <a:tc>
                  <a:txBody>
                    <a:bodyPr/>
                    <a:lstStyle/>
                    <a:p>
                      <a:pPr algn="ctr">
                        <a:spcAft>
                          <a:spcPts val="0"/>
                        </a:spcAft>
                      </a:pPr>
                      <a:r>
                        <a:rPr lang="uk-UA" sz="1600" dirty="0">
                          <a:effectLst/>
                          <a:latin typeface="Times New Roman" panose="02020603050405020304" pitchFamily="18" charset="0"/>
                          <a:cs typeface="Times New Roman" panose="02020603050405020304" pitchFamily="18" charset="0"/>
                        </a:rPr>
                        <a:t>корені рутвиці смердючої</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alpha val="40000"/>
                      </a:srgbClr>
                    </a:solidFill>
                  </a:tcPr>
                </a:tc>
                <a:tc>
                  <a:txBody>
                    <a:bodyPr/>
                    <a:lstStyle/>
                    <a:p>
                      <a:pPr algn="ctr">
                        <a:spcAft>
                          <a:spcPts val="0"/>
                        </a:spcAft>
                      </a:pPr>
                      <a:r>
                        <a:rPr lang="uk-UA" sz="1600" dirty="0">
                          <a:effectLst/>
                          <a:latin typeface="Times New Roman" panose="02020603050405020304" pitchFamily="18" charset="0"/>
                          <a:cs typeface="Times New Roman" panose="02020603050405020304" pitchFamily="18" charset="0"/>
                        </a:rPr>
                        <a:t>трава сону лучного</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extLst>
                  <a:ext uri="{0D108BD9-81ED-4DB2-BD59-A6C34878D82A}">
                    <a16:rowId xmlns:a16="http://schemas.microsoft.com/office/drawing/2014/main" val="3188311027"/>
                  </a:ext>
                </a:extLst>
              </a:tr>
              <a:tr h="241665">
                <a:tc>
                  <a:txBody>
                    <a:bodyPr/>
                    <a:lstStyle/>
                    <a:p>
                      <a:pPr marL="0" lvl="0" indent="0" algn="just">
                        <a:spcAft>
                          <a:spcPts val="0"/>
                        </a:spcAft>
                        <a:buFont typeface="+mj-lt"/>
                        <a:buNone/>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dirty="0">
                          <a:effectLst/>
                          <a:latin typeface="Times New Roman" panose="02020603050405020304" pitchFamily="18" charset="0"/>
                          <a:cs typeface="Times New Roman" panose="02020603050405020304" pitchFamily="18" charset="0"/>
                        </a:rPr>
                        <a:t>K</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tc>
                  <a:txBody>
                    <a:bodyPr/>
                    <a:lstStyle/>
                    <a:p>
                      <a:pPr algn="ctr">
                        <a:spcAft>
                          <a:spcPts val="0"/>
                        </a:spcAft>
                      </a:pPr>
                      <a:r>
                        <a:rPr lang="ru-RU" sz="1600" dirty="0">
                          <a:effectLst/>
                          <a:latin typeface="Times New Roman" panose="02020603050405020304" pitchFamily="18" charset="0"/>
                          <a:cs typeface="Times New Roman" panose="02020603050405020304" pitchFamily="18" charset="0"/>
                        </a:rPr>
                        <a:t>825</a:t>
                      </a:r>
                      <a:r>
                        <a:rPr lang="uk-UA" sz="1600" dirty="0">
                          <a:effectLst/>
                          <a:latin typeface="Times New Roman" panose="02020603050405020304" pitchFamily="18" charset="0"/>
                          <a:cs typeface="Times New Roman" panose="02020603050405020304" pitchFamily="18" charset="0"/>
                        </a:rPr>
                        <a:t>,00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tc>
                  <a:txBody>
                    <a:bodyPr/>
                    <a:lstStyle/>
                    <a:p>
                      <a:pPr algn="ctr">
                        <a:spcAft>
                          <a:spcPts val="0"/>
                        </a:spcAft>
                      </a:pPr>
                      <a:r>
                        <a:rPr lang="ru-RU" sz="1600" dirty="0">
                          <a:effectLst/>
                          <a:latin typeface="Times New Roman" panose="02020603050405020304" pitchFamily="18" charset="0"/>
                          <a:cs typeface="Times New Roman" panose="02020603050405020304" pitchFamily="18" charset="0"/>
                        </a:rPr>
                        <a:t>3760</a:t>
                      </a:r>
                      <a:r>
                        <a:rPr lang="uk-UA" sz="1600" dirty="0">
                          <a:effectLst/>
                          <a:latin typeface="Times New Roman" panose="02020603050405020304" pitchFamily="18" charset="0"/>
                          <a:cs typeface="Times New Roman" panose="02020603050405020304" pitchFamily="18" charset="0"/>
                        </a:rPr>
                        <a:t>,00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tc>
                  <a:txBody>
                    <a:bodyPr/>
                    <a:lstStyle/>
                    <a:p>
                      <a:pPr algn="ctr">
                        <a:spcAft>
                          <a:spcPts val="0"/>
                        </a:spcAft>
                      </a:pPr>
                      <a:r>
                        <a:rPr lang="en-US" sz="1600" dirty="0">
                          <a:effectLst/>
                          <a:latin typeface="Times New Roman" panose="02020603050405020304" pitchFamily="18" charset="0"/>
                          <a:cs typeface="Times New Roman" panose="02020603050405020304" pitchFamily="18" charset="0"/>
                        </a:rPr>
                        <a:t>&lt;1</a:t>
                      </a:r>
                      <a:r>
                        <a:rPr lang="ru-RU" sz="1600" dirty="0">
                          <a:effectLst/>
                          <a:latin typeface="Times New Roman" panose="02020603050405020304" pitchFamily="18" charset="0"/>
                          <a:cs typeface="Times New Roman" panose="02020603050405020304" pitchFamily="18" charset="0"/>
                        </a:rPr>
                        <a:t>,</a:t>
                      </a:r>
                      <a:r>
                        <a:rPr lang="en-US" sz="1600" dirty="0">
                          <a:effectLst/>
                          <a:latin typeface="Times New Roman" panose="02020603050405020304" pitchFamily="18" charset="0"/>
                          <a:cs typeface="Times New Roman" panose="02020603050405020304" pitchFamily="18" charset="0"/>
                        </a:rPr>
                        <a:t>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extLst>
                  <a:ext uri="{0D108BD9-81ED-4DB2-BD59-A6C34878D82A}">
                    <a16:rowId xmlns:a16="http://schemas.microsoft.com/office/drawing/2014/main" val="317182927"/>
                  </a:ext>
                </a:extLst>
              </a:tr>
              <a:tr h="241665">
                <a:tc>
                  <a:txBody>
                    <a:bodyPr/>
                    <a:lstStyle/>
                    <a:p>
                      <a:pPr marL="0" lvl="0" indent="0" algn="just">
                        <a:spcAft>
                          <a:spcPts val="0"/>
                        </a:spcAft>
                        <a:buFont typeface="+mj-lt"/>
                        <a:buNone/>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Ca</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550</a:t>
                      </a:r>
                      <a:r>
                        <a:rPr lang="uk-UA" sz="1600">
                          <a:effectLst/>
                          <a:latin typeface="Times New Roman" panose="02020603050405020304" pitchFamily="18" charset="0"/>
                          <a:cs typeface="Times New Roman" panose="02020603050405020304" pitchFamily="18" charset="0"/>
                        </a:rPr>
                        <a:t>,00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845</a:t>
                      </a:r>
                      <a:r>
                        <a:rPr lang="uk-UA" sz="1600">
                          <a:effectLst/>
                          <a:latin typeface="Times New Roman" panose="02020603050405020304" pitchFamily="18" charset="0"/>
                          <a:cs typeface="Times New Roman" panose="02020603050405020304" pitchFamily="18" charset="0"/>
                        </a:rPr>
                        <a:t>,00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tc>
                  <a:txBody>
                    <a:bodyPr/>
                    <a:lstStyle/>
                    <a:p>
                      <a:pPr algn="ctr">
                        <a:spcAft>
                          <a:spcPts val="0"/>
                        </a:spcAft>
                      </a:pPr>
                      <a:r>
                        <a:rPr lang="ru-RU" sz="1600" dirty="0">
                          <a:effectLst/>
                          <a:latin typeface="Times New Roman" panose="02020603050405020304" pitchFamily="18" charset="0"/>
                          <a:cs typeface="Times New Roman" panose="02020603050405020304" pitchFamily="18" charset="0"/>
                        </a:rPr>
                        <a:t>120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extLst>
                  <a:ext uri="{0D108BD9-81ED-4DB2-BD59-A6C34878D82A}">
                    <a16:rowId xmlns:a16="http://schemas.microsoft.com/office/drawing/2014/main" val="134532446"/>
                  </a:ext>
                </a:extLst>
              </a:tr>
              <a:tr h="241665">
                <a:tc>
                  <a:txBody>
                    <a:bodyPr/>
                    <a:lstStyle/>
                    <a:p>
                      <a:pPr marL="0" lvl="0" indent="0" algn="just">
                        <a:spcAft>
                          <a:spcPts val="0"/>
                        </a:spcAft>
                        <a:buFont typeface="+mj-lt"/>
                        <a:buNone/>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dirty="0" err="1">
                          <a:effectLst/>
                          <a:latin typeface="Times New Roman" panose="02020603050405020304" pitchFamily="18" charset="0"/>
                          <a:cs typeface="Times New Roman" panose="02020603050405020304" pitchFamily="18" charset="0"/>
                        </a:rPr>
                        <a:t>Mg</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tc>
                  <a:txBody>
                    <a:bodyPr/>
                    <a:lstStyle/>
                    <a:p>
                      <a:pPr algn="ctr">
                        <a:spcAft>
                          <a:spcPts val="0"/>
                        </a:spcAft>
                      </a:pPr>
                      <a:r>
                        <a:rPr lang="ru-RU" sz="1600" dirty="0">
                          <a:effectLst/>
                          <a:latin typeface="Times New Roman" panose="02020603050405020304" pitchFamily="18" charset="0"/>
                          <a:cs typeface="Times New Roman" panose="02020603050405020304" pitchFamily="18" charset="0"/>
                        </a:rPr>
                        <a:t>190</a:t>
                      </a:r>
                      <a:r>
                        <a:rPr lang="uk-UA" sz="1600" dirty="0">
                          <a:effectLst/>
                          <a:latin typeface="Times New Roman" panose="02020603050405020304" pitchFamily="18" charset="0"/>
                          <a:cs typeface="Times New Roman" panose="02020603050405020304" pitchFamily="18" charset="0"/>
                        </a:rPr>
                        <a:t>,00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tc>
                  <a:txBody>
                    <a:bodyPr/>
                    <a:lstStyle/>
                    <a:p>
                      <a:pPr algn="ctr">
                        <a:spcAft>
                          <a:spcPts val="0"/>
                        </a:spcAft>
                      </a:pPr>
                      <a:r>
                        <a:rPr lang="ru-RU" sz="1600" dirty="0">
                          <a:effectLst/>
                          <a:latin typeface="Times New Roman" panose="02020603050405020304" pitchFamily="18" charset="0"/>
                          <a:cs typeface="Times New Roman" panose="02020603050405020304" pitchFamily="18" charset="0"/>
                        </a:rPr>
                        <a:t>190</a:t>
                      </a:r>
                      <a:r>
                        <a:rPr lang="uk-UA" sz="1600" dirty="0">
                          <a:effectLst/>
                          <a:latin typeface="Times New Roman" panose="02020603050405020304" pitchFamily="18" charset="0"/>
                          <a:cs typeface="Times New Roman" panose="02020603050405020304" pitchFamily="18" charset="0"/>
                        </a:rPr>
                        <a:t>,00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tc>
                  <a:txBody>
                    <a:bodyPr/>
                    <a:lstStyle/>
                    <a:p>
                      <a:pPr algn="ctr">
                        <a:spcAft>
                          <a:spcPts val="0"/>
                        </a:spcAft>
                      </a:pPr>
                      <a:r>
                        <a:rPr lang="ru-RU" sz="1600" dirty="0">
                          <a:effectLst/>
                          <a:latin typeface="Times New Roman" panose="02020603050405020304" pitchFamily="18" charset="0"/>
                          <a:cs typeface="Times New Roman" panose="02020603050405020304" pitchFamily="18" charset="0"/>
                        </a:rPr>
                        <a:t>30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extLst>
                  <a:ext uri="{0D108BD9-81ED-4DB2-BD59-A6C34878D82A}">
                    <a16:rowId xmlns:a16="http://schemas.microsoft.com/office/drawing/2014/main" val="2040695492"/>
                  </a:ext>
                </a:extLst>
              </a:tr>
              <a:tr h="241665">
                <a:tc>
                  <a:txBody>
                    <a:bodyPr/>
                    <a:lstStyle/>
                    <a:p>
                      <a:pPr marL="0" lvl="0" indent="0" algn="just">
                        <a:spcAft>
                          <a:spcPts val="0"/>
                        </a:spcAft>
                        <a:buFont typeface="+mj-lt"/>
                        <a:buNone/>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Al</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140</a:t>
                      </a:r>
                      <a:r>
                        <a:rPr lang="uk-UA" sz="1600">
                          <a:effectLst/>
                          <a:latin typeface="Times New Roman" panose="02020603050405020304" pitchFamily="18" charset="0"/>
                          <a:cs typeface="Times New Roman" panose="02020603050405020304" pitchFamily="18" charset="0"/>
                        </a:rPr>
                        <a:t>,00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190</a:t>
                      </a:r>
                      <a:r>
                        <a:rPr lang="uk-UA" sz="1600">
                          <a:effectLst/>
                          <a:latin typeface="Times New Roman" panose="02020603050405020304" pitchFamily="18" charset="0"/>
                          <a:cs typeface="Times New Roman" panose="02020603050405020304" pitchFamily="18" charset="0"/>
                        </a:rPr>
                        <a:t>,00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dirty="0">
                          <a:effectLst/>
                          <a:latin typeface="Times New Roman" panose="02020603050405020304" pitchFamily="18" charset="0"/>
                          <a:cs typeface="Times New Roman" panose="02020603050405020304" pitchFamily="18" charset="0"/>
                        </a:rPr>
                        <a:t>0,6</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114795898"/>
                  </a:ext>
                </a:extLst>
              </a:tr>
              <a:tr h="241665">
                <a:tc>
                  <a:txBody>
                    <a:bodyPr/>
                    <a:lstStyle/>
                    <a:p>
                      <a:pPr marL="0" lvl="0" indent="0" algn="just">
                        <a:spcAft>
                          <a:spcPts val="0"/>
                        </a:spcAft>
                        <a:buFont typeface="+mj-lt"/>
                        <a:buNone/>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P</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93</a:t>
                      </a:r>
                      <a:r>
                        <a:rPr lang="uk-UA" sz="1600">
                          <a:effectLst/>
                          <a:latin typeface="Times New Roman" panose="02020603050405020304" pitchFamily="18" charset="0"/>
                          <a:cs typeface="Times New Roman" panose="02020603050405020304" pitchFamily="18" charset="0"/>
                        </a:rPr>
                        <a:t>,00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120</a:t>
                      </a:r>
                      <a:r>
                        <a:rPr lang="uk-UA" sz="1600">
                          <a:effectLst/>
                          <a:latin typeface="Times New Roman" panose="02020603050405020304" pitchFamily="18" charset="0"/>
                          <a:cs typeface="Times New Roman" panose="02020603050405020304" pitchFamily="18" charset="0"/>
                        </a:rPr>
                        <a:t>,00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dirty="0">
                          <a:effectLst/>
                          <a:latin typeface="Times New Roman" panose="02020603050405020304" pitchFamily="18" charset="0"/>
                          <a:cs typeface="Times New Roman" panose="02020603050405020304" pitchFamily="18" charset="0"/>
                        </a:rPr>
                        <a:t>5,9</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3939266213"/>
                  </a:ext>
                </a:extLst>
              </a:tr>
              <a:tr h="241665">
                <a:tc>
                  <a:txBody>
                    <a:bodyPr/>
                    <a:lstStyle/>
                    <a:p>
                      <a:pPr marL="0" lvl="0" indent="0" algn="just">
                        <a:spcAft>
                          <a:spcPts val="0"/>
                        </a:spcAft>
                        <a:buFont typeface="+mj-lt"/>
                        <a:buNone/>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Na</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33</a:t>
                      </a:r>
                      <a:r>
                        <a:rPr lang="uk-UA" sz="1600">
                          <a:effectLst/>
                          <a:latin typeface="Times New Roman" panose="02020603050405020304" pitchFamily="18" charset="0"/>
                          <a:cs typeface="Times New Roman" panose="02020603050405020304" pitchFamily="18" charset="0"/>
                        </a:rPr>
                        <a:t>,00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95</a:t>
                      </a:r>
                      <a:r>
                        <a:rPr lang="uk-UA" sz="1600">
                          <a:effectLst/>
                          <a:latin typeface="Times New Roman" panose="02020603050405020304" pitchFamily="18" charset="0"/>
                          <a:cs typeface="Times New Roman" panose="02020603050405020304" pitchFamily="18" charset="0"/>
                        </a:rPr>
                        <a:t>,00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dirty="0">
                          <a:effectLst/>
                          <a:latin typeface="Times New Roman" panose="02020603050405020304" pitchFamily="18" charset="0"/>
                          <a:cs typeface="Times New Roman" panose="02020603050405020304" pitchFamily="18" charset="0"/>
                        </a:rPr>
                        <a:t>5,9</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2729601504"/>
                  </a:ext>
                </a:extLst>
              </a:tr>
              <a:tr h="241665">
                <a:tc>
                  <a:txBody>
                    <a:bodyPr/>
                    <a:lstStyle/>
                    <a:p>
                      <a:pPr marL="0" lvl="0" indent="0" algn="just">
                        <a:spcAft>
                          <a:spcPts val="0"/>
                        </a:spcAft>
                        <a:buFont typeface="+mj-lt"/>
                        <a:buNone/>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7.</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Si</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440</a:t>
                      </a:r>
                      <a:r>
                        <a:rPr lang="uk-UA" sz="1600">
                          <a:effectLst/>
                          <a:latin typeface="Times New Roman" panose="02020603050405020304" pitchFamily="18" charset="0"/>
                          <a:cs typeface="Times New Roman" panose="02020603050405020304" pitchFamily="18" charset="0"/>
                        </a:rPr>
                        <a:t>,00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1130</a:t>
                      </a:r>
                      <a:r>
                        <a:rPr lang="uk-UA" sz="1600">
                          <a:effectLst/>
                          <a:latin typeface="Times New Roman" panose="02020603050405020304" pitchFamily="18" charset="0"/>
                          <a:cs typeface="Times New Roman" panose="02020603050405020304" pitchFamily="18" charset="0"/>
                        </a:rPr>
                        <a:t>,00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dirty="0">
                          <a:effectLst/>
                          <a:latin typeface="Times New Roman" panose="02020603050405020304" pitchFamily="18" charset="0"/>
                          <a:cs typeface="Times New Roman" panose="02020603050405020304" pitchFamily="18" charset="0"/>
                        </a:rPr>
                        <a:t>0,29</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3428972956"/>
                  </a:ext>
                </a:extLst>
              </a:tr>
              <a:tr h="241665">
                <a:tc>
                  <a:txBody>
                    <a:bodyPr/>
                    <a:lstStyle/>
                    <a:p>
                      <a:pPr marL="0" lvl="0" indent="0" algn="just">
                        <a:spcAft>
                          <a:spcPts val="0"/>
                        </a:spcAft>
                        <a:buFont typeface="+mj-lt"/>
                        <a:buNone/>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8.</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Fe</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220</a:t>
                      </a:r>
                      <a:r>
                        <a:rPr lang="uk-UA" sz="1600">
                          <a:effectLst/>
                          <a:latin typeface="Times New Roman" panose="02020603050405020304" pitchFamily="18" charset="0"/>
                          <a:cs typeface="Times New Roman" panose="02020603050405020304" pitchFamily="18" charset="0"/>
                        </a:rPr>
                        <a:t>,00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280</a:t>
                      </a:r>
                      <a:r>
                        <a:rPr lang="uk-UA" sz="1600">
                          <a:effectLst/>
                          <a:latin typeface="Times New Roman" panose="02020603050405020304" pitchFamily="18" charset="0"/>
                          <a:cs typeface="Times New Roman" panose="02020603050405020304" pitchFamily="18" charset="0"/>
                        </a:rPr>
                        <a:t>,00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dirty="0">
                          <a:effectLst/>
                          <a:latin typeface="Times New Roman" panose="02020603050405020304" pitchFamily="18" charset="0"/>
                          <a:cs typeface="Times New Roman" panose="02020603050405020304" pitchFamily="18" charset="0"/>
                        </a:rPr>
                        <a:t>0,15</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692271270"/>
                  </a:ext>
                </a:extLst>
              </a:tr>
              <a:tr h="241665">
                <a:tc>
                  <a:txBody>
                    <a:bodyPr/>
                    <a:lstStyle/>
                    <a:p>
                      <a:pPr marL="0" lvl="0" indent="0" algn="just">
                        <a:spcAft>
                          <a:spcPts val="0"/>
                        </a:spcAft>
                        <a:buFont typeface="+mj-lt"/>
                        <a:buNone/>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9.</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dirty="0" err="1">
                          <a:effectLst/>
                          <a:latin typeface="Times New Roman" panose="02020603050405020304" pitchFamily="18" charset="0"/>
                          <a:cs typeface="Times New Roman" panose="02020603050405020304" pitchFamily="18" charset="0"/>
                        </a:rPr>
                        <a:t>Mn</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19</a:t>
                      </a:r>
                      <a:r>
                        <a:rPr lang="uk-UA" sz="1600">
                          <a:effectLst/>
                          <a:latin typeface="Times New Roman" panose="02020603050405020304" pitchFamily="18" charset="0"/>
                          <a:cs typeface="Times New Roman" panose="02020603050405020304" pitchFamily="18" charset="0"/>
                        </a:rPr>
                        <a:t>,00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28</a:t>
                      </a:r>
                      <a:r>
                        <a:rPr lang="uk-UA" sz="1600">
                          <a:effectLst/>
                          <a:latin typeface="Times New Roman" panose="02020603050405020304" pitchFamily="18" charset="0"/>
                          <a:cs typeface="Times New Roman" panose="02020603050405020304" pitchFamily="18" charset="0"/>
                        </a:rPr>
                        <a:t>,00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tc>
                  <a:txBody>
                    <a:bodyPr/>
                    <a:lstStyle/>
                    <a:p>
                      <a:pPr algn="ctr">
                        <a:spcAft>
                          <a:spcPts val="0"/>
                        </a:spcAft>
                      </a:pPr>
                      <a:r>
                        <a:rPr lang="ru-RU" sz="1600" dirty="0">
                          <a:effectLst/>
                          <a:latin typeface="Times New Roman" panose="02020603050405020304" pitchFamily="18" charset="0"/>
                          <a:cs typeface="Times New Roman" panose="02020603050405020304" pitchFamily="18" charset="0"/>
                        </a:rPr>
                        <a:t>0,15</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extLst>
                  <a:ext uri="{0D108BD9-81ED-4DB2-BD59-A6C34878D82A}">
                    <a16:rowId xmlns:a16="http://schemas.microsoft.com/office/drawing/2014/main" val="360007655"/>
                  </a:ext>
                </a:extLst>
              </a:tr>
              <a:tr h="241665">
                <a:tc>
                  <a:txBody>
                    <a:bodyPr/>
                    <a:lstStyle/>
                    <a:p>
                      <a:pPr marL="0" lvl="0" indent="0" algn="just">
                        <a:spcAft>
                          <a:spcPts val="0"/>
                        </a:spcAft>
                        <a:buFont typeface="+mj-lt"/>
                        <a:buNone/>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Zn</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3,8</a:t>
                      </a:r>
                      <a:r>
                        <a:rPr lang="uk-UA" sz="1600">
                          <a:effectLst/>
                          <a:latin typeface="Times New Roman" panose="02020603050405020304" pitchFamily="18" charset="0"/>
                          <a:cs typeface="Times New Roman" panose="02020603050405020304" pitchFamily="18" charset="0"/>
                        </a:rPr>
                        <a:t>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23</a:t>
                      </a:r>
                      <a:r>
                        <a:rPr lang="uk-UA" sz="1600">
                          <a:effectLst/>
                          <a:latin typeface="Times New Roman" panose="02020603050405020304" pitchFamily="18" charset="0"/>
                          <a:cs typeface="Times New Roman" panose="02020603050405020304" pitchFamily="18" charset="0"/>
                        </a:rPr>
                        <a:t>,00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dirty="0">
                          <a:effectLst/>
                          <a:latin typeface="Times New Roman" panose="02020603050405020304" pitchFamily="18" charset="0"/>
                          <a:cs typeface="Times New Roman" panose="02020603050405020304" pitchFamily="18" charset="0"/>
                        </a:rPr>
                        <a:t>3,0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4058124499"/>
                  </a:ext>
                </a:extLst>
              </a:tr>
              <a:tr h="241665">
                <a:tc>
                  <a:txBody>
                    <a:bodyPr/>
                    <a:lstStyle/>
                    <a:p>
                      <a:pPr marL="0" lvl="0" indent="0" algn="just">
                        <a:spcAft>
                          <a:spcPts val="0"/>
                        </a:spcAft>
                        <a:buFont typeface="+mj-lt"/>
                        <a:buNone/>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Sr</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uk-UA" sz="1600">
                          <a:effectLst/>
                          <a:latin typeface="Times New Roman" panose="02020603050405020304" pitchFamily="18" charset="0"/>
                          <a:cs typeface="Times New Roman" panose="02020603050405020304" pitchFamily="18" charset="0"/>
                        </a:rPr>
                        <a:t>1,10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uk-UA" sz="1600">
                          <a:effectLst/>
                          <a:latin typeface="Times New Roman" panose="02020603050405020304" pitchFamily="18" charset="0"/>
                          <a:cs typeface="Times New Roman" panose="02020603050405020304" pitchFamily="18" charset="0"/>
                        </a:rPr>
                        <a:t>2,80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dirty="0">
                          <a:effectLst/>
                          <a:latin typeface="Times New Roman" panose="02020603050405020304" pitchFamily="18" charset="0"/>
                          <a:cs typeface="Times New Roman" panose="02020603050405020304" pitchFamily="18" charset="0"/>
                        </a:rPr>
                        <a:t>0,29</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1027332286"/>
                  </a:ext>
                </a:extLst>
              </a:tr>
              <a:tr h="241665">
                <a:tc>
                  <a:txBody>
                    <a:bodyPr/>
                    <a:lstStyle/>
                    <a:p>
                      <a:pPr marL="0" lvl="0" indent="0" algn="just">
                        <a:spcAft>
                          <a:spcPts val="0"/>
                        </a:spcAft>
                        <a:buFont typeface="+mj-lt"/>
                        <a:buNone/>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Cu</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0,55</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2,3</a:t>
                      </a:r>
                      <a:r>
                        <a:rPr lang="uk-UA" sz="1600">
                          <a:effectLst/>
                          <a:latin typeface="Times New Roman" panose="02020603050405020304" pitchFamily="18" charset="0"/>
                          <a:cs typeface="Times New Roman" panose="02020603050405020304" pitchFamily="18" charset="0"/>
                        </a:rPr>
                        <a:t>0</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dirty="0">
                          <a:effectLst/>
                          <a:latin typeface="Times New Roman" panose="02020603050405020304" pitchFamily="18" charset="0"/>
                          <a:cs typeface="Times New Roman" panose="02020603050405020304" pitchFamily="18" charset="0"/>
                        </a:rPr>
                        <a:t>0,29</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1407440169"/>
                  </a:ext>
                </a:extLst>
              </a:tr>
              <a:tr h="241665">
                <a:tc>
                  <a:txBody>
                    <a:bodyPr/>
                    <a:lstStyle/>
                    <a:p>
                      <a:pPr marL="0" lvl="0" indent="0" algn="just">
                        <a:spcAft>
                          <a:spcPts val="0"/>
                        </a:spcAft>
                        <a:buFont typeface="+mj-lt"/>
                        <a:buNone/>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Ni</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0,11</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0,37</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dirty="0">
                          <a:effectLst/>
                          <a:latin typeface="Times New Roman" panose="02020603050405020304" pitchFamily="18" charset="0"/>
                          <a:cs typeface="Times New Roman" panose="02020603050405020304" pitchFamily="18" charset="0"/>
                        </a:rPr>
                        <a:t>&lt;0,0</a:t>
                      </a:r>
                      <a:r>
                        <a:rPr lang="uk-UA" sz="1600" dirty="0">
                          <a:effectLst/>
                          <a:latin typeface="Times New Roman" panose="02020603050405020304" pitchFamily="18" charset="0"/>
                          <a:cs typeface="Times New Roman" panose="02020603050405020304" pitchFamily="18" charset="0"/>
                        </a:rPr>
                        <a:t>3</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3850468708"/>
                  </a:ext>
                </a:extLst>
              </a:tr>
              <a:tr h="241665">
                <a:tc>
                  <a:txBody>
                    <a:bodyPr/>
                    <a:lstStyle/>
                    <a:p>
                      <a:pPr marL="0" lvl="0" indent="0" algn="just">
                        <a:spcAft>
                          <a:spcPts val="0"/>
                        </a:spcAft>
                        <a:buFont typeface="+mj-lt"/>
                        <a:buNone/>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dirty="0" err="1">
                          <a:effectLst/>
                          <a:latin typeface="Times New Roman" panose="02020603050405020304" pitchFamily="18" charset="0"/>
                          <a:cs typeface="Times New Roman" panose="02020603050405020304" pitchFamily="18" charset="0"/>
                        </a:rPr>
                        <a:t>Mo</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0,05</a:t>
                      </a:r>
                      <a:r>
                        <a:rPr lang="uk-UA" sz="1600">
                          <a:effectLst/>
                          <a:latin typeface="Times New Roman" panose="02020603050405020304" pitchFamily="18" charset="0"/>
                          <a:cs typeface="Times New Roman" panose="02020603050405020304" pitchFamily="18" charset="0"/>
                        </a:rPr>
                        <a:t>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tc>
                  <a:txBody>
                    <a:bodyPr/>
                    <a:lstStyle/>
                    <a:p>
                      <a:pPr algn="ctr">
                        <a:spcAft>
                          <a:spcPts val="0"/>
                        </a:spcAft>
                      </a:pPr>
                      <a:r>
                        <a:rPr lang="ru-RU" sz="1600" dirty="0">
                          <a:effectLst/>
                          <a:latin typeface="Times New Roman" panose="02020603050405020304" pitchFamily="18" charset="0"/>
                          <a:cs typeface="Times New Roman" panose="02020603050405020304" pitchFamily="18" charset="0"/>
                        </a:rPr>
                        <a:t>0,14</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tc>
                  <a:txBody>
                    <a:bodyPr/>
                    <a:lstStyle/>
                    <a:p>
                      <a:pPr algn="ctr">
                        <a:spcAft>
                          <a:spcPts val="0"/>
                        </a:spcAft>
                      </a:pPr>
                      <a:r>
                        <a:rPr lang="ru-RU" sz="1600" dirty="0">
                          <a:effectLst/>
                          <a:latin typeface="Times New Roman" panose="02020603050405020304" pitchFamily="18" charset="0"/>
                          <a:cs typeface="Times New Roman" panose="02020603050405020304" pitchFamily="18" charset="0"/>
                        </a:rPr>
                        <a:t>&lt;0,0</a:t>
                      </a:r>
                      <a:r>
                        <a:rPr lang="uk-UA" sz="1600" dirty="0">
                          <a:effectLst/>
                          <a:latin typeface="Times New Roman" panose="02020603050405020304" pitchFamily="18" charset="0"/>
                          <a:cs typeface="Times New Roman" panose="02020603050405020304" pitchFamily="18" charset="0"/>
                        </a:rPr>
                        <a:t>3</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extLst>
                  <a:ext uri="{0D108BD9-81ED-4DB2-BD59-A6C34878D82A}">
                    <a16:rowId xmlns:a16="http://schemas.microsoft.com/office/drawing/2014/main" val="3434236152"/>
                  </a:ext>
                </a:extLst>
              </a:tr>
              <a:tr h="356381">
                <a:tc>
                  <a:txBody>
                    <a:bodyPr/>
                    <a:lstStyle/>
                    <a:p>
                      <a:pPr marL="0" lvl="0" indent="0" algn="just">
                        <a:spcAft>
                          <a:spcPts val="0"/>
                        </a:spcAft>
                        <a:buFont typeface="+mj-lt"/>
                        <a:buNone/>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Pb</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&lt;0,03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a:effectLst/>
                          <a:latin typeface="Times New Roman" panose="02020603050405020304" pitchFamily="18" charset="0"/>
                          <a:cs typeface="Times New Roman" panose="02020603050405020304" pitchFamily="18" charset="0"/>
                        </a:rPr>
                        <a:t>0,23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600" dirty="0">
                          <a:effectLst/>
                          <a:latin typeface="Times New Roman" panose="02020603050405020304" pitchFamily="18" charset="0"/>
                          <a:cs typeface="Times New Roman" panose="02020603050405020304" pitchFamily="18" charset="0"/>
                        </a:rPr>
                        <a:t>&lt;0,0</a:t>
                      </a:r>
                      <a:r>
                        <a:rPr lang="uk-UA" sz="1600" dirty="0">
                          <a:effectLst/>
                          <a:latin typeface="Times New Roman" panose="02020603050405020304" pitchFamily="18" charset="0"/>
                          <a:cs typeface="Times New Roman" panose="02020603050405020304" pitchFamily="18" charset="0"/>
                        </a:rPr>
                        <a:t>3</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1042466854"/>
                  </a:ext>
                </a:extLst>
              </a:tr>
            </a:tbl>
          </a:graphicData>
        </a:graphic>
      </p:graphicFrame>
      <p:sp>
        <p:nvSpPr>
          <p:cNvPr id="4" name="Прямоугольник 3"/>
          <p:cNvSpPr/>
          <p:nvPr/>
        </p:nvSpPr>
        <p:spPr>
          <a:xfrm>
            <a:off x="-55441" y="5842337"/>
            <a:ext cx="12153655" cy="1015663"/>
          </a:xfrm>
          <a:prstGeom prst="rect">
            <a:avLst/>
          </a:prstGeom>
        </p:spPr>
        <p:txBody>
          <a:bodyPr wrap="square">
            <a:spAutoFit/>
          </a:bodyPr>
          <a:lstStyle/>
          <a:p>
            <a:r>
              <a:rPr lang="uk-UA" sz="1200" dirty="0">
                <a:latin typeface="Arial" panose="020B0604020202020204" pitchFamily="34" charset="0"/>
                <a:ea typeface="Calibri" panose="020F0502020204030204" pitchFamily="34" charset="0"/>
                <a:cs typeface="Arial" panose="020B0604020202020204" pitchFamily="34" charset="0"/>
              </a:rPr>
              <a:t>1. Вивчення мінерального складу трави та коренів </a:t>
            </a:r>
            <a:r>
              <a:rPr lang="ru-RU" sz="1200" i="1" dirty="0" err="1">
                <a:latin typeface="Arial" panose="020B0604020202020204" pitchFamily="34" charset="0"/>
                <a:ea typeface="Calibri" panose="020F0502020204030204" pitchFamily="34" charset="0"/>
                <a:cs typeface="Arial" panose="020B0604020202020204" pitchFamily="34" charset="0"/>
              </a:rPr>
              <a:t>Thalictrum</a:t>
            </a:r>
            <a:r>
              <a:rPr lang="ru-RU" sz="1200" i="1" dirty="0">
                <a:latin typeface="Arial" panose="020B0604020202020204" pitchFamily="34" charset="0"/>
                <a:ea typeface="Calibri" panose="020F0502020204030204" pitchFamily="34" charset="0"/>
                <a:cs typeface="Arial" panose="020B0604020202020204" pitchFamily="34" charset="0"/>
              </a:rPr>
              <a:t> </a:t>
            </a:r>
            <a:r>
              <a:rPr lang="ru-RU" sz="1200" i="1" dirty="0" err="1">
                <a:latin typeface="Arial" panose="020B0604020202020204" pitchFamily="34" charset="0"/>
                <a:ea typeface="Calibri" panose="020F0502020204030204" pitchFamily="34" charset="0"/>
                <a:cs typeface="Arial" panose="020B0604020202020204" pitchFamily="34" charset="0"/>
              </a:rPr>
              <a:t>foetidum</a:t>
            </a:r>
            <a:r>
              <a:rPr lang="ru-RU" sz="1200" dirty="0">
                <a:latin typeface="Arial" panose="020B0604020202020204" pitchFamily="34" charset="0"/>
                <a:ea typeface="Calibri" panose="020F0502020204030204" pitchFamily="34" charset="0"/>
                <a:cs typeface="Arial" panose="020B0604020202020204" pitchFamily="34" charset="0"/>
              </a:rPr>
              <a:t> </a:t>
            </a:r>
            <a:r>
              <a:rPr lang="ru-RU" sz="1200" i="1" dirty="0">
                <a:latin typeface="Arial" panose="020B0604020202020204" pitchFamily="34" charset="0"/>
                <a:ea typeface="Calibri" panose="020F0502020204030204" pitchFamily="34" charset="0"/>
                <a:cs typeface="Arial" panose="020B0604020202020204" pitchFamily="34" charset="0"/>
              </a:rPr>
              <a:t>L</a:t>
            </a:r>
            <a:r>
              <a:rPr lang="uk-UA" sz="1200" i="1" dirty="0">
                <a:latin typeface="Arial" panose="020B0604020202020204" pitchFamily="34" charset="0"/>
                <a:ea typeface="Calibri" panose="020F0502020204030204" pitchFamily="34" charset="0"/>
                <a:cs typeface="Arial" panose="020B0604020202020204" pitchFamily="34" charset="0"/>
              </a:rPr>
              <a:t>.</a:t>
            </a:r>
            <a:r>
              <a:rPr lang="uk-UA" sz="1200" dirty="0">
                <a:latin typeface="Arial" panose="020B0604020202020204" pitchFamily="34" charset="0"/>
                <a:ea typeface="Calibri" panose="020F0502020204030204" pitchFamily="34" charset="0"/>
                <a:cs typeface="Arial" panose="020B0604020202020204" pitchFamily="34" charset="0"/>
              </a:rPr>
              <a:t> / О. В. Савельєва, Г. С. Шумова, І. М. Владимирова. </a:t>
            </a:r>
            <a:r>
              <a:rPr lang="uk-UA" sz="1200" i="1" dirty="0">
                <a:latin typeface="Arial" panose="020B0604020202020204" pitchFamily="34" charset="0"/>
                <a:ea typeface="Calibri" panose="020F0502020204030204" pitchFamily="34" charset="0"/>
                <a:cs typeface="Arial" panose="020B0604020202020204" pitchFamily="34" charset="0"/>
              </a:rPr>
              <a:t>Актуальні питання фармацевтичної і медичної науки та практики</a:t>
            </a:r>
            <a:r>
              <a:rPr lang="uk-UA" sz="1200" dirty="0">
                <a:latin typeface="Arial" panose="020B0604020202020204" pitchFamily="34" charset="0"/>
                <a:ea typeface="Calibri" panose="020F0502020204030204" pitchFamily="34" charset="0"/>
                <a:cs typeface="Arial" panose="020B0604020202020204" pitchFamily="34" charset="0"/>
              </a:rPr>
              <a:t>. 2016. № 1 (20). С. 57-59.</a:t>
            </a:r>
          </a:p>
          <a:p>
            <a:r>
              <a:rPr lang="ru-RU" sz="1200" dirty="0">
                <a:latin typeface="Arial" panose="020B0604020202020204" pitchFamily="34" charset="0"/>
                <a:cs typeface="Arial" panose="020B0604020202020204" pitchFamily="34" charset="0"/>
              </a:rPr>
              <a:t>2. Савельева Е., </a:t>
            </a:r>
            <a:r>
              <a:rPr lang="ru-RU" sz="1200" dirty="0" err="1">
                <a:latin typeface="Arial" panose="020B0604020202020204" pitchFamily="34" charset="0"/>
                <a:cs typeface="Arial" panose="020B0604020202020204" pitchFamily="34" charset="0"/>
              </a:rPr>
              <a:t>Шумова</a:t>
            </a:r>
            <a:r>
              <a:rPr lang="ru-RU" sz="1200" dirty="0">
                <a:latin typeface="Arial" panose="020B0604020202020204" pitchFamily="34" charset="0"/>
                <a:cs typeface="Arial" panose="020B0604020202020204" pitchFamily="34" charset="0"/>
              </a:rPr>
              <a:t> А., Владимирова И. Изучение макро- и микро-элементного состава травы прострела лугового. Перспективы развития биологии, медицины и фармации: материалы III </a:t>
            </a:r>
            <a:r>
              <a:rPr lang="ru-RU" sz="1200" dirty="0" err="1">
                <a:latin typeface="Arial" panose="020B0604020202020204" pitchFamily="34" charset="0"/>
                <a:cs typeface="Arial" panose="020B0604020202020204" pitchFamily="34" charset="0"/>
              </a:rPr>
              <a:t>междунар</a:t>
            </a:r>
            <a:r>
              <a:rPr lang="ru-RU" sz="1200" dirty="0">
                <a:latin typeface="Arial" panose="020B0604020202020204" pitchFamily="34" charset="0"/>
                <a:cs typeface="Arial" panose="020B0604020202020204" pitchFamily="34" charset="0"/>
              </a:rPr>
              <a:t>. науч. </a:t>
            </a:r>
            <a:r>
              <a:rPr lang="ru-RU" sz="1200" dirty="0" err="1">
                <a:latin typeface="Arial" panose="020B0604020202020204" pitchFamily="34" charset="0"/>
                <a:cs typeface="Arial" panose="020B0604020202020204" pitchFamily="34" charset="0"/>
              </a:rPr>
              <a:t>конф</a:t>
            </a:r>
            <a:r>
              <a:rPr lang="ru-RU" sz="1200" dirty="0">
                <a:latin typeface="Arial" panose="020B0604020202020204" pitchFamily="34" charset="0"/>
                <a:cs typeface="Arial" panose="020B0604020202020204" pitchFamily="34" charset="0"/>
              </a:rPr>
              <a:t>. молодых ученых и студентов, Шымкент, Республика Казахстан, 9-10 </a:t>
            </a:r>
            <a:r>
              <a:rPr lang="ru-RU" sz="1200" dirty="0" err="1">
                <a:latin typeface="Arial" panose="020B0604020202020204" pitchFamily="34" charset="0"/>
                <a:cs typeface="Arial" panose="020B0604020202020204" pitchFamily="34" charset="0"/>
              </a:rPr>
              <a:t>декабр</a:t>
            </a:r>
            <a:r>
              <a:rPr lang="ru-RU" sz="1200" dirty="0">
                <a:latin typeface="Arial" panose="020B0604020202020204" pitchFamily="34" charset="0"/>
                <a:cs typeface="Arial" panose="020B0604020202020204" pitchFamily="34" charset="0"/>
              </a:rPr>
              <a:t>. 2015 г. Республиканский научный </a:t>
            </a:r>
            <a:endParaRPr lang="en-US" sz="1200" dirty="0">
              <a:latin typeface="Arial" panose="020B0604020202020204" pitchFamily="34" charset="0"/>
              <a:cs typeface="Arial" panose="020B0604020202020204" pitchFamily="34" charset="0"/>
            </a:endParaRPr>
          </a:p>
          <a:p>
            <a:r>
              <a:rPr lang="ru-RU" sz="1200" dirty="0">
                <a:latin typeface="Arial" panose="020B0604020202020204" pitchFamily="34" charset="0"/>
                <a:cs typeface="Arial" panose="020B0604020202020204" pitchFamily="34" charset="0"/>
              </a:rPr>
              <a:t>журнал «</a:t>
            </a:r>
            <a:r>
              <a:rPr lang="ru-RU" sz="1200" dirty="0" err="1">
                <a:latin typeface="Arial" panose="020B0604020202020204" pitchFamily="34" charset="0"/>
                <a:cs typeface="Arial" panose="020B0604020202020204" pitchFamily="34" charset="0"/>
              </a:rPr>
              <a:t>Vestnik</a:t>
            </a:r>
            <a:r>
              <a:rPr lang="ru-RU" sz="1200" dirty="0">
                <a:latin typeface="Arial" panose="020B0604020202020204" pitchFamily="34" charset="0"/>
                <a:cs typeface="Arial" panose="020B0604020202020204" pitchFamily="34" charset="0"/>
              </a:rPr>
              <a:t>». Тезисы, Том IV. 2015. № 4 (73). С. 120-122.</a:t>
            </a:r>
            <a:r>
              <a:rPr lang="uk-UA" sz="1200" dirty="0">
                <a:latin typeface="Arial" panose="020B0604020202020204" pitchFamily="34" charset="0"/>
                <a:ea typeface="Calibri" panose="020F0502020204030204" pitchFamily="34" charset="0"/>
                <a:cs typeface="Arial" panose="020B0604020202020204" pitchFamily="34" charset="0"/>
              </a:rPr>
              <a:t> </a:t>
            </a:r>
            <a:endParaRPr lang="ru-RU" sz="1200" dirty="0">
              <a:latin typeface="Arial" panose="020B0604020202020204" pitchFamily="34" charset="0"/>
              <a:cs typeface="Arial" panose="020B0604020202020204" pitchFamily="34" charset="0"/>
            </a:endParaRPr>
          </a:p>
        </p:txBody>
      </p:sp>
      <p:cxnSp>
        <p:nvCxnSpPr>
          <p:cNvPr id="9" name="Прямая соединительная линия 8"/>
          <p:cNvCxnSpPr/>
          <p:nvPr/>
        </p:nvCxnSpPr>
        <p:spPr>
          <a:xfrm>
            <a:off x="-55441" y="583028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Номер слайда 7"/>
          <p:cNvSpPr txBox="1">
            <a:spLocks/>
          </p:cNvSpPr>
          <p:nvPr/>
        </p:nvSpPr>
        <p:spPr>
          <a:xfrm>
            <a:off x="9402141" y="6456328"/>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pPr/>
              <a:t>16</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2359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550900469"/>
              </p:ext>
            </p:extLst>
          </p:nvPr>
        </p:nvGraphicFramePr>
        <p:xfrm>
          <a:off x="189504" y="425067"/>
          <a:ext cx="9704773" cy="6302518"/>
        </p:xfrm>
        <a:graphic>
          <a:graphicData uri="http://schemas.openxmlformats.org/drawingml/2006/table">
            <a:tbl>
              <a:tblPr firstRow="1" firstCol="1" bandRow="1">
                <a:tableStyleId>{5940675A-B579-460E-94D1-54222C63F5DA}</a:tableStyleId>
              </a:tblPr>
              <a:tblGrid>
                <a:gridCol w="560773">
                  <a:extLst>
                    <a:ext uri="{9D8B030D-6E8A-4147-A177-3AD203B41FA5}">
                      <a16:colId xmlns:a16="http://schemas.microsoft.com/office/drawing/2014/main" val="1657938211"/>
                    </a:ext>
                  </a:extLst>
                </a:gridCol>
                <a:gridCol w="1406769">
                  <a:extLst>
                    <a:ext uri="{9D8B030D-6E8A-4147-A177-3AD203B41FA5}">
                      <a16:colId xmlns:a16="http://schemas.microsoft.com/office/drawing/2014/main" val="3107660909"/>
                    </a:ext>
                  </a:extLst>
                </a:gridCol>
                <a:gridCol w="797169">
                  <a:extLst>
                    <a:ext uri="{9D8B030D-6E8A-4147-A177-3AD203B41FA5}">
                      <a16:colId xmlns:a16="http://schemas.microsoft.com/office/drawing/2014/main" val="886781532"/>
                    </a:ext>
                  </a:extLst>
                </a:gridCol>
                <a:gridCol w="867508">
                  <a:extLst>
                    <a:ext uri="{9D8B030D-6E8A-4147-A177-3AD203B41FA5}">
                      <a16:colId xmlns:a16="http://schemas.microsoft.com/office/drawing/2014/main" val="1483543301"/>
                    </a:ext>
                  </a:extLst>
                </a:gridCol>
                <a:gridCol w="808892">
                  <a:extLst>
                    <a:ext uri="{9D8B030D-6E8A-4147-A177-3AD203B41FA5}">
                      <a16:colId xmlns:a16="http://schemas.microsoft.com/office/drawing/2014/main" val="3340454172"/>
                    </a:ext>
                  </a:extLst>
                </a:gridCol>
                <a:gridCol w="879231">
                  <a:extLst>
                    <a:ext uri="{9D8B030D-6E8A-4147-A177-3AD203B41FA5}">
                      <a16:colId xmlns:a16="http://schemas.microsoft.com/office/drawing/2014/main" val="3862089390"/>
                    </a:ext>
                  </a:extLst>
                </a:gridCol>
                <a:gridCol w="914400">
                  <a:extLst>
                    <a:ext uri="{9D8B030D-6E8A-4147-A177-3AD203B41FA5}">
                      <a16:colId xmlns:a16="http://schemas.microsoft.com/office/drawing/2014/main" val="3610528022"/>
                    </a:ext>
                  </a:extLst>
                </a:gridCol>
                <a:gridCol w="902677">
                  <a:extLst>
                    <a:ext uri="{9D8B030D-6E8A-4147-A177-3AD203B41FA5}">
                      <a16:colId xmlns:a16="http://schemas.microsoft.com/office/drawing/2014/main" val="1789004053"/>
                    </a:ext>
                  </a:extLst>
                </a:gridCol>
                <a:gridCol w="832339">
                  <a:extLst>
                    <a:ext uri="{9D8B030D-6E8A-4147-A177-3AD203B41FA5}">
                      <a16:colId xmlns:a16="http://schemas.microsoft.com/office/drawing/2014/main" val="1965708091"/>
                    </a:ext>
                  </a:extLst>
                </a:gridCol>
                <a:gridCol w="855784">
                  <a:extLst>
                    <a:ext uri="{9D8B030D-6E8A-4147-A177-3AD203B41FA5}">
                      <a16:colId xmlns:a16="http://schemas.microsoft.com/office/drawing/2014/main" val="2631019257"/>
                    </a:ext>
                  </a:extLst>
                </a:gridCol>
                <a:gridCol w="879231">
                  <a:extLst>
                    <a:ext uri="{9D8B030D-6E8A-4147-A177-3AD203B41FA5}">
                      <a16:colId xmlns:a16="http://schemas.microsoft.com/office/drawing/2014/main" val="1450828670"/>
                    </a:ext>
                  </a:extLst>
                </a:gridCol>
              </a:tblGrid>
              <a:tr h="234253">
                <a:tc rowSpan="3">
                  <a:txBody>
                    <a:bodyPr/>
                    <a:lstStyle/>
                    <a:p>
                      <a:pPr algn="ctr">
                        <a:spcAft>
                          <a:spcPts val="0"/>
                        </a:spcAft>
                      </a:pPr>
                      <a:r>
                        <a:rPr lang="uk-UA" sz="1400" dirty="0">
                          <a:effectLst/>
                          <a:latin typeface="Times New Roman" panose="02020603050405020304" pitchFamily="18" charset="0"/>
                          <a:cs typeface="Times New Roman" panose="02020603050405020304" pitchFamily="18" charset="0"/>
                        </a:rPr>
                        <a:t>№ з/п</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anchor="ctr">
                    <a:solidFill>
                      <a:srgbClr val="0070C0">
                        <a:alpha val="40000"/>
                      </a:srgbClr>
                    </a:solidFill>
                  </a:tcPr>
                </a:tc>
                <a:tc rowSpan="3">
                  <a:txBody>
                    <a:bodyPr/>
                    <a:lstStyle/>
                    <a:p>
                      <a:pPr algn="ctr">
                        <a:spcAft>
                          <a:spcPts val="0"/>
                        </a:spcAft>
                      </a:pPr>
                      <a:r>
                        <a:rPr lang="uk-UA" sz="1400">
                          <a:effectLst/>
                          <a:latin typeface="Times New Roman" panose="02020603050405020304" pitchFamily="18" charset="0"/>
                          <a:cs typeface="Times New Roman" panose="02020603050405020304" pitchFamily="18" charset="0"/>
                        </a:rPr>
                        <a:t>Назва амінокислоти</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anchor="ctr">
                    <a:solidFill>
                      <a:srgbClr val="0070C0">
                        <a:alpha val="40000"/>
                      </a:srgbClr>
                    </a:solidFill>
                  </a:tcPr>
                </a:tc>
                <a:tc gridSpan="9">
                  <a:txBody>
                    <a:bodyPr/>
                    <a:lstStyle/>
                    <a:p>
                      <a:pPr algn="ctr">
                        <a:spcAft>
                          <a:spcPts val="0"/>
                        </a:spcAft>
                      </a:pPr>
                      <a:r>
                        <a:rPr lang="uk-UA" sz="1400" dirty="0">
                          <a:effectLst/>
                          <a:latin typeface="Times New Roman" panose="02020603050405020304" pitchFamily="18" charset="0"/>
                          <a:cs typeface="Times New Roman" panose="02020603050405020304" pitchFamily="18" charset="0"/>
                        </a:rPr>
                        <a:t>Вміст, </a:t>
                      </a:r>
                      <a:r>
                        <a:rPr lang="uk-UA" sz="1400" dirty="0" err="1">
                          <a:effectLst/>
                          <a:latin typeface="Times New Roman" panose="02020603050405020304" pitchFamily="18" charset="0"/>
                          <a:cs typeface="Times New Roman" panose="02020603050405020304" pitchFamily="18" charset="0"/>
                        </a:rPr>
                        <a:t>мкг</a:t>
                      </a:r>
                      <a:r>
                        <a:rPr lang="uk-UA" sz="1400" dirty="0">
                          <a:effectLst/>
                          <a:latin typeface="Times New Roman" panose="02020603050405020304" pitchFamily="18" charset="0"/>
                          <a:cs typeface="Times New Roman" panose="02020603050405020304" pitchFamily="18" charset="0"/>
                        </a:rPr>
                        <a:t>/мг</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anchor="ctr">
                    <a:solidFill>
                      <a:srgbClr val="0070C0">
                        <a:alpha val="40000"/>
                      </a:srgb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855011062"/>
                  </a:ext>
                </a:extLst>
              </a:tr>
              <a:tr h="310949">
                <a:tc vMerge="1">
                  <a:txBody>
                    <a:bodyPr/>
                    <a:lstStyle/>
                    <a:p>
                      <a:endParaRPr lang="ru-RU"/>
                    </a:p>
                  </a:txBody>
                  <a:tcPr/>
                </a:tc>
                <a:tc vMerge="1">
                  <a:txBody>
                    <a:bodyPr/>
                    <a:lstStyle/>
                    <a:p>
                      <a:endParaRPr lang="ru-RU"/>
                    </a:p>
                  </a:txBody>
                  <a:tcPr/>
                </a:tc>
                <a:tc gridSpan="3">
                  <a:txBody>
                    <a:bodyPr/>
                    <a:lstStyle/>
                    <a:p>
                      <a:pPr algn="ctr">
                        <a:spcAft>
                          <a:spcPts val="0"/>
                        </a:spcAft>
                      </a:pPr>
                      <a:r>
                        <a:rPr lang="uk-UA" sz="1400" kern="1200" dirty="0">
                          <a:solidFill>
                            <a:schemeClr val="tx1"/>
                          </a:solidFill>
                          <a:effectLst/>
                          <a:latin typeface="Times New Roman" panose="02020603050405020304" pitchFamily="18" charset="0"/>
                          <a:ea typeface="+mn-ea"/>
                          <a:cs typeface="Times New Roman" panose="02020603050405020304" pitchFamily="18" charset="0"/>
                        </a:rPr>
                        <a:t>Вільні амінокислоти (</a:t>
                      </a:r>
                      <a:r>
                        <a:rPr lang="en-US" sz="1400" kern="1200" dirty="0">
                          <a:solidFill>
                            <a:schemeClr val="tx1"/>
                          </a:solidFill>
                          <a:effectLst/>
                          <a:latin typeface="Times New Roman" panose="02020603050405020304" pitchFamily="18" charset="0"/>
                          <a:ea typeface="+mn-ea"/>
                          <a:cs typeface="Times New Roman" panose="02020603050405020304" pitchFamily="18" charset="0"/>
                        </a:rPr>
                        <a:t>n=5)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anchor="ctr">
                    <a:solidFill>
                      <a:srgbClr val="0070C0">
                        <a:alpha val="40000"/>
                      </a:srgbClr>
                    </a:solidFill>
                  </a:tcPr>
                </a:tc>
                <a:tc hMerge="1">
                  <a:txBody>
                    <a:bodyPr/>
                    <a:lstStyle/>
                    <a:p>
                      <a:endParaRPr lang="ru-RU"/>
                    </a:p>
                  </a:txBody>
                  <a:tcPr/>
                </a:tc>
                <a:tc hMerge="1">
                  <a:txBody>
                    <a:bodyPr/>
                    <a:lstStyle/>
                    <a:p>
                      <a:endParaRPr lang="ru-RU"/>
                    </a:p>
                  </a:txBody>
                  <a:tcPr/>
                </a:tc>
                <a:tc gridSpan="3">
                  <a:txBody>
                    <a:bodyPr/>
                    <a:lstStyle/>
                    <a:p>
                      <a:pPr algn="ctr">
                        <a:spcAft>
                          <a:spcPts val="0"/>
                        </a:spcAft>
                      </a:pPr>
                      <a:r>
                        <a:rPr lang="uk-UA" sz="1400" kern="1200" dirty="0">
                          <a:solidFill>
                            <a:schemeClr val="tx1"/>
                          </a:solidFill>
                          <a:effectLst/>
                          <a:latin typeface="Times New Roman" panose="02020603050405020304" pitchFamily="18" charset="0"/>
                          <a:ea typeface="+mn-ea"/>
                          <a:cs typeface="Times New Roman" panose="02020603050405020304" pitchFamily="18" charset="0"/>
                        </a:rPr>
                        <a:t>Сума вільних та зв’язаних амінокислот (</a:t>
                      </a:r>
                      <a:r>
                        <a:rPr lang="en-US" sz="1400" kern="1200" dirty="0">
                          <a:solidFill>
                            <a:schemeClr val="tx1"/>
                          </a:solidFill>
                          <a:effectLst/>
                          <a:latin typeface="Times New Roman" panose="02020603050405020304" pitchFamily="18" charset="0"/>
                          <a:ea typeface="+mn-ea"/>
                          <a:cs typeface="Times New Roman" panose="02020603050405020304" pitchFamily="18" charset="0"/>
                        </a:rPr>
                        <a:t>n</a:t>
                      </a:r>
                      <a:r>
                        <a:rPr lang="ru-RU" sz="1400" kern="1200" dirty="0">
                          <a:solidFill>
                            <a:schemeClr val="tx1"/>
                          </a:solidFill>
                          <a:effectLst/>
                          <a:latin typeface="Times New Roman" panose="02020603050405020304" pitchFamily="18" charset="0"/>
                          <a:ea typeface="+mn-ea"/>
                          <a:cs typeface="Times New Roman" panose="02020603050405020304" pitchFamily="18" charset="0"/>
                        </a:rPr>
                        <a:t>=5)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a:solidFill>
                      <a:srgbClr val="0070C0">
                        <a:alpha val="40000"/>
                      </a:srgbClr>
                    </a:solidFill>
                  </a:tcPr>
                </a:tc>
                <a:tc hMerge="1">
                  <a:txBody>
                    <a:bodyPr/>
                    <a:lstStyle/>
                    <a:p>
                      <a:endParaRPr lang="ru-RU"/>
                    </a:p>
                  </a:txBody>
                  <a:tcPr/>
                </a:tc>
                <a:tc hMerge="1">
                  <a:txBody>
                    <a:bodyPr/>
                    <a:lstStyle/>
                    <a:p>
                      <a:endParaRPr lang="ru-RU"/>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dirty="0">
                          <a:effectLst/>
                          <a:latin typeface="Times New Roman" panose="02020603050405020304" pitchFamily="18" charset="0"/>
                          <a:cs typeface="Times New Roman" panose="02020603050405020304" pitchFamily="18" charset="0"/>
                        </a:rPr>
                        <a:t>Зв'язані амінокислоти </a:t>
                      </a:r>
                      <a:r>
                        <a:rPr lang="uk-UA" sz="1400" kern="1200" dirty="0">
                          <a:solidFill>
                            <a:schemeClr val="tx1"/>
                          </a:solidFill>
                          <a:effectLst/>
                          <a:latin typeface="Times New Roman" panose="02020603050405020304" pitchFamily="18" charset="0"/>
                          <a:ea typeface="+mn-ea"/>
                          <a:cs typeface="Times New Roman" panose="02020603050405020304" pitchFamily="18" charset="0"/>
                        </a:rPr>
                        <a:t>(</a:t>
                      </a:r>
                      <a:r>
                        <a:rPr lang="en-US" sz="1400" kern="1200" dirty="0">
                          <a:solidFill>
                            <a:schemeClr val="tx1"/>
                          </a:solidFill>
                          <a:effectLst/>
                          <a:latin typeface="Times New Roman" panose="02020603050405020304" pitchFamily="18" charset="0"/>
                          <a:ea typeface="+mn-ea"/>
                          <a:cs typeface="Times New Roman" panose="02020603050405020304" pitchFamily="18" charset="0"/>
                        </a:rPr>
                        <a:t>n=5)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a:solidFill>
                      <a:srgbClr val="0070C0">
                        <a:alpha val="40000"/>
                      </a:srgbClr>
                    </a:solidFill>
                  </a:tcPr>
                </a:tc>
                <a:tc hMerge="1">
                  <a:txBody>
                    <a:bodyPr/>
                    <a:lstStyle/>
                    <a:p>
                      <a:endParaRPr lang="ru-RU"/>
                    </a:p>
                  </a:txBody>
                  <a:tcPr/>
                </a:tc>
                <a:tc hMerge="1">
                  <a:txBody>
                    <a:bodyPr/>
                    <a:lstStyle/>
                    <a:p>
                      <a:endParaRPr lang="ru-RU" dirty="0"/>
                    </a:p>
                  </a:txBody>
                  <a:tcPr/>
                </a:tc>
                <a:extLst>
                  <a:ext uri="{0D108BD9-81ED-4DB2-BD59-A6C34878D82A}">
                    <a16:rowId xmlns:a16="http://schemas.microsoft.com/office/drawing/2014/main" val="3796696094"/>
                  </a:ext>
                </a:extLst>
              </a:tr>
              <a:tr h="1027924">
                <a:tc vMerge="1">
                  <a:txBody>
                    <a:bodyPr/>
                    <a:lstStyle/>
                    <a:p>
                      <a:endParaRPr lang="ru-RU"/>
                    </a:p>
                  </a:txBody>
                  <a:tcPr/>
                </a:tc>
                <a:tc vMerge="1">
                  <a:txBody>
                    <a:bodyPr/>
                    <a:lstStyle/>
                    <a:p>
                      <a:endParaRPr lang="ru-RU"/>
                    </a:p>
                  </a:txBody>
                  <a:tcPr/>
                </a:tc>
                <a:tc>
                  <a:txBody>
                    <a:bodyPr/>
                    <a:lstStyle/>
                    <a:p>
                      <a:pPr marL="71755" marR="71755" algn="ctr">
                        <a:spcAft>
                          <a:spcPts val="0"/>
                        </a:spcAft>
                      </a:pPr>
                      <a:r>
                        <a:rPr lang="uk-UA" sz="1400" dirty="0">
                          <a:effectLst/>
                          <a:latin typeface="Times New Roman" panose="02020603050405020304" pitchFamily="18" charset="0"/>
                          <a:cs typeface="Times New Roman" panose="02020603050405020304" pitchFamily="18" charset="0"/>
                        </a:rPr>
                        <a:t>сону лучного трава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vert="vert270" anchor="ctr">
                    <a:solidFill>
                      <a:srgbClr val="0070C0">
                        <a:alpha val="40000"/>
                      </a:srgbClr>
                    </a:solidFill>
                  </a:tcPr>
                </a:tc>
                <a:tc>
                  <a:txBody>
                    <a:bodyPr/>
                    <a:lstStyle/>
                    <a:p>
                      <a:pPr marL="71755" marR="71755" algn="ctr">
                        <a:spcAft>
                          <a:spcPts val="0"/>
                        </a:spcAft>
                      </a:pPr>
                      <a:r>
                        <a:rPr lang="uk-UA" sz="1400" dirty="0">
                          <a:effectLst/>
                          <a:latin typeface="Times New Roman" panose="02020603050405020304" pitchFamily="18" charset="0"/>
                          <a:cs typeface="Times New Roman" panose="02020603050405020304" pitchFamily="18" charset="0"/>
                        </a:rPr>
                        <a:t>рутвиці смердючої трава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vert="vert270" anchor="ctr">
                    <a:solidFill>
                      <a:srgbClr val="0070C0">
                        <a:alpha val="40000"/>
                      </a:srgbClr>
                    </a:solidFill>
                  </a:tcPr>
                </a:tc>
                <a:tc>
                  <a:txBody>
                    <a:bodyPr/>
                    <a:lstStyle/>
                    <a:p>
                      <a:pPr marL="71755" marR="71755" algn="ctr">
                        <a:spcAft>
                          <a:spcPts val="0"/>
                        </a:spcAft>
                      </a:pPr>
                      <a:r>
                        <a:rPr lang="uk-UA" sz="1400" dirty="0">
                          <a:effectLst/>
                          <a:latin typeface="Times New Roman" panose="02020603050405020304" pitchFamily="18" charset="0"/>
                          <a:cs typeface="Times New Roman" panose="02020603050405020304" pitchFamily="18" charset="0"/>
                        </a:rPr>
                        <a:t>рутвиці смердючої корінь</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vert="vert270" anchor="ctr">
                    <a:solidFill>
                      <a:srgbClr val="0070C0">
                        <a:alpha val="40000"/>
                      </a:srgbClr>
                    </a:solidFill>
                  </a:tcPr>
                </a:tc>
                <a:tc>
                  <a:txBody>
                    <a:bodyPr/>
                    <a:lstStyle/>
                    <a:p>
                      <a:pPr marL="71755" marR="71755" algn="ctr">
                        <a:spcAft>
                          <a:spcPts val="0"/>
                        </a:spcAft>
                      </a:pPr>
                      <a:r>
                        <a:rPr lang="uk-UA" sz="1400" dirty="0">
                          <a:effectLst/>
                          <a:latin typeface="Times New Roman" panose="02020603050405020304" pitchFamily="18" charset="0"/>
                          <a:cs typeface="Times New Roman" panose="02020603050405020304" pitchFamily="18" charset="0"/>
                        </a:rPr>
                        <a:t>сону лучного трава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vert="vert270" anchor="ctr">
                    <a:solidFill>
                      <a:srgbClr val="0070C0">
                        <a:alpha val="40000"/>
                      </a:srgbClr>
                    </a:solidFill>
                  </a:tcPr>
                </a:tc>
                <a:tc>
                  <a:txBody>
                    <a:bodyPr/>
                    <a:lstStyle/>
                    <a:p>
                      <a:pPr marL="71755" marR="71755" algn="ctr">
                        <a:spcAft>
                          <a:spcPts val="0"/>
                        </a:spcAft>
                      </a:pPr>
                      <a:r>
                        <a:rPr lang="uk-UA" sz="1400" dirty="0">
                          <a:effectLst/>
                          <a:latin typeface="Times New Roman" panose="02020603050405020304" pitchFamily="18" charset="0"/>
                          <a:cs typeface="Times New Roman" panose="02020603050405020304" pitchFamily="18" charset="0"/>
                        </a:rPr>
                        <a:t>рутвиці смердючої трава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vert="vert270" anchor="ctr">
                    <a:solidFill>
                      <a:srgbClr val="0070C0">
                        <a:alpha val="40000"/>
                      </a:srgbClr>
                    </a:solidFill>
                  </a:tcPr>
                </a:tc>
                <a:tc>
                  <a:txBody>
                    <a:bodyPr/>
                    <a:lstStyle/>
                    <a:p>
                      <a:pPr marL="71755" marR="71755" algn="ctr">
                        <a:spcAft>
                          <a:spcPts val="0"/>
                        </a:spcAft>
                      </a:pPr>
                      <a:r>
                        <a:rPr lang="uk-UA" sz="1400" dirty="0">
                          <a:effectLst/>
                          <a:latin typeface="Times New Roman" panose="02020603050405020304" pitchFamily="18" charset="0"/>
                          <a:cs typeface="Times New Roman" panose="02020603050405020304" pitchFamily="18" charset="0"/>
                        </a:rPr>
                        <a:t>рутвиці смердючої корінь</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vert="vert270" anchor="ctr">
                    <a:solidFill>
                      <a:srgbClr val="0070C0">
                        <a:alpha val="40000"/>
                      </a:srgbClr>
                    </a:solidFill>
                  </a:tcPr>
                </a:tc>
                <a:tc>
                  <a:txBody>
                    <a:bodyPr/>
                    <a:lstStyle/>
                    <a:p>
                      <a:pPr marL="71755" marR="71755" algn="ctr">
                        <a:spcAft>
                          <a:spcPts val="0"/>
                        </a:spcAft>
                      </a:pPr>
                      <a:r>
                        <a:rPr lang="uk-UA" sz="1400" dirty="0">
                          <a:effectLst/>
                          <a:latin typeface="Times New Roman" panose="02020603050405020304" pitchFamily="18" charset="0"/>
                          <a:cs typeface="Times New Roman" panose="02020603050405020304" pitchFamily="18" charset="0"/>
                        </a:rPr>
                        <a:t>сону лучного трава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vert="vert270" anchor="ctr">
                    <a:solidFill>
                      <a:srgbClr val="0070C0">
                        <a:alpha val="40000"/>
                      </a:srgbClr>
                    </a:solidFill>
                  </a:tcPr>
                </a:tc>
                <a:tc>
                  <a:txBody>
                    <a:bodyPr/>
                    <a:lstStyle/>
                    <a:p>
                      <a:pPr marL="71755" marR="71755" algn="ctr">
                        <a:spcAft>
                          <a:spcPts val="0"/>
                        </a:spcAft>
                      </a:pPr>
                      <a:r>
                        <a:rPr lang="uk-UA" sz="1400" dirty="0">
                          <a:effectLst/>
                          <a:latin typeface="Times New Roman" panose="02020603050405020304" pitchFamily="18" charset="0"/>
                          <a:cs typeface="Times New Roman" panose="02020603050405020304" pitchFamily="18" charset="0"/>
                        </a:rPr>
                        <a:t>рутвиці смердючої трава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vert="vert270" anchor="ctr">
                    <a:solidFill>
                      <a:srgbClr val="0070C0">
                        <a:alpha val="40000"/>
                      </a:srgbClr>
                    </a:solidFill>
                  </a:tcPr>
                </a:tc>
                <a:tc>
                  <a:txBody>
                    <a:bodyPr/>
                    <a:lstStyle/>
                    <a:p>
                      <a:pPr marL="71755" marR="71755" algn="ctr">
                        <a:spcAft>
                          <a:spcPts val="0"/>
                        </a:spcAft>
                      </a:pPr>
                      <a:r>
                        <a:rPr lang="uk-UA" sz="1400" dirty="0">
                          <a:effectLst/>
                          <a:latin typeface="Times New Roman" panose="02020603050405020304" pitchFamily="18" charset="0"/>
                          <a:cs typeface="Times New Roman" panose="02020603050405020304" pitchFamily="18" charset="0"/>
                        </a:rPr>
                        <a:t>рутвиці смердючої корінь</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vert="vert270" anchor="ctr">
                    <a:solidFill>
                      <a:srgbClr val="0070C0">
                        <a:alpha val="40000"/>
                      </a:srgbClr>
                    </a:solidFill>
                  </a:tcPr>
                </a:tc>
                <a:extLst>
                  <a:ext uri="{0D108BD9-81ED-4DB2-BD59-A6C34878D82A}">
                    <a16:rowId xmlns:a16="http://schemas.microsoft.com/office/drawing/2014/main" val="3525883853"/>
                  </a:ext>
                </a:extLst>
              </a:tr>
              <a:tr h="469661">
                <a:tc>
                  <a:txBody>
                    <a:bodyPr/>
                    <a:lstStyle/>
                    <a:p>
                      <a:pPr marL="0" lvl="0" indent="0" algn="ctr">
                        <a:lnSpc>
                          <a:spcPct val="107000"/>
                        </a:lnSpc>
                        <a:spcAft>
                          <a:spcPts val="0"/>
                        </a:spcAft>
                        <a:buFont typeface="+mj-lt"/>
                        <a:buNone/>
                      </a:pPr>
                      <a:r>
                        <a:rPr lang="en-US"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680" marR="54680" marT="0" marB="0" anchor="b">
                    <a:solidFill>
                      <a:srgbClr val="0070C0">
                        <a:alpha val="10000"/>
                      </a:srgbClr>
                    </a:solidFill>
                  </a:tcPr>
                </a:tc>
                <a:tc>
                  <a:txBody>
                    <a:bodyPr/>
                    <a:lstStyle/>
                    <a:p>
                      <a:pPr>
                        <a:spcAft>
                          <a:spcPts val="0"/>
                        </a:spcAft>
                      </a:pPr>
                      <a:r>
                        <a:rPr lang="uk-UA" sz="1200" dirty="0">
                          <a:effectLst/>
                          <a:latin typeface="Times New Roman" panose="02020603050405020304" pitchFamily="18" charset="0"/>
                          <a:cs typeface="Times New Roman" panose="02020603050405020304" pitchFamily="18" charset="0"/>
                        </a:rPr>
                        <a:t>Аспарагінова кислота</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anchor="b">
                    <a:solidFill>
                      <a:srgbClr val="0070C0">
                        <a:alpha val="4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3,57±</a:t>
                      </a:r>
                      <a:r>
                        <a:rPr lang="en-US" sz="1100">
                          <a:solidFill>
                            <a:srgbClr val="000000"/>
                          </a:solidFill>
                          <a:effectLst/>
                          <a:latin typeface="Times New Roman"/>
                          <a:ea typeface="Times New Roman"/>
                          <a:cs typeface="Times New Roman"/>
                        </a:rPr>
                        <a:t>0,13</a:t>
                      </a:r>
                      <a:endParaRPr lang="ru-RU" sz="11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0,83±</a:t>
                      </a:r>
                      <a:r>
                        <a:rPr lang="en-US" sz="1100">
                          <a:solidFill>
                            <a:srgbClr val="000000"/>
                          </a:solidFill>
                          <a:effectLst/>
                          <a:latin typeface="Times New Roman"/>
                          <a:ea typeface="Times New Roman"/>
                          <a:cs typeface="Times New Roman"/>
                        </a:rPr>
                        <a:t>0,04</a:t>
                      </a:r>
                      <a:endParaRPr lang="ru-RU" sz="11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100" dirty="0">
                          <a:solidFill>
                            <a:srgbClr val="000000"/>
                          </a:solidFill>
                          <a:effectLst/>
                          <a:latin typeface="Times New Roman"/>
                          <a:ea typeface="Times New Roman"/>
                          <a:cs typeface="Times New Roman"/>
                        </a:rPr>
                        <a:t>0,42±</a:t>
                      </a:r>
                      <a:r>
                        <a:rPr lang="en-US" sz="1100" dirty="0">
                          <a:solidFill>
                            <a:srgbClr val="000000"/>
                          </a:solidFill>
                          <a:effectLst/>
                          <a:latin typeface="Times New Roman"/>
                          <a:ea typeface="Times New Roman"/>
                          <a:cs typeface="Times New Roman"/>
                        </a:rPr>
                        <a:t>0,02</a:t>
                      </a:r>
                      <a:endParaRPr lang="ru-RU" sz="1100" dirty="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13,41±</a:t>
                      </a:r>
                      <a:r>
                        <a:rPr lang="en-US" sz="1100">
                          <a:solidFill>
                            <a:srgbClr val="000000"/>
                          </a:solidFill>
                          <a:effectLst/>
                          <a:latin typeface="Times New Roman"/>
                          <a:ea typeface="Times New Roman"/>
                          <a:cs typeface="Times New Roman"/>
                        </a:rPr>
                        <a:t>0,11</a:t>
                      </a:r>
                      <a:endParaRPr lang="ru-RU" sz="11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12,23±</a:t>
                      </a:r>
                      <a:r>
                        <a:rPr lang="en-US" sz="1200">
                          <a:solidFill>
                            <a:srgbClr val="000000"/>
                          </a:solidFill>
                          <a:effectLst/>
                          <a:latin typeface="Times New Roman"/>
                          <a:ea typeface="Times New Roman"/>
                          <a:cs typeface="Times New Roman"/>
                        </a:rPr>
                        <a:t>0,14</a:t>
                      </a:r>
                      <a:endParaRPr lang="ru-RU" sz="14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22,16±</a:t>
                      </a:r>
                      <a:r>
                        <a:rPr lang="en-US" sz="1200">
                          <a:solidFill>
                            <a:srgbClr val="000000"/>
                          </a:solidFill>
                          <a:effectLst/>
                          <a:latin typeface="Times New Roman"/>
                          <a:ea typeface="Times New Roman"/>
                          <a:cs typeface="Times New Roman"/>
                        </a:rPr>
                        <a:t>0,12</a:t>
                      </a:r>
                      <a:endParaRPr lang="ru-RU" sz="14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9,84±</a:t>
                      </a:r>
                      <a:r>
                        <a:rPr lang="en-US" sz="1200">
                          <a:solidFill>
                            <a:srgbClr val="000000"/>
                          </a:solidFill>
                          <a:effectLst/>
                          <a:latin typeface="Times New Roman"/>
                          <a:ea typeface="Times New Roman"/>
                          <a:cs typeface="Times New Roman"/>
                        </a:rPr>
                        <a:t>0,12</a:t>
                      </a:r>
                      <a:endParaRPr lang="ru-RU" sz="14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11,39±</a:t>
                      </a:r>
                      <a:r>
                        <a:rPr lang="en-US" sz="1200">
                          <a:solidFill>
                            <a:srgbClr val="000000"/>
                          </a:solidFill>
                          <a:effectLst/>
                          <a:latin typeface="Times New Roman"/>
                          <a:ea typeface="Times New Roman"/>
                          <a:cs typeface="Times New Roman"/>
                        </a:rPr>
                        <a:t>0,04</a:t>
                      </a:r>
                      <a:endParaRPr lang="ru-RU" sz="14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21,73±</a:t>
                      </a:r>
                      <a:r>
                        <a:rPr lang="en-US" sz="1200">
                          <a:solidFill>
                            <a:srgbClr val="000000"/>
                          </a:solidFill>
                          <a:effectLst/>
                          <a:latin typeface="Times New Roman"/>
                          <a:ea typeface="Times New Roman"/>
                          <a:cs typeface="Times New Roman"/>
                        </a:rPr>
                        <a:t>0,04</a:t>
                      </a:r>
                      <a:endParaRPr lang="ru-RU" sz="1400">
                        <a:effectLst/>
                        <a:latin typeface="Times New Roman"/>
                        <a:ea typeface="Times New Roman"/>
                        <a:cs typeface="PetersburgC"/>
                      </a:endParaRPr>
                    </a:p>
                  </a:txBody>
                  <a:tcPr marL="68580" marR="68580" marT="0" marB="0" anchor="ctr">
                    <a:solidFill>
                      <a:srgbClr val="0070C0">
                        <a:alpha val="40000"/>
                      </a:srgbClr>
                    </a:solidFill>
                  </a:tcPr>
                </a:tc>
                <a:extLst>
                  <a:ext uri="{0D108BD9-81ED-4DB2-BD59-A6C34878D82A}">
                    <a16:rowId xmlns:a16="http://schemas.microsoft.com/office/drawing/2014/main" val="1140945067"/>
                  </a:ext>
                </a:extLst>
              </a:tr>
              <a:tr h="469661">
                <a:tc>
                  <a:txBody>
                    <a:bodyPr/>
                    <a:lstStyle/>
                    <a:p>
                      <a:pPr marL="0" lvl="0" indent="0" algn="ctr">
                        <a:lnSpc>
                          <a:spcPct val="107000"/>
                        </a:lnSpc>
                        <a:spcAft>
                          <a:spcPts val="0"/>
                        </a:spcAft>
                        <a:buFont typeface="+mj-lt"/>
                        <a:buNone/>
                      </a:pPr>
                      <a:r>
                        <a:rPr lang="en-US"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680" marR="54680" marT="0" marB="0" anchor="b">
                    <a:solidFill>
                      <a:srgbClr val="0070C0">
                        <a:alpha val="10000"/>
                      </a:srgbClr>
                    </a:solidFill>
                  </a:tcPr>
                </a:tc>
                <a:tc>
                  <a:txBody>
                    <a:bodyPr/>
                    <a:lstStyle/>
                    <a:p>
                      <a:pPr>
                        <a:spcAft>
                          <a:spcPts val="0"/>
                        </a:spcAft>
                      </a:pPr>
                      <a:r>
                        <a:rPr lang="uk-UA" sz="1200" dirty="0">
                          <a:effectLst/>
                          <a:latin typeface="Times New Roman" panose="02020603050405020304" pitchFamily="18" charset="0"/>
                          <a:cs typeface="Times New Roman" panose="02020603050405020304" pitchFamily="18" charset="0"/>
                        </a:rPr>
                        <a:t>Глютамінова кислота</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anchor="b">
                    <a:solidFill>
                      <a:srgbClr val="0070C0">
                        <a:alpha val="40000"/>
                      </a:srgbClr>
                    </a:solidFill>
                  </a:tcPr>
                </a:tc>
                <a:tc>
                  <a:txBody>
                    <a:bodyPr/>
                    <a:lstStyle/>
                    <a:p>
                      <a:pPr algn="ctr">
                        <a:spcAft>
                          <a:spcPts val="0"/>
                        </a:spcAft>
                      </a:pPr>
                      <a:r>
                        <a:rPr lang="ru-RU" sz="1100" dirty="0">
                          <a:solidFill>
                            <a:srgbClr val="000000"/>
                          </a:solidFill>
                          <a:effectLst/>
                          <a:latin typeface="Times New Roman"/>
                          <a:ea typeface="Times New Roman"/>
                          <a:cs typeface="Times New Roman"/>
                        </a:rPr>
                        <a:t>1,82±</a:t>
                      </a:r>
                      <a:r>
                        <a:rPr lang="en-US" sz="1100" dirty="0">
                          <a:solidFill>
                            <a:srgbClr val="000000"/>
                          </a:solidFill>
                          <a:effectLst/>
                          <a:latin typeface="Times New Roman"/>
                          <a:ea typeface="Times New Roman"/>
                          <a:cs typeface="Times New Roman"/>
                        </a:rPr>
                        <a:t>0,12</a:t>
                      </a:r>
                      <a:endParaRPr lang="ru-RU" sz="1100" dirty="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0,71±</a:t>
                      </a:r>
                      <a:r>
                        <a:rPr lang="en-US" sz="1100">
                          <a:solidFill>
                            <a:srgbClr val="000000"/>
                          </a:solidFill>
                          <a:effectLst/>
                          <a:latin typeface="Times New Roman"/>
                          <a:ea typeface="Times New Roman"/>
                          <a:cs typeface="Times New Roman"/>
                        </a:rPr>
                        <a:t>0,02</a:t>
                      </a:r>
                      <a:endParaRPr lang="ru-RU" sz="11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100" dirty="0">
                          <a:solidFill>
                            <a:srgbClr val="000000"/>
                          </a:solidFill>
                          <a:effectLst/>
                          <a:latin typeface="Times New Roman"/>
                          <a:ea typeface="Times New Roman"/>
                          <a:cs typeface="Times New Roman"/>
                        </a:rPr>
                        <a:t>0,34±</a:t>
                      </a:r>
                      <a:r>
                        <a:rPr lang="en-US" sz="1100" dirty="0">
                          <a:solidFill>
                            <a:srgbClr val="000000"/>
                          </a:solidFill>
                          <a:effectLst/>
                          <a:latin typeface="Times New Roman"/>
                          <a:ea typeface="Times New Roman"/>
                          <a:cs typeface="Times New Roman"/>
                        </a:rPr>
                        <a:t>0,17</a:t>
                      </a:r>
                      <a:endParaRPr lang="ru-RU" sz="1100" dirty="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100" dirty="0">
                          <a:solidFill>
                            <a:srgbClr val="000000"/>
                          </a:solidFill>
                          <a:effectLst/>
                          <a:latin typeface="Times New Roman"/>
                          <a:ea typeface="Times New Roman"/>
                          <a:cs typeface="Times New Roman"/>
                        </a:rPr>
                        <a:t>17,47±</a:t>
                      </a:r>
                      <a:r>
                        <a:rPr lang="en-US" sz="1100" dirty="0">
                          <a:solidFill>
                            <a:srgbClr val="000000"/>
                          </a:solidFill>
                          <a:effectLst/>
                          <a:latin typeface="Times New Roman"/>
                          <a:ea typeface="Times New Roman"/>
                          <a:cs typeface="Times New Roman"/>
                        </a:rPr>
                        <a:t>0,16</a:t>
                      </a:r>
                      <a:endParaRPr lang="ru-RU" sz="1100" dirty="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11,66±</a:t>
                      </a:r>
                      <a:r>
                        <a:rPr lang="en-US" sz="1200">
                          <a:solidFill>
                            <a:srgbClr val="000000"/>
                          </a:solidFill>
                          <a:effectLst/>
                          <a:latin typeface="Times New Roman"/>
                          <a:ea typeface="Times New Roman"/>
                          <a:cs typeface="Times New Roman"/>
                        </a:rPr>
                        <a:t>0,09</a:t>
                      </a:r>
                      <a:endParaRPr lang="ru-RU" sz="14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27,12±</a:t>
                      </a:r>
                      <a:r>
                        <a:rPr lang="en-US" sz="1200">
                          <a:solidFill>
                            <a:srgbClr val="000000"/>
                          </a:solidFill>
                          <a:effectLst/>
                          <a:latin typeface="Times New Roman"/>
                          <a:ea typeface="Times New Roman"/>
                          <a:cs typeface="Times New Roman"/>
                        </a:rPr>
                        <a:t>0,45</a:t>
                      </a:r>
                      <a:endParaRPr lang="ru-RU" sz="14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15,66±</a:t>
                      </a:r>
                      <a:r>
                        <a:rPr lang="en-US" sz="1200">
                          <a:solidFill>
                            <a:srgbClr val="000000"/>
                          </a:solidFill>
                          <a:effectLst/>
                          <a:latin typeface="Times New Roman"/>
                          <a:ea typeface="Times New Roman"/>
                          <a:cs typeface="Times New Roman"/>
                        </a:rPr>
                        <a:t>0,09</a:t>
                      </a:r>
                      <a:endParaRPr lang="ru-RU" sz="14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10,95±</a:t>
                      </a:r>
                      <a:r>
                        <a:rPr lang="en-US" sz="1200">
                          <a:solidFill>
                            <a:srgbClr val="000000"/>
                          </a:solidFill>
                          <a:effectLst/>
                          <a:latin typeface="Times New Roman"/>
                          <a:ea typeface="Times New Roman"/>
                          <a:cs typeface="Times New Roman"/>
                        </a:rPr>
                        <a:t>0,08</a:t>
                      </a:r>
                      <a:endParaRPr lang="ru-RU" sz="14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26,77±</a:t>
                      </a:r>
                      <a:r>
                        <a:rPr lang="en-US" sz="1200">
                          <a:solidFill>
                            <a:srgbClr val="000000"/>
                          </a:solidFill>
                          <a:effectLst/>
                          <a:latin typeface="Times New Roman"/>
                          <a:ea typeface="Times New Roman"/>
                          <a:cs typeface="Times New Roman"/>
                        </a:rPr>
                        <a:t>0,03</a:t>
                      </a:r>
                      <a:endParaRPr lang="ru-RU" sz="1400">
                        <a:effectLst/>
                        <a:latin typeface="Times New Roman"/>
                        <a:ea typeface="Times New Roman"/>
                        <a:cs typeface="PetersburgC"/>
                      </a:endParaRPr>
                    </a:p>
                  </a:txBody>
                  <a:tcPr marL="68580" marR="68580" marT="0" marB="0" anchor="ctr">
                    <a:solidFill>
                      <a:srgbClr val="0070C0">
                        <a:alpha val="40000"/>
                      </a:srgbClr>
                    </a:solidFill>
                  </a:tcPr>
                </a:tc>
                <a:extLst>
                  <a:ext uri="{0D108BD9-81ED-4DB2-BD59-A6C34878D82A}">
                    <a16:rowId xmlns:a16="http://schemas.microsoft.com/office/drawing/2014/main" val="3352114786"/>
                  </a:ext>
                </a:extLst>
              </a:tr>
              <a:tr h="251207">
                <a:tc>
                  <a:txBody>
                    <a:bodyPr/>
                    <a:lstStyle/>
                    <a:p>
                      <a:pPr marL="0" lvl="0" indent="0" algn="ctr">
                        <a:lnSpc>
                          <a:spcPct val="107000"/>
                        </a:lnSpc>
                        <a:spcAft>
                          <a:spcPts val="0"/>
                        </a:spcAft>
                        <a:buFont typeface="+mj-lt"/>
                        <a:buNone/>
                      </a:pPr>
                      <a:r>
                        <a:rPr lang="en-US"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680" marR="54680" marT="0" marB="0" anchor="b">
                    <a:solidFill>
                      <a:srgbClr val="0070C0">
                        <a:alpha val="10000"/>
                      </a:srgbClr>
                    </a:solidFill>
                  </a:tcPr>
                </a:tc>
                <a:tc>
                  <a:txBody>
                    <a:bodyPr/>
                    <a:lstStyle/>
                    <a:p>
                      <a:pPr>
                        <a:spcAft>
                          <a:spcPts val="0"/>
                        </a:spcAft>
                      </a:pPr>
                      <a:r>
                        <a:rPr lang="uk-UA" sz="1200">
                          <a:effectLst/>
                          <a:latin typeface="Times New Roman" panose="02020603050405020304" pitchFamily="18" charset="0"/>
                          <a:cs typeface="Times New Roman" panose="02020603050405020304" pitchFamily="18" charset="0"/>
                        </a:rPr>
                        <a:t>Серин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anchor="b">
                    <a:solidFill>
                      <a:srgbClr val="0070C0">
                        <a:alpha val="10000"/>
                      </a:srgbClr>
                    </a:solidFill>
                  </a:tcPr>
                </a:tc>
                <a:tc>
                  <a:txBody>
                    <a:bodyPr/>
                    <a:lstStyle/>
                    <a:p>
                      <a:pPr algn="ctr">
                        <a:spcAft>
                          <a:spcPts val="0"/>
                        </a:spcAft>
                      </a:pPr>
                      <a:r>
                        <a:rPr lang="uk-UA" sz="1100">
                          <a:solidFill>
                            <a:srgbClr val="000000"/>
                          </a:solidFill>
                          <a:effectLst/>
                          <a:latin typeface="Times New Roman"/>
                          <a:ea typeface="Times New Roman"/>
                          <a:cs typeface="Times New Roman"/>
                        </a:rPr>
                        <a:t>-</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0,46±</a:t>
                      </a:r>
                      <a:r>
                        <a:rPr lang="en-US" sz="1100">
                          <a:solidFill>
                            <a:srgbClr val="000000"/>
                          </a:solidFill>
                          <a:effectLst/>
                          <a:latin typeface="Times New Roman"/>
                          <a:ea typeface="Times New Roman"/>
                          <a:cs typeface="Times New Roman"/>
                        </a:rPr>
                        <a:t>0,22</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0,43±</a:t>
                      </a:r>
                      <a:r>
                        <a:rPr lang="en-US" sz="1100">
                          <a:solidFill>
                            <a:srgbClr val="000000"/>
                          </a:solidFill>
                          <a:effectLst/>
                          <a:latin typeface="Times New Roman"/>
                          <a:ea typeface="Times New Roman"/>
                          <a:cs typeface="Times New Roman"/>
                        </a:rPr>
                        <a:t>0,08</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4,63±</a:t>
                      </a:r>
                      <a:r>
                        <a:rPr lang="en-US" sz="1100">
                          <a:solidFill>
                            <a:srgbClr val="000000"/>
                          </a:solidFill>
                          <a:effectLst/>
                          <a:latin typeface="Times New Roman"/>
                          <a:ea typeface="Times New Roman"/>
                          <a:cs typeface="Times New Roman"/>
                        </a:rPr>
                        <a:t>0,05</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9,05±</a:t>
                      </a:r>
                      <a:r>
                        <a:rPr lang="en-US" sz="1200">
                          <a:solidFill>
                            <a:srgbClr val="000000"/>
                          </a:solidFill>
                          <a:effectLst/>
                          <a:latin typeface="Times New Roman"/>
                          <a:ea typeface="Times New Roman"/>
                          <a:cs typeface="Times New Roman"/>
                        </a:rPr>
                        <a:t>0,05</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15,88±</a:t>
                      </a:r>
                      <a:r>
                        <a:rPr lang="en-US" sz="1200">
                          <a:solidFill>
                            <a:srgbClr val="000000"/>
                          </a:solidFill>
                          <a:effectLst/>
                          <a:latin typeface="Times New Roman"/>
                          <a:ea typeface="Times New Roman"/>
                          <a:cs typeface="Times New Roman"/>
                        </a:rPr>
                        <a:t>0,23</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4,63±</a:t>
                      </a:r>
                      <a:r>
                        <a:rPr lang="en-US" sz="1200">
                          <a:solidFill>
                            <a:srgbClr val="000000"/>
                          </a:solidFill>
                          <a:effectLst/>
                          <a:latin typeface="Times New Roman"/>
                          <a:ea typeface="Times New Roman"/>
                          <a:cs typeface="Times New Roman"/>
                        </a:rPr>
                        <a:t>0,08</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8,59±</a:t>
                      </a:r>
                      <a:r>
                        <a:rPr lang="en-US" sz="1200">
                          <a:solidFill>
                            <a:srgbClr val="000000"/>
                          </a:solidFill>
                          <a:effectLst/>
                          <a:latin typeface="Times New Roman"/>
                          <a:ea typeface="Times New Roman"/>
                          <a:cs typeface="Times New Roman"/>
                        </a:rPr>
                        <a:t>0,1</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15,44±</a:t>
                      </a:r>
                      <a:r>
                        <a:rPr lang="en-US" sz="1200">
                          <a:solidFill>
                            <a:srgbClr val="000000"/>
                          </a:solidFill>
                          <a:effectLst/>
                          <a:latin typeface="Times New Roman"/>
                          <a:ea typeface="Times New Roman"/>
                          <a:cs typeface="Times New Roman"/>
                        </a:rPr>
                        <a:t>0,12</a:t>
                      </a:r>
                      <a:endParaRPr lang="ru-RU" sz="1400">
                        <a:effectLst/>
                        <a:latin typeface="Times New Roman"/>
                        <a:ea typeface="Times New Roman"/>
                        <a:cs typeface="PetersburgC"/>
                      </a:endParaRPr>
                    </a:p>
                  </a:txBody>
                  <a:tcPr marL="68580" marR="68580" marT="0" marB="0" anchor="ctr">
                    <a:solidFill>
                      <a:srgbClr val="0070C0">
                        <a:alpha val="10000"/>
                      </a:srgbClr>
                    </a:solidFill>
                  </a:tcPr>
                </a:tc>
                <a:extLst>
                  <a:ext uri="{0D108BD9-81ED-4DB2-BD59-A6C34878D82A}">
                    <a16:rowId xmlns:a16="http://schemas.microsoft.com/office/drawing/2014/main" val="1215215747"/>
                  </a:ext>
                </a:extLst>
              </a:tr>
              <a:tr h="281796">
                <a:tc>
                  <a:txBody>
                    <a:bodyPr/>
                    <a:lstStyle/>
                    <a:p>
                      <a:pPr marL="0" lvl="0" indent="0" algn="ctr">
                        <a:lnSpc>
                          <a:spcPct val="107000"/>
                        </a:lnSpc>
                        <a:spcAft>
                          <a:spcPts val="0"/>
                        </a:spcAft>
                        <a:buFont typeface="+mj-lt"/>
                        <a:buNone/>
                      </a:pPr>
                      <a:r>
                        <a:rPr lang="en-US"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680" marR="54680" marT="0" marB="0" anchor="b">
                    <a:solidFill>
                      <a:srgbClr val="0070C0">
                        <a:alpha val="10000"/>
                      </a:srgbClr>
                    </a:solidFill>
                  </a:tcPr>
                </a:tc>
                <a:tc>
                  <a:txBody>
                    <a:bodyPr/>
                    <a:lstStyle/>
                    <a:p>
                      <a:pPr>
                        <a:spcAft>
                          <a:spcPts val="0"/>
                        </a:spcAft>
                      </a:pPr>
                      <a:r>
                        <a:rPr lang="uk-UA" sz="1200" dirty="0" err="1">
                          <a:effectLst/>
                          <a:latin typeface="Times New Roman" panose="02020603050405020304" pitchFamily="18" charset="0"/>
                          <a:cs typeface="Times New Roman" panose="02020603050405020304" pitchFamily="18" charset="0"/>
                        </a:rPr>
                        <a:t>Гістидин</a:t>
                      </a:r>
                      <a:r>
                        <a:rPr lang="uk-UA" sz="1200" dirty="0">
                          <a:effectLst/>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anchor="b">
                    <a:solidFill>
                      <a:srgbClr val="0070C0">
                        <a:alpha val="10000"/>
                      </a:srgbClr>
                    </a:solidFill>
                  </a:tcPr>
                </a:tc>
                <a:tc>
                  <a:txBody>
                    <a:bodyPr/>
                    <a:lstStyle/>
                    <a:p>
                      <a:pPr algn="ctr">
                        <a:spcAft>
                          <a:spcPts val="0"/>
                        </a:spcAft>
                      </a:pPr>
                      <a:r>
                        <a:rPr lang="uk-UA" sz="1100">
                          <a:solidFill>
                            <a:srgbClr val="000000"/>
                          </a:solidFill>
                          <a:effectLst/>
                          <a:latin typeface="Times New Roman"/>
                          <a:ea typeface="Times New Roman"/>
                          <a:cs typeface="Times New Roman"/>
                        </a:rPr>
                        <a:t>-</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0,30±</a:t>
                      </a:r>
                      <a:r>
                        <a:rPr lang="en-US" sz="1100">
                          <a:solidFill>
                            <a:srgbClr val="000000"/>
                          </a:solidFill>
                          <a:effectLst/>
                          <a:latin typeface="Times New Roman"/>
                          <a:ea typeface="Times New Roman"/>
                          <a:cs typeface="Times New Roman"/>
                        </a:rPr>
                        <a:t>0,12</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0,10±</a:t>
                      </a:r>
                      <a:r>
                        <a:rPr lang="en-US" sz="1100">
                          <a:solidFill>
                            <a:srgbClr val="000000"/>
                          </a:solidFill>
                          <a:effectLst/>
                          <a:latin typeface="Times New Roman"/>
                          <a:ea typeface="Times New Roman"/>
                          <a:cs typeface="Times New Roman"/>
                        </a:rPr>
                        <a:t>0,13</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1,80±</a:t>
                      </a:r>
                      <a:r>
                        <a:rPr lang="en-US" sz="1100">
                          <a:solidFill>
                            <a:srgbClr val="000000"/>
                          </a:solidFill>
                          <a:effectLst/>
                          <a:latin typeface="Times New Roman"/>
                          <a:ea typeface="Times New Roman"/>
                          <a:cs typeface="Times New Roman"/>
                        </a:rPr>
                        <a:t>0,12</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2,37±</a:t>
                      </a:r>
                      <a:r>
                        <a:rPr lang="en-US" sz="1200">
                          <a:solidFill>
                            <a:srgbClr val="000000"/>
                          </a:solidFill>
                          <a:effectLst/>
                          <a:latin typeface="Times New Roman"/>
                          <a:ea typeface="Times New Roman"/>
                          <a:cs typeface="Times New Roman"/>
                        </a:rPr>
                        <a:t>0,19</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3,98±</a:t>
                      </a:r>
                      <a:r>
                        <a:rPr lang="en-US" sz="1200">
                          <a:solidFill>
                            <a:srgbClr val="000000"/>
                          </a:solidFill>
                          <a:effectLst/>
                          <a:latin typeface="Times New Roman"/>
                          <a:ea typeface="Times New Roman"/>
                          <a:cs typeface="Times New Roman"/>
                        </a:rPr>
                        <a:t>0,11</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1,80±</a:t>
                      </a:r>
                      <a:r>
                        <a:rPr lang="en-US" sz="1200">
                          <a:solidFill>
                            <a:srgbClr val="000000"/>
                          </a:solidFill>
                          <a:effectLst/>
                          <a:latin typeface="Times New Roman"/>
                          <a:ea typeface="Times New Roman"/>
                          <a:cs typeface="Times New Roman"/>
                        </a:rPr>
                        <a:t>0,1</a:t>
                      </a:r>
                      <a:r>
                        <a:rPr lang="ru-RU" sz="1200">
                          <a:solidFill>
                            <a:srgbClr val="000000"/>
                          </a:solidFill>
                          <a:effectLst/>
                          <a:latin typeface="Times New Roman"/>
                          <a:ea typeface="Times New Roman"/>
                          <a:cs typeface="Times New Roman"/>
                        </a:rPr>
                        <a:t>0</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2,07±</a:t>
                      </a:r>
                      <a:r>
                        <a:rPr lang="en-US" sz="1200">
                          <a:solidFill>
                            <a:srgbClr val="000000"/>
                          </a:solidFill>
                          <a:effectLst/>
                          <a:latin typeface="Times New Roman"/>
                          <a:ea typeface="Times New Roman"/>
                          <a:cs typeface="Times New Roman"/>
                        </a:rPr>
                        <a:t>0,34</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dirty="0">
                          <a:solidFill>
                            <a:srgbClr val="000000"/>
                          </a:solidFill>
                          <a:effectLst/>
                          <a:latin typeface="Times New Roman"/>
                          <a:ea typeface="Times New Roman"/>
                          <a:cs typeface="Times New Roman"/>
                        </a:rPr>
                        <a:t>3,87±</a:t>
                      </a:r>
                      <a:r>
                        <a:rPr lang="en-US" sz="1200" dirty="0">
                          <a:solidFill>
                            <a:srgbClr val="000000"/>
                          </a:solidFill>
                          <a:effectLst/>
                          <a:latin typeface="Times New Roman"/>
                          <a:ea typeface="Times New Roman"/>
                          <a:cs typeface="Times New Roman"/>
                        </a:rPr>
                        <a:t>0,07</a:t>
                      </a:r>
                      <a:endParaRPr lang="ru-RU" sz="1400" dirty="0">
                        <a:effectLst/>
                        <a:latin typeface="Times New Roman"/>
                        <a:ea typeface="Times New Roman"/>
                        <a:cs typeface="PetersburgC"/>
                      </a:endParaRPr>
                    </a:p>
                  </a:txBody>
                  <a:tcPr marL="68580" marR="68580" marT="0" marB="0" anchor="ctr">
                    <a:solidFill>
                      <a:srgbClr val="0070C0">
                        <a:alpha val="10000"/>
                      </a:srgbClr>
                    </a:solidFill>
                  </a:tcPr>
                </a:tc>
                <a:extLst>
                  <a:ext uri="{0D108BD9-81ED-4DB2-BD59-A6C34878D82A}">
                    <a16:rowId xmlns:a16="http://schemas.microsoft.com/office/drawing/2014/main" val="2674951589"/>
                  </a:ext>
                </a:extLst>
              </a:tr>
              <a:tr h="301232">
                <a:tc>
                  <a:txBody>
                    <a:bodyPr/>
                    <a:lstStyle/>
                    <a:p>
                      <a:pPr marL="0" lvl="0" indent="0" algn="ctr">
                        <a:lnSpc>
                          <a:spcPct val="107000"/>
                        </a:lnSpc>
                        <a:spcAft>
                          <a:spcPts val="0"/>
                        </a:spcAft>
                        <a:buFont typeface="+mj-lt"/>
                        <a:buNone/>
                      </a:pPr>
                      <a:r>
                        <a:rPr lang="en-US"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680" marR="54680" marT="0" marB="0" anchor="b">
                    <a:solidFill>
                      <a:srgbClr val="0070C0">
                        <a:alpha val="10000"/>
                      </a:srgbClr>
                    </a:solidFill>
                  </a:tcPr>
                </a:tc>
                <a:tc>
                  <a:txBody>
                    <a:bodyPr/>
                    <a:lstStyle/>
                    <a:p>
                      <a:pPr>
                        <a:spcAft>
                          <a:spcPts val="0"/>
                        </a:spcAft>
                      </a:pPr>
                      <a:r>
                        <a:rPr lang="ru-RU" sz="1200">
                          <a:effectLst/>
                          <a:latin typeface="Times New Roman" panose="02020603050405020304" pitchFamily="18" charset="0"/>
                          <a:cs typeface="Times New Roman" panose="02020603050405020304" pitchFamily="18" charset="0"/>
                        </a:rPr>
                        <a:t>Гліцин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anchor="b">
                    <a:solidFill>
                      <a:srgbClr val="0070C0">
                        <a:alpha val="10000"/>
                      </a:srgbClr>
                    </a:solidFill>
                  </a:tcPr>
                </a:tc>
                <a:tc>
                  <a:txBody>
                    <a:bodyPr/>
                    <a:lstStyle/>
                    <a:p>
                      <a:pPr algn="ctr">
                        <a:spcAft>
                          <a:spcPts val="0"/>
                        </a:spcAft>
                      </a:pPr>
                      <a:r>
                        <a:rPr lang="uk-UA" sz="1100">
                          <a:solidFill>
                            <a:srgbClr val="000000"/>
                          </a:solidFill>
                          <a:effectLst/>
                          <a:latin typeface="Times New Roman"/>
                          <a:ea typeface="Times New Roman"/>
                          <a:cs typeface="Times New Roman"/>
                        </a:rPr>
                        <a:t>-</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uk-UA" sz="1100">
                          <a:solidFill>
                            <a:srgbClr val="000000"/>
                          </a:solidFill>
                          <a:effectLst/>
                          <a:latin typeface="Times New Roman"/>
                          <a:ea typeface="Times New Roman"/>
                          <a:cs typeface="Times New Roman"/>
                        </a:rPr>
                        <a:t>-</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0,15±</a:t>
                      </a:r>
                      <a:r>
                        <a:rPr lang="en-US" sz="1100">
                          <a:solidFill>
                            <a:srgbClr val="000000"/>
                          </a:solidFill>
                          <a:effectLst/>
                          <a:latin typeface="Times New Roman"/>
                          <a:ea typeface="Times New Roman"/>
                          <a:cs typeface="Times New Roman"/>
                        </a:rPr>
                        <a:t>0,12</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4,85±</a:t>
                      </a:r>
                      <a:r>
                        <a:rPr lang="en-US" sz="1100">
                          <a:solidFill>
                            <a:srgbClr val="000000"/>
                          </a:solidFill>
                          <a:effectLst/>
                          <a:latin typeface="Times New Roman"/>
                          <a:ea typeface="Times New Roman"/>
                          <a:cs typeface="Times New Roman"/>
                        </a:rPr>
                        <a:t>0,09</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6,61±</a:t>
                      </a:r>
                      <a:r>
                        <a:rPr lang="en-US" sz="1200">
                          <a:solidFill>
                            <a:srgbClr val="000000"/>
                          </a:solidFill>
                          <a:effectLst/>
                          <a:latin typeface="Times New Roman"/>
                          <a:ea typeface="Times New Roman"/>
                          <a:cs typeface="Times New Roman"/>
                        </a:rPr>
                        <a:t>0,07</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13,11±</a:t>
                      </a:r>
                      <a:r>
                        <a:rPr lang="en-US" sz="1200">
                          <a:solidFill>
                            <a:srgbClr val="000000"/>
                          </a:solidFill>
                          <a:effectLst/>
                          <a:latin typeface="Times New Roman"/>
                          <a:ea typeface="Times New Roman"/>
                          <a:cs typeface="Times New Roman"/>
                        </a:rPr>
                        <a:t>0,34</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4,85±</a:t>
                      </a:r>
                      <a:r>
                        <a:rPr lang="en-US" sz="1200">
                          <a:solidFill>
                            <a:srgbClr val="000000"/>
                          </a:solidFill>
                          <a:effectLst/>
                          <a:latin typeface="Times New Roman"/>
                          <a:ea typeface="Times New Roman"/>
                          <a:cs typeface="Times New Roman"/>
                        </a:rPr>
                        <a:t>0,34</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6,61±</a:t>
                      </a:r>
                      <a:r>
                        <a:rPr lang="en-US" sz="1200">
                          <a:solidFill>
                            <a:srgbClr val="000000"/>
                          </a:solidFill>
                          <a:effectLst/>
                          <a:latin typeface="Times New Roman"/>
                          <a:ea typeface="Times New Roman"/>
                          <a:cs typeface="Times New Roman"/>
                        </a:rPr>
                        <a:t>0,03</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12,95±</a:t>
                      </a:r>
                      <a:r>
                        <a:rPr lang="en-US" sz="1200">
                          <a:solidFill>
                            <a:srgbClr val="000000"/>
                          </a:solidFill>
                          <a:effectLst/>
                          <a:latin typeface="Times New Roman"/>
                          <a:ea typeface="Times New Roman"/>
                          <a:cs typeface="Times New Roman"/>
                        </a:rPr>
                        <a:t>0,05</a:t>
                      </a:r>
                      <a:endParaRPr lang="ru-RU" sz="1400">
                        <a:effectLst/>
                        <a:latin typeface="Times New Roman"/>
                        <a:ea typeface="Times New Roman"/>
                        <a:cs typeface="PetersburgC"/>
                      </a:endParaRPr>
                    </a:p>
                  </a:txBody>
                  <a:tcPr marL="68580" marR="68580" marT="0" marB="0" anchor="ctr">
                    <a:solidFill>
                      <a:srgbClr val="0070C0">
                        <a:alpha val="10000"/>
                      </a:srgbClr>
                    </a:solidFill>
                  </a:tcPr>
                </a:tc>
                <a:extLst>
                  <a:ext uri="{0D108BD9-81ED-4DB2-BD59-A6C34878D82A}">
                    <a16:rowId xmlns:a16="http://schemas.microsoft.com/office/drawing/2014/main" val="2793824625"/>
                  </a:ext>
                </a:extLst>
              </a:tr>
              <a:tr h="320666">
                <a:tc>
                  <a:txBody>
                    <a:bodyPr/>
                    <a:lstStyle/>
                    <a:p>
                      <a:pPr marL="0" lvl="0" indent="0" algn="ctr">
                        <a:lnSpc>
                          <a:spcPct val="107000"/>
                        </a:lnSpc>
                        <a:spcAft>
                          <a:spcPts val="0"/>
                        </a:spcAft>
                        <a:buFont typeface="+mj-lt"/>
                        <a:buNone/>
                      </a:pPr>
                      <a:r>
                        <a:rPr lang="en-US"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680" marR="54680" marT="0" marB="0" anchor="b">
                    <a:solidFill>
                      <a:srgbClr val="0070C0">
                        <a:alpha val="10000"/>
                      </a:srgbClr>
                    </a:solidFill>
                  </a:tcPr>
                </a:tc>
                <a:tc>
                  <a:txBody>
                    <a:bodyPr/>
                    <a:lstStyle/>
                    <a:p>
                      <a:pPr>
                        <a:spcAft>
                          <a:spcPts val="0"/>
                        </a:spcAft>
                      </a:pPr>
                      <a:r>
                        <a:rPr lang="uk-UA" sz="1200">
                          <a:effectLst/>
                          <a:latin typeface="Times New Roman" panose="02020603050405020304" pitchFamily="18" charset="0"/>
                          <a:cs typeface="Times New Roman" panose="02020603050405020304" pitchFamily="18" charset="0"/>
                        </a:rPr>
                        <a:t>Треонін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anchor="b">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0,07±</a:t>
                      </a:r>
                      <a:r>
                        <a:rPr lang="en-US" sz="1100">
                          <a:solidFill>
                            <a:srgbClr val="000000"/>
                          </a:solidFill>
                          <a:effectLst/>
                          <a:latin typeface="Times New Roman"/>
                          <a:ea typeface="Times New Roman"/>
                          <a:cs typeface="Times New Roman"/>
                        </a:rPr>
                        <a:t>0,02</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0,54±</a:t>
                      </a:r>
                      <a:r>
                        <a:rPr lang="en-US" sz="1100">
                          <a:solidFill>
                            <a:srgbClr val="000000"/>
                          </a:solidFill>
                          <a:effectLst/>
                          <a:latin typeface="Times New Roman"/>
                          <a:ea typeface="Times New Roman"/>
                          <a:cs typeface="Times New Roman"/>
                        </a:rPr>
                        <a:t>0,01</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0,32±</a:t>
                      </a:r>
                      <a:r>
                        <a:rPr lang="en-US" sz="1100">
                          <a:solidFill>
                            <a:srgbClr val="000000"/>
                          </a:solidFill>
                          <a:effectLst/>
                          <a:latin typeface="Times New Roman"/>
                          <a:ea typeface="Times New Roman"/>
                          <a:cs typeface="Times New Roman"/>
                        </a:rPr>
                        <a:t>0,14</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3,91±</a:t>
                      </a:r>
                      <a:r>
                        <a:rPr lang="en-US" sz="1100">
                          <a:solidFill>
                            <a:srgbClr val="000000"/>
                          </a:solidFill>
                          <a:effectLst/>
                          <a:latin typeface="Times New Roman"/>
                          <a:ea typeface="Times New Roman"/>
                          <a:cs typeface="Times New Roman"/>
                        </a:rPr>
                        <a:t>0,10</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6,41±</a:t>
                      </a:r>
                      <a:r>
                        <a:rPr lang="en-US" sz="1200">
                          <a:solidFill>
                            <a:srgbClr val="000000"/>
                          </a:solidFill>
                          <a:effectLst/>
                          <a:latin typeface="Times New Roman"/>
                          <a:ea typeface="Times New Roman"/>
                          <a:cs typeface="Times New Roman"/>
                        </a:rPr>
                        <a:t>0,12</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11,88±</a:t>
                      </a:r>
                      <a:r>
                        <a:rPr lang="en-US" sz="1200">
                          <a:solidFill>
                            <a:srgbClr val="000000"/>
                          </a:solidFill>
                          <a:effectLst/>
                          <a:latin typeface="Times New Roman"/>
                          <a:ea typeface="Times New Roman"/>
                          <a:cs typeface="Times New Roman"/>
                        </a:rPr>
                        <a:t>0,08</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3,84±</a:t>
                      </a:r>
                      <a:r>
                        <a:rPr lang="en-US" sz="1200">
                          <a:solidFill>
                            <a:srgbClr val="000000"/>
                          </a:solidFill>
                          <a:effectLst/>
                          <a:latin typeface="Times New Roman"/>
                          <a:ea typeface="Times New Roman"/>
                          <a:cs typeface="Times New Roman"/>
                        </a:rPr>
                        <a:t>0,14</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5,86±</a:t>
                      </a:r>
                      <a:r>
                        <a:rPr lang="en-US" sz="1200">
                          <a:solidFill>
                            <a:srgbClr val="000000"/>
                          </a:solidFill>
                          <a:effectLst/>
                          <a:latin typeface="Times New Roman"/>
                          <a:ea typeface="Times New Roman"/>
                          <a:cs typeface="Times New Roman"/>
                        </a:rPr>
                        <a:t>0,12</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11,55±</a:t>
                      </a:r>
                      <a:r>
                        <a:rPr lang="en-US" sz="1200">
                          <a:solidFill>
                            <a:srgbClr val="000000"/>
                          </a:solidFill>
                          <a:effectLst/>
                          <a:latin typeface="Times New Roman"/>
                          <a:ea typeface="Times New Roman"/>
                          <a:cs typeface="Times New Roman"/>
                        </a:rPr>
                        <a:t>0,06</a:t>
                      </a:r>
                      <a:endParaRPr lang="ru-RU" sz="1400">
                        <a:effectLst/>
                        <a:latin typeface="Times New Roman"/>
                        <a:ea typeface="Times New Roman"/>
                        <a:cs typeface="PetersburgC"/>
                      </a:endParaRPr>
                    </a:p>
                  </a:txBody>
                  <a:tcPr marL="68580" marR="68580" marT="0" marB="0" anchor="ctr">
                    <a:solidFill>
                      <a:srgbClr val="0070C0">
                        <a:alpha val="10000"/>
                      </a:srgbClr>
                    </a:solidFill>
                  </a:tcPr>
                </a:tc>
                <a:extLst>
                  <a:ext uri="{0D108BD9-81ED-4DB2-BD59-A6C34878D82A}">
                    <a16:rowId xmlns:a16="http://schemas.microsoft.com/office/drawing/2014/main" val="1249453806"/>
                  </a:ext>
                </a:extLst>
              </a:tr>
              <a:tr h="272080">
                <a:tc>
                  <a:txBody>
                    <a:bodyPr/>
                    <a:lstStyle/>
                    <a:p>
                      <a:pPr marL="0" lvl="0" indent="0" algn="ctr">
                        <a:lnSpc>
                          <a:spcPct val="107000"/>
                        </a:lnSpc>
                        <a:spcAft>
                          <a:spcPts val="0"/>
                        </a:spcAft>
                        <a:buFont typeface="+mj-lt"/>
                        <a:buNone/>
                      </a:pPr>
                      <a:r>
                        <a:rPr lang="en-US"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680" marR="54680" marT="0" marB="0" anchor="b">
                    <a:solidFill>
                      <a:srgbClr val="0070C0">
                        <a:alpha val="10000"/>
                      </a:srgbClr>
                    </a:solidFill>
                  </a:tcPr>
                </a:tc>
                <a:tc>
                  <a:txBody>
                    <a:bodyPr/>
                    <a:lstStyle/>
                    <a:p>
                      <a:pPr>
                        <a:spcAft>
                          <a:spcPts val="0"/>
                        </a:spcAft>
                      </a:pPr>
                      <a:r>
                        <a:rPr lang="uk-UA" sz="1200" dirty="0">
                          <a:effectLst/>
                          <a:latin typeface="Times New Roman" panose="02020603050405020304" pitchFamily="18" charset="0"/>
                          <a:cs typeface="Times New Roman" panose="02020603050405020304" pitchFamily="18" charset="0"/>
                        </a:rPr>
                        <a:t>Аргінін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anchor="b">
                    <a:solidFill>
                      <a:srgbClr val="0070C0">
                        <a:alpha val="4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0,66±</a:t>
                      </a:r>
                      <a:r>
                        <a:rPr lang="en-US" sz="1100">
                          <a:solidFill>
                            <a:srgbClr val="000000"/>
                          </a:solidFill>
                          <a:effectLst/>
                          <a:latin typeface="Times New Roman"/>
                          <a:ea typeface="Times New Roman"/>
                          <a:cs typeface="Times New Roman"/>
                        </a:rPr>
                        <a:t>0,04</a:t>
                      </a:r>
                      <a:endParaRPr lang="ru-RU" sz="11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6,60±</a:t>
                      </a:r>
                      <a:r>
                        <a:rPr lang="en-US" sz="1100">
                          <a:solidFill>
                            <a:srgbClr val="000000"/>
                          </a:solidFill>
                          <a:effectLst/>
                          <a:latin typeface="Times New Roman"/>
                          <a:ea typeface="Times New Roman"/>
                          <a:cs typeface="Times New Roman"/>
                        </a:rPr>
                        <a:t>0,24</a:t>
                      </a:r>
                      <a:endParaRPr lang="ru-RU" sz="11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0,21±</a:t>
                      </a:r>
                      <a:r>
                        <a:rPr lang="en-US" sz="1100">
                          <a:solidFill>
                            <a:srgbClr val="000000"/>
                          </a:solidFill>
                          <a:effectLst/>
                          <a:latin typeface="Times New Roman"/>
                          <a:ea typeface="Times New Roman"/>
                          <a:cs typeface="Times New Roman"/>
                        </a:rPr>
                        <a:t>0,22</a:t>
                      </a:r>
                      <a:endParaRPr lang="ru-RU" sz="11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5,10±</a:t>
                      </a:r>
                      <a:r>
                        <a:rPr lang="en-US" sz="1100">
                          <a:solidFill>
                            <a:srgbClr val="000000"/>
                          </a:solidFill>
                          <a:effectLst/>
                          <a:latin typeface="Times New Roman"/>
                          <a:ea typeface="Times New Roman"/>
                          <a:cs typeface="Times New Roman"/>
                        </a:rPr>
                        <a:t>0,11</a:t>
                      </a:r>
                      <a:endParaRPr lang="ru-RU" sz="11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8,81±</a:t>
                      </a:r>
                      <a:r>
                        <a:rPr lang="en-US" sz="1200">
                          <a:solidFill>
                            <a:srgbClr val="000000"/>
                          </a:solidFill>
                          <a:effectLst/>
                          <a:latin typeface="Times New Roman"/>
                          <a:ea typeface="Times New Roman"/>
                          <a:cs typeface="Times New Roman"/>
                        </a:rPr>
                        <a:t>0,33</a:t>
                      </a:r>
                      <a:endParaRPr lang="ru-RU" sz="14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12,71±</a:t>
                      </a:r>
                      <a:r>
                        <a:rPr lang="en-US" sz="1200">
                          <a:solidFill>
                            <a:srgbClr val="000000"/>
                          </a:solidFill>
                          <a:effectLst/>
                          <a:latin typeface="Times New Roman"/>
                          <a:ea typeface="Times New Roman"/>
                          <a:cs typeface="Times New Roman"/>
                        </a:rPr>
                        <a:t>0,09</a:t>
                      </a:r>
                      <a:endParaRPr lang="ru-RU" sz="14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4,44±</a:t>
                      </a:r>
                      <a:r>
                        <a:rPr lang="en-US" sz="1200">
                          <a:solidFill>
                            <a:srgbClr val="000000"/>
                          </a:solidFill>
                          <a:effectLst/>
                          <a:latin typeface="Times New Roman"/>
                          <a:ea typeface="Times New Roman"/>
                          <a:cs typeface="Times New Roman"/>
                        </a:rPr>
                        <a:t>0,06</a:t>
                      </a:r>
                      <a:endParaRPr lang="ru-RU" sz="14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2,21±</a:t>
                      </a:r>
                      <a:r>
                        <a:rPr lang="en-US" sz="1200">
                          <a:solidFill>
                            <a:srgbClr val="000000"/>
                          </a:solidFill>
                          <a:effectLst/>
                          <a:latin typeface="Times New Roman"/>
                          <a:ea typeface="Times New Roman"/>
                          <a:cs typeface="Times New Roman"/>
                        </a:rPr>
                        <a:t>0,08</a:t>
                      </a:r>
                      <a:endParaRPr lang="ru-RU" sz="14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12,50±</a:t>
                      </a:r>
                      <a:r>
                        <a:rPr lang="en-US" sz="1200">
                          <a:solidFill>
                            <a:srgbClr val="000000"/>
                          </a:solidFill>
                          <a:effectLst/>
                          <a:latin typeface="Times New Roman"/>
                          <a:ea typeface="Times New Roman"/>
                          <a:cs typeface="Times New Roman"/>
                        </a:rPr>
                        <a:t>0,11</a:t>
                      </a:r>
                      <a:endParaRPr lang="ru-RU" sz="1400">
                        <a:effectLst/>
                        <a:latin typeface="Times New Roman"/>
                        <a:ea typeface="Times New Roman"/>
                        <a:cs typeface="PetersburgC"/>
                      </a:endParaRPr>
                    </a:p>
                  </a:txBody>
                  <a:tcPr marL="68580" marR="68580" marT="0" marB="0" anchor="ctr">
                    <a:solidFill>
                      <a:srgbClr val="0070C0">
                        <a:alpha val="40000"/>
                      </a:srgbClr>
                    </a:solidFill>
                  </a:tcPr>
                </a:tc>
                <a:extLst>
                  <a:ext uri="{0D108BD9-81ED-4DB2-BD59-A6C34878D82A}">
                    <a16:rowId xmlns:a16="http://schemas.microsoft.com/office/drawing/2014/main" val="1238216685"/>
                  </a:ext>
                </a:extLst>
              </a:tr>
              <a:tr h="272080">
                <a:tc>
                  <a:txBody>
                    <a:bodyPr/>
                    <a:lstStyle/>
                    <a:p>
                      <a:pPr marL="0" lvl="0" indent="0" algn="ctr">
                        <a:lnSpc>
                          <a:spcPct val="107000"/>
                        </a:lnSpc>
                        <a:spcAft>
                          <a:spcPts val="0"/>
                        </a:spcAft>
                        <a:buFont typeface="+mj-lt"/>
                        <a:buNone/>
                      </a:pPr>
                      <a:r>
                        <a:rPr lang="en-US"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8.</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680" marR="54680" marT="0" marB="0" anchor="b">
                    <a:solidFill>
                      <a:srgbClr val="0070C0">
                        <a:alpha val="10000"/>
                      </a:srgbClr>
                    </a:solidFill>
                  </a:tcPr>
                </a:tc>
                <a:tc>
                  <a:txBody>
                    <a:bodyPr/>
                    <a:lstStyle/>
                    <a:p>
                      <a:pPr>
                        <a:spcAft>
                          <a:spcPts val="0"/>
                        </a:spcAft>
                      </a:pPr>
                      <a:r>
                        <a:rPr lang="uk-UA" sz="1200" dirty="0">
                          <a:effectLst/>
                          <a:latin typeface="Times New Roman" panose="02020603050405020304" pitchFamily="18" charset="0"/>
                          <a:cs typeface="Times New Roman" panose="02020603050405020304" pitchFamily="18" charset="0"/>
                        </a:rPr>
                        <a:t>Аланін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anchor="b">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0,68±</a:t>
                      </a:r>
                      <a:r>
                        <a:rPr lang="en-US" sz="1100">
                          <a:solidFill>
                            <a:srgbClr val="000000"/>
                          </a:solidFill>
                          <a:effectLst/>
                          <a:latin typeface="Times New Roman"/>
                          <a:ea typeface="Times New Roman"/>
                          <a:cs typeface="Times New Roman"/>
                        </a:rPr>
                        <a:t>0,01</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0,87±</a:t>
                      </a:r>
                      <a:r>
                        <a:rPr lang="en-US" sz="1100">
                          <a:solidFill>
                            <a:srgbClr val="000000"/>
                          </a:solidFill>
                          <a:effectLst/>
                          <a:latin typeface="Times New Roman"/>
                          <a:ea typeface="Times New Roman"/>
                          <a:cs typeface="Times New Roman"/>
                        </a:rPr>
                        <a:t>0,03</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0,71±</a:t>
                      </a:r>
                      <a:r>
                        <a:rPr lang="en-US" sz="1100">
                          <a:solidFill>
                            <a:srgbClr val="000000"/>
                          </a:solidFill>
                          <a:effectLst/>
                          <a:latin typeface="Times New Roman"/>
                          <a:ea typeface="Times New Roman"/>
                          <a:cs typeface="Times New Roman"/>
                        </a:rPr>
                        <a:t>0,05</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4,38±</a:t>
                      </a:r>
                      <a:r>
                        <a:rPr lang="en-US" sz="1100">
                          <a:solidFill>
                            <a:srgbClr val="000000"/>
                          </a:solidFill>
                          <a:effectLst/>
                          <a:latin typeface="Times New Roman"/>
                          <a:ea typeface="Times New Roman"/>
                          <a:cs typeface="Times New Roman"/>
                        </a:rPr>
                        <a:t>0,24</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6,80±</a:t>
                      </a:r>
                      <a:r>
                        <a:rPr lang="en-US" sz="1200">
                          <a:solidFill>
                            <a:srgbClr val="000000"/>
                          </a:solidFill>
                          <a:effectLst/>
                          <a:latin typeface="Times New Roman"/>
                          <a:ea typeface="Times New Roman"/>
                          <a:cs typeface="Times New Roman"/>
                        </a:rPr>
                        <a:t>0,12</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13,34±</a:t>
                      </a:r>
                      <a:r>
                        <a:rPr lang="en-US" sz="1200">
                          <a:solidFill>
                            <a:srgbClr val="000000"/>
                          </a:solidFill>
                          <a:effectLst/>
                          <a:latin typeface="Times New Roman"/>
                          <a:ea typeface="Times New Roman"/>
                          <a:cs typeface="Times New Roman"/>
                        </a:rPr>
                        <a:t>0,01</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3,70±</a:t>
                      </a:r>
                      <a:r>
                        <a:rPr lang="en-US" sz="1200">
                          <a:solidFill>
                            <a:srgbClr val="000000"/>
                          </a:solidFill>
                          <a:effectLst/>
                          <a:latin typeface="Times New Roman"/>
                          <a:ea typeface="Times New Roman"/>
                          <a:cs typeface="Times New Roman"/>
                        </a:rPr>
                        <a:t>0,02</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5,92±</a:t>
                      </a:r>
                      <a:r>
                        <a:rPr lang="en-US" sz="1200">
                          <a:solidFill>
                            <a:srgbClr val="000000"/>
                          </a:solidFill>
                          <a:effectLst/>
                          <a:latin typeface="Times New Roman"/>
                          <a:ea typeface="Times New Roman"/>
                          <a:cs typeface="Times New Roman"/>
                        </a:rPr>
                        <a:t>0,07</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12,63±</a:t>
                      </a:r>
                      <a:r>
                        <a:rPr lang="en-US" sz="1200">
                          <a:solidFill>
                            <a:srgbClr val="000000"/>
                          </a:solidFill>
                          <a:effectLst/>
                          <a:latin typeface="Times New Roman"/>
                          <a:ea typeface="Times New Roman"/>
                          <a:cs typeface="Times New Roman"/>
                        </a:rPr>
                        <a:t>0,08</a:t>
                      </a:r>
                      <a:endParaRPr lang="ru-RU" sz="1400">
                        <a:effectLst/>
                        <a:latin typeface="Times New Roman"/>
                        <a:ea typeface="Times New Roman"/>
                        <a:cs typeface="PetersburgC"/>
                      </a:endParaRPr>
                    </a:p>
                  </a:txBody>
                  <a:tcPr marL="68580" marR="68580" marT="0" marB="0" anchor="ctr">
                    <a:solidFill>
                      <a:srgbClr val="0070C0">
                        <a:alpha val="10000"/>
                      </a:srgbClr>
                    </a:solidFill>
                  </a:tcPr>
                </a:tc>
                <a:extLst>
                  <a:ext uri="{0D108BD9-81ED-4DB2-BD59-A6C34878D82A}">
                    <a16:rowId xmlns:a16="http://schemas.microsoft.com/office/drawing/2014/main" val="1201681704"/>
                  </a:ext>
                </a:extLst>
              </a:tr>
              <a:tr h="252645">
                <a:tc>
                  <a:txBody>
                    <a:bodyPr/>
                    <a:lstStyle/>
                    <a:p>
                      <a:pPr marL="0" lvl="0" indent="0" algn="ctr">
                        <a:lnSpc>
                          <a:spcPct val="107000"/>
                        </a:lnSpc>
                        <a:spcAft>
                          <a:spcPts val="0"/>
                        </a:spcAft>
                        <a:buFont typeface="+mj-lt"/>
                        <a:buNone/>
                      </a:pPr>
                      <a:r>
                        <a:rPr lang="en-US"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9.</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680" marR="54680" marT="0" marB="0" anchor="b">
                    <a:solidFill>
                      <a:srgbClr val="0070C0">
                        <a:alpha val="10000"/>
                      </a:srgbClr>
                    </a:solidFill>
                  </a:tcPr>
                </a:tc>
                <a:tc>
                  <a:txBody>
                    <a:bodyPr/>
                    <a:lstStyle/>
                    <a:p>
                      <a:pPr>
                        <a:spcAft>
                          <a:spcPts val="0"/>
                        </a:spcAft>
                      </a:pPr>
                      <a:r>
                        <a:rPr lang="uk-UA" sz="1200" dirty="0">
                          <a:effectLst/>
                          <a:latin typeface="Times New Roman" panose="02020603050405020304" pitchFamily="18" charset="0"/>
                          <a:cs typeface="Times New Roman" panose="02020603050405020304" pitchFamily="18" charset="0"/>
                        </a:rPr>
                        <a:t>Тирозин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anchor="b">
                    <a:solidFill>
                      <a:srgbClr val="0070C0">
                        <a:alpha val="4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1,68±</a:t>
                      </a:r>
                      <a:r>
                        <a:rPr lang="en-US" sz="1100">
                          <a:solidFill>
                            <a:srgbClr val="000000"/>
                          </a:solidFill>
                          <a:effectLst/>
                          <a:latin typeface="Times New Roman"/>
                          <a:ea typeface="Times New Roman"/>
                          <a:cs typeface="Times New Roman"/>
                        </a:rPr>
                        <a:t>0,09</a:t>
                      </a:r>
                      <a:endParaRPr lang="ru-RU" sz="11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0,26±</a:t>
                      </a:r>
                      <a:r>
                        <a:rPr lang="en-US" sz="1100">
                          <a:solidFill>
                            <a:srgbClr val="000000"/>
                          </a:solidFill>
                          <a:effectLst/>
                          <a:latin typeface="Times New Roman"/>
                          <a:ea typeface="Times New Roman"/>
                          <a:cs typeface="Times New Roman"/>
                        </a:rPr>
                        <a:t>0,16</a:t>
                      </a:r>
                      <a:endParaRPr lang="ru-RU" sz="11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0,29±</a:t>
                      </a:r>
                      <a:r>
                        <a:rPr lang="en-US" sz="1100">
                          <a:solidFill>
                            <a:srgbClr val="000000"/>
                          </a:solidFill>
                          <a:effectLst/>
                          <a:latin typeface="Times New Roman"/>
                          <a:ea typeface="Times New Roman"/>
                          <a:cs typeface="Times New Roman"/>
                        </a:rPr>
                        <a:t>0,16</a:t>
                      </a:r>
                      <a:endParaRPr lang="ru-RU" sz="11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1,76±</a:t>
                      </a:r>
                      <a:r>
                        <a:rPr lang="en-US" sz="1100">
                          <a:solidFill>
                            <a:srgbClr val="000000"/>
                          </a:solidFill>
                          <a:effectLst/>
                          <a:latin typeface="Times New Roman"/>
                          <a:ea typeface="Times New Roman"/>
                          <a:cs typeface="Times New Roman"/>
                        </a:rPr>
                        <a:t>0,07</a:t>
                      </a:r>
                      <a:endParaRPr lang="ru-RU" sz="11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2,48±</a:t>
                      </a:r>
                      <a:r>
                        <a:rPr lang="en-US" sz="1200">
                          <a:solidFill>
                            <a:srgbClr val="000000"/>
                          </a:solidFill>
                          <a:effectLst/>
                          <a:latin typeface="Times New Roman"/>
                          <a:ea typeface="Times New Roman"/>
                          <a:cs typeface="Times New Roman"/>
                        </a:rPr>
                        <a:t>0,13</a:t>
                      </a:r>
                      <a:endParaRPr lang="ru-RU" sz="14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6,69±</a:t>
                      </a:r>
                      <a:r>
                        <a:rPr lang="en-US" sz="1200">
                          <a:solidFill>
                            <a:srgbClr val="000000"/>
                          </a:solidFill>
                          <a:effectLst/>
                          <a:latin typeface="Times New Roman"/>
                          <a:ea typeface="Times New Roman"/>
                          <a:cs typeface="Times New Roman"/>
                        </a:rPr>
                        <a:t>0,06</a:t>
                      </a:r>
                      <a:endParaRPr lang="ru-RU" sz="14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0,08±</a:t>
                      </a:r>
                      <a:r>
                        <a:rPr lang="en-US" sz="1200">
                          <a:solidFill>
                            <a:srgbClr val="000000"/>
                          </a:solidFill>
                          <a:effectLst/>
                          <a:latin typeface="Times New Roman"/>
                          <a:ea typeface="Times New Roman"/>
                          <a:cs typeface="Times New Roman"/>
                        </a:rPr>
                        <a:t>0,06</a:t>
                      </a:r>
                      <a:endParaRPr lang="ru-RU" sz="14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2,22±</a:t>
                      </a:r>
                      <a:r>
                        <a:rPr lang="en-US" sz="1200">
                          <a:solidFill>
                            <a:srgbClr val="000000"/>
                          </a:solidFill>
                          <a:effectLst/>
                          <a:latin typeface="Times New Roman"/>
                          <a:ea typeface="Times New Roman"/>
                          <a:cs typeface="Times New Roman"/>
                        </a:rPr>
                        <a:t>0,05</a:t>
                      </a:r>
                      <a:endParaRPr lang="ru-RU" sz="14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6,39±</a:t>
                      </a:r>
                      <a:r>
                        <a:rPr lang="en-US" sz="1200">
                          <a:solidFill>
                            <a:srgbClr val="000000"/>
                          </a:solidFill>
                          <a:effectLst/>
                          <a:latin typeface="Times New Roman"/>
                          <a:ea typeface="Times New Roman"/>
                          <a:cs typeface="Times New Roman"/>
                        </a:rPr>
                        <a:t>0,06</a:t>
                      </a:r>
                      <a:endParaRPr lang="ru-RU" sz="1400">
                        <a:effectLst/>
                        <a:latin typeface="Times New Roman"/>
                        <a:ea typeface="Times New Roman"/>
                        <a:cs typeface="PetersburgC"/>
                      </a:endParaRPr>
                    </a:p>
                  </a:txBody>
                  <a:tcPr marL="68580" marR="68580" marT="0" marB="0" anchor="ctr">
                    <a:solidFill>
                      <a:srgbClr val="0070C0">
                        <a:alpha val="40000"/>
                      </a:srgbClr>
                    </a:solidFill>
                  </a:tcPr>
                </a:tc>
                <a:extLst>
                  <a:ext uri="{0D108BD9-81ED-4DB2-BD59-A6C34878D82A}">
                    <a16:rowId xmlns:a16="http://schemas.microsoft.com/office/drawing/2014/main" val="2507189231"/>
                  </a:ext>
                </a:extLst>
              </a:tr>
              <a:tr h="242929">
                <a:tc>
                  <a:txBody>
                    <a:bodyPr/>
                    <a:lstStyle/>
                    <a:p>
                      <a:pPr marL="0" lvl="0" indent="0" algn="ctr">
                        <a:lnSpc>
                          <a:spcPct val="107000"/>
                        </a:lnSpc>
                        <a:spcAft>
                          <a:spcPts val="0"/>
                        </a:spcAft>
                        <a:buFont typeface="+mj-lt"/>
                        <a:buNone/>
                      </a:pPr>
                      <a:r>
                        <a:rPr lang="en-US"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680" marR="54680" marT="0" marB="0" anchor="b">
                    <a:solidFill>
                      <a:srgbClr val="0070C0">
                        <a:alpha val="10000"/>
                      </a:srgbClr>
                    </a:solidFill>
                  </a:tcPr>
                </a:tc>
                <a:tc>
                  <a:txBody>
                    <a:bodyPr/>
                    <a:lstStyle/>
                    <a:p>
                      <a:pPr>
                        <a:spcAft>
                          <a:spcPts val="0"/>
                        </a:spcAft>
                      </a:pPr>
                      <a:r>
                        <a:rPr lang="uk-UA" sz="1200">
                          <a:effectLst/>
                          <a:latin typeface="Times New Roman" panose="02020603050405020304" pitchFamily="18" charset="0"/>
                          <a:cs typeface="Times New Roman" panose="02020603050405020304" pitchFamily="18" charset="0"/>
                        </a:rPr>
                        <a:t>Валін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anchor="b">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0,03±</a:t>
                      </a:r>
                      <a:r>
                        <a:rPr lang="en-US" sz="1100">
                          <a:solidFill>
                            <a:srgbClr val="000000"/>
                          </a:solidFill>
                          <a:effectLst/>
                          <a:latin typeface="Times New Roman"/>
                          <a:ea typeface="Times New Roman"/>
                          <a:cs typeface="Times New Roman"/>
                        </a:rPr>
                        <a:t>0,01</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0,40±</a:t>
                      </a:r>
                      <a:r>
                        <a:rPr lang="en-US" sz="1100">
                          <a:solidFill>
                            <a:srgbClr val="000000"/>
                          </a:solidFill>
                          <a:effectLst/>
                          <a:latin typeface="Times New Roman"/>
                          <a:ea typeface="Times New Roman"/>
                          <a:cs typeface="Times New Roman"/>
                        </a:rPr>
                        <a:t>0,28</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0,45±</a:t>
                      </a:r>
                      <a:r>
                        <a:rPr lang="en-US" sz="1100">
                          <a:solidFill>
                            <a:srgbClr val="000000"/>
                          </a:solidFill>
                          <a:effectLst/>
                          <a:latin typeface="Times New Roman"/>
                          <a:ea typeface="Times New Roman"/>
                          <a:cs typeface="Times New Roman"/>
                        </a:rPr>
                        <a:t>0,18</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4,37±</a:t>
                      </a:r>
                      <a:r>
                        <a:rPr lang="en-US" sz="1100">
                          <a:solidFill>
                            <a:srgbClr val="000000"/>
                          </a:solidFill>
                          <a:effectLst/>
                          <a:latin typeface="Times New Roman"/>
                          <a:ea typeface="Times New Roman"/>
                          <a:cs typeface="Times New Roman"/>
                        </a:rPr>
                        <a:t>0,03</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4,49±</a:t>
                      </a:r>
                      <a:r>
                        <a:rPr lang="en-US" sz="1200">
                          <a:solidFill>
                            <a:srgbClr val="000000"/>
                          </a:solidFill>
                          <a:effectLst/>
                          <a:latin typeface="Times New Roman"/>
                          <a:ea typeface="Times New Roman"/>
                          <a:cs typeface="Times New Roman"/>
                        </a:rPr>
                        <a:t>0,04</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10,32±</a:t>
                      </a:r>
                      <a:r>
                        <a:rPr lang="en-US" sz="1200">
                          <a:solidFill>
                            <a:srgbClr val="000000"/>
                          </a:solidFill>
                          <a:effectLst/>
                          <a:latin typeface="Times New Roman"/>
                          <a:ea typeface="Times New Roman"/>
                          <a:cs typeface="Times New Roman"/>
                        </a:rPr>
                        <a:t>0,12</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4,34±</a:t>
                      </a:r>
                      <a:r>
                        <a:rPr lang="en-US" sz="1200">
                          <a:solidFill>
                            <a:srgbClr val="000000"/>
                          </a:solidFill>
                          <a:effectLst/>
                          <a:latin typeface="Times New Roman"/>
                          <a:ea typeface="Times New Roman"/>
                          <a:cs typeface="Times New Roman"/>
                        </a:rPr>
                        <a:t>0,03</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4,09±</a:t>
                      </a:r>
                      <a:r>
                        <a:rPr lang="en-US" sz="1200">
                          <a:solidFill>
                            <a:srgbClr val="000000"/>
                          </a:solidFill>
                          <a:effectLst/>
                          <a:latin typeface="Times New Roman"/>
                          <a:ea typeface="Times New Roman"/>
                          <a:cs typeface="Times New Roman"/>
                        </a:rPr>
                        <a:t>0,01</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9,87±</a:t>
                      </a:r>
                      <a:r>
                        <a:rPr lang="en-US" sz="1200">
                          <a:solidFill>
                            <a:srgbClr val="000000"/>
                          </a:solidFill>
                          <a:effectLst/>
                          <a:latin typeface="Times New Roman"/>
                          <a:ea typeface="Times New Roman"/>
                          <a:cs typeface="Times New Roman"/>
                        </a:rPr>
                        <a:t>0,12</a:t>
                      </a:r>
                      <a:endParaRPr lang="ru-RU" sz="1400">
                        <a:effectLst/>
                        <a:latin typeface="Times New Roman"/>
                        <a:ea typeface="Times New Roman"/>
                        <a:cs typeface="PetersburgC"/>
                      </a:endParaRPr>
                    </a:p>
                  </a:txBody>
                  <a:tcPr marL="68580" marR="68580" marT="0" marB="0" anchor="ctr">
                    <a:solidFill>
                      <a:srgbClr val="0070C0">
                        <a:alpha val="10000"/>
                      </a:srgbClr>
                    </a:solidFill>
                  </a:tcPr>
                </a:tc>
                <a:extLst>
                  <a:ext uri="{0D108BD9-81ED-4DB2-BD59-A6C34878D82A}">
                    <a16:rowId xmlns:a16="http://schemas.microsoft.com/office/drawing/2014/main" val="4052309504"/>
                  </a:ext>
                </a:extLst>
              </a:tr>
              <a:tr h="242928">
                <a:tc>
                  <a:txBody>
                    <a:bodyPr/>
                    <a:lstStyle/>
                    <a:p>
                      <a:pPr marL="0" lvl="0" indent="0" algn="ctr">
                        <a:lnSpc>
                          <a:spcPct val="107000"/>
                        </a:lnSpc>
                        <a:spcAft>
                          <a:spcPts val="0"/>
                        </a:spcAft>
                        <a:buFont typeface="+mj-lt"/>
                        <a:buNone/>
                      </a:pPr>
                      <a:r>
                        <a:rPr lang="en-US"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11.</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680" marR="54680" marT="0" marB="0" anchor="b">
                    <a:solidFill>
                      <a:srgbClr val="0070C0">
                        <a:alpha val="10000"/>
                      </a:srgbClr>
                    </a:solidFill>
                  </a:tcPr>
                </a:tc>
                <a:tc>
                  <a:txBody>
                    <a:bodyPr/>
                    <a:lstStyle/>
                    <a:p>
                      <a:pPr>
                        <a:spcAft>
                          <a:spcPts val="0"/>
                        </a:spcAft>
                      </a:pPr>
                      <a:r>
                        <a:rPr lang="uk-UA" sz="1200">
                          <a:effectLst/>
                          <a:latin typeface="Times New Roman" panose="02020603050405020304" pitchFamily="18" charset="0"/>
                          <a:cs typeface="Times New Roman" panose="02020603050405020304" pitchFamily="18" charset="0"/>
                        </a:rPr>
                        <a:t>Фенілаланін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anchor="b">
                    <a:solidFill>
                      <a:srgbClr val="0070C0">
                        <a:alpha val="10000"/>
                      </a:srgbClr>
                    </a:solidFill>
                  </a:tcPr>
                </a:tc>
                <a:tc>
                  <a:txBody>
                    <a:bodyPr/>
                    <a:lstStyle/>
                    <a:p>
                      <a:pPr algn="ctr">
                        <a:spcAft>
                          <a:spcPts val="0"/>
                        </a:spcAft>
                      </a:pPr>
                      <a:r>
                        <a:rPr lang="uk-UA" sz="1100">
                          <a:solidFill>
                            <a:srgbClr val="000000"/>
                          </a:solidFill>
                          <a:effectLst/>
                          <a:latin typeface="Times New Roman"/>
                          <a:ea typeface="Times New Roman"/>
                          <a:cs typeface="Times New Roman"/>
                        </a:rPr>
                        <a:t>-</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0,52±</a:t>
                      </a:r>
                      <a:r>
                        <a:rPr lang="en-US" sz="1100">
                          <a:solidFill>
                            <a:srgbClr val="000000"/>
                          </a:solidFill>
                          <a:effectLst/>
                          <a:latin typeface="Times New Roman"/>
                          <a:ea typeface="Times New Roman"/>
                          <a:cs typeface="Times New Roman"/>
                        </a:rPr>
                        <a:t>0,01</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0,61±</a:t>
                      </a:r>
                      <a:r>
                        <a:rPr lang="en-US" sz="1100">
                          <a:solidFill>
                            <a:srgbClr val="000000"/>
                          </a:solidFill>
                          <a:effectLst/>
                          <a:latin typeface="Times New Roman"/>
                          <a:ea typeface="Times New Roman"/>
                          <a:cs typeface="Times New Roman"/>
                        </a:rPr>
                        <a:t>0,14</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4,08±</a:t>
                      </a:r>
                      <a:r>
                        <a:rPr lang="en-US" sz="1100">
                          <a:solidFill>
                            <a:srgbClr val="000000"/>
                          </a:solidFill>
                          <a:effectLst/>
                          <a:latin typeface="Times New Roman"/>
                          <a:ea typeface="Times New Roman"/>
                          <a:cs typeface="Times New Roman"/>
                        </a:rPr>
                        <a:t>0,04</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5,84±</a:t>
                      </a:r>
                      <a:r>
                        <a:rPr lang="en-US" sz="1200">
                          <a:solidFill>
                            <a:srgbClr val="000000"/>
                          </a:solidFill>
                          <a:effectLst/>
                          <a:latin typeface="Times New Roman"/>
                          <a:ea typeface="Times New Roman"/>
                          <a:cs typeface="Times New Roman"/>
                        </a:rPr>
                        <a:t>0,01</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13,04±</a:t>
                      </a:r>
                      <a:r>
                        <a:rPr lang="en-US" sz="1200">
                          <a:solidFill>
                            <a:srgbClr val="000000"/>
                          </a:solidFill>
                          <a:effectLst/>
                          <a:latin typeface="Times New Roman"/>
                          <a:ea typeface="Times New Roman"/>
                          <a:cs typeface="Times New Roman"/>
                        </a:rPr>
                        <a:t>0,23</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4,08±</a:t>
                      </a:r>
                      <a:r>
                        <a:rPr lang="en-US" sz="1200">
                          <a:solidFill>
                            <a:srgbClr val="000000"/>
                          </a:solidFill>
                          <a:effectLst/>
                          <a:latin typeface="Times New Roman"/>
                          <a:ea typeface="Times New Roman"/>
                          <a:cs typeface="Times New Roman"/>
                        </a:rPr>
                        <a:t>0,22</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5,31±</a:t>
                      </a:r>
                      <a:r>
                        <a:rPr lang="en-US" sz="1200">
                          <a:solidFill>
                            <a:srgbClr val="000000"/>
                          </a:solidFill>
                          <a:effectLst/>
                          <a:latin typeface="Times New Roman"/>
                          <a:ea typeface="Times New Roman"/>
                          <a:cs typeface="Times New Roman"/>
                        </a:rPr>
                        <a:t>0,04</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12,42±</a:t>
                      </a:r>
                      <a:r>
                        <a:rPr lang="en-US" sz="1200">
                          <a:solidFill>
                            <a:srgbClr val="000000"/>
                          </a:solidFill>
                          <a:effectLst/>
                          <a:latin typeface="Times New Roman"/>
                          <a:ea typeface="Times New Roman"/>
                          <a:cs typeface="Times New Roman"/>
                        </a:rPr>
                        <a:t>0,09</a:t>
                      </a:r>
                      <a:endParaRPr lang="ru-RU" sz="1400">
                        <a:effectLst/>
                        <a:latin typeface="Times New Roman"/>
                        <a:ea typeface="Times New Roman"/>
                        <a:cs typeface="PetersburgC"/>
                      </a:endParaRPr>
                    </a:p>
                  </a:txBody>
                  <a:tcPr marL="68580" marR="68580" marT="0" marB="0" anchor="ctr">
                    <a:solidFill>
                      <a:srgbClr val="0070C0">
                        <a:alpha val="10000"/>
                      </a:srgbClr>
                    </a:solidFill>
                  </a:tcPr>
                </a:tc>
                <a:extLst>
                  <a:ext uri="{0D108BD9-81ED-4DB2-BD59-A6C34878D82A}">
                    <a16:rowId xmlns:a16="http://schemas.microsoft.com/office/drawing/2014/main" val="2236329311"/>
                  </a:ext>
                </a:extLst>
              </a:tr>
              <a:tr h="234253">
                <a:tc>
                  <a:txBody>
                    <a:bodyPr/>
                    <a:lstStyle/>
                    <a:p>
                      <a:pPr marL="0" lvl="0" indent="0" algn="ctr">
                        <a:lnSpc>
                          <a:spcPct val="107000"/>
                        </a:lnSpc>
                        <a:spcAft>
                          <a:spcPts val="0"/>
                        </a:spcAft>
                        <a:buFont typeface="+mj-lt"/>
                        <a:buNone/>
                      </a:pPr>
                      <a:r>
                        <a:rPr lang="en-US"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12.</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680" marR="54680" marT="0" marB="0" anchor="b">
                    <a:solidFill>
                      <a:srgbClr val="0070C0">
                        <a:alpha val="10000"/>
                      </a:srgbClr>
                    </a:solidFill>
                  </a:tcPr>
                </a:tc>
                <a:tc>
                  <a:txBody>
                    <a:bodyPr/>
                    <a:lstStyle/>
                    <a:p>
                      <a:pPr>
                        <a:spcAft>
                          <a:spcPts val="0"/>
                        </a:spcAft>
                      </a:pPr>
                      <a:r>
                        <a:rPr lang="uk-UA" sz="1200">
                          <a:effectLst/>
                          <a:latin typeface="Times New Roman" panose="02020603050405020304" pitchFamily="18" charset="0"/>
                          <a:cs typeface="Times New Roman" panose="02020603050405020304" pitchFamily="18" charset="0"/>
                        </a:rPr>
                        <a:t>Ізолейцин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anchor="b">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0,80±</a:t>
                      </a:r>
                      <a:r>
                        <a:rPr lang="en-US" sz="1100">
                          <a:solidFill>
                            <a:srgbClr val="000000"/>
                          </a:solidFill>
                          <a:effectLst/>
                          <a:latin typeface="Times New Roman"/>
                          <a:ea typeface="Times New Roman"/>
                          <a:cs typeface="Times New Roman"/>
                        </a:rPr>
                        <a:t>0,02</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0,32±</a:t>
                      </a:r>
                      <a:r>
                        <a:rPr lang="en-US" sz="1100">
                          <a:solidFill>
                            <a:srgbClr val="000000"/>
                          </a:solidFill>
                          <a:effectLst/>
                          <a:latin typeface="Times New Roman"/>
                          <a:ea typeface="Times New Roman"/>
                          <a:cs typeface="Times New Roman"/>
                        </a:rPr>
                        <a:t>0,04</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0,44±</a:t>
                      </a:r>
                      <a:r>
                        <a:rPr lang="en-US" sz="1100">
                          <a:solidFill>
                            <a:srgbClr val="000000"/>
                          </a:solidFill>
                          <a:effectLst/>
                          <a:latin typeface="Times New Roman"/>
                          <a:ea typeface="Times New Roman"/>
                          <a:cs typeface="Times New Roman"/>
                        </a:rPr>
                        <a:t>0,04</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3,87±</a:t>
                      </a:r>
                      <a:r>
                        <a:rPr lang="en-US" sz="1100">
                          <a:solidFill>
                            <a:srgbClr val="000000"/>
                          </a:solidFill>
                          <a:effectLst/>
                          <a:latin typeface="Times New Roman"/>
                          <a:ea typeface="Times New Roman"/>
                          <a:cs typeface="Times New Roman"/>
                        </a:rPr>
                        <a:t>0,08</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4,48±</a:t>
                      </a:r>
                      <a:r>
                        <a:rPr lang="en-US" sz="1200">
                          <a:solidFill>
                            <a:srgbClr val="000000"/>
                          </a:solidFill>
                          <a:effectLst/>
                          <a:latin typeface="Times New Roman"/>
                          <a:ea typeface="Times New Roman"/>
                          <a:cs typeface="Times New Roman"/>
                        </a:rPr>
                        <a:t>0,03</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11,14±</a:t>
                      </a:r>
                      <a:r>
                        <a:rPr lang="en-US" sz="1200">
                          <a:solidFill>
                            <a:srgbClr val="000000"/>
                          </a:solidFill>
                          <a:effectLst/>
                          <a:latin typeface="Times New Roman"/>
                          <a:ea typeface="Times New Roman"/>
                          <a:cs typeface="Times New Roman"/>
                        </a:rPr>
                        <a:t>0,04</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3,08±</a:t>
                      </a:r>
                      <a:r>
                        <a:rPr lang="en-US" sz="1200">
                          <a:solidFill>
                            <a:srgbClr val="000000"/>
                          </a:solidFill>
                          <a:effectLst/>
                          <a:latin typeface="Times New Roman"/>
                          <a:ea typeface="Times New Roman"/>
                          <a:cs typeface="Times New Roman"/>
                        </a:rPr>
                        <a:t>0,12</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4,16±</a:t>
                      </a:r>
                      <a:r>
                        <a:rPr lang="en-US" sz="1200">
                          <a:solidFill>
                            <a:srgbClr val="000000"/>
                          </a:solidFill>
                          <a:effectLst/>
                          <a:latin typeface="Times New Roman"/>
                          <a:ea typeface="Times New Roman"/>
                          <a:cs typeface="Times New Roman"/>
                        </a:rPr>
                        <a:t>0,04</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10,70±</a:t>
                      </a:r>
                      <a:r>
                        <a:rPr lang="en-US" sz="1200">
                          <a:solidFill>
                            <a:srgbClr val="000000"/>
                          </a:solidFill>
                          <a:effectLst/>
                          <a:latin typeface="Times New Roman"/>
                          <a:ea typeface="Times New Roman"/>
                          <a:cs typeface="Times New Roman"/>
                        </a:rPr>
                        <a:t>0,11</a:t>
                      </a:r>
                      <a:endParaRPr lang="ru-RU" sz="1400">
                        <a:effectLst/>
                        <a:latin typeface="Times New Roman"/>
                        <a:ea typeface="Times New Roman"/>
                        <a:cs typeface="PetersburgC"/>
                      </a:endParaRPr>
                    </a:p>
                  </a:txBody>
                  <a:tcPr marL="68580" marR="68580" marT="0" marB="0" anchor="ctr">
                    <a:solidFill>
                      <a:srgbClr val="0070C0">
                        <a:alpha val="10000"/>
                      </a:srgbClr>
                    </a:solidFill>
                  </a:tcPr>
                </a:tc>
                <a:extLst>
                  <a:ext uri="{0D108BD9-81ED-4DB2-BD59-A6C34878D82A}">
                    <a16:rowId xmlns:a16="http://schemas.microsoft.com/office/drawing/2014/main" val="3693390106"/>
                  </a:ext>
                </a:extLst>
              </a:tr>
              <a:tr h="272080">
                <a:tc>
                  <a:txBody>
                    <a:bodyPr/>
                    <a:lstStyle/>
                    <a:p>
                      <a:pPr marL="0" lvl="0" indent="0" algn="ctr">
                        <a:lnSpc>
                          <a:spcPct val="107000"/>
                        </a:lnSpc>
                        <a:spcAft>
                          <a:spcPts val="0"/>
                        </a:spcAft>
                        <a:buFont typeface="+mj-lt"/>
                        <a:buNone/>
                      </a:pPr>
                      <a:r>
                        <a:rPr lang="en-US"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13.</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680" marR="54680" marT="0" marB="0" anchor="b">
                    <a:solidFill>
                      <a:srgbClr val="0070C0">
                        <a:alpha val="10000"/>
                      </a:srgbClr>
                    </a:solidFill>
                  </a:tcPr>
                </a:tc>
                <a:tc>
                  <a:txBody>
                    <a:bodyPr/>
                    <a:lstStyle/>
                    <a:p>
                      <a:pPr>
                        <a:spcAft>
                          <a:spcPts val="0"/>
                        </a:spcAft>
                      </a:pPr>
                      <a:r>
                        <a:rPr lang="uk-UA" sz="1200">
                          <a:effectLst/>
                          <a:latin typeface="Times New Roman" panose="02020603050405020304" pitchFamily="18" charset="0"/>
                          <a:cs typeface="Times New Roman" panose="02020603050405020304" pitchFamily="18" charset="0"/>
                        </a:rPr>
                        <a:t>Лейцин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anchor="b">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0,00</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1,15±</a:t>
                      </a:r>
                      <a:r>
                        <a:rPr lang="en-US" sz="1100">
                          <a:solidFill>
                            <a:srgbClr val="000000"/>
                          </a:solidFill>
                          <a:effectLst/>
                          <a:latin typeface="Times New Roman"/>
                          <a:ea typeface="Times New Roman"/>
                          <a:cs typeface="Times New Roman"/>
                        </a:rPr>
                        <a:t>0,03</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0,70±</a:t>
                      </a:r>
                      <a:r>
                        <a:rPr lang="en-US" sz="1100">
                          <a:solidFill>
                            <a:srgbClr val="000000"/>
                          </a:solidFill>
                          <a:effectLst/>
                          <a:latin typeface="Times New Roman"/>
                          <a:ea typeface="Times New Roman"/>
                          <a:cs typeface="Times New Roman"/>
                        </a:rPr>
                        <a:t>0,56</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5,52±</a:t>
                      </a:r>
                      <a:r>
                        <a:rPr lang="en-US" sz="1100">
                          <a:solidFill>
                            <a:srgbClr val="000000"/>
                          </a:solidFill>
                          <a:effectLst/>
                          <a:latin typeface="Times New Roman"/>
                          <a:ea typeface="Times New Roman"/>
                          <a:cs typeface="Times New Roman"/>
                        </a:rPr>
                        <a:t>0,02</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34,06±</a:t>
                      </a:r>
                      <a:r>
                        <a:rPr lang="en-US" sz="1200">
                          <a:solidFill>
                            <a:srgbClr val="000000"/>
                          </a:solidFill>
                          <a:effectLst/>
                          <a:latin typeface="Times New Roman"/>
                          <a:ea typeface="Times New Roman"/>
                          <a:cs typeface="Times New Roman"/>
                        </a:rPr>
                        <a:t>0,44</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92,70±</a:t>
                      </a:r>
                      <a:r>
                        <a:rPr lang="en-US" sz="1200">
                          <a:solidFill>
                            <a:srgbClr val="000000"/>
                          </a:solidFill>
                          <a:effectLst/>
                          <a:latin typeface="Times New Roman"/>
                          <a:ea typeface="Times New Roman"/>
                          <a:cs typeface="Times New Roman"/>
                        </a:rPr>
                        <a:t>0,09</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5,52±</a:t>
                      </a:r>
                      <a:r>
                        <a:rPr lang="en-US" sz="1200">
                          <a:solidFill>
                            <a:srgbClr val="000000"/>
                          </a:solidFill>
                          <a:effectLst/>
                          <a:latin typeface="Times New Roman"/>
                          <a:ea typeface="Times New Roman"/>
                          <a:cs typeface="Times New Roman"/>
                        </a:rPr>
                        <a:t>0,03</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32,87±</a:t>
                      </a:r>
                      <a:r>
                        <a:rPr lang="en-US" sz="1200">
                          <a:solidFill>
                            <a:srgbClr val="000000"/>
                          </a:solidFill>
                          <a:effectLst/>
                          <a:latin typeface="Times New Roman"/>
                          <a:ea typeface="Times New Roman"/>
                          <a:cs typeface="Times New Roman"/>
                        </a:rPr>
                        <a:t>0,1</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91,99±</a:t>
                      </a:r>
                      <a:r>
                        <a:rPr lang="en-US" sz="1200">
                          <a:solidFill>
                            <a:srgbClr val="000000"/>
                          </a:solidFill>
                          <a:effectLst/>
                          <a:latin typeface="Times New Roman"/>
                          <a:ea typeface="Times New Roman"/>
                          <a:cs typeface="Times New Roman"/>
                        </a:rPr>
                        <a:t>0,01</a:t>
                      </a:r>
                      <a:endParaRPr lang="ru-RU" sz="1400">
                        <a:effectLst/>
                        <a:latin typeface="Times New Roman"/>
                        <a:ea typeface="Times New Roman"/>
                        <a:cs typeface="PetersburgC"/>
                      </a:endParaRPr>
                    </a:p>
                  </a:txBody>
                  <a:tcPr marL="68580" marR="68580" marT="0" marB="0" anchor="ctr">
                    <a:solidFill>
                      <a:srgbClr val="0070C0">
                        <a:alpha val="10000"/>
                      </a:srgbClr>
                    </a:solidFill>
                  </a:tcPr>
                </a:tc>
                <a:extLst>
                  <a:ext uri="{0D108BD9-81ED-4DB2-BD59-A6C34878D82A}">
                    <a16:rowId xmlns:a16="http://schemas.microsoft.com/office/drawing/2014/main" val="3440581304"/>
                  </a:ext>
                </a:extLst>
              </a:tr>
              <a:tr h="252645">
                <a:tc>
                  <a:txBody>
                    <a:bodyPr/>
                    <a:lstStyle/>
                    <a:p>
                      <a:pPr marL="0" lvl="0" indent="0" algn="ctr">
                        <a:lnSpc>
                          <a:spcPct val="107000"/>
                        </a:lnSpc>
                        <a:spcAft>
                          <a:spcPts val="0"/>
                        </a:spcAft>
                        <a:buFont typeface="+mj-lt"/>
                        <a:buNone/>
                      </a:pPr>
                      <a:r>
                        <a:rPr lang="en-US"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14.</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680" marR="54680" marT="0" marB="0" anchor="b">
                    <a:solidFill>
                      <a:srgbClr val="0070C0">
                        <a:alpha val="10000"/>
                      </a:srgbClr>
                    </a:solidFill>
                  </a:tcPr>
                </a:tc>
                <a:tc>
                  <a:txBody>
                    <a:bodyPr/>
                    <a:lstStyle/>
                    <a:p>
                      <a:pPr>
                        <a:spcAft>
                          <a:spcPts val="0"/>
                        </a:spcAft>
                      </a:pPr>
                      <a:r>
                        <a:rPr lang="uk-UA" sz="1200">
                          <a:effectLst/>
                          <a:latin typeface="Times New Roman" panose="02020603050405020304" pitchFamily="18" charset="0"/>
                          <a:cs typeface="Times New Roman" panose="02020603050405020304" pitchFamily="18" charset="0"/>
                        </a:rPr>
                        <a:t>Лізин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anchor="b">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2,14±</a:t>
                      </a:r>
                      <a:r>
                        <a:rPr lang="en-US" sz="1100">
                          <a:solidFill>
                            <a:srgbClr val="000000"/>
                          </a:solidFill>
                          <a:effectLst/>
                          <a:latin typeface="Times New Roman"/>
                          <a:ea typeface="Times New Roman"/>
                          <a:cs typeface="Times New Roman"/>
                        </a:rPr>
                        <a:t>0,04</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0,08±</a:t>
                      </a:r>
                      <a:r>
                        <a:rPr lang="en-US" sz="1100">
                          <a:solidFill>
                            <a:srgbClr val="000000"/>
                          </a:solidFill>
                          <a:effectLst/>
                          <a:latin typeface="Times New Roman"/>
                          <a:ea typeface="Times New Roman"/>
                          <a:cs typeface="Times New Roman"/>
                        </a:rPr>
                        <a:t>0,13</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0,06±</a:t>
                      </a:r>
                      <a:r>
                        <a:rPr lang="en-US" sz="1100">
                          <a:solidFill>
                            <a:srgbClr val="000000"/>
                          </a:solidFill>
                          <a:effectLst/>
                          <a:latin typeface="Times New Roman"/>
                          <a:ea typeface="Times New Roman"/>
                          <a:cs typeface="Times New Roman"/>
                        </a:rPr>
                        <a:t>0,01</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3,95±</a:t>
                      </a:r>
                      <a:r>
                        <a:rPr lang="en-US" sz="1100">
                          <a:solidFill>
                            <a:srgbClr val="000000"/>
                          </a:solidFill>
                          <a:effectLst/>
                          <a:latin typeface="Times New Roman"/>
                          <a:ea typeface="Times New Roman"/>
                          <a:cs typeface="Times New Roman"/>
                        </a:rPr>
                        <a:t>0,22</a:t>
                      </a:r>
                      <a:endParaRPr lang="ru-RU" sz="11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1,20±</a:t>
                      </a:r>
                      <a:r>
                        <a:rPr lang="en-US" sz="1200">
                          <a:solidFill>
                            <a:srgbClr val="000000"/>
                          </a:solidFill>
                          <a:effectLst/>
                          <a:latin typeface="Times New Roman"/>
                          <a:ea typeface="Times New Roman"/>
                          <a:cs typeface="Times New Roman"/>
                        </a:rPr>
                        <a:t>0,59</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3,29±</a:t>
                      </a:r>
                      <a:r>
                        <a:rPr lang="en-US" sz="1200">
                          <a:solidFill>
                            <a:srgbClr val="000000"/>
                          </a:solidFill>
                          <a:effectLst/>
                          <a:latin typeface="Times New Roman"/>
                          <a:ea typeface="Times New Roman"/>
                          <a:cs typeface="Times New Roman"/>
                        </a:rPr>
                        <a:t>0,11</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1,81±</a:t>
                      </a:r>
                      <a:r>
                        <a:rPr lang="en-US" sz="1200">
                          <a:solidFill>
                            <a:srgbClr val="000000"/>
                          </a:solidFill>
                          <a:effectLst/>
                          <a:latin typeface="Times New Roman"/>
                          <a:ea typeface="Times New Roman"/>
                          <a:cs typeface="Times New Roman"/>
                        </a:rPr>
                        <a:t>0,03</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1,12±</a:t>
                      </a:r>
                      <a:r>
                        <a:rPr lang="en-US" sz="1200">
                          <a:solidFill>
                            <a:srgbClr val="000000"/>
                          </a:solidFill>
                          <a:effectLst/>
                          <a:latin typeface="Times New Roman"/>
                          <a:ea typeface="Times New Roman"/>
                          <a:cs typeface="Times New Roman"/>
                        </a:rPr>
                        <a:t>0,02</a:t>
                      </a:r>
                      <a:endParaRPr lang="ru-RU" sz="140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3,23±</a:t>
                      </a:r>
                      <a:r>
                        <a:rPr lang="en-US" sz="1200">
                          <a:solidFill>
                            <a:srgbClr val="000000"/>
                          </a:solidFill>
                          <a:effectLst/>
                          <a:latin typeface="Times New Roman"/>
                          <a:ea typeface="Times New Roman"/>
                          <a:cs typeface="Times New Roman"/>
                        </a:rPr>
                        <a:t>0,02</a:t>
                      </a:r>
                      <a:endParaRPr lang="ru-RU" sz="1400">
                        <a:effectLst/>
                        <a:latin typeface="Times New Roman"/>
                        <a:ea typeface="Times New Roman"/>
                        <a:cs typeface="PetersburgC"/>
                      </a:endParaRPr>
                    </a:p>
                  </a:txBody>
                  <a:tcPr marL="68580" marR="68580" marT="0" marB="0" anchor="ctr">
                    <a:solidFill>
                      <a:srgbClr val="0070C0">
                        <a:alpha val="10000"/>
                      </a:srgbClr>
                    </a:solidFill>
                  </a:tcPr>
                </a:tc>
                <a:extLst>
                  <a:ext uri="{0D108BD9-81ED-4DB2-BD59-A6C34878D82A}">
                    <a16:rowId xmlns:a16="http://schemas.microsoft.com/office/drawing/2014/main" val="3659952611"/>
                  </a:ext>
                </a:extLst>
              </a:tr>
              <a:tr h="242929">
                <a:tc>
                  <a:txBody>
                    <a:bodyPr/>
                    <a:lstStyle/>
                    <a:p>
                      <a:pPr marL="0" lvl="0" indent="0" algn="ctr">
                        <a:lnSpc>
                          <a:spcPct val="107000"/>
                        </a:lnSpc>
                        <a:spcAft>
                          <a:spcPts val="0"/>
                        </a:spcAft>
                        <a:buFont typeface="+mj-lt"/>
                        <a:buNone/>
                      </a:pPr>
                      <a:r>
                        <a:rPr lang="en-US"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15.</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680" marR="54680" marT="0" marB="0" anchor="b">
                    <a:solidFill>
                      <a:srgbClr val="0070C0">
                        <a:alpha val="10000"/>
                      </a:srgbClr>
                    </a:solidFill>
                  </a:tcPr>
                </a:tc>
                <a:tc>
                  <a:txBody>
                    <a:bodyPr/>
                    <a:lstStyle/>
                    <a:p>
                      <a:pPr>
                        <a:spcAft>
                          <a:spcPts val="0"/>
                        </a:spcAft>
                      </a:pPr>
                      <a:r>
                        <a:rPr lang="uk-UA" sz="1200" dirty="0">
                          <a:effectLst/>
                          <a:latin typeface="Times New Roman" panose="02020603050405020304" pitchFamily="18" charset="0"/>
                          <a:cs typeface="Times New Roman" panose="02020603050405020304" pitchFamily="18" charset="0"/>
                        </a:rPr>
                        <a:t>Пролін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anchor="b">
                    <a:solidFill>
                      <a:srgbClr val="0070C0">
                        <a:alpha val="40000"/>
                      </a:srgbClr>
                    </a:solidFill>
                  </a:tcPr>
                </a:tc>
                <a:tc>
                  <a:txBody>
                    <a:bodyPr/>
                    <a:lstStyle/>
                    <a:p>
                      <a:pPr algn="ctr">
                        <a:spcAft>
                          <a:spcPts val="0"/>
                        </a:spcAft>
                      </a:pPr>
                      <a:r>
                        <a:rPr lang="ru-RU" sz="1100" dirty="0">
                          <a:solidFill>
                            <a:srgbClr val="000000"/>
                          </a:solidFill>
                          <a:effectLst/>
                          <a:latin typeface="Times New Roman"/>
                          <a:ea typeface="Times New Roman"/>
                          <a:cs typeface="Times New Roman"/>
                        </a:rPr>
                        <a:t>6,58±</a:t>
                      </a:r>
                      <a:r>
                        <a:rPr lang="en-US" sz="1100" dirty="0">
                          <a:solidFill>
                            <a:srgbClr val="000000"/>
                          </a:solidFill>
                          <a:effectLst/>
                          <a:latin typeface="Times New Roman"/>
                          <a:ea typeface="Times New Roman"/>
                          <a:cs typeface="Times New Roman"/>
                        </a:rPr>
                        <a:t>0,11</a:t>
                      </a:r>
                      <a:endParaRPr lang="ru-RU" sz="1100" dirty="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100" dirty="0">
                          <a:solidFill>
                            <a:srgbClr val="000000"/>
                          </a:solidFill>
                          <a:effectLst/>
                          <a:latin typeface="Times New Roman"/>
                          <a:ea typeface="Times New Roman"/>
                          <a:cs typeface="Times New Roman"/>
                        </a:rPr>
                        <a:t>0,48±</a:t>
                      </a:r>
                      <a:r>
                        <a:rPr lang="en-US" sz="1100" dirty="0">
                          <a:solidFill>
                            <a:srgbClr val="000000"/>
                          </a:solidFill>
                          <a:effectLst/>
                          <a:latin typeface="Times New Roman"/>
                          <a:ea typeface="Times New Roman"/>
                          <a:cs typeface="Times New Roman"/>
                        </a:rPr>
                        <a:t>0,09</a:t>
                      </a:r>
                      <a:endParaRPr lang="ru-RU" sz="1100" dirty="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100">
                          <a:solidFill>
                            <a:srgbClr val="000000"/>
                          </a:solidFill>
                          <a:effectLst/>
                          <a:latin typeface="Times New Roman"/>
                          <a:ea typeface="Times New Roman"/>
                          <a:cs typeface="Times New Roman"/>
                        </a:rPr>
                        <a:t>2,95±</a:t>
                      </a:r>
                      <a:r>
                        <a:rPr lang="en-US" sz="1100">
                          <a:solidFill>
                            <a:srgbClr val="000000"/>
                          </a:solidFill>
                          <a:effectLst/>
                          <a:latin typeface="Times New Roman"/>
                          <a:ea typeface="Times New Roman"/>
                          <a:cs typeface="Times New Roman"/>
                        </a:rPr>
                        <a:t>0,19</a:t>
                      </a:r>
                      <a:endParaRPr lang="ru-RU" sz="11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100" dirty="0">
                          <a:solidFill>
                            <a:srgbClr val="000000"/>
                          </a:solidFill>
                          <a:effectLst/>
                          <a:latin typeface="Times New Roman"/>
                          <a:ea typeface="Times New Roman"/>
                          <a:cs typeface="Times New Roman"/>
                        </a:rPr>
                        <a:t>9,15±</a:t>
                      </a:r>
                      <a:r>
                        <a:rPr lang="en-US" sz="1100" dirty="0">
                          <a:solidFill>
                            <a:srgbClr val="000000"/>
                          </a:solidFill>
                          <a:effectLst/>
                          <a:latin typeface="Times New Roman"/>
                          <a:ea typeface="Times New Roman"/>
                          <a:cs typeface="Times New Roman"/>
                        </a:rPr>
                        <a:t>0,14</a:t>
                      </a:r>
                      <a:endParaRPr lang="ru-RU" sz="1100" dirty="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6,34±</a:t>
                      </a:r>
                      <a:r>
                        <a:rPr lang="en-US" sz="1200">
                          <a:solidFill>
                            <a:srgbClr val="000000"/>
                          </a:solidFill>
                          <a:effectLst/>
                          <a:latin typeface="Times New Roman"/>
                          <a:ea typeface="Times New Roman"/>
                          <a:cs typeface="Times New Roman"/>
                        </a:rPr>
                        <a:t>0,03</a:t>
                      </a:r>
                      <a:endParaRPr lang="ru-RU" sz="14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18,52±</a:t>
                      </a:r>
                      <a:r>
                        <a:rPr lang="en-US" sz="1200">
                          <a:solidFill>
                            <a:srgbClr val="000000"/>
                          </a:solidFill>
                          <a:effectLst/>
                          <a:latin typeface="Times New Roman"/>
                          <a:ea typeface="Times New Roman"/>
                          <a:cs typeface="Times New Roman"/>
                        </a:rPr>
                        <a:t>0,08</a:t>
                      </a:r>
                      <a:endParaRPr lang="ru-RU" sz="14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2,57±</a:t>
                      </a:r>
                      <a:r>
                        <a:rPr lang="en-US" sz="1200">
                          <a:solidFill>
                            <a:srgbClr val="000000"/>
                          </a:solidFill>
                          <a:effectLst/>
                          <a:latin typeface="Times New Roman"/>
                          <a:ea typeface="Times New Roman"/>
                          <a:cs typeface="Times New Roman"/>
                        </a:rPr>
                        <a:t>0,45</a:t>
                      </a:r>
                      <a:endParaRPr lang="ru-RU" sz="14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5,85±</a:t>
                      </a:r>
                      <a:r>
                        <a:rPr lang="en-US" sz="1200">
                          <a:solidFill>
                            <a:srgbClr val="000000"/>
                          </a:solidFill>
                          <a:effectLst/>
                          <a:latin typeface="Times New Roman"/>
                          <a:ea typeface="Times New Roman"/>
                          <a:cs typeface="Times New Roman"/>
                        </a:rPr>
                        <a:t>0,15</a:t>
                      </a:r>
                      <a:endParaRPr lang="ru-RU" sz="1400">
                        <a:effectLst/>
                        <a:latin typeface="Times New Roman"/>
                        <a:ea typeface="Times New Roman"/>
                        <a:cs typeface="PetersburgC"/>
                      </a:endParaRPr>
                    </a:p>
                  </a:txBody>
                  <a:tcPr marL="68580" marR="68580" marT="0" marB="0" anchor="ctr">
                    <a:solidFill>
                      <a:srgbClr val="0070C0">
                        <a:alpha val="40000"/>
                      </a:srgbClr>
                    </a:solidFill>
                  </a:tcPr>
                </a:tc>
                <a:tc>
                  <a:txBody>
                    <a:bodyPr/>
                    <a:lstStyle/>
                    <a:p>
                      <a:pPr algn="ctr">
                        <a:spcAft>
                          <a:spcPts val="0"/>
                        </a:spcAft>
                      </a:pPr>
                      <a:r>
                        <a:rPr lang="ru-RU" sz="1200" dirty="0">
                          <a:solidFill>
                            <a:srgbClr val="000000"/>
                          </a:solidFill>
                          <a:effectLst/>
                          <a:latin typeface="Times New Roman"/>
                          <a:ea typeface="Times New Roman"/>
                          <a:cs typeface="Times New Roman"/>
                        </a:rPr>
                        <a:t>15,56±</a:t>
                      </a:r>
                      <a:r>
                        <a:rPr lang="en-US" sz="1200" dirty="0">
                          <a:solidFill>
                            <a:srgbClr val="000000"/>
                          </a:solidFill>
                          <a:effectLst/>
                          <a:latin typeface="Times New Roman"/>
                          <a:ea typeface="Times New Roman"/>
                          <a:cs typeface="Times New Roman"/>
                        </a:rPr>
                        <a:t>0,18</a:t>
                      </a:r>
                      <a:endParaRPr lang="ru-RU" sz="1400" dirty="0">
                        <a:effectLst/>
                        <a:latin typeface="Times New Roman"/>
                        <a:ea typeface="Times New Roman"/>
                        <a:cs typeface="PetersburgC"/>
                      </a:endParaRPr>
                    </a:p>
                  </a:txBody>
                  <a:tcPr marL="68580" marR="68580" marT="0" marB="0" anchor="ctr">
                    <a:solidFill>
                      <a:srgbClr val="0070C0">
                        <a:alpha val="40000"/>
                      </a:srgbClr>
                    </a:solidFill>
                  </a:tcPr>
                </a:tc>
                <a:extLst>
                  <a:ext uri="{0D108BD9-81ED-4DB2-BD59-A6C34878D82A}">
                    <a16:rowId xmlns:a16="http://schemas.microsoft.com/office/drawing/2014/main" val="2991876084"/>
                  </a:ext>
                </a:extLst>
              </a:tr>
              <a:tr h="234829">
                <a:tc gridSpan="11">
                  <a:txBody>
                    <a:bodyPr/>
                    <a:lstStyle/>
                    <a:p>
                      <a:pPr>
                        <a:spcAft>
                          <a:spcPts val="0"/>
                        </a:spcAft>
                      </a:pPr>
                      <a:r>
                        <a:rPr lang="uk-UA" sz="1400" dirty="0">
                          <a:effectLst/>
                          <a:latin typeface="Times New Roman" panose="02020603050405020304" pitchFamily="18" charset="0"/>
                          <a:cs typeface="Times New Roman" panose="02020603050405020304" pitchFamily="18" charset="0"/>
                        </a:rPr>
                        <a:t>Примітка: «-» - речовина не визначена.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680" marR="54680" marT="0" marB="0" anchor="b"/>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637252614"/>
                  </a:ext>
                </a:extLst>
              </a:tr>
            </a:tbl>
          </a:graphicData>
        </a:graphic>
      </p:graphicFrame>
      <p:sp>
        <p:nvSpPr>
          <p:cNvPr id="3" name="Прямоугольник 2"/>
          <p:cNvSpPr/>
          <p:nvPr/>
        </p:nvSpPr>
        <p:spPr>
          <a:xfrm>
            <a:off x="1818752" y="51740"/>
            <a:ext cx="8953081" cy="430887"/>
          </a:xfrm>
          <a:prstGeom prst="rect">
            <a:avLst/>
          </a:prstGeom>
        </p:spPr>
        <p:txBody>
          <a:bodyPr wrap="square">
            <a:spAutoFit/>
          </a:bodyPr>
          <a:lstStyle/>
          <a:p>
            <a:pPr algn="ct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Визначення амінокислотного складу сировини</a:t>
            </a:r>
            <a:endParaRPr lang="ru-RU" sz="2200" b="1" dirty="0">
              <a:solidFill>
                <a:srgbClr val="002060"/>
              </a:solidFill>
              <a:effectLst>
                <a:outerShdw blurRad="38100" dist="38100" dir="2700000" algn="tl">
                  <a:srgbClr val="000000">
                    <a:alpha val="43137"/>
                  </a:srgbClr>
                </a:outerShdw>
              </a:effectLst>
            </a:endParaRPr>
          </a:p>
        </p:txBody>
      </p:sp>
      <p:sp>
        <p:nvSpPr>
          <p:cNvPr id="4" name="Прямоугольник 3"/>
          <p:cNvSpPr/>
          <p:nvPr/>
        </p:nvSpPr>
        <p:spPr>
          <a:xfrm>
            <a:off x="9905999" y="641693"/>
            <a:ext cx="2212313" cy="6001643"/>
          </a:xfrm>
          <a:prstGeom prst="rect">
            <a:avLst/>
          </a:prstGeom>
        </p:spPr>
        <p:txBody>
          <a:bodyPr wrap="square">
            <a:spAutoFit/>
          </a:bodyPr>
          <a:lstStyle/>
          <a:p>
            <a:r>
              <a:rPr lang="uk-UA" sz="1200" dirty="0">
                <a:latin typeface="Arial" panose="020B0604020202020204" pitchFamily="34" charset="0"/>
                <a:ea typeface="Calibri" panose="020F0502020204030204" pitchFamily="34" charset="0"/>
                <a:cs typeface="Arial" panose="020B0604020202020204" pitchFamily="34" charset="0"/>
              </a:rPr>
              <a:t>1. Вивчення амінокислотного складу трави сону лучного </a:t>
            </a:r>
            <a:r>
              <a:rPr lang="en-US" sz="1200" dirty="0" err="1">
                <a:latin typeface="Arial" panose="020B0604020202020204" pitchFamily="34" charset="0"/>
                <a:ea typeface="Calibri" panose="020F0502020204030204" pitchFamily="34" charset="0"/>
                <a:cs typeface="Arial" panose="020B0604020202020204" pitchFamily="34" charset="0"/>
              </a:rPr>
              <a:t>Pulsatilla</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pratensis</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L</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Mill</a:t>
            </a:r>
            <a:r>
              <a:rPr lang="ru-RU" sz="1200" dirty="0">
                <a:latin typeface="Arial" panose="020B0604020202020204" pitchFamily="34" charset="0"/>
                <a:ea typeface="Calibri" panose="020F0502020204030204" pitchFamily="34" charset="0"/>
                <a:cs typeface="Arial" panose="020B0604020202020204" pitchFamily="34" charset="0"/>
              </a:rPr>
              <a:t>. / </a:t>
            </a:r>
            <a:br>
              <a:rPr lang="ru-RU" sz="1200" dirty="0">
                <a:latin typeface="Arial" panose="020B0604020202020204" pitchFamily="34" charset="0"/>
                <a:ea typeface="Calibri" panose="020F0502020204030204" pitchFamily="34" charset="0"/>
                <a:cs typeface="Arial" panose="020B0604020202020204" pitchFamily="34" charset="0"/>
              </a:rPr>
            </a:br>
            <a:r>
              <a:rPr lang="uk-UA" sz="1200" dirty="0">
                <a:latin typeface="Arial" panose="020B0604020202020204" pitchFamily="34" charset="0"/>
                <a:ea typeface="Calibri" panose="020F0502020204030204" pitchFamily="34" charset="0"/>
                <a:cs typeface="Arial" panose="020B0604020202020204" pitchFamily="34" charset="0"/>
              </a:rPr>
              <a:t>О. В. Савельєва, Г. С. Шумова, І. М. Владимирова. </a:t>
            </a:r>
            <a:r>
              <a:rPr lang="uk-UA" sz="1200" i="1" dirty="0">
                <a:latin typeface="Arial" panose="020B0604020202020204" pitchFamily="34" charset="0"/>
                <a:ea typeface="Calibri" panose="020F0502020204030204" pitchFamily="34" charset="0"/>
                <a:cs typeface="Arial" panose="020B0604020202020204" pitchFamily="34" charset="0"/>
              </a:rPr>
              <a:t>Збірник наукових праць ім. П.Л. </a:t>
            </a:r>
            <a:r>
              <a:rPr lang="uk-UA" sz="1200" i="1" dirty="0" err="1">
                <a:latin typeface="Arial" panose="020B0604020202020204" pitchFamily="34" charset="0"/>
                <a:ea typeface="Calibri" panose="020F0502020204030204" pitchFamily="34" charset="0"/>
                <a:cs typeface="Arial" panose="020B0604020202020204" pitchFamily="34" charset="0"/>
              </a:rPr>
              <a:t>Шупика</a:t>
            </a:r>
            <a:r>
              <a:rPr lang="uk-UA" sz="1200" dirty="0">
                <a:latin typeface="Arial" panose="020B0604020202020204" pitchFamily="34" charset="0"/>
                <a:ea typeface="Calibri" panose="020F0502020204030204" pitchFamily="34" charset="0"/>
                <a:cs typeface="Arial" panose="020B0604020202020204" pitchFamily="34" charset="0"/>
              </a:rPr>
              <a:t>. </a:t>
            </a:r>
            <a:r>
              <a:rPr lang="uk-UA" sz="1200" dirty="0" err="1">
                <a:latin typeface="Arial" panose="020B0604020202020204" pitchFamily="34" charset="0"/>
                <a:ea typeface="Calibri" panose="020F0502020204030204" pitchFamily="34" charset="0"/>
                <a:cs typeface="Arial" panose="020B0604020202020204" pitchFamily="34" charset="0"/>
              </a:rPr>
              <a:t>Вип</a:t>
            </a:r>
            <a:r>
              <a:rPr lang="uk-UA" sz="1200" dirty="0">
                <a:latin typeface="Arial" panose="020B0604020202020204" pitchFamily="34" charset="0"/>
                <a:ea typeface="Calibri" panose="020F0502020204030204" pitchFamily="34" charset="0"/>
                <a:cs typeface="Arial" panose="020B0604020202020204" pitchFamily="34" charset="0"/>
              </a:rPr>
              <a:t>. 26. 2016. С. 401-406.</a:t>
            </a:r>
          </a:p>
          <a:p>
            <a:pPr lvl="0"/>
            <a:r>
              <a:rPr lang="uk-UA" sz="1200" dirty="0">
                <a:latin typeface="Arial" panose="020B0604020202020204" pitchFamily="34" charset="0"/>
                <a:ea typeface="Calibri" panose="020F0502020204030204" pitchFamily="34" charset="0"/>
                <a:cs typeface="Arial" panose="020B0604020202020204" pitchFamily="34" charset="0"/>
              </a:rPr>
              <a:t>2. </a:t>
            </a:r>
            <a:r>
              <a:rPr lang="en-US" sz="1200" dirty="0" err="1">
                <a:latin typeface="Arial" panose="020B0604020202020204" pitchFamily="34" charset="0"/>
                <a:ea typeface="Calibri" panose="020F0502020204030204" pitchFamily="34" charset="0"/>
                <a:cs typeface="Arial" panose="020B0604020202020204" pitchFamily="34" charset="0"/>
              </a:rPr>
              <a:t>Savelieva</a:t>
            </a:r>
            <a:r>
              <a:rPr lang="uk-UA" sz="1200" dirty="0">
                <a:latin typeface="Arial" panose="020B0604020202020204" pitchFamily="34" charset="0"/>
                <a:ea typeface="Calibri" panose="020F0502020204030204" pitchFamily="34" charset="0"/>
                <a:cs typeface="Arial" panose="020B0604020202020204" pitchFamily="34" charset="0"/>
              </a:rPr>
              <a:t> О., </a:t>
            </a:r>
            <a:r>
              <a:rPr lang="en-US" sz="1200" dirty="0" err="1">
                <a:latin typeface="Arial" panose="020B0604020202020204" pitchFamily="34" charset="0"/>
                <a:ea typeface="Calibri" panose="020F0502020204030204" pitchFamily="34" charset="0"/>
                <a:cs typeface="Arial" panose="020B0604020202020204" pitchFamily="34" charset="0"/>
              </a:rPr>
              <a:t>Vladymyrova</a:t>
            </a:r>
            <a:r>
              <a:rPr lang="en-US" sz="1200" dirty="0">
                <a:latin typeface="Arial" panose="020B0604020202020204" pitchFamily="34" charset="0"/>
                <a:ea typeface="Calibri" panose="020F0502020204030204" pitchFamily="34" charset="0"/>
                <a:cs typeface="Arial" panose="020B0604020202020204" pitchFamily="34" charset="0"/>
              </a:rPr>
              <a:t> I</a:t>
            </a:r>
            <a:r>
              <a:rPr lang="uk-UA" sz="1200" dirty="0">
                <a:latin typeface="Arial" panose="020B0604020202020204" pitchFamily="34" charset="0"/>
                <a:ea typeface="Calibri" panose="020F0502020204030204" pitchFamily="34" charset="0"/>
                <a:cs typeface="Arial" panose="020B0604020202020204" pitchFamily="34" charset="0"/>
              </a:rPr>
              <a:t>. Вивчення амінокислотного складу трави </a:t>
            </a:r>
            <a:r>
              <a:rPr lang="en-US" sz="1200" i="1" dirty="0" err="1">
                <a:latin typeface="Arial" panose="020B0604020202020204" pitchFamily="34" charset="0"/>
                <a:ea typeface="Calibri" panose="020F0502020204030204" pitchFamily="34" charset="0"/>
                <a:cs typeface="Arial" panose="020B0604020202020204" pitchFamily="34" charset="0"/>
              </a:rPr>
              <a:t>Thalictrum</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foetidum</a:t>
            </a:r>
            <a:r>
              <a:rPr lang="en-US" sz="1200" i="1" dirty="0">
                <a:latin typeface="Arial" panose="020B0604020202020204" pitchFamily="34" charset="0"/>
                <a:ea typeface="Calibri" panose="020F0502020204030204" pitchFamily="34" charset="0"/>
                <a:cs typeface="Arial" panose="020B0604020202020204" pitchFamily="34" charset="0"/>
              </a:rPr>
              <a:t> L</a:t>
            </a:r>
            <a:r>
              <a:rPr lang="uk-UA" sz="1200" i="1" dirty="0">
                <a:latin typeface="Arial" panose="020B0604020202020204" pitchFamily="34" charset="0"/>
                <a:ea typeface="Calibri" panose="020F0502020204030204" pitchFamily="34" charset="0"/>
                <a:cs typeface="Arial" panose="020B0604020202020204" pitchFamily="34" charset="0"/>
              </a:rPr>
              <a:t>.</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i="1" dirty="0">
                <a:latin typeface="Arial" panose="020B0604020202020204" pitchFamily="34" charset="0"/>
                <a:ea typeface="Calibri" panose="020F0502020204030204" pitchFamily="34" charset="0"/>
                <a:cs typeface="Arial" panose="020B0604020202020204" pitchFamily="34" charset="0"/>
              </a:rPr>
              <a:t>Technology transfer: innovative solutions in medicine</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abstract of Proceedings of the 1st Annual Conference  (Ukrainian Section)</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 Estonia</a:t>
            </a:r>
            <a:r>
              <a:rPr lang="uk-UA" sz="1200" dirty="0">
                <a:latin typeface="Arial" panose="020B0604020202020204" pitchFamily="34" charset="0"/>
                <a:ea typeface="Calibri" panose="020F0502020204030204" pitchFamily="34" charset="0"/>
                <a:cs typeface="Arial" panose="020B0604020202020204" pitchFamily="34" charset="0"/>
              </a:rPr>
              <a:t>,</a:t>
            </a:r>
            <a:r>
              <a:rPr lang="en-US" sz="1200" dirty="0">
                <a:latin typeface="Arial" panose="020B0604020202020204" pitchFamily="34" charset="0"/>
                <a:ea typeface="Calibri" panose="020F0502020204030204" pitchFamily="34" charset="0"/>
                <a:cs typeface="Arial" panose="020B0604020202020204" pitchFamily="34" charset="0"/>
              </a:rPr>
              <a:t> 26 October 2017, Tallinn, Estonia)</a:t>
            </a:r>
            <a:r>
              <a:rPr lang="uk-UA" sz="1200" dirty="0">
                <a:latin typeface="Arial" panose="020B0604020202020204" pitchFamily="34" charset="0"/>
                <a:ea typeface="Calibri" panose="020F0502020204030204" pitchFamily="34" charset="0"/>
                <a:cs typeface="Arial" panose="020B0604020202020204" pitchFamily="34" charset="0"/>
              </a:rPr>
              <a:t>, 2017. Р. 58-60.</a:t>
            </a:r>
            <a:endParaRPr lang="ru-RU" sz="1200" dirty="0">
              <a:latin typeface="Arial" panose="020B0604020202020204" pitchFamily="34" charset="0"/>
              <a:ea typeface="Calibri" panose="020F0502020204030204" pitchFamily="34" charset="0"/>
              <a:cs typeface="Arial" panose="020B0604020202020204" pitchFamily="34" charset="0"/>
            </a:endParaRPr>
          </a:p>
          <a:p>
            <a:pPr lvl="0"/>
            <a:r>
              <a:rPr lang="ru-RU" sz="1200" dirty="0">
                <a:latin typeface="Arial" panose="020B0604020202020204" pitchFamily="34" charset="0"/>
                <a:ea typeface="Calibri" panose="020F0502020204030204" pitchFamily="34" charset="0"/>
                <a:cs typeface="Arial" panose="020B0604020202020204" pitchFamily="34" charset="0"/>
              </a:rPr>
              <a:t>3. </a:t>
            </a:r>
            <a:r>
              <a:rPr lang="en-US" sz="1200" dirty="0" err="1">
                <a:latin typeface="Arial" panose="020B0604020202020204" pitchFamily="34" charset="0"/>
                <a:ea typeface="Calibri" panose="020F0502020204030204" pitchFamily="34" charset="0"/>
                <a:cs typeface="Arial" panose="020B0604020202020204" pitchFamily="34" charset="0"/>
              </a:rPr>
              <a:t>Savelieva</a:t>
            </a:r>
            <a:r>
              <a:rPr lang="en-US" sz="1200" dirty="0">
                <a:latin typeface="Arial" panose="020B0604020202020204" pitchFamily="34" charset="0"/>
                <a:ea typeface="Calibri" panose="020F0502020204030204" pitchFamily="34" charset="0"/>
                <a:cs typeface="Arial" panose="020B0604020202020204" pitchFamily="34" charset="0"/>
              </a:rPr>
              <a:t> E</a:t>
            </a:r>
            <a:r>
              <a:rPr lang="uk-UA" sz="1200" dirty="0">
                <a:latin typeface="Arial" panose="020B0604020202020204" pitchFamily="34" charset="0"/>
                <a:ea typeface="Calibri" panose="020F0502020204030204" pitchFamily="34" charset="0"/>
                <a:cs typeface="Arial" panose="020B0604020202020204" pitchFamily="34" charset="0"/>
              </a:rPr>
              <a:t>.</a:t>
            </a:r>
            <a:r>
              <a:rPr lang="en-US" sz="1200" dirty="0">
                <a:latin typeface="Arial" panose="020B0604020202020204" pitchFamily="34" charset="0"/>
                <a:ea typeface="Calibri" panose="020F0502020204030204" pitchFamily="34" charset="0"/>
                <a:cs typeface="Arial" panose="020B0604020202020204" pitchFamily="34" charset="0"/>
              </a:rPr>
              <a:t>V</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Vladymyrova</a:t>
            </a:r>
            <a:r>
              <a:rPr lang="en-US" sz="1200" dirty="0">
                <a:latin typeface="Arial" panose="020B0604020202020204" pitchFamily="34" charset="0"/>
                <a:ea typeface="Calibri" panose="020F0502020204030204" pitchFamily="34" charset="0"/>
                <a:cs typeface="Arial" panose="020B0604020202020204" pitchFamily="34" charset="0"/>
              </a:rPr>
              <a:t> I</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0000"/>
                </a:solidFill>
                <a:latin typeface="Arial" panose="020B0604020202020204" pitchFamily="34" charset="0"/>
                <a:ea typeface="Calibri" panose="020F0502020204030204" pitchFamily="34" charset="0"/>
                <a:cs typeface="Arial" panose="020B0604020202020204" pitchFamily="34" charset="0"/>
              </a:rPr>
              <a:t>Tishakova</a:t>
            </a:r>
            <a:r>
              <a:rPr lang="en-US" sz="1200" dirty="0">
                <a:solidFill>
                  <a:srgbClr val="000000"/>
                </a:solidFill>
                <a:latin typeface="Arial" panose="020B0604020202020204" pitchFamily="34" charset="0"/>
                <a:ea typeface="Calibri" panose="020F0502020204030204" pitchFamily="34" charset="0"/>
                <a:cs typeface="Arial" panose="020B0604020202020204" pitchFamily="34" charset="0"/>
              </a:rPr>
              <a:t> T</a:t>
            </a: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1200" dirty="0">
                <a:solidFill>
                  <a:srgbClr val="000000"/>
                </a:solidFill>
                <a:latin typeface="Arial" panose="020B0604020202020204" pitchFamily="34" charset="0"/>
                <a:ea typeface="Calibri" panose="020F0502020204030204" pitchFamily="34" charset="0"/>
                <a:cs typeface="Arial" panose="020B0604020202020204" pitchFamily="34" charset="0"/>
              </a:rPr>
              <a:t>S</a:t>
            </a: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Study of monosaccharide composition of Meadow </a:t>
            </a:r>
            <a:r>
              <a:rPr lang="en-US" sz="1200" dirty="0" err="1">
                <a:latin typeface="Arial" panose="020B0604020202020204" pitchFamily="34" charset="0"/>
                <a:ea typeface="Calibri" panose="020F0502020204030204" pitchFamily="34" charset="0"/>
                <a:cs typeface="Arial" panose="020B0604020202020204" pitchFamily="34" charset="0"/>
              </a:rPr>
              <a:t>Pasqueflower</a:t>
            </a:r>
            <a:r>
              <a:rPr lang="en-US" sz="1200" dirty="0">
                <a:latin typeface="Arial" panose="020B0604020202020204" pitchFamily="34" charset="0"/>
                <a:ea typeface="Calibri" panose="020F0502020204030204" pitchFamily="34" charset="0"/>
                <a:cs typeface="Arial" panose="020B0604020202020204" pitchFamily="34" charset="0"/>
              </a:rPr>
              <a:t> </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i="1" dirty="0">
                <a:latin typeface="Arial" panose="020B0604020202020204" pitchFamily="34" charset="0"/>
                <a:ea typeface="Calibri" panose="020F0502020204030204" pitchFamily="34" charset="0"/>
                <a:cs typeface="Arial" panose="020B0604020202020204" pitchFamily="34" charset="0"/>
              </a:rPr>
              <a:t>Scientific development and achievements</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Proceedings of the International Scientific Conference</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Scotland, UK</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1 December  2017</a:t>
            </a:r>
            <a:r>
              <a:rPr lang="uk-UA" sz="1200" dirty="0">
                <a:latin typeface="Arial" panose="020B0604020202020204" pitchFamily="34" charset="0"/>
                <a:ea typeface="Calibri" panose="020F0502020204030204" pitchFamily="34" charset="0"/>
                <a:cs typeface="Arial" panose="020B0604020202020204" pitchFamily="34" charset="0"/>
              </a:rPr>
              <a:t>,</a:t>
            </a:r>
            <a:r>
              <a:rPr lang="en-US" sz="1200" dirty="0">
                <a:latin typeface="Arial" panose="020B0604020202020204" pitchFamily="34" charset="0"/>
                <a:ea typeface="Calibri" panose="020F0502020204030204" pitchFamily="34" charset="0"/>
                <a:cs typeface="Arial" panose="020B0604020202020204" pitchFamily="34" charset="0"/>
              </a:rPr>
              <a:t> St. Andrews, Scotland, UK</a:t>
            </a:r>
            <a:r>
              <a:rPr lang="uk-UA" sz="1200" dirty="0">
                <a:latin typeface="Arial" panose="020B0604020202020204" pitchFamily="34" charset="0"/>
                <a:ea typeface="Calibri" panose="020F0502020204030204" pitchFamily="34" charset="0"/>
                <a:cs typeface="Arial" panose="020B0604020202020204" pitchFamily="34" charset="0"/>
              </a:rPr>
              <a:t>. 2017. </a:t>
            </a:r>
            <a:r>
              <a:rPr lang="en-US" sz="1200" dirty="0">
                <a:latin typeface="Arial" panose="020B0604020202020204" pitchFamily="34" charset="0"/>
                <a:ea typeface="Calibri" panose="020F0502020204030204" pitchFamily="34" charset="0"/>
                <a:cs typeface="Arial" panose="020B0604020202020204" pitchFamily="34" charset="0"/>
              </a:rPr>
              <a:t>Part 1. </a:t>
            </a:r>
            <a:r>
              <a:rPr lang="uk-UA" sz="1200" dirty="0">
                <a:latin typeface="Arial" panose="020B0604020202020204" pitchFamily="34" charset="0"/>
                <a:ea typeface="Calibri" panose="020F0502020204030204" pitchFamily="34" charset="0"/>
                <a:cs typeface="Arial" panose="020B0604020202020204" pitchFamily="34" charset="0"/>
              </a:rPr>
              <a:t>Р. 107-110.</a:t>
            </a:r>
            <a:endParaRPr lang="ru-RU" sz="1200" dirty="0">
              <a:latin typeface="Arial" panose="020B0604020202020204" pitchFamily="34" charset="0"/>
              <a:ea typeface="Calibri" panose="020F0502020204030204" pitchFamily="34" charset="0"/>
              <a:cs typeface="Arial" panose="020B0604020202020204" pitchFamily="34" charset="0"/>
            </a:endParaRPr>
          </a:p>
        </p:txBody>
      </p:sp>
      <p:cxnSp>
        <p:nvCxnSpPr>
          <p:cNvPr id="8" name="Прямая соединительная линия 7"/>
          <p:cNvCxnSpPr/>
          <p:nvPr/>
        </p:nvCxnSpPr>
        <p:spPr>
          <a:xfrm>
            <a:off x="9936478"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5" name="Номер слайда 4"/>
          <p:cNvSpPr>
            <a:spLocks noGrp="1"/>
          </p:cNvSpPr>
          <p:nvPr>
            <p:ph type="sldNum" sz="quarter" idx="12"/>
          </p:nvPr>
        </p:nvSpPr>
        <p:spPr>
          <a:xfrm>
            <a:off x="8610600" y="6473580"/>
            <a:ext cx="2743200" cy="365125"/>
          </a:xfrm>
        </p:spPr>
        <p:txBody>
          <a:body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t>17</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2665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20863" y="160780"/>
            <a:ext cx="8953081" cy="769441"/>
          </a:xfrm>
          <a:prstGeom prst="rect">
            <a:avLst/>
          </a:prstGeom>
        </p:spPr>
        <p:txBody>
          <a:bodyPr wrap="square">
            <a:spAutoFit/>
          </a:bodyPr>
          <a:lstStyle/>
          <a:p>
            <a:pPr algn="ct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Визначення цукрів у сону лучного траві, рутвиці смердючої траві і коренях </a:t>
            </a:r>
            <a:endParaRPr lang="ru-RU" sz="2200" b="1" dirty="0">
              <a:solidFill>
                <a:srgbClr val="002060"/>
              </a:solidFill>
              <a:effectLst>
                <a:outerShdw blurRad="38100" dist="38100" dir="2700000" algn="tl">
                  <a:srgbClr val="000000">
                    <a:alpha val="43137"/>
                  </a:srgbClr>
                </a:outerShdw>
              </a:effectLst>
            </a:endParaRPr>
          </a:p>
        </p:txBody>
      </p:sp>
      <p:pic>
        <p:nvPicPr>
          <p:cNvPr id="16" name="Рисунок 15"/>
          <p:cNvPicPr>
            <a:picLocks noChangeAspect="1"/>
          </p:cNvPicPr>
          <p:nvPr/>
        </p:nvPicPr>
        <p:blipFill>
          <a:blip r:embed="rId2"/>
          <a:stretch>
            <a:fillRect/>
          </a:stretch>
        </p:blipFill>
        <p:spPr>
          <a:xfrm>
            <a:off x="750277" y="2045625"/>
            <a:ext cx="4396154" cy="2931225"/>
          </a:xfrm>
          <a:prstGeom prst="rect">
            <a:avLst/>
          </a:prstGeom>
        </p:spPr>
      </p:pic>
      <p:sp>
        <p:nvSpPr>
          <p:cNvPr id="17" name="Прямоугольник 16"/>
          <p:cNvSpPr/>
          <p:nvPr/>
        </p:nvSpPr>
        <p:spPr>
          <a:xfrm>
            <a:off x="138505" y="4976851"/>
            <a:ext cx="5643039" cy="954107"/>
          </a:xfrm>
          <a:prstGeom prst="rect">
            <a:avLst/>
          </a:prstGeom>
        </p:spPr>
        <p:txBody>
          <a:bodyPr wrap="square">
            <a:spAutoFit/>
          </a:bodyPr>
          <a:lstStyle/>
          <a:p>
            <a:r>
              <a:rPr lang="uk-UA" sz="1400" dirty="0">
                <a:latin typeface="Times New Roman" panose="02020603050405020304" pitchFamily="18" charset="0"/>
                <a:ea typeface="Calibri" panose="020F0502020204030204" pitchFamily="34" charset="0"/>
              </a:rPr>
              <a:t>Рис. 14. Вид </a:t>
            </a:r>
            <a:r>
              <a:rPr lang="uk-UA" sz="1400" dirty="0" err="1">
                <a:latin typeface="Times New Roman" panose="02020603050405020304" pitchFamily="18" charset="0"/>
                <a:ea typeface="Calibri" panose="020F0502020204030204" pitchFamily="34" charset="0"/>
              </a:rPr>
              <a:t>хроматограми</a:t>
            </a:r>
            <a:r>
              <a:rPr lang="uk-UA" sz="1400" dirty="0">
                <a:latin typeface="Times New Roman" panose="02020603050405020304" pitchFamily="18" charset="0"/>
                <a:ea typeface="Calibri" panose="020F0502020204030204" pitchFamily="34" charset="0"/>
              </a:rPr>
              <a:t> у денному світлі на ТШХ пластинці із шаром силікагелю: 1 – СЗ лактози, 2 – СЗ сахарози, 3 – СЗ глюкози, </a:t>
            </a:r>
            <a:br>
              <a:rPr lang="uk-UA" sz="1400" dirty="0">
                <a:latin typeface="Times New Roman" panose="02020603050405020304" pitchFamily="18" charset="0"/>
                <a:ea typeface="Calibri" panose="020F0502020204030204" pitchFamily="34" charset="0"/>
              </a:rPr>
            </a:br>
            <a:r>
              <a:rPr lang="uk-UA" sz="1400" dirty="0">
                <a:latin typeface="Times New Roman" panose="02020603050405020304" pitchFamily="18" charset="0"/>
                <a:ea typeface="Calibri" panose="020F0502020204030204" pitchFamily="34" charset="0"/>
              </a:rPr>
              <a:t>4 – СЗ фруктози, 5 і 6 – досліджувані розчини трави сону лучного, </a:t>
            </a:r>
            <a:br>
              <a:rPr lang="uk-UA" sz="1400" dirty="0">
                <a:latin typeface="Times New Roman" panose="02020603050405020304" pitchFamily="18" charset="0"/>
                <a:ea typeface="Calibri" panose="020F0502020204030204" pitchFamily="34" charset="0"/>
              </a:rPr>
            </a:br>
            <a:r>
              <a:rPr lang="uk-UA" sz="1400" dirty="0">
                <a:latin typeface="Times New Roman" panose="02020603050405020304" pitchFamily="18" charset="0"/>
                <a:ea typeface="Calibri" panose="020F0502020204030204" pitchFamily="34" charset="0"/>
              </a:rPr>
              <a:t>7 і 8 – досліджувані розчини трави рутвиці смердючої </a:t>
            </a:r>
            <a:endParaRPr lang="ru-RU" sz="1400" dirty="0"/>
          </a:p>
        </p:txBody>
      </p:sp>
      <p:sp>
        <p:nvSpPr>
          <p:cNvPr id="18" name="Прямоугольник 17"/>
          <p:cNvSpPr/>
          <p:nvPr/>
        </p:nvSpPr>
        <p:spPr>
          <a:xfrm>
            <a:off x="142385" y="921554"/>
            <a:ext cx="5308845" cy="1077218"/>
          </a:xfrm>
          <a:prstGeom prst="rect">
            <a:avLst/>
          </a:prstGeom>
        </p:spPr>
        <p:txBody>
          <a:bodyPr wrap="square">
            <a:spAutoFit/>
          </a:bodyPr>
          <a:lstStyle/>
          <a:p>
            <a:r>
              <a:rPr lang="uk-UA" sz="1600" dirty="0">
                <a:latin typeface="Times New Roman" panose="02020603050405020304" pitchFamily="18" charset="0"/>
                <a:ea typeface="Times New Roman" panose="02020603050405020304" pitchFamily="18" charset="0"/>
              </a:rPr>
              <a:t>Метод ТШХ: система розчинників </a:t>
            </a:r>
            <a:r>
              <a:rPr lang="uk-UA" sz="1600" i="1" dirty="0">
                <a:latin typeface="Times New Roman" panose="02020603050405020304" pitchFamily="18" charset="0"/>
                <a:ea typeface="Times New Roman" panose="02020603050405020304" pitchFamily="18" charset="0"/>
              </a:rPr>
              <a:t>оцтова кислота льодяна Р – хлороформ Р – вода Р (70:60:10)</a:t>
            </a:r>
            <a:r>
              <a:rPr lang="uk-UA" sz="1600" dirty="0">
                <a:latin typeface="Times New Roman" panose="02020603050405020304" pitchFamily="18" charset="0"/>
                <a:ea typeface="Times New Roman" panose="02020603050405020304" pitchFamily="18" charset="0"/>
              </a:rPr>
              <a:t>, </a:t>
            </a:r>
            <a:r>
              <a:rPr lang="uk-UA" sz="1600" i="1" dirty="0">
                <a:latin typeface="Times New Roman" panose="02020603050405020304" pitchFamily="18" charset="0"/>
                <a:ea typeface="Times New Roman" panose="02020603050405020304" pitchFamily="18" charset="0"/>
              </a:rPr>
              <a:t>ТШХ пластинка із шаром силікагелю Р, </a:t>
            </a:r>
            <a:r>
              <a:rPr lang="uk-UA" sz="1600" dirty="0">
                <a:latin typeface="Times New Roman" panose="02020603050405020304" pitchFamily="18" charset="0"/>
                <a:ea typeface="Times New Roman" panose="02020603050405020304" pitchFamily="18" charset="0"/>
              </a:rPr>
              <a:t>ФСЗ ДФУ – фруктози, глюкози, сахарози, лактози. </a:t>
            </a:r>
            <a:endParaRPr lang="ru-RU" sz="1600" dirty="0"/>
          </a:p>
        </p:txBody>
      </p:sp>
      <p:graphicFrame>
        <p:nvGraphicFramePr>
          <p:cNvPr id="19" name="Таблица 18"/>
          <p:cNvGraphicFramePr>
            <a:graphicFrameLocks noGrp="1"/>
          </p:cNvGraphicFramePr>
          <p:nvPr>
            <p:extLst>
              <p:ext uri="{D42A27DB-BD31-4B8C-83A1-F6EECF244321}">
                <p14:modId xmlns:p14="http://schemas.microsoft.com/office/powerpoint/2010/main" val="200253223"/>
              </p:ext>
            </p:extLst>
          </p:nvPr>
        </p:nvGraphicFramePr>
        <p:xfrm>
          <a:off x="5416061" y="1049863"/>
          <a:ext cx="6648256" cy="4419183"/>
        </p:xfrm>
        <a:graphic>
          <a:graphicData uri="http://schemas.openxmlformats.org/drawingml/2006/table">
            <a:tbl>
              <a:tblPr firstRow="1" firstCol="1" bandRow="1">
                <a:tableStyleId>{5940675A-B579-460E-94D1-54222C63F5DA}</a:tableStyleId>
              </a:tblPr>
              <a:tblGrid>
                <a:gridCol w="445477">
                  <a:extLst>
                    <a:ext uri="{9D8B030D-6E8A-4147-A177-3AD203B41FA5}">
                      <a16:colId xmlns:a16="http://schemas.microsoft.com/office/drawing/2014/main" val="2543152485"/>
                    </a:ext>
                  </a:extLst>
                </a:gridCol>
                <a:gridCol w="1055077">
                  <a:extLst>
                    <a:ext uri="{9D8B030D-6E8A-4147-A177-3AD203B41FA5}">
                      <a16:colId xmlns:a16="http://schemas.microsoft.com/office/drawing/2014/main" val="4063624218"/>
                    </a:ext>
                  </a:extLst>
                </a:gridCol>
                <a:gridCol w="890954">
                  <a:extLst>
                    <a:ext uri="{9D8B030D-6E8A-4147-A177-3AD203B41FA5}">
                      <a16:colId xmlns:a16="http://schemas.microsoft.com/office/drawing/2014/main" val="841425290"/>
                    </a:ext>
                  </a:extLst>
                </a:gridCol>
                <a:gridCol w="927171">
                  <a:extLst>
                    <a:ext uri="{9D8B030D-6E8A-4147-A177-3AD203B41FA5}">
                      <a16:colId xmlns:a16="http://schemas.microsoft.com/office/drawing/2014/main" val="20003"/>
                    </a:ext>
                  </a:extLst>
                </a:gridCol>
                <a:gridCol w="903208">
                  <a:extLst>
                    <a:ext uri="{9D8B030D-6E8A-4147-A177-3AD203B41FA5}">
                      <a16:colId xmlns:a16="http://schemas.microsoft.com/office/drawing/2014/main" val="2994329308"/>
                    </a:ext>
                  </a:extLst>
                </a:gridCol>
                <a:gridCol w="867967">
                  <a:extLst>
                    <a:ext uri="{9D8B030D-6E8A-4147-A177-3AD203B41FA5}">
                      <a16:colId xmlns:a16="http://schemas.microsoft.com/office/drawing/2014/main" val="20005"/>
                    </a:ext>
                  </a:extLst>
                </a:gridCol>
                <a:gridCol w="761750">
                  <a:extLst>
                    <a:ext uri="{9D8B030D-6E8A-4147-A177-3AD203B41FA5}">
                      <a16:colId xmlns:a16="http://schemas.microsoft.com/office/drawing/2014/main" val="20006"/>
                    </a:ext>
                  </a:extLst>
                </a:gridCol>
                <a:gridCol w="796652">
                  <a:extLst>
                    <a:ext uri="{9D8B030D-6E8A-4147-A177-3AD203B41FA5}">
                      <a16:colId xmlns:a16="http://schemas.microsoft.com/office/drawing/2014/main" val="20007"/>
                    </a:ext>
                  </a:extLst>
                </a:gridCol>
              </a:tblGrid>
              <a:tr h="212631">
                <a:tc rowSpan="3">
                  <a:txBody>
                    <a:bodyPr/>
                    <a:lstStyle/>
                    <a:p>
                      <a:pPr algn="ctr">
                        <a:spcAft>
                          <a:spcPts val="0"/>
                        </a:spcAft>
                      </a:pPr>
                      <a:r>
                        <a:rPr lang="uk-UA" sz="1400" dirty="0">
                          <a:effectLst/>
                          <a:latin typeface="Times New Roman" panose="02020603050405020304" pitchFamily="18" charset="0"/>
                          <a:cs typeface="Times New Roman" panose="02020603050405020304" pitchFamily="18" charset="0"/>
                        </a:rPr>
                        <a:t>№ з/п</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anchor="ctr">
                    <a:solidFill>
                      <a:srgbClr val="0070C0">
                        <a:alpha val="40000"/>
                      </a:srgbClr>
                    </a:solidFill>
                  </a:tcPr>
                </a:tc>
                <a:tc rowSpan="3">
                  <a:txBody>
                    <a:bodyPr/>
                    <a:lstStyle/>
                    <a:p>
                      <a:pPr algn="ctr">
                        <a:spcAft>
                          <a:spcPts val="0"/>
                        </a:spcAft>
                      </a:pPr>
                      <a:r>
                        <a:rPr lang="uk-UA" sz="1400" dirty="0">
                          <a:effectLst/>
                          <a:latin typeface="Times New Roman" panose="02020603050405020304" pitchFamily="18" charset="0"/>
                          <a:cs typeface="Times New Roman" panose="02020603050405020304" pitchFamily="18" charset="0"/>
                        </a:rPr>
                        <a:t>Назва речовини</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anchor="ctr">
                    <a:solidFill>
                      <a:srgbClr val="0070C0">
                        <a:alpha val="40000"/>
                      </a:srgbClr>
                    </a:solidFill>
                  </a:tcPr>
                </a:tc>
                <a:tc gridSpan="6">
                  <a:txBody>
                    <a:bodyPr/>
                    <a:lstStyle/>
                    <a:p>
                      <a:pPr algn="ctr">
                        <a:spcAft>
                          <a:spcPts val="0"/>
                        </a:spcAft>
                      </a:pPr>
                      <a:r>
                        <a:rPr lang="uk-UA" sz="1400" dirty="0">
                          <a:effectLst/>
                          <a:latin typeface="Times New Roman" panose="02020603050405020304" pitchFamily="18" charset="0"/>
                          <a:cs typeface="Times New Roman" panose="02020603050405020304" pitchFamily="18" charset="0"/>
                        </a:rPr>
                        <a:t>Вміст, мг/г</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anchor="ctr">
                    <a:solidFill>
                      <a:srgbClr val="0070C0">
                        <a:alpha val="40000"/>
                      </a:srgb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085115542"/>
                  </a:ext>
                </a:extLst>
              </a:tr>
              <a:tr h="212631">
                <a:tc vMerge="1">
                  <a:txBody>
                    <a:bodyPr/>
                    <a:lstStyle/>
                    <a:p>
                      <a:endParaRPr lang="ru-RU"/>
                    </a:p>
                  </a:txBody>
                  <a:tcPr/>
                </a:tc>
                <a:tc vMerge="1">
                  <a:txBody>
                    <a:bodyPr/>
                    <a:lstStyle/>
                    <a:p>
                      <a:endParaRPr lang="ru-RU"/>
                    </a:p>
                  </a:txBody>
                  <a:tcPr/>
                </a:tc>
                <a:tc gridSpan="3">
                  <a:txBody>
                    <a:bodyPr/>
                    <a:lstStyle/>
                    <a:p>
                      <a:pPr algn="ctr">
                        <a:spcAft>
                          <a:spcPts val="0"/>
                        </a:spcAft>
                      </a:pPr>
                      <a:r>
                        <a:rPr lang="uk-UA" sz="1400" kern="1200" dirty="0">
                          <a:solidFill>
                            <a:schemeClr val="tx1"/>
                          </a:solidFill>
                          <a:effectLst/>
                          <a:latin typeface="Times New Roman" panose="02020603050405020304" pitchFamily="18" charset="0"/>
                          <a:ea typeface="+mn-ea"/>
                          <a:cs typeface="Times New Roman" panose="02020603050405020304" pitchFamily="18" charset="0"/>
                        </a:rPr>
                        <a:t>Сума вільних та зв’язаних цукрів</a:t>
                      </a:r>
                      <a:r>
                        <a:rPr lang="uk-UA" sz="1400" b="1" kern="1200" dirty="0">
                          <a:solidFill>
                            <a:schemeClr val="tx1"/>
                          </a:solidFill>
                          <a:effectLst/>
                          <a:latin typeface="Times New Roman" panose="02020603050405020304" pitchFamily="18" charset="0"/>
                          <a:ea typeface="+mn-ea"/>
                          <a:cs typeface="Times New Roman" panose="02020603050405020304" pitchFamily="18" charset="0"/>
                        </a:rPr>
                        <a:t>  </a:t>
                      </a:r>
                      <a:r>
                        <a:rPr lang="uk-UA" sz="1400" kern="1200" dirty="0">
                          <a:solidFill>
                            <a:schemeClr val="tx1"/>
                          </a:solidFill>
                          <a:effectLst/>
                          <a:latin typeface="Times New Roman" panose="02020603050405020304" pitchFamily="18" charset="0"/>
                          <a:ea typeface="+mn-ea"/>
                          <a:cs typeface="Times New Roman" panose="02020603050405020304" pitchFamily="18" charset="0"/>
                        </a:rPr>
                        <a:t>(</a:t>
                      </a:r>
                      <a:r>
                        <a:rPr lang="en-US" sz="1400" kern="1200" dirty="0">
                          <a:solidFill>
                            <a:schemeClr val="tx1"/>
                          </a:solidFill>
                          <a:effectLst/>
                          <a:latin typeface="Times New Roman" panose="02020603050405020304" pitchFamily="18" charset="0"/>
                          <a:ea typeface="+mn-ea"/>
                          <a:cs typeface="Times New Roman" panose="02020603050405020304" pitchFamily="18" charset="0"/>
                        </a:rPr>
                        <a:t>n</a:t>
                      </a:r>
                      <a:r>
                        <a:rPr lang="ru-RU" sz="1400" kern="1200" dirty="0">
                          <a:solidFill>
                            <a:schemeClr val="tx1"/>
                          </a:solidFill>
                          <a:effectLst/>
                          <a:latin typeface="Times New Roman" panose="02020603050405020304" pitchFamily="18" charset="0"/>
                          <a:ea typeface="+mn-ea"/>
                          <a:cs typeface="Times New Roman" panose="02020603050405020304" pitchFamily="18" charset="0"/>
                        </a:rPr>
                        <a:t>=5)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anchor="ctr">
                    <a:solidFill>
                      <a:srgbClr val="0070C0">
                        <a:alpha val="40000"/>
                      </a:srgbClr>
                    </a:solidFill>
                  </a:tcPr>
                </a:tc>
                <a:tc hMerge="1">
                  <a:txBody>
                    <a:bodyPr/>
                    <a:lstStyle/>
                    <a:p>
                      <a:endParaRPr lang="ru-RU"/>
                    </a:p>
                  </a:txBody>
                  <a:tcPr/>
                </a:tc>
                <a:tc hMerge="1">
                  <a:txBody>
                    <a:bodyPr/>
                    <a:lstStyle/>
                    <a:p>
                      <a:endParaRPr lang="ru-RU"/>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dirty="0">
                          <a:effectLst/>
                          <a:latin typeface="Times New Roman" panose="02020603050405020304" pitchFamily="18" charset="0"/>
                          <a:cs typeface="Times New Roman" panose="02020603050405020304" pitchFamily="18" charset="0"/>
                        </a:rPr>
                        <a:t>Вільні цукри</a:t>
                      </a:r>
                      <a:r>
                        <a:rPr lang="en-US" sz="1400" dirty="0">
                          <a:effectLst/>
                          <a:latin typeface="Times New Roman" panose="02020603050405020304" pitchFamily="18" charset="0"/>
                          <a:cs typeface="Times New Roman" panose="02020603050405020304" pitchFamily="18" charset="0"/>
                        </a:rPr>
                        <a:t> </a:t>
                      </a:r>
                      <a:r>
                        <a:rPr lang="uk-UA" sz="1400" kern="1200" dirty="0">
                          <a:solidFill>
                            <a:schemeClr val="tx1"/>
                          </a:solidFill>
                          <a:effectLst/>
                          <a:latin typeface="Times New Roman" panose="02020603050405020304" pitchFamily="18" charset="0"/>
                          <a:ea typeface="+mn-ea"/>
                          <a:cs typeface="Times New Roman" panose="02020603050405020304" pitchFamily="18" charset="0"/>
                        </a:rPr>
                        <a:t>(</a:t>
                      </a:r>
                      <a:r>
                        <a:rPr lang="en-US" sz="1400" kern="1200" dirty="0">
                          <a:solidFill>
                            <a:schemeClr val="tx1"/>
                          </a:solidFill>
                          <a:effectLst/>
                          <a:latin typeface="Times New Roman" panose="02020603050405020304" pitchFamily="18" charset="0"/>
                          <a:ea typeface="+mn-ea"/>
                          <a:cs typeface="Times New Roman" panose="02020603050405020304" pitchFamily="18" charset="0"/>
                        </a:rPr>
                        <a:t>n</a:t>
                      </a:r>
                      <a:r>
                        <a:rPr lang="ru-RU" sz="1400" kern="1200" dirty="0">
                          <a:solidFill>
                            <a:schemeClr val="tx1"/>
                          </a:solidFill>
                          <a:effectLst/>
                          <a:latin typeface="Times New Roman" panose="02020603050405020304" pitchFamily="18" charset="0"/>
                          <a:ea typeface="+mn-ea"/>
                          <a:cs typeface="Times New Roman" panose="02020603050405020304" pitchFamily="18" charset="0"/>
                        </a:rPr>
                        <a:t>=5)</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a:solidFill>
                      <a:srgbClr val="0070C0">
                        <a:alpha val="40000"/>
                      </a:srgb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711645845"/>
                  </a:ext>
                </a:extLst>
              </a:tr>
              <a:tr h="1013159">
                <a:tc vMerge="1">
                  <a:txBody>
                    <a:bodyPr/>
                    <a:lstStyle/>
                    <a:p>
                      <a:endParaRPr lang="ru-RU"/>
                    </a:p>
                  </a:txBody>
                  <a:tcPr/>
                </a:tc>
                <a:tc vMerge="1">
                  <a:txBody>
                    <a:bodyPr/>
                    <a:lstStyle/>
                    <a:p>
                      <a:endParaRPr lang="ru-RU"/>
                    </a:p>
                  </a:txBody>
                  <a:tcPr/>
                </a:tc>
                <a:tc>
                  <a:txBody>
                    <a:bodyPr/>
                    <a:lstStyle/>
                    <a:p>
                      <a:pPr marL="71755" marR="71755" algn="ctr">
                        <a:spcAft>
                          <a:spcPts val="0"/>
                        </a:spcAft>
                      </a:pPr>
                      <a:r>
                        <a:rPr lang="uk-UA" sz="1400" dirty="0">
                          <a:effectLst/>
                          <a:latin typeface="Times New Roman" panose="02020603050405020304" pitchFamily="18" charset="0"/>
                          <a:cs typeface="Times New Roman" panose="02020603050405020304" pitchFamily="18" charset="0"/>
                        </a:rPr>
                        <a:t>сону лучного трава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vert="vert270" anchor="ctr">
                    <a:solidFill>
                      <a:srgbClr val="0070C0">
                        <a:alpha val="40000"/>
                      </a:srgbClr>
                    </a:solidFill>
                  </a:tcPr>
                </a:tc>
                <a:tc>
                  <a:txBody>
                    <a:bodyPr/>
                    <a:lstStyle/>
                    <a:p>
                      <a:pPr marL="71755" marR="71755" algn="ctr">
                        <a:spcAft>
                          <a:spcPts val="0"/>
                        </a:spcAft>
                      </a:pPr>
                      <a:r>
                        <a:rPr lang="uk-UA" sz="1400" dirty="0">
                          <a:effectLst/>
                          <a:latin typeface="Times New Roman" panose="02020603050405020304" pitchFamily="18" charset="0"/>
                          <a:cs typeface="Times New Roman" panose="02020603050405020304" pitchFamily="18" charset="0"/>
                        </a:rPr>
                        <a:t>рутвиці смердючої трава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vert="vert270" anchor="ctr">
                    <a:solidFill>
                      <a:srgbClr val="0070C0">
                        <a:alpha val="40000"/>
                      </a:srgbClr>
                    </a:solidFill>
                  </a:tcPr>
                </a:tc>
                <a:tc>
                  <a:txBody>
                    <a:bodyPr/>
                    <a:lstStyle/>
                    <a:p>
                      <a:pPr marL="71755" marR="71755" algn="ctr">
                        <a:spcAft>
                          <a:spcPts val="0"/>
                        </a:spcAft>
                      </a:pPr>
                      <a:r>
                        <a:rPr lang="uk-UA" sz="1400" dirty="0">
                          <a:effectLst/>
                          <a:latin typeface="Times New Roman" panose="02020603050405020304" pitchFamily="18" charset="0"/>
                          <a:cs typeface="Times New Roman" panose="02020603050405020304" pitchFamily="18" charset="0"/>
                        </a:rPr>
                        <a:t>рутвиці смердючої корінь</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vert="vert270" anchor="ctr">
                    <a:solidFill>
                      <a:srgbClr val="0070C0">
                        <a:alpha val="40000"/>
                      </a:srgbClr>
                    </a:solidFill>
                  </a:tcPr>
                </a:tc>
                <a:tc>
                  <a:txBody>
                    <a:bodyPr/>
                    <a:lstStyle/>
                    <a:p>
                      <a:pPr marL="71755" marR="71755" algn="ctr">
                        <a:spcAft>
                          <a:spcPts val="0"/>
                        </a:spcAft>
                      </a:pPr>
                      <a:r>
                        <a:rPr lang="uk-UA" sz="1400" dirty="0">
                          <a:effectLst/>
                          <a:latin typeface="Times New Roman" panose="02020603050405020304" pitchFamily="18" charset="0"/>
                          <a:cs typeface="Times New Roman" panose="02020603050405020304" pitchFamily="18" charset="0"/>
                        </a:rPr>
                        <a:t>сону лучного трава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vert="vert270" anchor="ctr">
                    <a:solidFill>
                      <a:srgbClr val="0070C0">
                        <a:alpha val="40000"/>
                      </a:srgbClr>
                    </a:solidFill>
                  </a:tcPr>
                </a:tc>
                <a:tc>
                  <a:txBody>
                    <a:bodyPr/>
                    <a:lstStyle/>
                    <a:p>
                      <a:pPr marL="71755" marR="71755" algn="ctr">
                        <a:spcAft>
                          <a:spcPts val="0"/>
                        </a:spcAft>
                      </a:pPr>
                      <a:r>
                        <a:rPr lang="uk-UA" sz="1400" dirty="0">
                          <a:effectLst/>
                          <a:latin typeface="Times New Roman" panose="02020603050405020304" pitchFamily="18" charset="0"/>
                          <a:cs typeface="Times New Roman" panose="02020603050405020304" pitchFamily="18" charset="0"/>
                        </a:rPr>
                        <a:t>рутвиці смердючої трава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vert="vert270" anchor="ctr">
                    <a:solidFill>
                      <a:srgbClr val="0070C0">
                        <a:alpha val="40000"/>
                      </a:srgbClr>
                    </a:solidFill>
                  </a:tcPr>
                </a:tc>
                <a:tc>
                  <a:txBody>
                    <a:bodyPr/>
                    <a:lstStyle/>
                    <a:p>
                      <a:pPr marL="71755" marR="71755" algn="ctr">
                        <a:spcAft>
                          <a:spcPts val="0"/>
                        </a:spcAft>
                      </a:pPr>
                      <a:r>
                        <a:rPr lang="uk-UA" sz="1400" dirty="0">
                          <a:effectLst/>
                          <a:latin typeface="Times New Roman" panose="02020603050405020304" pitchFamily="18" charset="0"/>
                          <a:cs typeface="Times New Roman" panose="02020603050405020304" pitchFamily="18" charset="0"/>
                        </a:rPr>
                        <a:t>рутвиці смердючої корінь</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vert="vert270" anchor="ctr">
                    <a:solidFill>
                      <a:srgbClr val="0070C0">
                        <a:alpha val="40000"/>
                      </a:srgbClr>
                    </a:solidFill>
                  </a:tcPr>
                </a:tc>
                <a:extLst>
                  <a:ext uri="{0D108BD9-81ED-4DB2-BD59-A6C34878D82A}">
                    <a16:rowId xmlns:a16="http://schemas.microsoft.com/office/drawing/2014/main" val="3690715712"/>
                  </a:ext>
                </a:extLst>
              </a:tr>
              <a:tr h="227503">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1.</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346" marR="68346" marT="0" marB="0" anchor="b">
                    <a:solidFill>
                      <a:srgbClr val="0070C0">
                        <a:alpha val="10000"/>
                      </a:srgbClr>
                    </a:solidFill>
                  </a:tcPr>
                </a:tc>
                <a:tc>
                  <a:txBody>
                    <a:bodyPr/>
                    <a:lstStyle/>
                    <a:p>
                      <a:pPr>
                        <a:spcAft>
                          <a:spcPts val="0"/>
                        </a:spcAft>
                      </a:pPr>
                      <a:r>
                        <a:rPr lang="uk-UA" sz="1400" dirty="0" err="1">
                          <a:effectLst/>
                          <a:latin typeface="Times New Roman" panose="02020603050405020304" pitchFamily="18" charset="0"/>
                          <a:cs typeface="Times New Roman" panose="02020603050405020304" pitchFamily="18" charset="0"/>
                        </a:rPr>
                        <a:t>Рамноза</a:t>
                      </a: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anchor="b">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1,49±</a:t>
                      </a:r>
                      <a:r>
                        <a:rPr lang="en-US" sz="1200">
                          <a:solidFill>
                            <a:srgbClr val="000000"/>
                          </a:solidFill>
                          <a:effectLst/>
                          <a:latin typeface="Times New Roman"/>
                          <a:ea typeface="Times New Roman"/>
                          <a:cs typeface="Times New Roman"/>
                        </a:rPr>
                        <a:t>0,1</a:t>
                      </a:r>
                      <a:r>
                        <a:rPr lang="uk-UA" sz="1200">
                          <a:solidFill>
                            <a:srgbClr val="000000"/>
                          </a:solidFill>
                          <a:effectLst/>
                          <a:latin typeface="Times New Roman"/>
                          <a:ea typeface="Times New Roman"/>
                          <a:cs typeface="Times New Roman"/>
                        </a:rPr>
                        <a:t>1</a:t>
                      </a:r>
                      <a:endParaRPr lang="ru-RU" sz="12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3,10±</a:t>
                      </a:r>
                      <a:r>
                        <a:rPr lang="en-US" sz="1200">
                          <a:solidFill>
                            <a:srgbClr val="000000"/>
                          </a:solidFill>
                          <a:effectLst/>
                          <a:latin typeface="Times New Roman"/>
                          <a:ea typeface="Times New Roman"/>
                          <a:cs typeface="Times New Roman"/>
                        </a:rPr>
                        <a:t>0,1</a:t>
                      </a:r>
                      <a:r>
                        <a:rPr lang="uk-UA" sz="1200">
                          <a:solidFill>
                            <a:srgbClr val="000000"/>
                          </a:solidFill>
                          <a:effectLst/>
                          <a:latin typeface="Times New Roman"/>
                          <a:ea typeface="Times New Roman"/>
                          <a:cs typeface="Times New Roman"/>
                        </a:rPr>
                        <a:t>5</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a:t>
                      </a:r>
                      <a:endParaRPr lang="ru-RU" sz="12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783196930"/>
                  </a:ext>
                </a:extLst>
              </a:tr>
              <a:tr h="227503">
                <a:tc>
                  <a:txBody>
                    <a:bodyPr/>
                    <a:lstStyle/>
                    <a:p>
                      <a:pPr marL="0" lvl="0" indent="0" algn="ctr">
                        <a:lnSpc>
                          <a:spcPct val="107000"/>
                        </a:lnSpc>
                        <a:spcAft>
                          <a:spcPts val="0"/>
                        </a:spcAft>
                        <a:buFont typeface="+mj-lt"/>
                        <a:buNone/>
                      </a:pP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346" marR="68346" marT="0" marB="0" anchor="b">
                    <a:solidFill>
                      <a:srgbClr val="0070C0">
                        <a:alpha val="10000"/>
                      </a:srgbClr>
                    </a:solidFill>
                  </a:tcPr>
                </a:tc>
                <a:tc>
                  <a:txBody>
                    <a:bodyPr/>
                    <a:lstStyle/>
                    <a:p>
                      <a:pPr>
                        <a:spcAft>
                          <a:spcPts val="0"/>
                        </a:spcAft>
                      </a:pPr>
                      <a:r>
                        <a:rPr lang="uk-UA" sz="1400" dirty="0" err="1">
                          <a:effectLst/>
                          <a:latin typeface="Times New Roman" panose="02020603050405020304" pitchFamily="18" charset="0"/>
                          <a:cs typeface="Times New Roman" panose="02020603050405020304" pitchFamily="18" charset="0"/>
                        </a:rPr>
                        <a:t>Арабіноза</a:t>
                      </a: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anchor="b">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3,01±</a:t>
                      </a:r>
                      <a:r>
                        <a:rPr lang="en-US" sz="1200">
                          <a:solidFill>
                            <a:srgbClr val="000000"/>
                          </a:solidFill>
                          <a:effectLst/>
                          <a:latin typeface="Times New Roman"/>
                          <a:ea typeface="Times New Roman"/>
                          <a:cs typeface="Times New Roman"/>
                        </a:rPr>
                        <a:t>0,</a:t>
                      </a:r>
                      <a:r>
                        <a:rPr lang="uk-UA" sz="1200">
                          <a:solidFill>
                            <a:srgbClr val="000000"/>
                          </a:solidFill>
                          <a:effectLst/>
                          <a:latin typeface="Times New Roman"/>
                          <a:ea typeface="Times New Roman"/>
                          <a:cs typeface="Times New Roman"/>
                        </a:rPr>
                        <a:t>0</a:t>
                      </a:r>
                      <a:r>
                        <a:rPr lang="en-US" sz="1200">
                          <a:solidFill>
                            <a:srgbClr val="000000"/>
                          </a:solidFill>
                          <a:effectLst/>
                          <a:latin typeface="Times New Roman"/>
                          <a:ea typeface="Times New Roman"/>
                          <a:cs typeface="Times New Roman"/>
                        </a:rPr>
                        <a:t>2</a:t>
                      </a:r>
                      <a:endParaRPr lang="ru-RU" sz="12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5,70±</a:t>
                      </a:r>
                      <a:r>
                        <a:rPr lang="en-US" sz="1200">
                          <a:solidFill>
                            <a:srgbClr val="000000"/>
                          </a:solidFill>
                          <a:effectLst/>
                          <a:latin typeface="Times New Roman"/>
                          <a:ea typeface="Times New Roman"/>
                          <a:cs typeface="Times New Roman"/>
                        </a:rPr>
                        <a:t>0,</a:t>
                      </a:r>
                      <a:r>
                        <a:rPr lang="uk-UA" sz="1200">
                          <a:solidFill>
                            <a:srgbClr val="000000"/>
                          </a:solidFill>
                          <a:effectLst/>
                          <a:latin typeface="Times New Roman"/>
                          <a:ea typeface="Times New Roman"/>
                          <a:cs typeface="Times New Roman"/>
                        </a:rPr>
                        <a:t>05</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4,57±</a:t>
                      </a:r>
                      <a:r>
                        <a:rPr lang="en-US" sz="1200">
                          <a:solidFill>
                            <a:srgbClr val="000000"/>
                          </a:solidFill>
                          <a:effectLst/>
                          <a:latin typeface="Times New Roman"/>
                          <a:ea typeface="Times New Roman"/>
                          <a:cs typeface="Times New Roman"/>
                        </a:rPr>
                        <a:t>0,1</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a:t>
                      </a:r>
                      <a:endParaRPr lang="ru-RU" sz="12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4145655948"/>
                  </a:ext>
                </a:extLst>
              </a:tr>
              <a:tr h="227503">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3.</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346" marR="68346" marT="0" marB="0" anchor="b">
                    <a:solidFill>
                      <a:srgbClr val="0070C0">
                        <a:alpha val="10000"/>
                      </a:srgbClr>
                    </a:solidFill>
                  </a:tcPr>
                </a:tc>
                <a:tc>
                  <a:txBody>
                    <a:bodyPr/>
                    <a:lstStyle/>
                    <a:p>
                      <a:pPr>
                        <a:spcAft>
                          <a:spcPts val="0"/>
                        </a:spcAft>
                      </a:pPr>
                      <a:r>
                        <a:rPr lang="uk-UA" sz="1400" dirty="0" err="1">
                          <a:effectLst/>
                          <a:latin typeface="Times New Roman" panose="02020603050405020304" pitchFamily="18" charset="0"/>
                          <a:cs typeface="Times New Roman" panose="02020603050405020304" pitchFamily="18" charset="0"/>
                        </a:rPr>
                        <a:t>Ксилоза</a:t>
                      </a: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anchor="b">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13,89±</a:t>
                      </a:r>
                      <a:r>
                        <a:rPr lang="en-US" sz="1200">
                          <a:solidFill>
                            <a:srgbClr val="000000"/>
                          </a:solidFill>
                          <a:effectLst/>
                          <a:latin typeface="Times New Roman"/>
                          <a:ea typeface="Times New Roman"/>
                          <a:cs typeface="Times New Roman"/>
                        </a:rPr>
                        <a:t>0,</a:t>
                      </a:r>
                      <a:r>
                        <a:rPr lang="uk-UA" sz="1200">
                          <a:solidFill>
                            <a:srgbClr val="000000"/>
                          </a:solidFill>
                          <a:effectLst/>
                          <a:latin typeface="Times New Roman"/>
                          <a:ea typeface="Times New Roman"/>
                          <a:cs typeface="Times New Roman"/>
                        </a:rPr>
                        <a:t>01</a:t>
                      </a:r>
                      <a:endParaRPr lang="ru-RU" sz="12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2,19±</a:t>
                      </a:r>
                      <a:r>
                        <a:rPr lang="en-US" sz="1200">
                          <a:solidFill>
                            <a:srgbClr val="000000"/>
                          </a:solidFill>
                          <a:effectLst/>
                          <a:latin typeface="Times New Roman"/>
                          <a:ea typeface="Times New Roman"/>
                          <a:cs typeface="Times New Roman"/>
                        </a:rPr>
                        <a:t>0,</a:t>
                      </a:r>
                      <a:r>
                        <a:rPr lang="uk-UA" sz="1200">
                          <a:solidFill>
                            <a:srgbClr val="000000"/>
                          </a:solidFill>
                          <a:effectLst/>
                          <a:latin typeface="Times New Roman"/>
                          <a:ea typeface="Times New Roman"/>
                          <a:cs typeface="Times New Roman"/>
                        </a:rPr>
                        <a:t>0</a:t>
                      </a:r>
                      <a:r>
                        <a:rPr lang="en-US" sz="1200">
                          <a:solidFill>
                            <a:srgbClr val="000000"/>
                          </a:solidFill>
                          <a:effectLst/>
                          <a:latin typeface="Times New Roman"/>
                          <a:ea typeface="Times New Roman"/>
                          <a:cs typeface="Times New Roman"/>
                        </a:rPr>
                        <a:t>2</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6,92±</a:t>
                      </a:r>
                      <a:r>
                        <a:rPr lang="en-US" sz="1200">
                          <a:solidFill>
                            <a:srgbClr val="000000"/>
                          </a:solidFill>
                          <a:effectLst/>
                          <a:latin typeface="Times New Roman"/>
                          <a:ea typeface="Times New Roman"/>
                          <a:cs typeface="Times New Roman"/>
                        </a:rPr>
                        <a:t>0,1</a:t>
                      </a:r>
                      <a:r>
                        <a:rPr lang="uk-UA" sz="1200">
                          <a:solidFill>
                            <a:srgbClr val="000000"/>
                          </a:solidFill>
                          <a:effectLst/>
                          <a:latin typeface="Times New Roman"/>
                          <a:ea typeface="Times New Roman"/>
                          <a:cs typeface="Times New Roman"/>
                        </a:rPr>
                        <a:t>1</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0,21</a:t>
                      </a:r>
                      <a:r>
                        <a:rPr lang="ru-RU" sz="1200">
                          <a:solidFill>
                            <a:srgbClr val="000000"/>
                          </a:solidFill>
                          <a:effectLst/>
                          <a:latin typeface="Times New Roman"/>
                          <a:ea typeface="Times New Roman"/>
                          <a:cs typeface="Times New Roman"/>
                        </a:rPr>
                        <a:t>±</a:t>
                      </a:r>
                      <a:r>
                        <a:rPr lang="en-US" sz="1200">
                          <a:solidFill>
                            <a:srgbClr val="000000"/>
                          </a:solidFill>
                          <a:effectLst/>
                          <a:latin typeface="Times New Roman"/>
                          <a:ea typeface="Times New Roman"/>
                          <a:cs typeface="Times New Roman"/>
                        </a:rPr>
                        <a:t>0,</a:t>
                      </a:r>
                      <a:r>
                        <a:rPr lang="uk-UA" sz="1200">
                          <a:solidFill>
                            <a:srgbClr val="000000"/>
                          </a:solidFill>
                          <a:effectLst/>
                          <a:latin typeface="Times New Roman"/>
                          <a:ea typeface="Times New Roman"/>
                          <a:cs typeface="Times New Roman"/>
                        </a:rPr>
                        <a:t>0</a:t>
                      </a:r>
                      <a:r>
                        <a:rPr lang="en-US" sz="1200">
                          <a:solidFill>
                            <a:srgbClr val="000000"/>
                          </a:solidFill>
                          <a:effectLst/>
                          <a:latin typeface="Times New Roman"/>
                          <a:ea typeface="Times New Roman"/>
                          <a:cs typeface="Times New Roman"/>
                        </a:rPr>
                        <a:t>2</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a:t>
                      </a:r>
                      <a:endParaRPr lang="ru-RU" sz="12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1329606173"/>
                  </a:ext>
                </a:extLst>
              </a:tr>
              <a:tr h="227503">
                <a:tc>
                  <a:txBody>
                    <a:bodyPr/>
                    <a:lstStyle/>
                    <a:p>
                      <a:pPr marL="0" lvl="0" indent="0" algn="ctr">
                        <a:lnSpc>
                          <a:spcPct val="107000"/>
                        </a:lnSpc>
                        <a:spcAft>
                          <a:spcPts val="0"/>
                        </a:spcAft>
                        <a:buFont typeface="+mj-lt"/>
                        <a:buNone/>
                      </a:pP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346" marR="68346" marT="0" marB="0" anchor="b">
                    <a:solidFill>
                      <a:srgbClr val="0070C0">
                        <a:alpha val="10000"/>
                      </a:srgbClr>
                    </a:solidFill>
                  </a:tcPr>
                </a:tc>
                <a:tc>
                  <a:txBody>
                    <a:bodyPr/>
                    <a:lstStyle/>
                    <a:p>
                      <a:pPr>
                        <a:spcAft>
                          <a:spcPts val="0"/>
                        </a:spcAft>
                      </a:pPr>
                      <a:r>
                        <a:rPr lang="uk-UA" sz="1400" dirty="0" err="1">
                          <a:effectLst/>
                          <a:latin typeface="Times New Roman" panose="02020603050405020304" pitchFamily="18" charset="0"/>
                          <a:cs typeface="Times New Roman" panose="02020603050405020304" pitchFamily="18" charset="0"/>
                        </a:rPr>
                        <a:t>Манноза</a:t>
                      </a: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anchor="b">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0,74±</a:t>
                      </a:r>
                      <a:r>
                        <a:rPr lang="en-US" sz="1200">
                          <a:solidFill>
                            <a:srgbClr val="000000"/>
                          </a:solidFill>
                          <a:effectLst/>
                          <a:latin typeface="Times New Roman"/>
                          <a:ea typeface="Times New Roman"/>
                          <a:cs typeface="Times New Roman"/>
                        </a:rPr>
                        <a:t>0,</a:t>
                      </a:r>
                      <a:r>
                        <a:rPr lang="uk-UA" sz="1200">
                          <a:solidFill>
                            <a:srgbClr val="000000"/>
                          </a:solidFill>
                          <a:effectLst/>
                          <a:latin typeface="Times New Roman"/>
                          <a:ea typeface="Times New Roman"/>
                          <a:cs typeface="Times New Roman"/>
                        </a:rPr>
                        <a:t>03</a:t>
                      </a:r>
                      <a:endParaRPr lang="ru-RU" sz="12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2,27±</a:t>
                      </a:r>
                      <a:r>
                        <a:rPr lang="en-US" sz="1200">
                          <a:solidFill>
                            <a:srgbClr val="000000"/>
                          </a:solidFill>
                          <a:effectLst/>
                          <a:latin typeface="Times New Roman"/>
                          <a:ea typeface="Times New Roman"/>
                          <a:cs typeface="Times New Roman"/>
                        </a:rPr>
                        <a:t>0,</a:t>
                      </a:r>
                      <a:r>
                        <a:rPr lang="uk-UA" sz="1200">
                          <a:solidFill>
                            <a:srgbClr val="000000"/>
                          </a:solidFill>
                          <a:effectLst/>
                          <a:latin typeface="Times New Roman"/>
                          <a:ea typeface="Times New Roman"/>
                          <a:cs typeface="Times New Roman"/>
                        </a:rPr>
                        <a:t>01</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1,34±</a:t>
                      </a:r>
                      <a:r>
                        <a:rPr lang="en-US" sz="1200">
                          <a:solidFill>
                            <a:srgbClr val="000000"/>
                          </a:solidFill>
                          <a:effectLst/>
                          <a:latin typeface="Times New Roman"/>
                          <a:ea typeface="Times New Roman"/>
                          <a:cs typeface="Times New Roman"/>
                        </a:rPr>
                        <a:t>0,</a:t>
                      </a:r>
                      <a:r>
                        <a:rPr lang="uk-UA" sz="1200">
                          <a:solidFill>
                            <a:srgbClr val="000000"/>
                          </a:solidFill>
                          <a:effectLst/>
                          <a:latin typeface="Times New Roman"/>
                          <a:ea typeface="Times New Roman"/>
                          <a:cs typeface="Times New Roman"/>
                        </a:rPr>
                        <a:t>09</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a:t>
                      </a:r>
                      <a:endParaRPr lang="ru-RU" sz="12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1034743506"/>
                  </a:ext>
                </a:extLst>
              </a:tr>
              <a:tr h="227503">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5.</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346" marR="68346" marT="0" marB="0" anchor="b">
                    <a:solidFill>
                      <a:srgbClr val="0070C0">
                        <a:alpha val="10000"/>
                      </a:srgbClr>
                    </a:solidFill>
                  </a:tcPr>
                </a:tc>
                <a:tc>
                  <a:txBody>
                    <a:bodyPr/>
                    <a:lstStyle/>
                    <a:p>
                      <a:pPr>
                        <a:spcAft>
                          <a:spcPts val="0"/>
                        </a:spcAft>
                      </a:pPr>
                      <a:r>
                        <a:rPr lang="uk-UA" sz="1400" dirty="0">
                          <a:effectLst/>
                          <a:latin typeface="Times New Roman" panose="02020603050405020304" pitchFamily="18" charset="0"/>
                          <a:cs typeface="Times New Roman" panose="02020603050405020304" pitchFamily="18" charset="0"/>
                        </a:rPr>
                        <a:t>Глюкоза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anchor="b">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4,79±</a:t>
                      </a:r>
                      <a:r>
                        <a:rPr lang="en-US" sz="1200">
                          <a:solidFill>
                            <a:srgbClr val="000000"/>
                          </a:solidFill>
                          <a:effectLst/>
                          <a:latin typeface="Times New Roman"/>
                          <a:ea typeface="Times New Roman"/>
                          <a:cs typeface="Times New Roman"/>
                        </a:rPr>
                        <a:t>0,</a:t>
                      </a:r>
                      <a:r>
                        <a:rPr lang="uk-UA" sz="1200">
                          <a:solidFill>
                            <a:srgbClr val="000000"/>
                          </a:solidFill>
                          <a:effectLst/>
                          <a:latin typeface="Times New Roman"/>
                          <a:ea typeface="Times New Roman"/>
                          <a:cs typeface="Times New Roman"/>
                        </a:rPr>
                        <a:t>05</a:t>
                      </a:r>
                      <a:endParaRPr lang="ru-RU" sz="12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26,92±</a:t>
                      </a:r>
                      <a:r>
                        <a:rPr lang="en-US" sz="1200">
                          <a:solidFill>
                            <a:srgbClr val="000000"/>
                          </a:solidFill>
                          <a:effectLst/>
                          <a:latin typeface="Times New Roman"/>
                          <a:ea typeface="Times New Roman"/>
                          <a:cs typeface="Times New Roman"/>
                        </a:rPr>
                        <a:t>0,</a:t>
                      </a:r>
                      <a:r>
                        <a:rPr lang="uk-UA" sz="1200">
                          <a:solidFill>
                            <a:srgbClr val="000000"/>
                          </a:solidFill>
                          <a:effectLst/>
                          <a:latin typeface="Times New Roman"/>
                          <a:ea typeface="Times New Roman"/>
                          <a:cs typeface="Times New Roman"/>
                        </a:rPr>
                        <a:t>04</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14,83±</a:t>
                      </a:r>
                      <a:r>
                        <a:rPr lang="en-US" sz="1200">
                          <a:solidFill>
                            <a:srgbClr val="000000"/>
                          </a:solidFill>
                          <a:effectLst/>
                          <a:latin typeface="Times New Roman"/>
                          <a:ea typeface="Times New Roman"/>
                          <a:cs typeface="Times New Roman"/>
                        </a:rPr>
                        <a:t>0,</a:t>
                      </a:r>
                      <a:r>
                        <a:rPr lang="uk-UA" sz="1200">
                          <a:solidFill>
                            <a:srgbClr val="000000"/>
                          </a:solidFill>
                          <a:effectLst/>
                          <a:latin typeface="Times New Roman"/>
                          <a:ea typeface="Times New Roman"/>
                          <a:cs typeface="Times New Roman"/>
                        </a:rPr>
                        <a:t>06</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2,28</a:t>
                      </a:r>
                      <a:r>
                        <a:rPr lang="ru-RU" sz="1200">
                          <a:solidFill>
                            <a:srgbClr val="000000"/>
                          </a:solidFill>
                          <a:effectLst/>
                          <a:latin typeface="Times New Roman"/>
                          <a:ea typeface="Times New Roman"/>
                          <a:cs typeface="Times New Roman"/>
                        </a:rPr>
                        <a:t>±</a:t>
                      </a:r>
                      <a:r>
                        <a:rPr lang="en-US" sz="1200">
                          <a:solidFill>
                            <a:srgbClr val="000000"/>
                          </a:solidFill>
                          <a:effectLst/>
                          <a:latin typeface="Times New Roman"/>
                          <a:ea typeface="Times New Roman"/>
                          <a:cs typeface="Times New Roman"/>
                        </a:rPr>
                        <a:t>0,1</a:t>
                      </a:r>
                      <a:r>
                        <a:rPr lang="uk-UA" sz="1200">
                          <a:solidFill>
                            <a:srgbClr val="000000"/>
                          </a:solidFill>
                          <a:effectLst/>
                          <a:latin typeface="Times New Roman"/>
                          <a:ea typeface="Times New Roman"/>
                          <a:cs typeface="Times New Roman"/>
                        </a:rPr>
                        <a:t>3</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2,89±</a:t>
                      </a:r>
                      <a:r>
                        <a:rPr lang="en-US" sz="1200">
                          <a:solidFill>
                            <a:srgbClr val="000000"/>
                          </a:solidFill>
                          <a:effectLst/>
                          <a:latin typeface="Times New Roman"/>
                          <a:ea typeface="Times New Roman"/>
                          <a:cs typeface="Times New Roman"/>
                        </a:rPr>
                        <a:t>0,</a:t>
                      </a:r>
                      <a:r>
                        <a:rPr lang="uk-UA" sz="1200">
                          <a:solidFill>
                            <a:srgbClr val="000000"/>
                          </a:solidFill>
                          <a:effectLst/>
                          <a:latin typeface="Times New Roman"/>
                          <a:ea typeface="Times New Roman"/>
                          <a:cs typeface="Times New Roman"/>
                        </a:rPr>
                        <a:t>06</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0,44</a:t>
                      </a:r>
                      <a:r>
                        <a:rPr lang="ru-RU" sz="1200">
                          <a:solidFill>
                            <a:srgbClr val="000000"/>
                          </a:solidFill>
                          <a:effectLst/>
                          <a:latin typeface="Times New Roman"/>
                          <a:ea typeface="Times New Roman"/>
                          <a:cs typeface="Times New Roman"/>
                        </a:rPr>
                        <a:t>±</a:t>
                      </a:r>
                      <a:r>
                        <a:rPr lang="en-US" sz="1200">
                          <a:solidFill>
                            <a:srgbClr val="000000"/>
                          </a:solidFill>
                          <a:effectLst/>
                          <a:latin typeface="Times New Roman"/>
                          <a:ea typeface="Times New Roman"/>
                          <a:cs typeface="Times New Roman"/>
                        </a:rPr>
                        <a:t>0,</a:t>
                      </a:r>
                      <a:r>
                        <a:rPr lang="uk-UA" sz="1200">
                          <a:solidFill>
                            <a:srgbClr val="000000"/>
                          </a:solidFill>
                          <a:effectLst/>
                          <a:latin typeface="Times New Roman"/>
                          <a:ea typeface="Times New Roman"/>
                          <a:cs typeface="Times New Roman"/>
                        </a:rPr>
                        <a:t>01</a:t>
                      </a:r>
                      <a:endParaRPr lang="ru-RU" sz="12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1392950531"/>
                  </a:ext>
                </a:extLst>
              </a:tr>
              <a:tr h="227503">
                <a:tc>
                  <a:txBody>
                    <a:bodyPr/>
                    <a:lstStyle/>
                    <a:p>
                      <a:pPr marL="0" lvl="0" indent="0" algn="ctr">
                        <a:lnSpc>
                          <a:spcPct val="107000"/>
                        </a:lnSpc>
                        <a:spcAft>
                          <a:spcPts val="0"/>
                        </a:spcAft>
                        <a:buFont typeface="+mj-lt"/>
                        <a:buNone/>
                      </a:pP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6.</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346" marR="68346" marT="0" marB="0" anchor="b">
                    <a:solidFill>
                      <a:srgbClr val="0070C0">
                        <a:alpha val="10000"/>
                      </a:srgbClr>
                    </a:solidFill>
                  </a:tcPr>
                </a:tc>
                <a:tc>
                  <a:txBody>
                    <a:bodyPr/>
                    <a:lstStyle/>
                    <a:p>
                      <a:pPr>
                        <a:spcAft>
                          <a:spcPts val="0"/>
                        </a:spcAft>
                      </a:pPr>
                      <a:r>
                        <a:rPr lang="uk-UA" sz="1400" dirty="0">
                          <a:effectLst/>
                          <a:latin typeface="Times New Roman" panose="02020603050405020304" pitchFamily="18" charset="0"/>
                          <a:cs typeface="Times New Roman" panose="02020603050405020304" pitchFamily="18" charset="0"/>
                        </a:rPr>
                        <a:t>Галактоза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anchor="b">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2,99±</a:t>
                      </a:r>
                      <a:r>
                        <a:rPr lang="en-US" sz="1200">
                          <a:solidFill>
                            <a:srgbClr val="000000"/>
                          </a:solidFill>
                          <a:effectLst/>
                          <a:latin typeface="Times New Roman"/>
                          <a:ea typeface="Times New Roman"/>
                          <a:cs typeface="Times New Roman"/>
                        </a:rPr>
                        <a:t>0,</a:t>
                      </a:r>
                      <a:r>
                        <a:rPr lang="uk-UA" sz="1200">
                          <a:solidFill>
                            <a:srgbClr val="000000"/>
                          </a:solidFill>
                          <a:effectLst/>
                          <a:latin typeface="Times New Roman"/>
                          <a:ea typeface="Times New Roman"/>
                          <a:cs typeface="Times New Roman"/>
                        </a:rPr>
                        <a:t>09</a:t>
                      </a:r>
                      <a:endParaRPr lang="ru-RU" sz="12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6,40±</a:t>
                      </a:r>
                      <a:r>
                        <a:rPr lang="en-US" sz="1200">
                          <a:solidFill>
                            <a:srgbClr val="000000"/>
                          </a:solidFill>
                          <a:effectLst/>
                          <a:latin typeface="Times New Roman"/>
                          <a:ea typeface="Times New Roman"/>
                          <a:cs typeface="Times New Roman"/>
                        </a:rPr>
                        <a:t>0,1</a:t>
                      </a:r>
                      <a:r>
                        <a:rPr lang="uk-UA" sz="1200">
                          <a:solidFill>
                            <a:srgbClr val="000000"/>
                          </a:solidFill>
                          <a:effectLst/>
                          <a:latin typeface="Times New Roman"/>
                          <a:ea typeface="Times New Roman"/>
                          <a:cs typeface="Times New Roman"/>
                        </a:rPr>
                        <a:t>1</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3,20±</a:t>
                      </a:r>
                      <a:r>
                        <a:rPr lang="en-US" sz="1200">
                          <a:solidFill>
                            <a:srgbClr val="000000"/>
                          </a:solidFill>
                          <a:effectLst/>
                          <a:latin typeface="Times New Roman"/>
                          <a:ea typeface="Times New Roman"/>
                          <a:cs typeface="Times New Roman"/>
                        </a:rPr>
                        <a:t>0,1</a:t>
                      </a:r>
                      <a:r>
                        <a:rPr lang="uk-UA" sz="1200">
                          <a:solidFill>
                            <a:srgbClr val="000000"/>
                          </a:solidFill>
                          <a:effectLst/>
                          <a:latin typeface="Times New Roman"/>
                          <a:ea typeface="Times New Roman"/>
                          <a:cs typeface="Times New Roman"/>
                        </a:rPr>
                        <a:t>1</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a:t>
                      </a:r>
                      <a:endParaRPr lang="ru-RU" sz="12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2615524923"/>
                  </a:ext>
                </a:extLst>
              </a:tr>
              <a:tr h="227503">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7.</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346" marR="68346" marT="0" marB="0" anchor="b">
                    <a:solidFill>
                      <a:srgbClr val="0070C0">
                        <a:alpha val="10000"/>
                      </a:srgbClr>
                    </a:solidFill>
                  </a:tcPr>
                </a:tc>
                <a:tc>
                  <a:txBody>
                    <a:bodyPr/>
                    <a:lstStyle/>
                    <a:p>
                      <a:pPr>
                        <a:spcAft>
                          <a:spcPts val="0"/>
                        </a:spcAft>
                      </a:pPr>
                      <a:r>
                        <a:rPr lang="uk-UA" sz="1400">
                          <a:effectLst/>
                          <a:latin typeface="Times New Roman" panose="02020603050405020304" pitchFamily="18" charset="0"/>
                          <a:cs typeface="Times New Roman" panose="02020603050405020304" pitchFamily="18" charset="0"/>
                        </a:rPr>
                        <a:t>Манітол </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anchor="b">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0,59±</a:t>
                      </a:r>
                      <a:r>
                        <a:rPr lang="en-US" sz="1200">
                          <a:solidFill>
                            <a:srgbClr val="000000"/>
                          </a:solidFill>
                          <a:effectLst/>
                          <a:latin typeface="Times New Roman"/>
                          <a:ea typeface="Times New Roman"/>
                          <a:cs typeface="Times New Roman"/>
                        </a:rPr>
                        <a:t>0,12</a:t>
                      </a:r>
                      <a:endParaRPr lang="ru-RU" sz="12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0,89±</a:t>
                      </a:r>
                      <a:r>
                        <a:rPr lang="en-US" sz="1200">
                          <a:solidFill>
                            <a:srgbClr val="000000"/>
                          </a:solidFill>
                          <a:effectLst/>
                          <a:latin typeface="Times New Roman"/>
                          <a:ea typeface="Times New Roman"/>
                          <a:cs typeface="Times New Roman"/>
                        </a:rPr>
                        <a:t>0,</a:t>
                      </a:r>
                      <a:r>
                        <a:rPr lang="uk-UA" sz="1200">
                          <a:solidFill>
                            <a:srgbClr val="000000"/>
                          </a:solidFill>
                          <a:effectLst/>
                          <a:latin typeface="Times New Roman"/>
                          <a:ea typeface="Times New Roman"/>
                          <a:cs typeface="Times New Roman"/>
                        </a:rPr>
                        <a:t>07</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ru-RU" sz="1200" dirty="0">
                          <a:solidFill>
                            <a:srgbClr val="000000"/>
                          </a:solidFill>
                          <a:effectLst/>
                          <a:latin typeface="Times New Roman"/>
                          <a:ea typeface="Times New Roman"/>
                          <a:cs typeface="Times New Roman"/>
                        </a:rPr>
                        <a:t>0,60±</a:t>
                      </a:r>
                      <a:r>
                        <a:rPr lang="en-US" sz="1200" dirty="0">
                          <a:solidFill>
                            <a:srgbClr val="000000"/>
                          </a:solidFill>
                          <a:effectLst/>
                          <a:latin typeface="Times New Roman"/>
                          <a:ea typeface="Times New Roman"/>
                          <a:cs typeface="Times New Roman"/>
                        </a:rPr>
                        <a:t>0,12</a:t>
                      </a:r>
                      <a:endParaRPr lang="ru-RU" sz="1200" dirty="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0,51</a:t>
                      </a:r>
                      <a:r>
                        <a:rPr lang="ru-RU" sz="1200">
                          <a:solidFill>
                            <a:srgbClr val="000000"/>
                          </a:solidFill>
                          <a:effectLst/>
                          <a:latin typeface="Times New Roman"/>
                          <a:ea typeface="Times New Roman"/>
                          <a:cs typeface="Times New Roman"/>
                        </a:rPr>
                        <a:t>±</a:t>
                      </a:r>
                      <a:r>
                        <a:rPr lang="en-US" sz="1200">
                          <a:solidFill>
                            <a:srgbClr val="000000"/>
                          </a:solidFill>
                          <a:effectLst/>
                          <a:latin typeface="Times New Roman"/>
                          <a:ea typeface="Times New Roman"/>
                          <a:cs typeface="Times New Roman"/>
                        </a:rPr>
                        <a:t>0,</a:t>
                      </a:r>
                      <a:r>
                        <a:rPr lang="uk-UA" sz="1200">
                          <a:solidFill>
                            <a:srgbClr val="000000"/>
                          </a:solidFill>
                          <a:effectLst/>
                          <a:latin typeface="Times New Roman"/>
                          <a:ea typeface="Times New Roman"/>
                          <a:cs typeface="Times New Roman"/>
                        </a:rPr>
                        <a:t>09</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0,20±</a:t>
                      </a:r>
                      <a:r>
                        <a:rPr lang="en-US" sz="1200">
                          <a:solidFill>
                            <a:srgbClr val="000000"/>
                          </a:solidFill>
                          <a:effectLst/>
                          <a:latin typeface="Times New Roman"/>
                          <a:ea typeface="Times New Roman"/>
                          <a:cs typeface="Times New Roman"/>
                        </a:rPr>
                        <a:t>0,</a:t>
                      </a:r>
                      <a:r>
                        <a:rPr lang="uk-UA" sz="1200">
                          <a:solidFill>
                            <a:srgbClr val="000000"/>
                          </a:solidFill>
                          <a:effectLst/>
                          <a:latin typeface="Times New Roman"/>
                          <a:ea typeface="Times New Roman"/>
                          <a:cs typeface="Times New Roman"/>
                        </a:rPr>
                        <a:t>02</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dirty="0">
                          <a:solidFill>
                            <a:srgbClr val="000000"/>
                          </a:solidFill>
                          <a:effectLst/>
                          <a:latin typeface="Times New Roman"/>
                          <a:ea typeface="Times New Roman"/>
                          <a:cs typeface="Times New Roman"/>
                        </a:rPr>
                        <a:t>0,07</a:t>
                      </a:r>
                      <a:r>
                        <a:rPr lang="ru-RU" sz="1200" dirty="0">
                          <a:solidFill>
                            <a:srgbClr val="000000"/>
                          </a:solidFill>
                          <a:effectLst/>
                          <a:latin typeface="Times New Roman"/>
                          <a:ea typeface="Times New Roman"/>
                          <a:cs typeface="Times New Roman"/>
                        </a:rPr>
                        <a:t>±</a:t>
                      </a:r>
                      <a:r>
                        <a:rPr lang="en-US" sz="1200" dirty="0">
                          <a:solidFill>
                            <a:srgbClr val="000000"/>
                          </a:solidFill>
                          <a:effectLst/>
                          <a:latin typeface="Times New Roman"/>
                          <a:ea typeface="Times New Roman"/>
                          <a:cs typeface="Times New Roman"/>
                        </a:rPr>
                        <a:t>0,</a:t>
                      </a:r>
                      <a:r>
                        <a:rPr lang="uk-UA" sz="1200" dirty="0">
                          <a:solidFill>
                            <a:srgbClr val="000000"/>
                          </a:solidFill>
                          <a:effectLst/>
                          <a:latin typeface="Times New Roman"/>
                          <a:ea typeface="Times New Roman"/>
                          <a:cs typeface="Times New Roman"/>
                        </a:rPr>
                        <a:t>0</a:t>
                      </a:r>
                      <a:r>
                        <a:rPr lang="en-US" sz="1200" dirty="0">
                          <a:solidFill>
                            <a:srgbClr val="000000"/>
                          </a:solidFill>
                          <a:effectLst/>
                          <a:latin typeface="Times New Roman"/>
                          <a:ea typeface="Times New Roman"/>
                          <a:cs typeface="Times New Roman"/>
                        </a:rPr>
                        <a:t>2</a:t>
                      </a:r>
                      <a:endParaRPr lang="ru-RU" sz="1200" dirty="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1365817841"/>
                  </a:ext>
                </a:extLst>
              </a:tr>
              <a:tr h="227503">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8.</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346" marR="68346" marT="0" marB="0" anchor="b">
                    <a:solidFill>
                      <a:srgbClr val="0070C0">
                        <a:alpha val="10000"/>
                      </a:srgbClr>
                    </a:solidFill>
                  </a:tcPr>
                </a:tc>
                <a:tc>
                  <a:txBody>
                    <a:bodyPr/>
                    <a:lstStyle/>
                    <a:p>
                      <a:pPr>
                        <a:spcAft>
                          <a:spcPts val="0"/>
                        </a:spcAft>
                      </a:pPr>
                      <a:r>
                        <a:rPr lang="uk-UA" sz="1400">
                          <a:effectLst/>
                          <a:latin typeface="Times New Roman" panose="02020603050405020304" pitchFamily="18" charset="0"/>
                          <a:cs typeface="Times New Roman" panose="02020603050405020304" pitchFamily="18" charset="0"/>
                        </a:rPr>
                        <a:t>Сорбітол </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anchor="b">
                    <a:solidFill>
                      <a:srgbClr val="0070C0">
                        <a:alpha val="10000"/>
                      </a:srgbClr>
                    </a:solidFill>
                  </a:tcPr>
                </a:tc>
                <a:tc gridSpan="6">
                  <a:txBody>
                    <a:bodyPr/>
                    <a:lstStyle/>
                    <a:p>
                      <a:pPr algn="ctr">
                        <a:spcAft>
                          <a:spcPts val="0"/>
                        </a:spcAft>
                      </a:pPr>
                      <a:r>
                        <a:rPr lang="ru-RU" sz="1400" dirty="0" err="1">
                          <a:effectLst/>
                          <a:latin typeface="Times New Roman" panose="02020603050405020304" pitchFamily="18" charset="0"/>
                          <a:cs typeface="Times New Roman" panose="02020603050405020304" pitchFamily="18" charset="0"/>
                        </a:rPr>
                        <a:t>внутрішній</a:t>
                      </a:r>
                      <a:r>
                        <a:rPr lang="ru-RU" sz="1400" dirty="0">
                          <a:effectLst/>
                          <a:latin typeface="Times New Roman" panose="02020603050405020304" pitchFamily="18" charset="0"/>
                          <a:cs typeface="Times New Roman" panose="02020603050405020304" pitchFamily="18" charset="0"/>
                        </a:rPr>
                        <a:t> стандарт</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anchor="b">
                    <a:solidFill>
                      <a:srgbClr val="0070C0">
                        <a:alpha val="10000"/>
                      </a:srgb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403161839"/>
                  </a:ext>
                </a:extLst>
              </a:tr>
              <a:tr h="483114">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9.</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346" marR="68346" marT="0" marB="0" anchor="b">
                    <a:solidFill>
                      <a:srgbClr val="0070C0">
                        <a:alpha val="10000"/>
                      </a:srgbClr>
                    </a:solidFill>
                  </a:tcPr>
                </a:tc>
                <a:tc>
                  <a:txBody>
                    <a:bodyPr/>
                    <a:lstStyle/>
                    <a:p>
                      <a:pPr>
                        <a:spcAft>
                          <a:spcPts val="0"/>
                        </a:spcAft>
                      </a:pPr>
                      <a:r>
                        <a:rPr lang="uk-UA" sz="1400" dirty="0" err="1">
                          <a:effectLst/>
                          <a:latin typeface="Times New Roman" panose="02020603050405020304" pitchFamily="18" charset="0"/>
                          <a:cs typeface="Times New Roman" panose="02020603050405020304" pitchFamily="18" charset="0"/>
                        </a:rPr>
                        <a:t>Дульцитол</a:t>
                      </a:r>
                      <a:r>
                        <a:rPr lang="uk-UA" sz="1400" dirty="0">
                          <a:effectLst/>
                          <a:latin typeface="Times New Roman" panose="02020603050405020304" pitchFamily="18" charset="0"/>
                          <a:cs typeface="Times New Roman" panose="02020603050405020304" pitchFamily="18" charset="0"/>
                        </a:rPr>
                        <a:t> (</a:t>
                      </a:r>
                      <a:r>
                        <a:rPr lang="uk-UA" sz="1400" dirty="0" err="1">
                          <a:effectLst/>
                          <a:latin typeface="Times New Roman" panose="02020603050405020304" pitchFamily="18" charset="0"/>
                          <a:cs typeface="Times New Roman" panose="02020603050405020304" pitchFamily="18" charset="0"/>
                        </a:rPr>
                        <a:t>галактітол</a:t>
                      </a:r>
                      <a:r>
                        <a:rPr lang="uk-UA" sz="1400" dirty="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a:solidFill>
                      <a:srgbClr val="0070C0">
                        <a:alpha val="10000"/>
                      </a:srgbClr>
                    </a:solidFill>
                  </a:tcPr>
                </a:tc>
                <a:tc>
                  <a:txBody>
                    <a:bodyPr/>
                    <a:lstStyle/>
                    <a:p>
                      <a:pPr algn="ctr">
                        <a:spcAft>
                          <a:spcPts val="0"/>
                        </a:spcAft>
                      </a:pPr>
                      <a:r>
                        <a:rPr lang="ru-RU" sz="1200" dirty="0">
                          <a:solidFill>
                            <a:srgbClr val="000000"/>
                          </a:solidFill>
                          <a:effectLst/>
                          <a:latin typeface="Times New Roman"/>
                          <a:ea typeface="Times New Roman"/>
                          <a:cs typeface="Times New Roman"/>
                        </a:rPr>
                        <a:t>0,69±</a:t>
                      </a:r>
                      <a:r>
                        <a:rPr lang="en-US" sz="1200" dirty="0">
                          <a:solidFill>
                            <a:srgbClr val="000000"/>
                          </a:solidFill>
                          <a:effectLst/>
                          <a:latin typeface="Times New Roman"/>
                          <a:ea typeface="Times New Roman"/>
                          <a:cs typeface="Times New Roman"/>
                        </a:rPr>
                        <a:t>0,</a:t>
                      </a:r>
                      <a:r>
                        <a:rPr lang="uk-UA" sz="1200" dirty="0">
                          <a:solidFill>
                            <a:srgbClr val="000000"/>
                          </a:solidFill>
                          <a:effectLst/>
                          <a:latin typeface="Times New Roman"/>
                          <a:ea typeface="Times New Roman"/>
                          <a:cs typeface="Times New Roman"/>
                        </a:rPr>
                        <a:t>09</a:t>
                      </a:r>
                      <a:endParaRPr lang="ru-RU" sz="1200" dirty="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dirty="0">
                          <a:solidFill>
                            <a:srgbClr val="000000"/>
                          </a:solidFill>
                          <a:effectLst/>
                          <a:latin typeface="Times New Roman"/>
                          <a:ea typeface="Times New Roman"/>
                          <a:cs typeface="Times New Roman"/>
                        </a:rPr>
                        <a:t>1,44±</a:t>
                      </a:r>
                      <a:r>
                        <a:rPr lang="en-US" sz="1200" dirty="0">
                          <a:solidFill>
                            <a:srgbClr val="000000"/>
                          </a:solidFill>
                          <a:effectLst/>
                          <a:latin typeface="Times New Roman"/>
                          <a:ea typeface="Times New Roman"/>
                          <a:cs typeface="Times New Roman"/>
                        </a:rPr>
                        <a:t>0,</a:t>
                      </a:r>
                      <a:r>
                        <a:rPr lang="uk-UA" sz="1200" dirty="0">
                          <a:solidFill>
                            <a:srgbClr val="000000"/>
                          </a:solidFill>
                          <a:effectLst/>
                          <a:latin typeface="Times New Roman"/>
                          <a:ea typeface="Times New Roman"/>
                          <a:cs typeface="Times New Roman"/>
                        </a:rPr>
                        <a:t>05</a:t>
                      </a:r>
                      <a:endParaRPr lang="ru-RU" sz="1200" dirty="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ru-RU" sz="1200" dirty="0">
                          <a:solidFill>
                            <a:srgbClr val="000000"/>
                          </a:solidFill>
                          <a:effectLst/>
                          <a:latin typeface="Times New Roman"/>
                          <a:ea typeface="Times New Roman"/>
                          <a:cs typeface="Times New Roman"/>
                        </a:rPr>
                        <a:t>1,27±</a:t>
                      </a:r>
                      <a:r>
                        <a:rPr lang="en-US" sz="1200" dirty="0">
                          <a:solidFill>
                            <a:srgbClr val="000000"/>
                          </a:solidFill>
                          <a:effectLst/>
                          <a:latin typeface="Times New Roman"/>
                          <a:ea typeface="Times New Roman"/>
                          <a:cs typeface="Times New Roman"/>
                        </a:rPr>
                        <a:t>0,1</a:t>
                      </a:r>
                      <a:r>
                        <a:rPr lang="uk-UA" sz="1200" dirty="0">
                          <a:solidFill>
                            <a:srgbClr val="000000"/>
                          </a:solidFill>
                          <a:effectLst/>
                          <a:latin typeface="Times New Roman"/>
                          <a:ea typeface="Times New Roman"/>
                          <a:cs typeface="Times New Roman"/>
                        </a:rPr>
                        <a:t>1</a:t>
                      </a:r>
                      <a:endParaRPr lang="ru-RU" sz="1200" dirty="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uk-UA" sz="1200" dirty="0">
                          <a:solidFill>
                            <a:srgbClr val="000000"/>
                          </a:solidFill>
                          <a:effectLst/>
                          <a:latin typeface="Times New Roman"/>
                          <a:ea typeface="Times New Roman"/>
                          <a:cs typeface="Times New Roman"/>
                        </a:rPr>
                        <a:t>-</a:t>
                      </a:r>
                      <a:endParaRPr lang="ru-RU" sz="1200" dirty="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uk-UA" sz="1200" dirty="0">
                          <a:solidFill>
                            <a:srgbClr val="000000"/>
                          </a:solidFill>
                          <a:effectLst/>
                          <a:latin typeface="Times New Roman"/>
                          <a:ea typeface="Times New Roman"/>
                          <a:cs typeface="Times New Roman"/>
                        </a:rPr>
                        <a:t>-</a:t>
                      </a:r>
                      <a:endParaRPr lang="ru-RU" sz="1200" dirty="0">
                        <a:effectLst/>
                        <a:latin typeface="Times New Roman"/>
                        <a:ea typeface="Times New Roman"/>
                        <a:cs typeface="PetersburgC"/>
                      </a:endParaRPr>
                    </a:p>
                  </a:txBody>
                  <a:tcPr marL="68580" marR="68580" marT="0" marB="0" anchor="ctr">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a:t>
                      </a:r>
                      <a:endParaRPr lang="ru-RU" sz="1200">
                        <a:effectLst/>
                        <a:latin typeface="Times New Roman"/>
                        <a:ea typeface="Times New Roman"/>
                        <a:cs typeface="PetersburgC"/>
                      </a:endParaRPr>
                    </a:p>
                  </a:txBody>
                  <a:tcPr marL="68580" marR="68580" marT="0" marB="0" anchor="ctr">
                    <a:solidFill>
                      <a:srgbClr val="0070C0">
                        <a:alpha val="10000"/>
                      </a:srgbClr>
                    </a:solidFill>
                  </a:tcPr>
                </a:tc>
                <a:extLst>
                  <a:ext uri="{0D108BD9-81ED-4DB2-BD59-A6C34878D82A}">
                    <a16:rowId xmlns:a16="http://schemas.microsoft.com/office/drawing/2014/main" val="3597466209"/>
                  </a:ext>
                </a:extLst>
              </a:tr>
              <a:tr h="227503">
                <a:tc>
                  <a:txBody>
                    <a:bodyPr/>
                    <a:lstStyle/>
                    <a:p>
                      <a:pPr marL="0" lvl="0" indent="0" algn="ctr">
                        <a:lnSpc>
                          <a:spcPct val="107000"/>
                        </a:lnSpc>
                        <a:spcAft>
                          <a:spcPts val="0"/>
                        </a:spcAft>
                        <a:buFont typeface="+mj-lt"/>
                        <a:buNone/>
                      </a:pPr>
                      <a:r>
                        <a:rPr lang="en-US" sz="1400" dirty="0">
                          <a:effectLst/>
                          <a:latin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cs typeface="Times New Roman" panose="02020603050405020304" pitchFamily="18" charset="0"/>
                        </a:rPr>
                        <a:t>10.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346" marR="68346" marT="0" marB="0" anchor="b">
                    <a:solidFill>
                      <a:srgbClr val="0070C0">
                        <a:alpha val="10000"/>
                      </a:srgbClr>
                    </a:solidFill>
                  </a:tcPr>
                </a:tc>
                <a:tc>
                  <a:txBody>
                    <a:bodyPr/>
                    <a:lstStyle/>
                    <a:p>
                      <a:pPr>
                        <a:spcAft>
                          <a:spcPts val="0"/>
                        </a:spcAft>
                      </a:pPr>
                      <a:r>
                        <a:rPr lang="uk-UA" sz="1400" dirty="0">
                          <a:effectLst/>
                          <a:latin typeface="Times New Roman" panose="02020603050405020304" pitchFamily="18" charset="0"/>
                          <a:cs typeface="Times New Roman" panose="02020603050405020304" pitchFamily="18" charset="0"/>
                        </a:rPr>
                        <a:t>Сахароза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anchor="b">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a:t>
                      </a:r>
                      <a:endParaRPr lang="ru-RU" sz="12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1,27±</a:t>
                      </a:r>
                      <a:r>
                        <a:rPr lang="en-US" sz="1200">
                          <a:solidFill>
                            <a:srgbClr val="000000"/>
                          </a:solidFill>
                          <a:effectLst/>
                          <a:latin typeface="Times New Roman"/>
                          <a:ea typeface="Times New Roman"/>
                          <a:cs typeface="Times New Roman"/>
                        </a:rPr>
                        <a:t>0,1</a:t>
                      </a:r>
                      <a:r>
                        <a:rPr lang="uk-UA" sz="1200">
                          <a:solidFill>
                            <a:srgbClr val="000000"/>
                          </a:solidFill>
                          <a:effectLst/>
                          <a:latin typeface="Times New Roman"/>
                          <a:ea typeface="Times New Roman"/>
                          <a:cs typeface="Times New Roman"/>
                        </a:rPr>
                        <a:t>4</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ru-RU" sz="1200">
                          <a:solidFill>
                            <a:srgbClr val="000000"/>
                          </a:solidFill>
                          <a:effectLst/>
                          <a:latin typeface="Times New Roman"/>
                          <a:ea typeface="Times New Roman"/>
                          <a:cs typeface="Times New Roman"/>
                        </a:rPr>
                        <a:t>4,23±</a:t>
                      </a:r>
                      <a:r>
                        <a:rPr lang="en-US" sz="1200">
                          <a:solidFill>
                            <a:srgbClr val="000000"/>
                          </a:solidFill>
                          <a:effectLst/>
                          <a:latin typeface="Times New Roman"/>
                          <a:ea typeface="Times New Roman"/>
                          <a:cs typeface="Times New Roman"/>
                        </a:rPr>
                        <a:t>0,1</a:t>
                      </a:r>
                      <a:r>
                        <a:rPr lang="uk-UA" sz="1200">
                          <a:solidFill>
                            <a:srgbClr val="000000"/>
                          </a:solidFill>
                          <a:effectLst/>
                          <a:latin typeface="Times New Roman"/>
                          <a:ea typeface="Times New Roman"/>
                          <a:cs typeface="Times New Roman"/>
                        </a:rPr>
                        <a:t>6</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8,62</a:t>
                      </a:r>
                      <a:r>
                        <a:rPr lang="ru-RU" sz="1200">
                          <a:solidFill>
                            <a:srgbClr val="000000"/>
                          </a:solidFill>
                          <a:effectLst/>
                          <a:latin typeface="Times New Roman"/>
                          <a:ea typeface="Times New Roman"/>
                          <a:cs typeface="Times New Roman"/>
                        </a:rPr>
                        <a:t>±</a:t>
                      </a:r>
                      <a:r>
                        <a:rPr lang="en-US" sz="1200">
                          <a:solidFill>
                            <a:srgbClr val="000000"/>
                          </a:solidFill>
                          <a:effectLst/>
                          <a:latin typeface="Times New Roman"/>
                          <a:ea typeface="Times New Roman"/>
                          <a:cs typeface="Times New Roman"/>
                        </a:rPr>
                        <a:t>0,</a:t>
                      </a:r>
                      <a:r>
                        <a:rPr lang="uk-UA" sz="1200">
                          <a:solidFill>
                            <a:srgbClr val="000000"/>
                          </a:solidFill>
                          <a:effectLst/>
                          <a:latin typeface="Times New Roman"/>
                          <a:ea typeface="Times New Roman"/>
                          <a:cs typeface="Times New Roman"/>
                        </a:rPr>
                        <a:t>08</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dirty="0">
                          <a:solidFill>
                            <a:srgbClr val="000000"/>
                          </a:solidFill>
                          <a:effectLst/>
                          <a:latin typeface="Times New Roman"/>
                          <a:ea typeface="Times New Roman"/>
                          <a:cs typeface="Times New Roman"/>
                        </a:rPr>
                        <a:t>3,55</a:t>
                      </a:r>
                      <a:r>
                        <a:rPr lang="ru-RU" sz="1200" dirty="0">
                          <a:solidFill>
                            <a:srgbClr val="000000"/>
                          </a:solidFill>
                          <a:effectLst/>
                          <a:latin typeface="Times New Roman"/>
                          <a:ea typeface="Times New Roman"/>
                          <a:cs typeface="Times New Roman"/>
                        </a:rPr>
                        <a:t>±</a:t>
                      </a:r>
                      <a:r>
                        <a:rPr lang="en-US" sz="1200" dirty="0">
                          <a:solidFill>
                            <a:srgbClr val="000000"/>
                          </a:solidFill>
                          <a:effectLst/>
                          <a:latin typeface="Times New Roman"/>
                          <a:ea typeface="Times New Roman"/>
                          <a:cs typeface="Times New Roman"/>
                        </a:rPr>
                        <a:t>0,</a:t>
                      </a:r>
                      <a:r>
                        <a:rPr lang="uk-UA" sz="1200" dirty="0">
                          <a:solidFill>
                            <a:srgbClr val="000000"/>
                          </a:solidFill>
                          <a:effectLst/>
                          <a:latin typeface="Times New Roman"/>
                          <a:ea typeface="Times New Roman"/>
                          <a:cs typeface="Times New Roman"/>
                        </a:rPr>
                        <a:t>04</a:t>
                      </a:r>
                      <a:endParaRPr lang="ru-RU" sz="1200" dirty="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dirty="0">
                          <a:solidFill>
                            <a:srgbClr val="000000"/>
                          </a:solidFill>
                          <a:effectLst/>
                          <a:latin typeface="Times New Roman"/>
                          <a:ea typeface="Times New Roman"/>
                          <a:cs typeface="Times New Roman"/>
                        </a:rPr>
                        <a:t>0,82</a:t>
                      </a:r>
                      <a:r>
                        <a:rPr lang="ru-RU" sz="1200" dirty="0">
                          <a:solidFill>
                            <a:srgbClr val="000000"/>
                          </a:solidFill>
                          <a:effectLst/>
                          <a:latin typeface="Times New Roman"/>
                          <a:ea typeface="Times New Roman"/>
                          <a:cs typeface="Times New Roman"/>
                        </a:rPr>
                        <a:t>±</a:t>
                      </a:r>
                      <a:r>
                        <a:rPr lang="en-US" sz="1200" dirty="0">
                          <a:solidFill>
                            <a:srgbClr val="000000"/>
                          </a:solidFill>
                          <a:effectLst/>
                          <a:latin typeface="Times New Roman"/>
                          <a:ea typeface="Times New Roman"/>
                          <a:cs typeface="Times New Roman"/>
                        </a:rPr>
                        <a:t>0,</a:t>
                      </a:r>
                      <a:r>
                        <a:rPr lang="uk-UA" sz="1200" dirty="0">
                          <a:solidFill>
                            <a:srgbClr val="000000"/>
                          </a:solidFill>
                          <a:effectLst/>
                          <a:latin typeface="Times New Roman"/>
                          <a:ea typeface="Times New Roman"/>
                          <a:cs typeface="Times New Roman"/>
                        </a:rPr>
                        <a:t>03</a:t>
                      </a:r>
                      <a:endParaRPr lang="ru-RU" sz="1200" dirty="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3361256996"/>
                  </a:ext>
                </a:extLst>
              </a:tr>
              <a:tr h="227503">
                <a:tc>
                  <a:txBody>
                    <a:bodyPr/>
                    <a:lstStyle/>
                    <a:p>
                      <a:pPr marL="0" lvl="0" indent="0" algn="ctr">
                        <a:lnSpc>
                          <a:spcPct val="107000"/>
                        </a:lnSpc>
                        <a:spcAft>
                          <a:spcPts val="0"/>
                        </a:spcAft>
                        <a:buFont typeface="+mj-lt"/>
                        <a:buNone/>
                      </a:pPr>
                      <a:r>
                        <a:rPr lang="uk-UA" sz="1400" dirty="0">
                          <a:effectLst/>
                          <a:latin typeface="Times New Roman" panose="02020603050405020304" pitchFamily="18" charset="0"/>
                          <a:ea typeface="Calibri" panose="020F0502020204030204" pitchFamily="34" charset="0"/>
                          <a:cs typeface="Times New Roman" panose="02020603050405020304" pitchFamily="18" charset="0"/>
                        </a:rPr>
                        <a:t>11.</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346" marR="68346" marT="0" marB="0" anchor="b">
                    <a:solidFill>
                      <a:srgbClr val="0070C0">
                        <a:alpha val="10000"/>
                      </a:srgbClr>
                    </a:solidFill>
                  </a:tcPr>
                </a:tc>
                <a:tc>
                  <a:txBody>
                    <a:bodyPr/>
                    <a:lstStyle/>
                    <a:p>
                      <a:pPr>
                        <a:spcAft>
                          <a:spcPts val="0"/>
                        </a:spcAft>
                      </a:pPr>
                      <a:r>
                        <a:rPr lang="uk-UA" sz="1400">
                          <a:effectLst/>
                          <a:latin typeface="Times New Roman" panose="02020603050405020304" pitchFamily="18" charset="0"/>
                          <a:cs typeface="Times New Roman" panose="02020603050405020304" pitchFamily="18" charset="0"/>
                        </a:rPr>
                        <a:t>Фруктоза </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346" marR="68346" marT="0" marB="0" anchor="b">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a:t>
                      </a:r>
                      <a:endParaRPr lang="ru-RU" sz="12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2,23</a:t>
                      </a:r>
                      <a:r>
                        <a:rPr lang="ru-RU" sz="1200">
                          <a:solidFill>
                            <a:srgbClr val="000000"/>
                          </a:solidFill>
                          <a:effectLst/>
                          <a:latin typeface="Times New Roman"/>
                          <a:ea typeface="Times New Roman"/>
                          <a:cs typeface="Times New Roman"/>
                        </a:rPr>
                        <a:t>±</a:t>
                      </a:r>
                      <a:r>
                        <a:rPr lang="en-US" sz="1200">
                          <a:solidFill>
                            <a:srgbClr val="000000"/>
                          </a:solidFill>
                          <a:effectLst/>
                          <a:latin typeface="Times New Roman"/>
                          <a:ea typeface="Times New Roman"/>
                          <a:cs typeface="Times New Roman"/>
                        </a:rPr>
                        <a:t>0,1</a:t>
                      </a:r>
                      <a:r>
                        <a:rPr lang="uk-UA" sz="1200">
                          <a:solidFill>
                            <a:srgbClr val="000000"/>
                          </a:solidFill>
                          <a:effectLst/>
                          <a:latin typeface="Times New Roman"/>
                          <a:ea typeface="Times New Roman"/>
                          <a:cs typeface="Times New Roman"/>
                        </a:rPr>
                        <a:t>9</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a:solidFill>
                            <a:srgbClr val="000000"/>
                          </a:solidFill>
                          <a:effectLst/>
                          <a:latin typeface="Times New Roman"/>
                          <a:ea typeface="Times New Roman"/>
                          <a:cs typeface="Times New Roman"/>
                        </a:rPr>
                        <a:t>4,96</a:t>
                      </a:r>
                      <a:r>
                        <a:rPr lang="ru-RU" sz="1200">
                          <a:solidFill>
                            <a:srgbClr val="000000"/>
                          </a:solidFill>
                          <a:effectLst/>
                          <a:latin typeface="Times New Roman"/>
                          <a:ea typeface="Times New Roman"/>
                          <a:cs typeface="Times New Roman"/>
                        </a:rPr>
                        <a:t>±</a:t>
                      </a:r>
                      <a:r>
                        <a:rPr lang="en-US" sz="1200">
                          <a:solidFill>
                            <a:srgbClr val="000000"/>
                          </a:solidFill>
                          <a:effectLst/>
                          <a:latin typeface="Times New Roman"/>
                          <a:ea typeface="Times New Roman"/>
                          <a:cs typeface="Times New Roman"/>
                        </a:rPr>
                        <a:t>0,</a:t>
                      </a:r>
                      <a:r>
                        <a:rPr lang="uk-UA" sz="1200">
                          <a:solidFill>
                            <a:srgbClr val="000000"/>
                          </a:solidFill>
                          <a:effectLst/>
                          <a:latin typeface="Times New Roman"/>
                          <a:ea typeface="Times New Roman"/>
                          <a:cs typeface="Times New Roman"/>
                        </a:rPr>
                        <a:t>02</a:t>
                      </a:r>
                      <a:endParaRPr lang="ru-RU" sz="12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200" dirty="0">
                          <a:solidFill>
                            <a:srgbClr val="000000"/>
                          </a:solidFill>
                          <a:effectLst/>
                          <a:latin typeface="Times New Roman"/>
                          <a:ea typeface="Times New Roman"/>
                          <a:cs typeface="Times New Roman"/>
                        </a:rPr>
                        <a:t>-</a:t>
                      </a:r>
                      <a:endParaRPr lang="ru-RU" sz="1200" dirty="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1864134852"/>
                  </a:ext>
                </a:extLst>
              </a:tr>
            </a:tbl>
          </a:graphicData>
        </a:graphic>
      </p:graphicFrame>
      <p:sp>
        <p:nvSpPr>
          <p:cNvPr id="20" name="Прямоугольник 19"/>
          <p:cNvSpPr/>
          <p:nvPr/>
        </p:nvSpPr>
        <p:spPr>
          <a:xfrm>
            <a:off x="60325" y="6012575"/>
            <a:ext cx="12098215" cy="830997"/>
          </a:xfrm>
          <a:prstGeom prst="rect">
            <a:avLst/>
          </a:prstGeom>
        </p:spPr>
        <p:txBody>
          <a:bodyPr wrap="square">
            <a:spAutoFit/>
          </a:bodyPr>
          <a:lstStyle/>
          <a:p>
            <a:r>
              <a:rPr lang="uk-UA" sz="1200" dirty="0">
                <a:latin typeface="Arial" panose="020B0604020202020204" pitchFamily="34" charset="0"/>
                <a:ea typeface="Calibri" panose="020F0502020204030204" pitchFamily="34" charset="0"/>
                <a:cs typeface="Arial" panose="020B0604020202020204" pitchFamily="34" charset="0"/>
              </a:rPr>
              <a:t>1. Савельєва О. В. Шумова Г. С., Владимирова І. М. Визначення вмісту моносахаридів у траві рутвиці смердючої </a:t>
            </a:r>
            <a:r>
              <a:rPr lang="en-US" sz="1200" i="1" dirty="0" err="1">
                <a:latin typeface="Arial" panose="020B0604020202020204" pitchFamily="34" charset="0"/>
                <a:ea typeface="Calibri" panose="020F0502020204030204" pitchFamily="34" charset="0"/>
                <a:cs typeface="Arial" panose="020B0604020202020204" pitchFamily="34" charset="0"/>
              </a:rPr>
              <a:t>Thalictrum</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foetidum</a:t>
            </a:r>
            <a:r>
              <a:rPr lang="en-US" sz="1200" i="1" dirty="0">
                <a:latin typeface="Arial" panose="020B0604020202020204" pitchFamily="34" charset="0"/>
                <a:ea typeface="Calibri" panose="020F0502020204030204" pitchFamily="34" charset="0"/>
                <a:cs typeface="Arial" panose="020B0604020202020204" pitchFamily="34" charset="0"/>
              </a:rPr>
              <a:t> L</a:t>
            </a:r>
            <a:r>
              <a:rPr lang="uk-UA" sz="1200" i="1" dirty="0">
                <a:latin typeface="Arial" panose="020B0604020202020204" pitchFamily="34" charset="0"/>
                <a:ea typeface="Calibri" panose="020F0502020204030204" pitchFamily="34" charset="0"/>
                <a:cs typeface="Arial" panose="020B0604020202020204" pitchFamily="34" charset="0"/>
              </a:rPr>
              <a:t>.</a:t>
            </a:r>
            <a:r>
              <a:rPr lang="uk-UA" sz="1200" dirty="0">
                <a:latin typeface="Arial" panose="020B0604020202020204" pitchFamily="34" charset="0"/>
                <a:ea typeface="Calibri" panose="020F0502020204030204" pitchFamily="34" charset="0"/>
                <a:cs typeface="Arial" panose="020B0604020202020204" pitchFamily="34" charset="0"/>
              </a:rPr>
              <a:t> </a:t>
            </a:r>
            <a:r>
              <a:rPr lang="uk-UA" sz="1200" i="1" dirty="0">
                <a:latin typeface="Arial" panose="020B0604020202020204" pitchFamily="34" charset="0"/>
                <a:ea typeface="Calibri" panose="020F0502020204030204" pitchFamily="34" charset="0"/>
                <a:cs typeface="Arial" panose="020B0604020202020204" pitchFamily="34" charset="0"/>
              </a:rPr>
              <a:t>Фармація </a:t>
            </a:r>
            <a:r>
              <a:rPr lang="en-US" sz="1200" i="1" dirty="0">
                <a:latin typeface="Arial" panose="020B0604020202020204" pitchFamily="34" charset="0"/>
                <a:ea typeface="Calibri" panose="020F0502020204030204" pitchFamily="34" charset="0"/>
                <a:cs typeface="Arial" panose="020B0604020202020204" pitchFamily="34" charset="0"/>
              </a:rPr>
              <a:t>XXI</a:t>
            </a:r>
            <a:r>
              <a:rPr lang="uk-UA" sz="1200" i="1" dirty="0">
                <a:latin typeface="Arial" panose="020B0604020202020204" pitchFamily="34" charset="0"/>
                <a:ea typeface="Calibri" panose="020F0502020204030204" pitchFamily="34" charset="0"/>
                <a:cs typeface="Arial" panose="020B0604020202020204" pitchFamily="34" charset="0"/>
              </a:rPr>
              <a:t> століття: тенденції та перспективи</a:t>
            </a:r>
            <a:r>
              <a:rPr lang="uk-UA" sz="1200" dirty="0">
                <a:latin typeface="Arial" panose="020B0604020202020204" pitchFamily="34" charset="0"/>
                <a:ea typeface="Calibri" panose="020F0502020204030204" pitchFamily="34" charset="0"/>
                <a:cs typeface="Arial" panose="020B0604020202020204" pitchFamily="34" charset="0"/>
              </a:rPr>
              <a:t>»: матеріали </a:t>
            </a:r>
            <a:r>
              <a:rPr lang="en-US" sz="1200" dirty="0">
                <a:latin typeface="Arial" panose="020B0604020202020204" pitchFamily="34" charset="0"/>
                <a:ea typeface="Calibri" panose="020F0502020204030204" pitchFamily="34" charset="0"/>
                <a:cs typeface="Arial" panose="020B0604020202020204" pitchFamily="34" charset="0"/>
              </a:rPr>
              <a:t>VIII</a:t>
            </a:r>
            <a:r>
              <a:rPr lang="uk-UA" sz="1200" dirty="0">
                <a:latin typeface="Arial" panose="020B0604020202020204" pitchFamily="34" charset="0"/>
                <a:ea typeface="Calibri" panose="020F0502020204030204" pitchFamily="34" charset="0"/>
                <a:cs typeface="Arial" panose="020B0604020202020204" pitchFamily="34" charset="0"/>
              </a:rPr>
              <a:t> </a:t>
            </a:r>
            <a:r>
              <a:rPr lang="uk-UA" sz="1200" dirty="0" err="1">
                <a:latin typeface="Arial" panose="020B0604020202020204" pitchFamily="34" charset="0"/>
                <a:ea typeface="Calibri" panose="020F0502020204030204" pitchFamily="34" charset="0"/>
                <a:cs typeface="Arial" panose="020B0604020202020204" pitchFamily="34" charset="0"/>
              </a:rPr>
              <a:t>Нац</a:t>
            </a:r>
            <a:r>
              <a:rPr lang="uk-UA" sz="1200" dirty="0">
                <a:latin typeface="Arial" panose="020B0604020202020204" pitchFamily="34" charset="0"/>
                <a:ea typeface="Calibri" panose="020F0502020204030204" pitchFamily="34" charset="0"/>
                <a:cs typeface="Arial" panose="020B0604020202020204" pitchFamily="34" charset="0"/>
              </a:rPr>
              <a:t>. з’їзду фармацевтів України, Харків, 14-16 </a:t>
            </a:r>
            <a:r>
              <a:rPr lang="uk-UA" sz="1200" dirty="0" err="1">
                <a:latin typeface="Arial" panose="020B0604020202020204" pitchFamily="34" charset="0"/>
                <a:ea typeface="Calibri" panose="020F0502020204030204" pitchFamily="34" charset="0"/>
                <a:cs typeface="Arial" panose="020B0604020202020204" pitchFamily="34" charset="0"/>
              </a:rPr>
              <a:t>вересн</a:t>
            </a:r>
            <a:r>
              <a:rPr lang="uk-UA" sz="1200" dirty="0">
                <a:latin typeface="Arial" panose="020B0604020202020204" pitchFamily="34" charset="0"/>
                <a:ea typeface="Calibri" panose="020F0502020204030204" pitchFamily="34" charset="0"/>
                <a:cs typeface="Arial" panose="020B0604020202020204" pitchFamily="34" charset="0"/>
              </a:rPr>
              <a:t>. 2016 р., Х., 2016. С. 209.</a:t>
            </a:r>
          </a:p>
          <a:p>
            <a:pPr lvl="0"/>
            <a:r>
              <a:rPr lang="uk-UA" sz="1200" dirty="0">
                <a:latin typeface="Arial" panose="020B0604020202020204" pitchFamily="34" charset="0"/>
                <a:cs typeface="Arial" panose="020B0604020202020204" pitchFamily="34" charset="0"/>
              </a:rPr>
              <a:t>2. </a:t>
            </a:r>
            <a:r>
              <a:rPr lang="en-US" sz="1200" dirty="0" err="1">
                <a:latin typeface="Arial" panose="020B0604020202020204" pitchFamily="34" charset="0"/>
                <a:cs typeface="Arial" panose="020B0604020202020204" pitchFamily="34" charset="0"/>
              </a:rPr>
              <a:t>Savelieva</a:t>
            </a:r>
            <a:r>
              <a:rPr lang="en-US" sz="1200" dirty="0">
                <a:latin typeface="Arial" panose="020B0604020202020204" pitchFamily="34" charset="0"/>
                <a:cs typeface="Arial" panose="020B0604020202020204" pitchFamily="34" charset="0"/>
              </a:rPr>
              <a:t> E</a:t>
            </a:r>
            <a:r>
              <a:rPr lang="uk-UA" sz="120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V</a:t>
            </a:r>
            <a:r>
              <a:rPr lang="uk-UA"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Vladymyrova</a:t>
            </a:r>
            <a:r>
              <a:rPr lang="en-US" sz="1200" dirty="0">
                <a:latin typeface="Arial" panose="020B0604020202020204" pitchFamily="34" charset="0"/>
                <a:cs typeface="Arial" panose="020B0604020202020204" pitchFamily="34" charset="0"/>
              </a:rPr>
              <a:t> I</a:t>
            </a:r>
            <a:r>
              <a:rPr lang="uk-UA"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Tishakova</a:t>
            </a:r>
            <a:r>
              <a:rPr lang="en-US" sz="1200" dirty="0">
                <a:latin typeface="Arial" panose="020B0604020202020204" pitchFamily="34" charset="0"/>
                <a:cs typeface="Arial" panose="020B0604020202020204" pitchFamily="34" charset="0"/>
              </a:rPr>
              <a:t> T</a:t>
            </a:r>
            <a:r>
              <a:rPr lang="uk-UA" sz="120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S</a:t>
            </a:r>
            <a:r>
              <a:rPr lang="uk-UA"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Study of monosaccharide composition of Meadow </a:t>
            </a:r>
            <a:r>
              <a:rPr lang="en-US" sz="1200" dirty="0" err="1">
                <a:latin typeface="Arial" panose="020B0604020202020204" pitchFamily="34" charset="0"/>
                <a:cs typeface="Arial" panose="020B0604020202020204" pitchFamily="34" charset="0"/>
              </a:rPr>
              <a:t>Pasqueflower</a:t>
            </a:r>
            <a:r>
              <a:rPr lang="en-US" sz="1200" dirty="0">
                <a:latin typeface="Arial" panose="020B0604020202020204" pitchFamily="34" charset="0"/>
                <a:cs typeface="Arial" panose="020B0604020202020204" pitchFamily="34" charset="0"/>
              </a:rPr>
              <a:t> </a:t>
            </a:r>
            <a:r>
              <a:rPr lang="uk-UA"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Scientific development and achievements</a:t>
            </a:r>
            <a:r>
              <a:rPr lang="uk-UA"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Proceedings of the International Scientific Conference</a:t>
            </a:r>
            <a:r>
              <a:rPr lang="uk-UA"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Scotland, UK</a:t>
            </a:r>
            <a:r>
              <a:rPr lang="uk-UA"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1 December  2017</a:t>
            </a:r>
            <a:r>
              <a:rPr lang="uk-UA" sz="120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St. Andrews, Scotland, UK</a:t>
            </a:r>
            <a:r>
              <a:rPr lang="uk-UA" sz="1200" dirty="0">
                <a:latin typeface="Arial" panose="020B0604020202020204" pitchFamily="34" charset="0"/>
                <a:cs typeface="Arial" panose="020B0604020202020204" pitchFamily="34" charset="0"/>
              </a:rPr>
              <a:t>. 2017. </a:t>
            </a:r>
            <a:r>
              <a:rPr lang="en-US" sz="1200" dirty="0">
                <a:latin typeface="Arial" panose="020B0604020202020204" pitchFamily="34" charset="0"/>
                <a:cs typeface="Arial" panose="020B0604020202020204" pitchFamily="34" charset="0"/>
              </a:rPr>
              <a:t>Part 1. </a:t>
            </a:r>
            <a:r>
              <a:rPr lang="uk-UA" sz="1200" dirty="0">
                <a:latin typeface="Arial" panose="020B0604020202020204" pitchFamily="34" charset="0"/>
                <a:cs typeface="Arial" panose="020B0604020202020204" pitchFamily="34" charset="0"/>
              </a:rPr>
              <a:t>Р. 107-110.</a:t>
            </a:r>
            <a:endParaRPr lang="ru-RU" sz="1200" dirty="0">
              <a:latin typeface="Arial" panose="020B0604020202020204" pitchFamily="34" charset="0"/>
              <a:cs typeface="Arial" panose="020B0604020202020204" pitchFamily="34" charset="0"/>
            </a:endParaRPr>
          </a:p>
        </p:txBody>
      </p:sp>
      <p:cxnSp>
        <p:nvCxnSpPr>
          <p:cNvPr id="24" name="Прямая соединительная линия 23"/>
          <p:cNvCxnSpPr/>
          <p:nvPr/>
        </p:nvCxnSpPr>
        <p:spPr>
          <a:xfrm>
            <a:off x="0" y="601815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Прямоугольник 20"/>
          <p:cNvSpPr/>
          <p:nvPr/>
        </p:nvSpPr>
        <p:spPr>
          <a:xfrm>
            <a:off x="5781544" y="5412652"/>
            <a:ext cx="3169522" cy="307777"/>
          </a:xfrm>
          <a:prstGeom prst="rect">
            <a:avLst/>
          </a:prstGeom>
        </p:spPr>
        <p:txBody>
          <a:bodyPr wrap="none">
            <a:spAutoFit/>
          </a:bodyPr>
          <a:lstStyle/>
          <a:p>
            <a:pPr algn="just">
              <a:spcAft>
                <a:spcPts val="0"/>
              </a:spcAft>
            </a:pPr>
            <a:r>
              <a:rPr lang="uk-UA" sz="1400" dirty="0">
                <a:latin typeface="Times New Roman" panose="02020603050405020304" pitchFamily="18" charset="0"/>
                <a:ea typeface="Times New Roman" panose="02020603050405020304" pitchFamily="18" charset="0"/>
                <a:cs typeface="Times New Roman" panose="02020603050405020304" pitchFamily="18" charset="0"/>
              </a:rPr>
              <a:t>Примітка: «-» - речовина не визначена.</a:t>
            </a:r>
            <a:endParaRPr lang="ru-RU" sz="1400" dirty="0">
              <a:latin typeface="Times New Roman" panose="02020603050405020304" pitchFamily="18" charset="0"/>
              <a:ea typeface="Times New Roman" panose="02020603050405020304" pitchFamily="18" charset="0"/>
              <a:cs typeface="PetersburgC"/>
            </a:endParaRPr>
          </a:p>
        </p:txBody>
      </p:sp>
      <p:sp>
        <p:nvSpPr>
          <p:cNvPr id="11" name="Номер слайда 7"/>
          <p:cNvSpPr>
            <a:spLocks noGrp="1"/>
          </p:cNvSpPr>
          <p:nvPr>
            <p:ph type="sldNum" sz="quarter" idx="12"/>
          </p:nvPr>
        </p:nvSpPr>
        <p:spPr>
          <a:xfrm>
            <a:off x="9378695" y="6456328"/>
            <a:ext cx="2743200" cy="365125"/>
          </a:xfrm>
        </p:spPr>
        <p:txBody>
          <a:bodyPr/>
          <a:lstStyle/>
          <a:p>
            <a:endParaRPr lang="en-US" sz="1400" b="1" dirty="0">
              <a:solidFill>
                <a:schemeClr val="tx1"/>
              </a:solidFill>
              <a:latin typeface="Times New Roman" panose="02020603050405020304" pitchFamily="18" charset="0"/>
              <a:cs typeface="Times New Roman" panose="02020603050405020304" pitchFamily="18" charset="0"/>
            </a:endParaRPr>
          </a:p>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t>18</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1891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820863" y="160780"/>
            <a:ext cx="8953081" cy="430887"/>
          </a:xfrm>
          <a:prstGeom prst="rect">
            <a:avLst/>
          </a:prstGeom>
        </p:spPr>
        <p:txBody>
          <a:bodyPr wrap="square">
            <a:spAutoFit/>
          </a:bodyPr>
          <a:lstStyle/>
          <a:p>
            <a:pPr algn="ct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Визначення фенольних </a:t>
            </a:r>
            <a:r>
              <a:rPr lang="uk-UA" sz="22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сполук</a:t>
            </a: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у сону лучного траві методом ВЕРХ</a:t>
            </a:r>
            <a:endParaRPr lang="ru-RU" sz="2200" b="1" dirty="0">
              <a:solidFill>
                <a:srgbClr val="002060"/>
              </a:solidFill>
              <a:effectLst>
                <a:outerShdw blurRad="38100" dist="38100" dir="2700000" algn="tl">
                  <a:srgbClr val="000000">
                    <a:alpha val="43137"/>
                  </a:srgbClr>
                </a:outerShdw>
              </a:effectLst>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632728914"/>
              </p:ext>
            </p:extLst>
          </p:nvPr>
        </p:nvGraphicFramePr>
        <p:xfrm>
          <a:off x="5848140" y="1100462"/>
          <a:ext cx="6159641" cy="3799785"/>
        </p:xfrm>
        <a:graphic>
          <a:graphicData uri="http://schemas.openxmlformats.org/drawingml/2006/table">
            <a:tbl>
              <a:tblPr firstRow="1" firstCol="1" bandRow="1">
                <a:tableStyleId>{5940675A-B579-460E-94D1-54222C63F5DA}</a:tableStyleId>
              </a:tblPr>
              <a:tblGrid>
                <a:gridCol w="679259">
                  <a:extLst>
                    <a:ext uri="{9D8B030D-6E8A-4147-A177-3AD203B41FA5}">
                      <a16:colId xmlns:a16="http://schemas.microsoft.com/office/drawing/2014/main" val="2237720428"/>
                    </a:ext>
                  </a:extLst>
                </a:gridCol>
                <a:gridCol w="1009239">
                  <a:extLst>
                    <a:ext uri="{9D8B030D-6E8A-4147-A177-3AD203B41FA5}">
                      <a16:colId xmlns:a16="http://schemas.microsoft.com/office/drawing/2014/main" val="317716298"/>
                    </a:ext>
                  </a:extLst>
                </a:gridCol>
                <a:gridCol w="679259">
                  <a:extLst>
                    <a:ext uri="{9D8B030D-6E8A-4147-A177-3AD203B41FA5}">
                      <a16:colId xmlns:a16="http://schemas.microsoft.com/office/drawing/2014/main" val="386869924"/>
                    </a:ext>
                  </a:extLst>
                </a:gridCol>
                <a:gridCol w="698556">
                  <a:extLst>
                    <a:ext uri="{9D8B030D-6E8A-4147-A177-3AD203B41FA5}">
                      <a16:colId xmlns:a16="http://schemas.microsoft.com/office/drawing/2014/main" val="1761834406"/>
                    </a:ext>
                  </a:extLst>
                </a:gridCol>
                <a:gridCol w="698556">
                  <a:extLst>
                    <a:ext uri="{9D8B030D-6E8A-4147-A177-3AD203B41FA5}">
                      <a16:colId xmlns:a16="http://schemas.microsoft.com/office/drawing/2014/main" val="2256490877"/>
                    </a:ext>
                  </a:extLst>
                </a:gridCol>
                <a:gridCol w="1324622">
                  <a:extLst>
                    <a:ext uri="{9D8B030D-6E8A-4147-A177-3AD203B41FA5}">
                      <a16:colId xmlns:a16="http://schemas.microsoft.com/office/drawing/2014/main" val="2243359073"/>
                    </a:ext>
                  </a:extLst>
                </a:gridCol>
                <a:gridCol w="1070150">
                  <a:extLst>
                    <a:ext uri="{9D8B030D-6E8A-4147-A177-3AD203B41FA5}">
                      <a16:colId xmlns:a16="http://schemas.microsoft.com/office/drawing/2014/main" val="2238856088"/>
                    </a:ext>
                  </a:extLst>
                </a:gridCol>
              </a:tblGrid>
              <a:tr h="232970">
                <a:tc rowSpan="2">
                  <a:txBody>
                    <a:bodyPr/>
                    <a:lstStyle/>
                    <a:p>
                      <a:pPr algn="ctr">
                        <a:spcAft>
                          <a:spcPts val="0"/>
                        </a:spcAft>
                      </a:pPr>
                      <a:r>
                        <a:rPr lang="uk-UA" sz="1400" dirty="0">
                          <a:effectLst/>
                          <a:latin typeface="Times New Roman" panose="02020603050405020304" pitchFamily="18" charset="0"/>
                          <a:cs typeface="Times New Roman" panose="02020603050405020304" pitchFamily="18" charset="0"/>
                        </a:rPr>
                        <a:t>№ з/п</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alpha val="40000"/>
                      </a:srgbClr>
                    </a:solidFill>
                  </a:tcPr>
                </a:tc>
                <a:tc rowSpan="2">
                  <a:txBody>
                    <a:bodyPr/>
                    <a:lstStyle/>
                    <a:p>
                      <a:pPr algn="ctr">
                        <a:spcAft>
                          <a:spcPts val="0"/>
                        </a:spcAft>
                      </a:pPr>
                      <a:r>
                        <a:rPr lang="uk-UA" sz="1400" dirty="0">
                          <a:effectLst/>
                          <a:latin typeface="Times New Roman" panose="02020603050405020304" pitchFamily="18" charset="0"/>
                          <a:cs typeface="Times New Roman" panose="02020603050405020304" pitchFamily="18" charset="0"/>
                        </a:rPr>
                        <a:t>Час утримування, хв</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alpha val="40000"/>
                      </a:srgbClr>
                    </a:solidFill>
                  </a:tcPr>
                </a:tc>
                <a:tc gridSpan="3">
                  <a:txBody>
                    <a:bodyPr/>
                    <a:lstStyle/>
                    <a:p>
                      <a:pPr algn="ctr">
                        <a:spcAft>
                          <a:spcPts val="0"/>
                        </a:spcAft>
                      </a:pPr>
                      <a:r>
                        <a:rPr lang="uk-UA" sz="1400" dirty="0">
                          <a:effectLst/>
                          <a:latin typeface="Times New Roman" panose="02020603050405020304" pitchFamily="18" charset="0"/>
                          <a:cs typeface="Times New Roman" panose="02020603050405020304" pitchFamily="18" charset="0"/>
                        </a:rPr>
                        <a:t>Площа піку,</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alpha val="40000"/>
                      </a:srgbClr>
                    </a:solidFill>
                  </a:tcPr>
                </a:tc>
                <a:tc hMerge="1">
                  <a:txBody>
                    <a:bodyPr/>
                    <a:lstStyle/>
                    <a:p>
                      <a:endParaRPr lang="ru-RU"/>
                    </a:p>
                  </a:txBody>
                  <a:tcPr/>
                </a:tc>
                <a:tc hMerge="1">
                  <a:txBody>
                    <a:bodyPr/>
                    <a:lstStyle/>
                    <a:p>
                      <a:endParaRPr lang="ru-RU"/>
                    </a:p>
                  </a:txBody>
                  <a:tcPr/>
                </a:tc>
                <a:tc rowSpan="2">
                  <a:txBody>
                    <a:bodyPr/>
                    <a:lstStyle/>
                    <a:p>
                      <a:pPr algn="ctr">
                        <a:spcAft>
                          <a:spcPts val="0"/>
                        </a:spcAft>
                      </a:pPr>
                      <a:r>
                        <a:rPr lang="uk-UA" sz="1400" dirty="0">
                          <a:effectLst/>
                          <a:latin typeface="Times New Roman" panose="02020603050405020304" pitchFamily="18" charset="0"/>
                          <a:cs typeface="Times New Roman" panose="02020603050405020304" pitchFamily="18" charset="0"/>
                        </a:rPr>
                        <a:t>Назва речовини</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0070C0">
                        <a:alpha val="40000"/>
                      </a:srgbClr>
                    </a:solidFill>
                  </a:tcPr>
                </a:tc>
                <a:tc rowSpan="2">
                  <a:txBody>
                    <a:bodyPr/>
                    <a:lstStyle/>
                    <a:p>
                      <a:pPr algn="ctr">
                        <a:spcAft>
                          <a:spcPts val="0"/>
                        </a:spcAft>
                      </a:pPr>
                      <a:r>
                        <a:rPr lang="uk-UA" sz="1400" dirty="0">
                          <a:effectLst/>
                          <a:latin typeface="Times New Roman" panose="02020603050405020304" pitchFamily="18" charset="0"/>
                          <a:cs typeface="Times New Roman" panose="02020603050405020304" pitchFamily="18" charset="0"/>
                        </a:rPr>
                        <a:t>Вміст, мг/г </a:t>
                      </a:r>
                      <a:r>
                        <a:rPr lang="uk-UA" sz="1400" kern="1200" dirty="0">
                          <a:solidFill>
                            <a:schemeClr val="tx1"/>
                          </a:solidFill>
                          <a:effectLst/>
                          <a:latin typeface="Times New Roman" panose="02020603050405020304" pitchFamily="18" charset="0"/>
                          <a:ea typeface="+mn-ea"/>
                          <a:cs typeface="Times New Roman" panose="02020603050405020304" pitchFamily="18" charset="0"/>
                        </a:rPr>
                        <a:t>(</a:t>
                      </a:r>
                      <a:r>
                        <a:rPr lang="en-US" sz="1400" kern="1200" dirty="0">
                          <a:solidFill>
                            <a:schemeClr val="tx1"/>
                          </a:solidFill>
                          <a:effectLst/>
                          <a:latin typeface="Times New Roman" panose="02020603050405020304" pitchFamily="18" charset="0"/>
                          <a:ea typeface="+mn-ea"/>
                          <a:cs typeface="Times New Roman" panose="02020603050405020304" pitchFamily="18" charset="0"/>
                        </a:rPr>
                        <a:t>n=5)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extLst>
                  <a:ext uri="{0D108BD9-81ED-4DB2-BD59-A6C34878D82A}">
                    <a16:rowId xmlns:a16="http://schemas.microsoft.com/office/drawing/2014/main" val="2629453341"/>
                  </a:ext>
                </a:extLst>
              </a:tr>
              <a:tr h="465940">
                <a:tc vMerge="1">
                  <a:txBody>
                    <a:bodyPr/>
                    <a:lstStyle/>
                    <a:p>
                      <a:endParaRPr lang="ru-RU"/>
                    </a:p>
                  </a:txBody>
                  <a:tcPr/>
                </a:tc>
                <a:tc vMerge="1">
                  <a:txBody>
                    <a:bodyPr/>
                    <a:lstStyle/>
                    <a:p>
                      <a:endParaRPr lang="ru-RU"/>
                    </a:p>
                  </a:txBody>
                  <a:tcPr/>
                </a:tc>
                <a:tc>
                  <a:txBody>
                    <a:bodyPr/>
                    <a:lstStyle/>
                    <a:p>
                      <a:pPr>
                        <a:spcAft>
                          <a:spcPts val="0"/>
                        </a:spcAft>
                      </a:pPr>
                      <a:r>
                        <a:rPr lang="ru-RU" sz="1400">
                          <a:effectLst/>
                          <a:latin typeface="Times New Roman" panose="02020603050405020304" pitchFamily="18" charset="0"/>
                          <a:cs typeface="Times New Roman" panose="02020603050405020304" pitchFamily="18" charset="0"/>
                        </a:rPr>
                        <a:t>330 nm</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tc>
                  <a:txBody>
                    <a:bodyPr/>
                    <a:lstStyle/>
                    <a:p>
                      <a:pPr>
                        <a:spcAft>
                          <a:spcPts val="0"/>
                        </a:spcAft>
                      </a:pPr>
                      <a:r>
                        <a:rPr lang="ru-RU" sz="1400" dirty="0">
                          <a:effectLst/>
                          <a:latin typeface="Times New Roman" panose="02020603050405020304" pitchFamily="18" charset="0"/>
                          <a:cs typeface="Times New Roman" panose="02020603050405020304" pitchFamily="18" charset="0"/>
                        </a:rPr>
                        <a:t>280 </a:t>
                      </a:r>
                      <a:r>
                        <a:rPr lang="ru-RU" sz="1400" dirty="0" err="1">
                          <a:effectLst/>
                          <a:latin typeface="Times New Roman" panose="02020603050405020304" pitchFamily="18" charset="0"/>
                          <a:cs typeface="Times New Roman" panose="02020603050405020304" pitchFamily="18" charset="0"/>
                        </a:rPr>
                        <a:t>nm</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tc>
                  <a:txBody>
                    <a:bodyPr/>
                    <a:lstStyle/>
                    <a:p>
                      <a:pPr>
                        <a:spcAft>
                          <a:spcPts val="0"/>
                        </a:spcAft>
                      </a:pPr>
                      <a:r>
                        <a:rPr lang="ru-RU" sz="1400" dirty="0">
                          <a:effectLst/>
                          <a:latin typeface="Times New Roman" panose="02020603050405020304" pitchFamily="18" charset="0"/>
                          <a:cs typeface="Times New Roman" panose="02020603050405020304" pitchFamily="18" charset="0"/>
                        </a:rPr>
                        <a:t>350 </a:t>
                      </a:r>
                      <a:r>
                        <a:rPr lang="ru-RU" sz="1400" dirty="0" err="1">
                          <a:effectLst/>
                          <a:latin typeface="Times New Roman" panose="02020603050405020304" pitchFamily="18" charset="0"/>
                          <a:cs typeface="Times New Roman" panose="02020603050405020304" pitchFamily="18" charset="0"/>
                        </a:rPr>
                        <a:t>nm</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40000"/>
                      </a:srgbClr>
                    </a:solidFill>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3920280972"/>
                  </a:ext>
                </a:extLst>
              </a:tr>
              <a:tr h="461335">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1.  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dirty="0">
                          <a:effectLst/>
                          <a:latin typeface="Times New Roman" panose="02020603050405020304" pitchFamily="18" charset="0"/>
                          <a:cs typeface="Times New Roman" panose="02020603050405020304" pitchFamily="18" charset="0"/>
                        </a:rPr>
                        <a:t>22,1</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dirty="0">
                          <a:effectLst/>
                          <a:latin typeface="Times New Roman" panose="02020603050405020304" pitchFamily="18" charset="0"/>
                          <a:cs typeface="Times New Roman" panose="02020603050405020304" pitchFamily="18" charset="0"/>
                        </a:rPr>
                        <a:t>67037</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dirty="0">
                          <a:effectLst/>
                          <a:latin typeface="Times New Roman" panose="02020603050405020304" pitchFamily="18" charset="0"/>
                          <a:cs typeface="Times New Roman" panose="02020603050405020304" pitchFamily="18" charset="0"/>
                        </a:rPr>
                        <a:t>25264</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dirty="0">
                          <a:effectLst/>
                          <a:latin typeface="Times New Roman" panose="02020603050405020304" pitchFamily="18" charset="0"/>
                          <a:cs typeface="Times New Roman" panose="02020603050405020304" pitchFamily="18" charset="0"/>
                        </a:rPr>
                        <a:t>29658</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spcAft>
                          <a:spcPts val="0"/>
                        </a:spcAft>
                      </a:pPr>
                      <a:r>
                        <a:rPr lang="uk-UA" sz="1400" dirty="0">
                          <a:effectLst/>
                          <a:latin typeface="Times New Roman" panose="02020603050405020304" pitchFamily="18" charset="0"/>
                          <a:cs typeface="Times New Roman" panose="02020603050405020304" pitchFamily="18" charset="0"/>
                        </a:rPr>
                        <a:t>Кофейна кислота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solidFill>
                            <a:srgbClr val="000000"/>
                          </a:solidFill>
                          <a:effectLst/>
                          <a:latin typeface="Times New Roman"/>
                          <a:ea typeface="Calibri"/>
                          <a:cs typeface="Times New Roman"/>
                        </a:rPr>
                        <a:t>0,026</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1</a:t>
                      </a:r>
                      <a:endParaRPr lang="ru-RU" sz="1400">
                        <a:effectLst/>
                        <a:latin typeface="Times New Roman"/>
                        <a:ea typeface="Times New Roman"/>
                        <a:cs typeface="PetersburgC"/>
                      </a:endParaRPr>
                    </a:p>
                  </a:txBody>
                  <a:tcPr marL="68580" marR="68580" marT="0" marB="0" anchor="b">
                    <a:solidFill>
                      <a:srgbClr val="0070C0">
                        <a:alpha val="10000"/>
                      </a:srgbClr>
                    </a:solidFill>
                  </a:tcPr>
                </a:tc>
                <a:extLst>
                  <a:ext uri="{0D108BD9-81ED-4DB2-BD59-A6C34878D82A}">
                    <a16:rowId xmlns:a16="http://schemas.microsoft.com/office/drawing/2014/main" val="3740996"/>
                  </a:ext>
                </a:extLst>
              </a:tr>
              <a:tr h="249265">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2. 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30,44</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18396</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endParaRPr lang="ru-RU" sz="1400">
                        <a:effectLst/>
                        <a:latin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endParaRPr lang="ru-RU" sz="1400">
                        <a:effectLst/>
                        <a:latin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spcAft>
                          <a:spcPts val="0"/>
                        </a:spcAft>
                      </a:pPr>
                      <a:r>
                        <a:rPr lang="uk-UA" sz="1400" dirty="0" err="1">
                          <a:effectLst/>
                          <a:latin typeface="Times New Roman" panose="02020603050405020304" pitchFamily="18" charset="0"/>
                          <a:cs typeface="Times New Roman" panose="02020603050405020304" pitchFamily="18" charset="0"/>
                        </a:rPr>
                        <a:t>Умбеліферон</a:t>
                      </a: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solidFill>
                            <a:srgbClr val="000000"/>
                          </a:solidFill>
                          <a:effectLst/>
                          <a:latin typeface="Times New Roman"/>
                          <a:ea typeface="Calibri"/>
                          <a:cs typeface="Times New Roman"/>
                        </a:rPr>
                        <a:t>0,077</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2</a:t>
                      </a:r>
                      <a:endParaRPr lang="ru-RU" sz="1400">
                        <a:effectLst/>
                        <a:latin typeface="Times New Roman"/>
                        <a:ea typeface="Times New Roman"/>
                        <a:cs typeface="PetersburgC"/>
                      </a:endParaRPr>
                    </a:p>
                  </a:txBody>
                  <a:tcPr marL="68580" marR="68580" marT="0" marB="0" anchor="b">
                    <a:solidFill>
                      <a:srgbClr val="0070C0">
                        <a:alpha val="10000"/>
                      </a:srgbClr>
                    </a:solidFill>
                  </a:tcPr>
                </a:tc>
                <a:extLst>
                  <a:ext uri="{0D108BD9-81ED-4DB2-BD59-A6C34878D82A}">
                    <a16:rowId xmlns:a16="http://schemas.microsoft.com/office/drawing/2014/main" val="1496568884"/>
                  </a:ext>
                </a:extLst>
              </a:tr>
              <a:tr h="249265">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3. 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31,02</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8266</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endParaRPr lang="ru-RU" sz="1400">
                        <a:effectLst/>
                        <a:latin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endParaRPr lang="ru-RU" sz="1400">
                        <a:effectLst/>
                        <a:latin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spcAft>
                          <a:spcPts val="0"/>
                        </a:spcAft>
                      </a:pPr>
                      <a:r>
                        <a:rPr lang="uk-UA" sz="1400">
                          <a:effectLst/>
                          <a:latin typeface="Times New Roman" panose="02020603050405020304" pitchFamily="18" charset="0"/>
                          <a:cs typeface="Times New Roman" panose="02020603050405020304" pitchFamily="18" charset="0"/>
                        </a:rPr>
                        <a:t>Скополетин </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solidFill>
                            <a:srgbClr val="000000"/>
                          </a:solidFill>
                          <a:effectLst/>
                          <a:latin typeface="Times New Roman"/>
                          <a:ea typeface="Calibri"/>
                          <a:cs typeface="Times New Roman"/>
                        </a:rPr>
                        <a:t>0,00</a:t>
                      </a:r>
                      <a:r>
                        <a:rPr lang="uk-UA" sz="1400">
                          <a:solidFill>
                            <a:srgbClr val="000000"/>
                          </a:solidFill>
                          <a:effectLst/>
                          <a:latin typeface="Times New Roman"/>
                          <a:ea typeface="Calibri"/>
                          <a:cs typeface="Times New Roman"/>
                        </a:rPr>
                        <a:t>4</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01</a:t>
                      </a:r>
                      <a:endParaRPr lang="ru-RU" sz="1400">
                        <a:effectLst/>
                        <a:latin typeface="Times New Roman"/>
                        <a:ea typeface="Times New Roman"/>
                        <a:cs typeface="PetersburgC"/>
                      </a:endParaRPr>
                    </a:p>
                  </a:txBody>
                  <a:tcPr marL="68580" marR="68580" marT="0" marB="0" anchor="b">
                    <a:solidFill>
                      <a:srgbClr val="0070C0">
                        <a:alpha val="10000"/>
                      </a:srgbClr>
                    </a:solidFill>
                  </a:tcPr>
                </a:tc>
                <a:extLst>
                  <a:ext uri="{0D108BD9-81ED-4DB2-BD59-A6C34878D82A}">
                    <a16:rowId xmlns:a16="http://schemas.microsoft.com/office/drawing/2014/main" val="247902821"/>
                  </a:ext>
                </a:extLst>
              </a:tr>
              <a:tr h="249265">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4. 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31,13</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10610</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15792</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16363</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spcAft>
                          <a:spcPts val="0"/>
                        </a:spcAft>
                      </a:pPr>
                      <a:r>
                        <a:rPr lang="uk-UA" sz="1400">
                          <a:effectLst/>
                          <a:latin typeface="Times New Roman" panose="02020603050405020304" pitchFamily="18" charset="0"/>
                          <a:cs typeface="Times New Roman" panose="02020603050405020304" pitchFamily="18" charset="0"/>
                        </a:rPr>
                        <a:t>Рутин </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solidFill>
                            <a:srgbClr val="000000"/>
                          </a:solidFill>
                          <a:effectLst/>
                          <a:latin typeface="Times New Roman"/>
                          <a:ea typeface="Calibri"/>
                          <a:cs typeface="Times New Roman"/>
                        </a:rPr>
                        <a:t>0,014</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2</a:t>
                      </a:r>
                      <a:endParaRPr lang="ru-RU" sz="1400">
                        <a:effectLst/>
                        <a:latin typeface="Times New Roman"/>
                        <a:ea typeface="Times New Roman"/>
                        <a:cs typeface="PetersburgC"/>
                      </a:endParaRPr>
                    </a:p>
                  </a:txBody>
                  <a:tcPr marL="68580" marR="68580" marT="0" marB="0" anchor="b">
                    <a:solidFill>
                      <a:srgbClr val="0070C0">
                        <a:alpha val="10000"/>
                      </a:srgbClr>
                    </a:solidFill>
                  </a:tcPr>
                </a:tc>
                <a:extLst>
                  <a:ext uri="{0D108BD9-81ED-4DB2-BD59-A6C34878D82A}">
                    <a16:rowId xmlns:a16="http://schemas.microsoft.com/office/drawing/2014/main" val="2045070504"/>
                  </a:ext>
                </a:extLst>
              </a:tr>
              <a:tr h="465940">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5. 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31,63</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11653</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endParaRPr lang="ru-RU" sz="1400">
                        <a:effectLst/>
                        <a:latin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endParaRPr lang="ru-RU" sz="1400">
                        <a:effectLst/>
                        <a:latin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spcAft>
                          <a:spcPts val="0"/>
                        </a:spcAft>
                      </a:pPr>
                      <a:r>
                        <a:rPr lang="uk-UA" sz="1400">
                          <a:effectLst/>
                          <a:latin typeface="Times New Roman" panose="02020603050405020304" pitchFamily="18" charset="0"/>
                          <a:cs typeface="Times New Roman" panose="02020603050405020304" pitchFamily="18" charset="0"/>
                        </a:rPr>
                        <a:t>Ферулова кислота</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solidFill>
                            <a:srgbClr val="000000"/>
                          </a:solidFill>
                          <a:effectLst/>
                          <a:latin typeface="Times New Roman"/>
                          <a:ea typeface="Calibri"/>
                          <a:cs typeface="Times New Roman"/>
                        </a:rPr>
                        <a:t>0,02</a:t>
                      </a:r>
                      <a:r>
                        <a:rPr lang="uk-UA" sz="1400">
                          <a:solidFill>
                            <a:srgbClr val="000000"/>
                          </a:solidFill>
                          <a:effectLst/>
                          <a:latin typeface="Times New Roman"/>
                          <a:ea typeface="Calibri"/>
                          <a:cs typeface="Times New Roman"/>
                        </a:rPr>
                        <a:t>3</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1</a:t>
                      </a:r>
                      <a:endParaRPr lang="ru-RU" sz="14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3309002142"/>
                  </a:ext>
                </a:extLst>
              </a:tr>
              <a:tr h="249265">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6. 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32,49</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3807</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62690</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85435</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spcAft>
                          <a:spcPts val="0"/>
                        </a:spcAft>
                      </a:pPr>
                      <a:r>
                        <a:rPr lang="uk-UA" sz="1400">
                          <a:effectLst/>
                          <a:latin typeface="Times New Roman" panose="02020603050405020304" pitchFamily="18" charset="0"/>
                          <a:cs typeface="Times New Roman" panose="02020603050405020304" pitchFamily="18" charset="0"/>
                        </a:rPr>
                        <a:t>Гіперозид </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solidFill>
                            <a:srgbClr val="000000"/>
                          </a:solidFill>
                          <a:effectLst/>
                          <a:latin typeface="Times New Roman"/>
                          <a:ea typeface="Calibri"/>
                          <a:cs typeface="Times New Roman"/>
                        </a:rPr>
                        <a:t>0,24</a:t>
                      </a:r>
                      <a:r>
                        <a:rPr lang="uk-UA" sz="1400">
                          <a:solidFill>
                            <a:srgbClr val="000000"/>
                          </a:solidFill>
                          <a:effectLst/>
                          <a:latin typeface="Times New Roman"/>
                          <a:ea typeface="Calibri"/>
                          <a:cs typeface="Times New Roman"/>
                        </a:rPr>
                        <a:t>4</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13</a:t>
                      </a:r>
                      <a:endParaRPr lang="ru-RU" sz="14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3048324053"/>
                  </a:ext>
                </a:extLst>
              </a:tr>
              <a:tr h="465940">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7. 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36,28</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786449</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22840</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51751</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spcAft>
                          <a:spcPts val="0"/>
                        </a:spcAft>
                      </a:pPr>
                      <a:r>
                        <a:rPr lang="uk-UA" sz="1400">
                          <a:effectLst/>
                          <a:latin typeface="Times New Roman" panose="02020603050405020304" pitchFamily="18" charset="0"/>
                          <a:cs typeface="Times New Roman" panose="02020603050405020304" pitchFamily="18" charset="0"/>
                        </a:rPr>
                        <a:t>Апігенін-7-глюкозид</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solidFill>
                            <a:srgbClr val="000000"/>
                          </a:solidFill>
                          <a:effectLst/>
                          <a:latin typeface="Times New Roman"/>
                          <a:ea typeface="Calibri"/>
                          <a:cs typeface="Times New Roman"/>
                        </a:rPr>
                        <a:t>1</a:t>
                      </a:r>
                      <a:r>
                        <a:rPr lang="uk-UA" sz="1400">
                          <a:solidFill>
                            <a:srgbClr val="000000"/>
                          </a:solidFill>
                          <a:effectLst/>
                          <a:latin typeface="Times New Roman"/>
                          <a:ea typeface="Calibri"/>
                          <a:cs typeface="Times New Roman"/>
                        </a:rPr>
                        <a:t>,</a:t>
                      </a:r>
                      <a:r>
                        <a:rPr lang="ru-RU" sz="1400">
                          <a:solidFill>
                            <a:srgbClr val="000000"/>
                          </a:solidFill>
                          <a:effectLst/>
                          <a:latin typeface="Times New Roman"/>
                          <a:ea typeface="Calibri"/>
                          <a:cs typeface="Times New Roman"/>
                        </a:rPr>
                        <a:t>09</a:t>
                      </a:r>
                      <a:r>
                        <a:rPr lang="uk-UA" sz="1400">
                          <a:solidFill>
                            <a:srgbClr val="000000"/>
                          </a:solidFill>
                          <a:effectLst/>
                          <a:latin typeface="Times New Roman"/>
                          <a:ea typeface="Calibri"/>
                          <a:cs typeface="Times New Roman"/>
                        </a:rPr>
                        <a:t>1</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5</a:t>
                      </a:r>
                      <a:endParaRPr lang="ru-RU" sz="1400">
                        <a:effectLst/>
                        <a:latin typeface="Times New Roman"/>
                        <a:ea typeface="Times New Roman"/>
                        <a:cs typeface="PetersburgC"/>
                      </a:endParaRPr>
                    </a:p>
                    <a:p>
                      <a:pPr algn="ctr">
                        <a:spcAft>
                          <a:spcPts val="0"/>
                        </a:spcAft>
                      </a:pPr>
                      <a:r>
                        <a:rPr lang="ru-RU" sz="1400">
                          <a:solidFill>
                            <a:srgbClr val="000000"/>
                          </a:solidFill>
                          <a:effectLst/>
                          <a:latin typeface="Times New Roman"/>
                          <a:ea typeface="Times New Roman"/>
                          <a:cs typeface="Times New Roman"/>
                        </a:rPr>
                        <a:t> </a:t>
                      </a:r>
                      <a:endParaRPr lang="ru-RU" sz="14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2724698398"/>
                  </a:ext>
                </a:extLst>
              </a:tr>
              <a:tr h="461335">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8. 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47,09</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dirty="0">
                          <a:effectLst/>
                          <a:latin typeface="Times New Roman" panose="02020603050405020304" pitchFamily="18" charset="0"/>
                          <a:cs typeface="Times New Roman" panose="02020603050405020304" pitchFamily="18" charset="0"/>
                        </a:rPr>
                        <a:t>158470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86525</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35068</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spcAft>
                          <a:spcPts val="0"/>
                        </a:spcAft>
                      </a:pPr>
                      <a:r>
                        <a:rPr lang="uk-UA" sz="1400">
                          <a:effectLst/>
                          <a:latin typeface="Times New Roman" panose="02020603050405020304" pitchFamily="18" charset="0"/>
                          <a:cs typeface="Times New Roman" panose="02020603050405020304" pitchFamily="18" charset="0"/>
                        </a:rPr>
                        <a:t>Лютеолін </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solidFill>
                            <a:srgbClr val="000000"/>
                          </a:solidFill>
                          <a:effectLst/>
                          <a:latin typeface="Times New Roman"/>
                          <a:ea typeface="Calibri"/>
                          <a:cs typeface="Times New Roman"/>
                        </a:rPr>
                        <a:t>0,15</a:t>
                      </a:r>
                      <a:r>
                        <a:rPr lang="uk-UA" sz="1400">
                          <a:solidFill>
                            <a:srgbClr val="000000"/>
                          </a:solidFill>
                          <a:effectLst/>
                          <a:latin typeface="Times New Roman"/>
                          <a:ea typeface="Calibri"/>
                          <a:cs typeface="Times New Roman"/>
                        </a:rPr>
                        <a:t>7</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2</a:t>
                      </a:r>
                      <a:endParaRPr lang="ru-RU" sz="14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3220444687"/>
                  </a:ext>
                </a:extLst>
              </a:tr>
              <a:tr h="249265">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9. 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47,3</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39648</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a:effectLst/>
                          <a:latin typeface="Times New Roman" panose="02020603050405020304" pitchFamily="18" charset="0"/>
                          <a:cs typeface="Times New Roman" panose="02020603050405020304" pitchFamily="18" charset="0"/>
                        </a:rPr>
                        <a:t>29385</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dirty="0">
                          <a:effectLst/>
                          <a:latin typeface="Times New Roman" panose="02020603050405020304" pitchFamily="18" charset="0"/>
                          <a:cs typeface="Times New Roman" panose="02020603050405020304" pitchFamily="18" charset="0"/>
                        </a:rPr>
                        <a:t>10980</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spcAft>
                          <a:spcPts val="0"/>
                        </a:spcAft>
                      </a:pPr>
                      <a:r>
                        <a:rPr lang="uk-UA" sz="1400">
                          <a:effectLst/>
                          <a:latin typeface="Times New Roman" panose="02020603050405020304" pitchFamily="18" charset="0"/>
                          <a:cs typeface="Times New Roman" panose="02020603050405020304" pitchFamily="18" charset="0"/>
                        </a:rPr>
                        <a:t>Кверцетин </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70C0">
                        <a:alpha val="10000"/>
                      </a:srgbClr>
                    </a:solidFill>
                  </a:tcPr>
                </a:tc>
                <a:tc>
                  <a:txBody>
                    <a:bodyPr/>
                    <a:lstStyle/>
                    <a:p>
                      <a:pPr algn="ctr">
                        <a:spcAft>
                          <a:spcPts val="0"/>
                        </a:spcAft>
                      </a:pPr>
                      <a:r>
                        <a:rPr lang="ru-RU" sz="1400" dirty="0">
                          <a:solidFill>
                            <a:srgbClr val="000000"/>
                          </a:solidFill>
                          <a:effectLst/>
                          <a:latin typeface="Times New Roman"/>
                          <a:ea typeface="Calibri"/>
                          <a:cs typeface="Times New Roman"/>
                        </a:rPr>
                        <a:t>0,03</a:t>
                      </a:r>
                      <a:r>
                        <a:rPr lang="uk-UA" sz="1400" dirty="0">
                          <a:solidFill>
                            <a:srgbClr val="000000"/>
                          </a:solidFill>
                          <a:effectLst/>
                          <a:latin typeface="Times New Roman"/>
                          <a:ea typeface="Calibri"/>
                          <a:cs typeface="Times New Roman"/>
                        </a:rPr>
                        <a:t>3</a:t>
                      </a:r>
                      <a:r>
                        <a:rPr lang="ru-RU" sz="1400" dirty="0">
                          <a:solidFill>
                            <a:srgbClr val="000000"/>
                          </a:solidFill>
                          <a:effectLst/>
                          <a:latin typeface="Times New Roman"/>
                          <a:ea typeface="Times New Roman"/>
                          <a:cs typeface="Times New Roman"/>
                        </a:rPr>
                        <a:t>±0,</a:t>
                      </a:r>
                      <a:r>
                        <a:rPr lang="en-US" sz="1400" dirty="0">
                          <a:solidFill>
                            <a:srgbClr val="000000"/>
                          </a:solidFill>
                          <a:effectLst/>
                          <a:latin typeface="Times New Roman"/>
                          <a:ea typeface="Times New Roman"/>
                          <a:cs typeface="Times New Roman"/>
                        </a:rPr>
                        <a:t>014</a:t>
                      </a:r>
                      <a:endParaRPr lang="ru-RU" sz="1400" dirty="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428788618"/>
                  </a:ext>
                </a:extLst>
              </a:tr>
            </a:tbl>
          </a:graphicData>
        </a:graphic>
      </p:graphicFrame>
      <p:sp>
        <p:nvSpPr>
          <p:cNvPr id="6" name="Прямоугольник 5"/>
          <p:cNvSpPr/>
          <p:nvPr/>
        </p:nvSpPr>
        <p:spPr>
          <a:xfrm>
            <a:off x="0" y="6396335"/>
            <a:ext cx="12108264" cy="461665"/>
          </a:xfrm>
          <a:prstGeom prst="rect">
            <a:avLst/>
          </a:prstGeom>
        </p:spPr>
        <p:txBody>
          <a:bodyPr wrap="square">
            <a:spAutoFit/>
          </a:bodyPr>
          <a:lstStyle/>
          <a:p>
            <a:r>
              <a:rPr lang="en-US" sz="1200" dirty="0" err="1">
                <a:latin typeface="Arial" panose="020B0604020202020204" pitchFamily="34" charset="0"/>
                <a:ea typeface="Calibri" panose="020F0502020204030204" pitchFamily="34" charset="0"/>
                <a:cs typeface="Arial" panose="020B0604020202020204" pitchFamily="34" charset="0"/>
              </a:rPr>
              <a:t>Shumova</a:t>
            </a:r>
            <a:r>
              <a:rPr lang="en-US" sz="1200" dirty="0">
                <a:latin typeface="Arial" panose="020B0604020202020204" pitchFamily="34" charset="0"/>
                <a:ea typeface="Calibri" panose="020F0502020204030204" pitchFamily="34" charset="0"/>
                <a:cs typeface="Arial" panose="020B0604020202020204" pitchFamily="34" charset="0"/>
              </a:rPr>
              <a:t> G.S., </a:t>
            </a:r>
            <a:r>
              <a:rPr lang="en-US" sz="1200" dirty="0" err="1">
                <a:latin typeface="Arial" panose="020B0604020202020204" pitchFamily="34" charset="0"/>
                <a:ea typeface="Calibri" panose="020F0502020204030204" pitchFamily="34" charset="0"/>
                <a:cs typeface="Arial" panose="020B0604020202020204" pitchFamily="34" charset="0"/>
              </a:rPr>
              <a:t>Savelieva</a:t>
            </a:r>
            <a:r>
              <a:rPr lang="en-US" sz="1200" dirty="0">
                <a:latin typeface="Arial" panose="020B0604020202020204" pitchFamily="34" charset="0"/>
                <a:ea typeface="Calibri" panose="020F0502020204030204" pitchFamily="34" charset="0"/>
                <a:cs typeface="Arial" panose="020B0604020202020204" pitchFamily="34" charset="0"/>
              </a:rPr>
              <a:t> E</a:t>
            </a:r>
            <a:r>
              <a:rPr lang="uk-UA" sz="1200" dirty="0">
                <a:latin typeface="Arial" panose="020B0604020202020204" pitchFamily="34" charset="0"/>
                <a:ea typeface="Calibri" panose="020F0502020204030204" pitchFamily="34" charset="0"/>
                <a:cs typeface="Arial" panose="020B0604020202020204" pitchFamily="34" charset="0"/>
              </a:rPr>
              <a:t>.</a:t>
            </a:r>
            <a:r>
              <a:rPr lang="en-US" sz="1200" dirty="0">
                <a:latin typeface="Arial" panose="020B0604020202020204" pitchFamily="34" charset="0"/>
                <a:ea typeface="Calibri" panose="020F0502020204030204" pitchFamily="34" charset="0"/>
                <a:cs typeface="Arial" panose="020B0604020202020204" pitchFamily="34" charset="0"/>
              </a:rPr>
              <a:t>V</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Vladymyrova</a:t>
            </a:r>
            <a:r>
              <a:rPr lang="en-US" sz="1200" dirty="0">
                <a:latin typeface="Arial" panose="020B0604020202020204" pitchFamily="34" charset="0"/>
                <a:ea typeface="Calibri" panose="020F0502020204030204" pitchFamily="34" charset="0"/>
                <a:cs typeface="Arial" panose="020B0604020202020204" pitchFamily="34" charset="0"/>
              </a:rPr>
              <a:t> I</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Tishakova</a:t>
            </a:r>
            <a:r>
              <a:rPr lang="en-US" sz="1200" dirty="0">
                <a:latin typeface="Arial" panose="020B0604020202020204" pitchFamily="34" charset="0"/>
                <a:ea typeface="Calibri" panose="020F0502020204030204" pitchFamily="34" charset="0"/>
                <a:cs typeface="Arial" panose="020B0604020202020204" pitchFamily="34" charset="0"/>
              </a:rPr>
              <a:t> T</a:t>
            </a:r>
            <a:r>
              <a:rPr lang="uk-UA" sz="1200" dirty="0">
                <a:latin typeface="Arial" panose="020B0604020202020204" pitchFamily="34" charset="0"/>
                <a:ea typeface="Calibri" panose="020F0502020204030204" pitchFamily="34" charset="0"/>
                <a:cs typeface="Arial" panose="020B0604020202020204" pitchFamily="34" charset="0"/>
              </a:rPr>
              <a:t>.</a:t>
            </a:r>
            <a:r>
              <a:rPr lang="en-US" sz="1200" dirty="0">
                <a:latin typeface="Arial" panose="020B0604020202020204" pitchFamily="34" charset="0"/>
                <a:ea typeface="Calibri" panose="020F0502020204030204" pitchFamily="34" charset="0"/>
                <a:cs typeface="Arial" panose="020B0604020202020204" pitchFamily="34" charset="0"/>
              </a:rPr>
              <a:t>S</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Phenolic compounds composition of herb of </a:t>
            </a:r>
            <a:r>
              <a:rPr lang="en-US" sz="1200" dirty="0" err="1">
                <a:latin typeface="Arial" panose="020B0604020202020204" pitchFamily="34" charset="0"/>
                <a:ea typeface="Calibri" panose="020F0502020204030204" pitchFamily="34" charset="0"/>
                <a:cs typeface="Arial" panose="020B0604020202020204" pitchFamily="34" charset="0"/>
              </a:rPr>
              <a:t>Pulsatilla</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pratensis</a:t>
            </a:r>
            <a:r>
              <a:rPr lang="en-US" sz="1200" dirty="0">
                <a:latin typeface="Arial" panose="020B0604020202020204" pitchFamily="34" charset="0"/>
                <a:ea typeface="Calibri" panose="020F0502020204030204" pitchFamily="34" charset="0"/>
                <a:cs typeface="Arial" panose="020B0604020202020204" pitchFamily="34" charset="0"/>
              </a:rPr>
              <a:t> (L.) Mill </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i="1" dirty="0">
                <a:latin typeface="Arial" panose="020B0604020202020204" pitchFamily="34" charset="0"/>
                <a:ea typeface="Calibri" panose="020F0502020204030204" pitchFamily="34" charset="0"/>
                <a:cs typeface="Arial" panose="020B0604020202020204" pitchFamily="34" charset="0"/>
              </a:rPr>
              <a:t>Science and Education - Our Future</a:t>
            </a:r>
            <a:r>
              <a:rPr lang="uk-UA" sz="1200" i="1" dirty="0">
                <a:latin typeface="Arial" panose="020B0604020202020204" pitchFamily="34" charset="0"/>
                <a:ea typeface="Calibri" panose="020F0502020204030204" pitchFamily="34" charset="0"/>
                <a:cs typeface="Arial" panose="020B0604020202020204" pitchFamily="34" charset="0"/>
              </a:rPr>
              <a:t>:</a:t>
            </a:r>
            <a:r>
              <a:rPr lang="en-US" sz="1200" dirty="0">
                <a:latin typeface="Arial" panose="020B0604020202020204" pitchFamily="34" charset="0"/>
                <a:ea typeface="Calibri" panose="020F0502020204030204" pitchFamily="34" charset="0"/>
                <a:cs typeface="Arial" panose="020B0604020202020204" pitchFamily="34" charset="0"/>
              </a:rPr>
              <a:t> IV International Scientific and Practical Conference</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Dubai, UAE</a:t>
            </a:r>
            <a:r>
              <a:rPr lang="uk-UA" sz="1200" dirty="0">
                <a:latin typeface="Arial" panose="020B0604020202020204" pitchFamily="34" charset="0"/>
                <a:ea typeface="Calibri" panose="020F0502020204030204" pitchFamily="34" charset="0"/>
                <a:cs typeface="Arial" panose="020B0604020202020204" pitchFamily="34" charset="0"/>
              </a:rPr>
              <a:t>, 30 </a:t>
            </a:r>
            <a:r>
              <a:rPr lang="en-US" sz="1200" dirty="0">
                <a:latin typeface="Arial" panose="020B0604020202020204" pitchFamily="34" charset="0"/>
                <a:ea typeface="Calibri" panose="020F0502020204030204" pitchFamily="34" charset="0"/>
                <a:cs typeface="Arial" panose="020B0604020202020204" pitchFamily="34" charset="0"/>
              </a:rPr>
              <a:t>November</a:t>
            </a:r>
            <a:r>
              <a:rPr lang="uk-UA" sz="1200" dirty="0">
                <a:latin typeface="Arial" panose="020B0604020202020204" pitchFamily="34" charset="0"/>
                <a:ea typeface="Calibri" panose="020F0502020204030204" pitchFamily="34" charset="0"/>
                <a:cs typeface="Arial" panose="020B0604020202020204" pitchFamily="34" charset="0"/>
              </a:rPr>
              <a:t> 2017, </a:t>
            </a:r>
            <a:r>
              <a:rPr lang="en-US" sz="1200" dirty="0">
                <a:latin typeface="Arial" panose="020B0604020202020204" pitchFamily="34" charset="0"/>
                <a:ea typeface="Calibri" panose="020F0502020204030204" pitchFamily="34" charset="0"/>
                <a:cs typeface="Arial" panose="020B0604020202020204" pitchFamily="34" charset="0"/>
              </a:rPr>
              <a:t>Dubai, UAE</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i="1" dirty="0">
                <a:latin typeface="Arial" panose="020B0604020202020204" pitchFamily="34" charset="0"/>
                <a:ea typeface="Calibri" panose="020F0502020204030204" pitchFamily="34" charset="0"/>
                <a:cs typeface="Arial" panose="020B0604020202020204" pitchFamily="34" charset="0"/>
              </a:rPr>
              <a:t>World Science</a:t>
            </a:r>
            <a:r>
              <a:rPr lang="en-US" sz="1200" dirty="0">
                <a:latin typeface="Arial" panose="020B0604020202020204" pitchFamily="34" charset="0"/>
                <a:ea typeface="Calibri" panose="020F0502020204030204" pitchFamily="34" charset="0"/>
                <a:cs typeface="Arial" panose="020B0604020202020204" pitchFamily="34" charset="0"/>
              </a:rPr>
              <a:t>. </a:t>
            </a:r>
            <a:r>
              <a:rPr lang="uk-UA" sz="1200" dirty="0">
                <a:latin typeface="Arial" panose="020B0604020202020204" pitchFamily="34" charset="0"/>
                <a:ea typeface="Calibri" panose="020F0502020204030204" pitchFamily="34" charset="0"/>
                <a:cs typeface="Arial" panose="020B0604020202020204" pitchFamily="34" charset="0"/>
              </a:rPr>
              <a:t>№</a:t>
            </a:r>
            <a:r>
              <a:rPr lang="en-US" sz="1200" dirty="0">
                <a:latin typeface="Arial" panose="020B0604020202020204" pitchFamily="34" charset="0"/>
                <a:ea typeface="Calibri" panose="020F0502020204030204" pitchFamily="34" charset="0"/>
                <a:cs typeface="Arial" panose="020B0604020202020204" pitchFamily="34" charset="0"/>
              </a:rPr>
              <a:t> 12(28). Vol. 4</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December</a:t>
            </a:r>
            <a:r>
              <a:rPr lang="uk-UA" sz="1200" dirty="0">
                <a:latin typeface="Arial" panose="020B0604020202020204" pitchFamily="34" charset="0"/>
                <a:ea typeface="Calibri" panose="020F0502020204030204" pitchFamily="34" charset="0"/>
                <a:cs typeface="Arial" panose="020B0604020202020204" pitchFamily="34" charset="0"/>
              </a:rPr>
              <a:t>,</a:t>
            </a:r>
            <a:r>
              <a:rPr lang="en-US" sz="1200" dirty="0">
                <a:latin typeface="Arial" panose="020B0604020202020204" pitchFamily="34" charset="0"/>
                <a:ea typeface="Calibri" panose="020F0502020204030204" pitchFamily="34" charset="0"/>
                <a:cs typeface="Arial" panose="020B0604020202020204" pitchFamily="34" charset="0"/>
              </a:rPr>
              <a:t> 2017.</a:t>
            </a:r>
            <a:r>
              <a:rPr lang="uk-UA" sz="1200" dirty="0">
                <a:latin typeface="Arial" panose="020B0604020202020204" pitchFamily="34" charset="0"/>
                <a:ea typeface="Calibri" panose="020F0502020204030204" pitchFamily="34" charset="0"/>
                <a:cs typeface="Arial" panose="020B0604020202020204" pitchFamily="34" charset="0"/>
              </a:rPr>
              <a:t> Р. 35-38. </a:t>
            </a:r>
            <a:endParaRPr lang="ru-RU" sz="1200" dirty="0">
              <a:latin typeface="Arial" panose="020B0604020202020204" pitchFamily="34" charset="0"/>
              <a:cs typeface="Arial" panose="020B0604020202020204" pitchFamily="34" charset="0"/>
            </a:endParaRPr>
          </a:p>
        </p:txBody>
      </p:sp>
      <p:cxnSp>
        <p:nvCxnSpPr>
          <p:cNvPr id="7" name="Прямая соединительная линия 6"/>
          <p:cNvCxnSpPr/>
          <p:nvPr/>
        </p:nvCxnSpPr>
        <p:spPr>
          <a:xfrm>
            <a:off x="0" y="639553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2"/>
          <p:cNvSpPr>
            <a:spLocks noChangeArrowheads="1"/>
          </p:cNvSpPr>
          <p:nvPr/>
        </p:nvSpPr>
        <p:spPr bwMode="auto">
          <a:xfrm>
            <a:off x="117952" y="607701"/>
            <a:ext cx="5544403" cy="2754600"/>
          </a:xfrm>
          <a:prstGeom prst="rect">
            <a:avLst/>
          </a:prstGeom>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R="0" lvl="0" indent="0" algn="just" defTabSz="914400" rtl="0" eaLnBrk="0" fontAlgn="base" latinLnBrk="0" hangingPunct="0">
              <a:lnSpc>
                <a:spcPct val="100000"/>
              </a:lnSpc>
              <a:spcBef>
                <a:spcPct val="0"/>
              </a:spcBef>
              <a:spcAft>
                <a:spcPct val="0"/>
              </a:spcAft>
              <a:buClrTx/>
              <a:buSzTx/>
              <a:buFontTx/>
              <a:buNone/>
              <a:tabLst>
                <a:tab pos="228600" algn="l"/>
              </a:tabLst>
            </a:pPr>
            <a:r>
              <a:rPr kumimoji="0" lang="uk-UA" altLang="ru-RU" sz="1400" b="1" i="0" u="none" strike="noStrike" cap="none" normalizeH="0" baseline="0" dirty="0" err="1">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Хроматографування</a:t>
            </a:r>
            <a:r>
              <a:rPr kumimoji="0" lang="uk-UA" altLang="ru-RU" sz="1400" b="1"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досліджуваних зразків проводили </a:t>
            </a:r>
            <a:r>
              <a:rPr kumimoji="0" lang="uk-UA" altLang="ru-RU"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на </a:t>
            </a:r>
          </a:p>
          <a:p>
            <a:pPr marR="0" lvl="0" indent="0" algn="just" defTabSz="914400" rtl="0" eaLnBrk="0" fontAlgn="base" latinLnBrk="0" hangingPunct="0">
              <a:lnSpc>
                <a:spcPct val="100000"/>
              </a:lnSpc>
              <a:spcBef>
                <a:spcPct val="0"/>
              </a:spcBef>
              <a:spcAft>
                <a:spcPct val="0"/>
              </a:spcAft>
              <a:buClrTx/>
              <a:buSzTx/>
              <a:buFontTx/>
              <a:buNone/>
              <a:tabLst>
                <a:tab pos="0" algn="l"/>
              </a:tabLst>
            </a:pPr>
            <a:r>
              <a:rPr kumimoji="0" lang="uk-UA" altLang="ru-RU"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рідинному хроматографі </a:t>
            </a:r>
            <a:r>
              <a:rPr kumimoji="0" lang="uk-UA" altLang="ru-RU" sz="1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Shimadzu</a:t>
            </a:r>
            <a:r>
              <a:rPr kumimoji="0" lang="uk-UA" altLang="ru-RU"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HPLC-</a:t>
            </a:r>
            <a:r>
              <a:rPr kumimoji="0" lang="uk-UA" altLang="ru-RU" sz="1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system</a:t>
            </a:r>
            <a:r>
              <a:rPr kumimoji="0" lang="uk-UA" altLang="ru-RU"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ser.20, обладнаному </a:t>
            </a:r>
          </a:p>
          <a:p>
            <a:pPr marR="0" lvl="0" indent="0" algn="just" defTabSz="914400" rtl="0" eaLnBrk="0" fontAlgn="base" latinLnBrk="0" hangingPunct="0">
              <a:lnSpc>
                <a:spcPct val="100000"/>
              </a:lnSpc>
              <a:spcBef>
                <a:spcPct val="0"/>
              </a:spcBef>
              <a:spcAft>
                <a:spcPct val="0"/>
              </a:spcAft>
              <a:buClrTx/>
              <a:buSzTx/>
              <a:buFontTx/>
              <a:buNone/>
              <a:tabLst>
                <a:tab pos="0" algn="l"/>
              </a:tabLst>
            </a:pPr>
            <a:r>
              <a:rPr kumimoji="0" lang="uk-UA" altLang="ru-RU" sz="14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діодноматричним</a:t>
            </a:r>
            <a:r>
              <a:rPr kumimoji="0" lang="uk-UA" altLang="ru-RU"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детектором </a:t>
            </a:r>
            <a:r>
              <a:rPr kumimoji="0" lang="uk-UA" altLang="ru-RU" sz="1400" b="1" i="0" u="none" strike="noStrike" cap="none" normalizeH="0" baseline="0" dirty="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в таких умовах</a:t>
            </a:r>
            <a:r>
              <a:rPr kumimoji="0" lang="uk-UA" altLang="ru-RU"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ru-RU" altLang="ru-RU"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R="0" lvl="0" indent="0" algn="just" defTabSz="914400" rtl="0" eaLnBrk="0" fontAlgn="base" latinLnBrk="0" hangingPunct="0">
              <a:lnSpc>
                <a:spcPct val="100000"/>
              </a:lnSpc>
              <a:spcBef>
                <a:spcPct val="0"/>
              </a:spcBef>
              <a:spcAft>
                <a:spcPct val="0"/>
              </a:spcAft>
              <a:buClrTx/>
              <a:buSzTx/>
              <a:buFontTx/>
              <a:buChar char="•"/>
              <a:tabLst>
                <a:tab pos="0" algn="l"/>
              </a:tabLst>
            </a:pPr>
            <a:r>
              <a:rPr kumimoji="0" lang="uk-UA" altLang="ru-RU"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колонка </a:t>
            </a:r>
            <a:r>
              <a:rPr kumimoji="0" lang="uk-UA" altLang="ru-RU" sz="13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Phenomenex</a:t>
            </a:r>
            <a: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uk-UA" altLang="ru-RU" sz="13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Luna</a:t>
            </a:r>
            <a: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C18(2), розміром 250 мм х 4,6 мм, </a:t>
            </a:r>
            <a:b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розмір часток 5 </a:t>
            </a:r>
            <a:r>
              <a:rPr kumimoji="0" lang="uk-UA" altLang="ru-RU" sz="13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мкм</a:t>
            </a:r>
            <a: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R="0" lvl="0" indent="0" algn="just" defTabSz="914400" rtl="0" eaLnBrk="0" fontAlgn="base" latinLnBrk="0" hangingPunct="0">
              <a:lnSpc>
                <a:spcPct val="100000"/>
              </a:lnSpc>
              <a:spcBef>
                <a:spcPct val="0"/>
              </a:spcBef>
              <a:spcAft>
                <a:spcPct val="0"/>
              </a:spcAft>
              <a:buClrTx/>
              <a:buSzTx/>
              <a:buFontTx/>
              <a:buChar char="•"/>
              <a:tabLst>
                <a:tab pos="0" algn="l"/>
              </a:tabLst>
            </a:pPr>
            <a: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температура колонки – 35 </a:t>
            </a:r>
            <a:r>
              <a:rPr kumimoji="0" lang="uk-UA" altLang="ru-RU" sz="1300" b="0" i="0" u="none" strike="noStrike" cap="none" normalizeH="0" baseline="3000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 </a:t>
            </a:r>
            <a:endParaRPr kumimoji="0" lang="ru-RU" altLang="ru-RU"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R="0" lvl="0" indent="0" algn="just" defTabSz="914400" rtl="0" eaLnBrk="0" fontAlgn="base" latinLnBrk="0" hangingPunct="0">
              <a:lnSpc>
                <a:spcPct val="100000"/>
              </a:lnSpc>
              <a:spcBef>
                <a:spcPct val="0"/>
              </a:spcBef>
              <a:spcAft>
                <a:spcPct val="0"/>
              </a:spcAft>
              <a:buClrTx/>
              <a:buSzTx/>
              <a:buFontTx/>
              <a:buChar char="•"/>
              <a:tabLst>
                <a:tab pos="0" algn="l"/>
              </a:tabLst>
            </a:pPr>
            <a: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довжина хвилі детектування – 330 нм (для </a:t>
            </a:r>
            <a:r>
              <a:rPr kumimoji="0" lang="uk-UA" altLang="ru-RU" sz="13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гідроксикоричних</a:t>
            </a:r>
            <a: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кислот, </a:t>
            </a:r>
            <a:b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kumimoji="0" lang="uk-UA" altLang="ru-RU" sz="13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глікозидів</a:t>
            </a:r>
            <a: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uk-UA" altLang="ru-RU" sz="13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флавоноїдів</a:t>
            </a:r>
            <a: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350 нм (для </a:t>
            </a:r>
            <a:r>
              <a:rPr kumimoji="0" lang="uk-UA" altLang="ru-RU" sz="13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агліконів</a:t>
            </a:r>
            <a: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uk-UA" altLang="ru-RU" sz="13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флавоноїдів</a:t>
            </a:r>
            <a: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280 нм </a:t>
            </a:r>
            <a:b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(для дубильних речовин); </a:t>
            </a:r>
            <a:endParaRPr kumimoji="0" lang="ru-RU" altLang="ru-RU"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R="0" lvl="0" indent="0" algn="just" defTabSz="914400" rtl="0" eaLnBrk="0" fontAlgn="base" latinLnBrk="0" hangingPunct="0">
              <a:lnSpc>
                <a:spcPct val="100000"/>
              </a:lnSpc>
              <a:spcBef>
                <a:spcPct val="0"/>
              </a:spcBef>
              <a:spcAft>
                <a:spcPct val="0"/>
              </a:spcAft>
              <a:buClrTx/>
              <a:buSzTx/>
              <a:buFontTx/>
              <a:buChar char="•"/>
              <a:tabLst>
                <a:tab pos="0" algn="l"/>
              </a:tabLst>
            </a:pPr>
            <a: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швидкість потоку рухомої фази – 1 мл/хв; </a:t>
            </a:r>
            <a:endParaRPr kumimoji="0" lang="ru-RU" altLang="ru-RU"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R="0" lvl="0" indent="0" algn="just" defTabSz="914400" rtl="0" eaLnBrk="0" fontAlgn="base" latinLnBrk="0" hangingPunct="0">
              <a:lnSpc>
                <a:spcPct val="100000"/>
              </a:lnSpc>
              <a:spcBef>
                <a:spcPct val="0"/>
              </a:spcBef>
              <a:spcAft>
                <a:spcPct val="0"/>
              </a:spcAft>
              <a:buClrTx/>
              <a:buSzTx/>
              <a:buFontTx/>
              <a:buChar char="•"/>
              <a:tabLst>
                <a:tab pos="0" algn="l"/>
              </a:tabLst>
            </a:pPr>
            <a: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об'єм проби, що вводився – 5 </a:t>
            </a:r>
            <a:r>
              <a:rPr kumimoji="0" lang="uk-UA" altLang="ru-RU" sz="13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мкл</a:t>
            </a:r>
            <a: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R="0" lvl="0" indent="0" algn="just" defTabSz="914400" rtl="0" eaLnBrk="0" fontAlgn="base" latinLnBrk="0" hangingPunct="0">
              <a:lnSpc>
                <a:spcPct val="100000"/>
              </a:lnSpc>
              <a:spcBef>
                <a:spcPct val="0"/>
              </a:spcBef>
              <a:spcAft>
                <a:spcPct val="0"/>
              </a:spcAft>
              <a:buClrTx/>
              <a:buSzTx/>
              <a:buFontTx/>
              <a:buNone/>
              <a:tabLst>
                <a:tab pos="0" algn="l"/>
              </a:tabLst>
            </a:pPr>
            <a: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Рухома фаза: Елюент А: 0.1 % розчин </a:t>
            </a:r>
            <a:r>
              <a:rPr kumimoji="0" lang="uk-UA" altLang="ru-RU" sz="13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трифтороцтової</a:t>
            </a:r>
            <a: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кислоти у воді;</a:t>
            </a:r>
            <a:endParaRPr kumimoji="0" lang="ru-RU" altLang="ru-RU"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R="0" lvl="0" indent="0" algn="just" defTabSz="914400" rtl="0" eaLnBrk="0" fontAlgn="base" latinLnBrk="0" hangingPunct="0">
              <a:lnSpc>
                <a:spcPct val="100000"/>
              </a:lnSpc>
              <a:spcBef>
                <a:spcPct val="0"/>
              </a:spcBef>
              <a:spcAft>
                <a:spcPct val="0"/>
              </a:spcAft>
              <a:buClrTx/>
              <a:buSzTx/>
              <a:buFontTx/>
              <a:buNone/>
              <a:tabLst>
                <a:tab pos="0" algn="l"/>
              </a:tabLst>
            </a:pPr>
            <a: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Елюент Б: 0.1 % розчин </a:t>
            </a:r>
            <a:r>
              <a:rPr kumimoji="0" lang="uk-UA" altLang="ru-RU" sz="13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трифтороцтової</a:t>
            </a:r>
            <a: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кислоти в </a:t>
            </a:r>
            <a:r>
              <a:rPr kumimoji="0" lang="uk-UA" altLang="ru-RU" sz="13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ацетонітрилі</a:t>
            </a:r>
            <a:r>
              <a:rPr kumimoji="0" lang="uk-UA" altLang="ru-RU" sz="13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uk-UA" altLang="ru-RU" sz="1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25603" name="Picture 3" descr="Хроматогр_Дубаи"/>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660" y="3428271"/>
            <a:ext cx="4640664" cy="2651327"/>
          </a:xfrm>
          <a:prstGeom prst="rect">
            <a:avLst/>
          </a:prstGeom>
          <a:noFill/>
          <a:ln w="3175">
            <a:solidFill>
              <a:schemeClr val="tx1">
                <a:lumMod val="95000"/>
                <a:lumOff val="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52659" y="6076142"/>
            <a:ext cx="4551904" cy="322845"/>
          </a:xfrm>
          <a:prstGeom prst="rect">
            <a:avLst/>
          </a:prstGeom>
        </p:spPr>
        <p:txBody>
          <a:bodyPr wrap="square">
            <a:spAutoFit/>
          </a:bodyPr>
          <a:lstStyle/>
          <a:p>
            <a:pPr marR="100965" indent="449580">
              <a:lnSpc>
                <a:spcPct val="107000"/>
              </a:lnSpc>
              <a:spcAft>
                <a:spcPts val="0"/>
              </a:spcAft>
            </a:pPr>
            <a:r>
              <a:rPr lang="uk-UA" sz="1400" spc="-2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Рис. 15. ВЕРХ-</a:t>
            </a:r>
            <a:r>
              <a:rPr lang="uk-UA" sz="1400" spc="-25"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хроматограма</a:t>
            </a:r>
            <a:r>
              <a:rPr lang="uk-UA" sz="1400" spc="-2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сону лучного трави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Прямоугольник 11"/>
          <p:cNvSpPr/>
          <p:nvPr/>
        </p:nvSpPr>
        <p:spPr>
          <a:xfrm>
            <a:off x="5498123" y="5089198"/>
            <a:ext cx="6446017" cy="584775"/>
          </a:xfrm>
          <a:prstGeom prst="rect">
            <a:avLst/>
          </a:prstGeom>
        </p:spPr>
        <p:txBody>
          <a:bodyPr wrap="square">
            <a:spAutoFit/>
          </a:bodyPr>
          <a:lstStyle/>
          <a:p>
            <a:r>
              <a:rPr lang="uk-UA" sz="1600" b="1" dirty="0">
                <a:solidFill>
                  <a:srgbClr val="002060"/>
                </a:solidFill>
                <a:latin typeface="Times New Roman" panose="02020603050405020304" pitchFamily="18" charset="0"/>
                <a:ea typeface="Times New Roman" panose="02020603050405020304" pitchFamily="18" charset="0"/>
              </a:rPr>
              <a:t>У </a:t>
            </a:r>
            <a:r>
              <a:rPr lang="uk-UA" sz="1600" b="1" spc="-25" dirty="0">
                <a:solidFill>
                  <a:srgbClr val="002060"/>
                </a:solidFill>
                <a:latin typeface="Times New Roman" panose="02020603050405020304" pitchFamily="18" charset="0"/>
                <a:ea typeface="Times New Roman" panose="02020603050405020304" pitchFamily="18" charset="0"/>
              </a:rPr>
              <a:t>сону лучного траві було ідентифіковано 9 </a:t>
            </a:r>
            <a:r>
              <a:rPr lang="uk-UA" sz="1600" b="1" spc="-25" dirty="0" err="1">
                <a:solidFill>
                  <a:srgbClr val="002060"/>
                </a:solidFill>
                <a:latin typeface="Times New Roman" panose="02020603050405020304" pitchFamily="18" charset="0"/>
                <a:ea typeface="Times New Roman" panose="02020603050405020304" pitchFamily="18" charset="0"/>
              </a:rPr>
              <a:t>сполук</a:t>
            </a:r>
            <a:r>
              <a:rPr lang="uk-UA" sz="1600" b="1" spc="-25" dirty="0">
                <a:solidFill>
                  <a:srgbClr val="002060"/>
                </a:solidFill>
                <a:latin typeface="Times New Roman" panose="02020603050405020304" pitchFamily="18" charset="0"/>
                <a:ea typeface="Times New Roman" panose="02020603050405020304" pitchFamily="18" charset="0"/>
              </a:rPr>
              <a:t> фенольної природи: 5 </a:t>
            </a:r>
            <a:r>
              <a:rPr lang="uk-UA" sz="1600" b="1" spc="-25" dirty="0" err="1">
                <a:solidFill>
                  <a:srgbClr val="002060"/>
                </a:solidFill>
                <a:latin typeface="Times New Roman" panose="02020603050405020304" pitchFamily="18" charset="0"/>
                <a:ea typeface="Times New Roman" panose="02020603050405020304" pitchFamily="18" charset="0"/>
              </a:rPr>
              <a:t>флавоноїдів</a:t>
            </a:r>
            <a:r>
              <a:rPr lang="uk-UA" sz="1600" b="1" spc="-25" dirty="0">
                <a:solidFill>
                  <a:srgbClr val="002060"/>
                </a:solidFill>
                <a:latin typeface="Times New Roman" panose="02020603050405020304" pitchFamily="18" charset="0"/>
                <a:ea typeface="Times New Roman" panose="02020603050405020304" pitchFamily="18" charset="0"/>
              </a:rPr>
              <a:t>, 2 </a:t>
            </a:r>
            <a:r>
              <a:rPr lang="uk-UA" sz="1600" b="1" spc="-25" dirty="0" err="1">
                <a:solidFill>
                  <a:srgbClr val="002060"/>
                </a:solidFill>
                <a:latin typeface="Times New Roman" panose="02020603050405020304" pitchFamily="18" charset="0"/>
                <a:ea typeface="Times New Roman" panose="02020603050405020304" pitchFamily="18" charset="0"/>
              </a:rPr>
              <a:t>гідроксикоричні</a:t>
            </a:r>
            <a:r>
              <a:rPr lang="uk-UA" sz="1600" b="1" spc="-25" dirty="0">
                <a:solidFill>
                  <a:srgbClr val="002060"/>
                </a:solidFill>
                <a:latin typeface="Times New Roman" panose="02020603050405020304" pitchFamily="18" charset="0"/>
                <a:ea typeface="Times New Roman" panose="02020603050405020304" pitchFamily="18" charset="0"/>
              </a:rPr>
              <a:t> кислоти та 2 </a:t>
            </a:r>
            <a:r>
              <a:rPr lang="uk-UA" sz="1600" b="1" spc="-25" dirty="0" err="1">
                <a:solidFill>
                  <a:srgbClr val="002060"/>
                </a:solidFill>
                <a:latin typeface="Times New Roman" panose="02020603050405020304" pitchFamily="18" charset="0"/>
                <a:ea typeface="Times New Roman" panose="02020603050405020304" pitchFamily="18" charset="0"/>
              </a:rPr>
              <a:t>кумарини</a:t>
            </a:r>
            <a:r>
              <a:rPr lang="uk-UA" sz="1600" b="1" spc="-25" dirty="0">
                <a:solidFill>
                  <a:srgbClr val="002060"/>
                </a:solidFill>
                <a:latin typeface="Times New Roman" panose="02020603050405020304" pitchFamily="18" charset="0"/>
                <a:ea typeface="Times New Roman" panose="02020603050405020304" pitchFamily="18" charset="0"/>
              </a:rPr>
              <a:t>.</a:t>
            </a:r>
            <a:endParaRPr lang="ru-RU" sz="1600" b="1" dirty="0">
              <a:solidFill>
                <a:srgbClr val="002060"/>
              </a:solidFill>
            </a:endParaRPr>
          </a:p>
        </p:txBody>
      </p:sp>
      <p:sp>
        <p:nvSpPr>
          <p:cNvPr id="13" name="Номер слайда 7"/>
          <p:cNvSpPr>
            <a:spLocks noGrp="1"/>
          </p:cNvSpPr>
          <p:nvPr>
            <p:ph type="sldNum" sz="quarter" idx="12"/>
          </p:nvPr>
        </p:nvSpPr>
        <p:spPr>
          <a:xfrm>
            <a:off x="9331803" y="6514943"/>
            <a:ext cx="2743200" cy="365125"/>
          </a:xfrm>
        </p:spPr>
        <p:txBody>
          <a:body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t>19</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1303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ÐÐ¾ÑÐ¾Ð¶ÐµÐµ Ð¸Ð·Ð¾Ð±ÑÐ°Ð¶ÐµÐ½Ð¸Ðµ"/>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964802" y="110198"/>
            <a:ext cx="3396251" cy="461665"/>
          </a:xfrm>
          <a:prstGeom prst="rect">
            <a:avLst/>
          </a:prstGeom>
        </p:spPr>
        <p:txBody>
          <a:bodyPr wrap="none">
            <a:spAutoFit/>
          </a:bodyPr>
          <a:lstStyle/>
          <a:p>
            <a:r>
              <a:rPr lang="uk-UA" altLang="ru-RU"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Актуальність роботи</a:t>
            </a:r>
            <a:endParaRPr lang="ru-RU" sz="24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Прямоугольник 4"/>
          <p:cNvSpPr/>
          <p:nvPr/>
        </p:nvSpPr>
        <p:spPr>
          <a:xfrm>
            <a:off x="3017519" y="571863"/>
            <a:ext cx="7441963" cy="430887"/>
          </a:xfrm>
          <a:prstGeom prst="rect">
            <a:avLst/>
          </a:prstGeom>
        </p:spPr>
        <p:txBody>
          <a:bodyPr wrap="square">
            <a:spAutoFit/>
          </a:bodyPr>
          <a:lstStyle/>
          <a:p>
            <a:pPr algn="ct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Сучасний стан захворювань нервової системи в Україні </a:t>
            </a:r>
            <a:endParaRPr lang="ru-RU" sz="2200" b="1" dirty="0">
              <a:solidFill>
                <a:srgbClr val="002060"/>
              </a:solidFill>
              <a:effectLst>
                <a:outerShdw blurRad="38100" dist="38100" dir="2700000" algn="tl">
                  <a:srgbClr val="000000">
                    <a:alpha val="43137"/>
                  </a:srgbClr>
                </a:outerShdw>
              </a:effectLst>
            </a:endParaRPr>
          </a:p>
        </p:txBody>
      </p:sp>
      <p:pic>
        <p:nvPicPr>
          <p:cNvPr id="1026" name="Picture 2" descr="Картинки по запросу захворювання нервової систем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719" y="139394"/>
            <a:ext cx="2605913" cy="1954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855976" y="984198"/>
            <a:ext cx="9214104" cy="1077218"/>
          </a:xfrm>
          <a:prstGeom prst="rect">
            <a:avLst/>
          </a:prstGeom>
        </p:spPr>
        <p:txBody>
          <a:bodyPr wrap="square">
            <a:spAutoFit/>
          </a:bodyPr>
          <a:lstStyle/>
          <a:p>
            <a:r>
              <a:rPr lang="uk-UA" sz="1600" dirty="0">
                <a:solidFill>
                  <a:srgbClr val="000000"/>
                </a:solidFill>
                <a:latin typeface="Arial" panose="020B0604020202020204" pitchFamily="34" charset="0"/>
                <a:ea typeface="Calibri" panose="020F0502020204030204" pitchFamily="34" charset="0"/>
                <a:cs typeface="Arial" panose="020B0604020202020204" pitchFamily="34" charset="0"/>
              </a:rPr>
              <a:t>Сьогодні до найрозповсюдженіших захворювань в Україні належать неврологічні, поширеність яких в останні роки значно зросла. У 2016 р. в Україні </a:t>
            </a:r>
            <a:r>
              <a:rPr lang="uk-UA" sz="1600" dirty="0">
                <a:solidFill>
                  <a:srgbClr val="FF0000"/>
                </a:solidFill>
                <a:latin typeface="Arial" panose="020B0604020202020204" pitchFamily="34" charset="0"/>
                <a:ea typeface="Calibri" panose="020F0502020204030204" pitchFamily="34" charset="0"/>
                <a:cs typeface="Arial" panose="020B0604020202020204" pitchFamily="34" charset="0"/>
              </a:rPr>
              <a:t>зареєстровано понад 4 млн. 700 тис. осіб </a:t>
            </a:r>
            <a:r>
              <a:rPr lang="uk-UA" sz="1600" dirty="0">
                <a:solidFill>
                  <a:srgbClr val="000000"/>
                </a:solidFill>
                <a:latin typeface="Arial" panose="020B0604020202020204" pitchFamily="34" charset="0"/>
                <a:ea typeface="Calibri" panose="020F0502020204030204" pitchFamily="34" charset="0"/>
                <a:cs typeface="Arial" panose="020B0604020202020204" pitchFamily="34" charset="0"/>
              </a:rPr>
              <a:t>із різними формами неврологічних захворювань, </a:t>
            </a:r>
            <a:r>
              <a:rPr lang="uk-UA" sz="1600" dirty="0">
                <a:solidFill>
                  <a:srgbClr val="FF0000"/>
                </a:solidFill>
                <a:latin typeface="Arial" panose="020B0604020202020204" pitchFamily="34" charset="0"/>
                <a:ea typeface="Calibri" panose="020F0502020204030204" pitchFamily="34" charset="0"/>
                <a:cs typeface="Arial" panose="020B0604020202020204" pitchFamily="34" charset="0"/>
              </a:rPr>
              <a:t>тобто 10 % населення країни</a:t>
            </a:r>
            <a:r>
              <a:rPr lang="uk-UA" sz="16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r>
              <a:rPr lang="uk-UA" sz="1600" dirty="0">
                <a:solidFill>
                  <a:srgbClr val="FF0000"/>
                </a:solidFill>
                <a:latin typeface="Arial" panose="020B0604020202020204" pitchFamily="34" charset="0"/>
                <a:ea typeface="Calibri" panose="020F0502020204030204" pitchFamily="34" charset="0"/>
                <a:cs typeface="Arial" panose="020B0604020202020204" pitchFamily="34" charset="0"/>
              </a:rPr>
              <a:t>За останній рік кількість хворих із цією патологією у нашій країні збільшилася майже вдвічі. </a:t>
            </a:r>
            <a:endParaRPr lang="ru-RU" sz="1600" dirty="0">
              <a:solidFill>
                <a:srgbClr val="FF0000"/>
              </a:solidFill>
              <a:latin typeface="Arial" panose="020B0604020202020204" pitchFamily="34" charset="0"/>
              <a:cs typeface="Arial" panose="020B0604020202020204" pitchFamily="34" charset="0"/>
            </a:endParaRPr>
          </a:p>
        </p:txBody>
      </p:sp>
      <p:sp>
        <p:nvSpPr>
          <p:cNvPr id="3" name="Прямоугольник 2"/>
          <p:cNvSpPr/>
          <p:nvPr/>
        </p:nvSpPr>
        <p:spPr>
          <a:xfrm>
            <a:off x="2855976" y="2337651"/>
            <a:ext cx="9113520" cy="163121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uk-UA" sz="1600" dirty="0">
                <a:solidFill>
                  <a:srgbClr val="000000"/>
                </a:solidFill>
                <a:latin typeface="Arial" panose="020B0604020202020204" pitchFamily="34" charset="0"/>
                <a:ea typeface="Calibri" panose="020F0502020204030204" pitchFamily="34" charset="0"/>
                <a:cs typeface="Arial" panose="020B0604020202020204" pitchFamily="34" charset="0"/>
              </a:rPr>
              <a:t>У структурі неврологічної патології </a:t>
            </a:r>
            <a:r>
              <a:rPr lang="uk-UA" sz="1600" b="1" dirty="0">
                <a:solidFill>
                  <a:srgbClr val="C00000"/>
                </a:solidFill>
                <a:latin typeface="Arial" panose="020B0604020202020204" pitchFamily="34" charset="0"/>
                <a:ea typeface="Calibri" panose="020F0502020204030204" pitchFamily="34" charset="0"/>
                <a:cs typeface="Arial" panose="020B0604020202020204" pitchFamily="34" charset="0"/>
              </a:rPr>
              <a:t>найбільш актуальними та соціально значущими є</a:t>
            </a:r>
            <a:r>
              <a:rPr lang="uk-UA" sz="16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285750" indent="-285750">
              <a:buFont typeface="Wingdings" panose="05000000000000000000" pitchFamily="2" charset="2"/>
              <a:buChar char="Ø"/>
            </a:pPr>
            <a:r>
              <a:rPr lang="uk-UA" sz="1600" dirty="0">
                <a:solidFill>
                  <a:srgbClr val="000000"/>
                </a:solidFill>
                <a:latin typeface="Arial" panose="020B0604020202020204" pitchFamily="34" charset="0"/>
                <a:ea typeface="Calibri" panose="020F0502020204030204" pitchFamily="34" charset="0"/>
                <a:cs typeface="Arial" panose="020B0604020202020204" pitchFamily="34" charset="0"/>
              </a:rPr>
              <a:t>судинні захворювання головного мозку; </a:t>
            </a:r>
          </a:p>
          <a:p>
            <a:pPr marL="285750" indent="-285750">
              <a:buFont typeface="Wingdings" panose="05000000000000000000" pitchFamily="2" charset="2"/>
              <a:buChar char="Ø"/>
            </a:pPr>
            <a:r>
              <a:rPr lang="uk-UA" sz="1600" dirty="0" err="1">
                <a:solidFill>
                  <a:srgbClr val="000000"/>
                </a:solidFill>
                <a:latin typeface="Arial" panose="020B0604020202020204" pitchFamily="34" charset="0"/>
                <a:ea typeface="Calibri" panose="020F0502020204030204" pitchFamily="34" charset="0"/>
                <a:cs typeface="Arial" panose="020B0604020202020204" pitchFamily="34" charset="0"/>
              </a:rPr>
              <a:t>демієлінізуючі</a:t>
            </a:r>
            <a:r>
              <a:rPr lang="uk-UA" sz="1600" dirty="0">
                <a:solidFill>
                  <a:srgbClr val="000000"/>
                </a:solidFill>
                <a:latin typeface="Arial" panose="020B0604020202020204" pitchFamily="34" charset="0"/>
                <a:ea typeface="Calibri" panose="020F0502020204030204" pitchFamily="34" charset="0"/>
                <a:cs typeface="Arial" panose="020B0604020202020204" pitchFamily="34" charset="0"/>
              </a:rPr>
              <a:t> ураження нервової системи (зокрема, розсіяний склероз та інсульт); захворювання периферичної нервової системи; </a:t>
            </a:r>
          </a:p>
          <a:p>
            <a:pPr marL="285750" indent="-285750">
              <a:buFont typeface="Wingdings" panose="05000000000000000000" pitchFamily="2" charset="2"/>
              <a:buChar char="Ø"/>
            </a:pPr>
            <a:r>
              <a:rPr lang="uk-UA" sz="1600" dirty="0">
                <a:solidFill>
                  <a:srgbClr val="000000"/>
                </a:solidFill>
                <a:latin typeface="Arial" panose="020B0604020202020204" pitchFamily="34" charset="0"/>
                <a:ea typeface="Calibri" panose="020F0502020204030204" pitchFamily="34" charset="0"/>
                <a:cs typeface="Arial" panose="020B0604020202020204" pitchFamily="34" charset="0"/>
              </a:rPr>
              <a:t>наслідки черепно-мозкових травм; </a:t>
            </a:r>
          </a:p>
          <a:p>
            <a:pPr marL="285750" indent="-285750">
              <a:buFont typeface="Wingdings" panose="05000000000000000000" pitchFamily="2" charset="2"/>
              <a:buChar char="Ø"/>
            </a:pPr>
            <a:r>
              <a:rPr lang="uk-UA" sz="1600" dirty="0">
                <a:solidFill>
                  <a:srgbClr val="000000"/>
                </a:solidFill>
                <a:latin typeface="Arial" panose="020B0604020202020204" pitchFamily="34" charset="0"/>
                <a:ea typeface="Calibri" panose="020F0502020204030204" pitchFamily="34" charset="0"/>
                <a:cs typeface="Arial" panose="020B0604020202020204" pitchFamily="34" charset="0"/>
              </a:rPr>
              <a:t>пограничні захворювання (неврози та неврастенії).</a:t>
            </a:r>
            <a:endParaRPr lang="ru-RU" sz="1600" dirty="0">
              <a:latin typeface="Arial" panose="020B0604020202020204" pitchFamily="34" charset="0"/>
              <a:cs typeface="Arial" panose="020B0604020202020204" pitchFamily="34" charset="0"/>
            </a:endParaRPr>
          </a:p>
        </p:txBody>
      </p:sp>
      <p:sp>
        <p:nvSpPr>
          <p:cNvPr id="6" name="Прямоугольник 5"/>
          <p:cNvSpPr/>
          <p:nvPr/>
        </p:nvSpPr>
        <p:spPr>
          <a:xfrm>
            <a:off x="605431" y="4943730"/>
            <a:ext cx="8718742" cy="1569660"/>
          </a:xfrm>
          <a:prstGeom prst="rect">
            <a:avLst/>
          </a:prstGeom>
        </p:spPr>
        <p:txBody>
          <a:bodyPr wrap="square">
            <a:spAutoFit/>
          </a:bodyPr>
          <a:lstStyle/>
          <a:p>
            <a:r>
              <a:rPr lang="uk-UA" sz="1600" dirty="0">
                <a:solidFill>
                  <a:srgbClr val="FF0000"/>
                </a:solidFill>
                <a:latin typeface="Arial" panose="020B0604020202020204" pitchFamily="34" charset="0"/>
                <a:ea typeface="Calibri" panose="020F0502020204030204" pitchFamily="34" charset="0"/>
                <a:cs typeface="Arial" panose="020B0604020202020204" pitchFamily="34" charset="0"/>
              </a:rPr>
              <a:t>Перше місце серед неврологічних захворювань посідають </a:t>
            </a:r>
            <a:r>
              <a:rPr lang="uk-UA" sz="1600" dirty="0" err="1">
                <a:solidFill>
                  <a:srgbClr val="FF0000"/>
                </a:solidFill>
                <a:latin typeface="Arial" panose="020B0604020202020204" pitchFamily="34" charset="0"/>
                <a:ea typeface="Calibri" panose="020F0502020204030204" pitchFamily="34" charset="0"/>
                <a:cs typeface="Arial" panose="020B0604020202020204" pitchFamily="34" charset="0"/>
              </a:rPr>
              <a:t>цереброваскулярні</a:t>
            </a:r>
            <a:r>
              <a:rPr lang="uk-UA" sz="1600" dirty="0">
                <a:solidFill>
                  <a:srgbClr val="FF0000"/>
                </a:solidFill>
                <a:latin typeface="Arial" panose="020B0604020202020204" pitchFamily="34" charset="0"/>
                <a:ea typeface="Calibri" panose="020F0502020204030204" pitchFamily="34" charset="0"/>
                <a:cs typeface="Arial" panose="020B0604020202020204" pitchFamily="34" charset="0"/>
              </a:rPr>
              <a:t> захворювання (ЦВЗ)</a:t>
            </a:r>
            <a:r>
              <a:rPr lang="uk-UA" sz="1600" dirty="0">
                <a:solidFill>
                  <a:srgbClr val="000000"/>
                </a:solidFill>
                <a:latin typeface="Arial" panose="020B0604020202020204" pitchFamily="34" charset="0"/>
                <a:ea typeface="Calibri" panose="020F0502020204030204" pitchFamily="34" charset="0"/>
                <a:cs typeface="Arial" panose="020B0604020202020204" pitchFamily="34" charset="0"/>
              </a:rPr>
              <a:t>. У 2016 р. в Україні зареєстровано </a:t>
            </a:r>
            <a:r>
              <a:rPr lang="uk-UA" sz="1600" dirty="0">
                <a:solidFill>
                  <a:srgbClr val="FF0000"/>
                </a:solidFill>
                <a:latin typeface="Arial" panose="020B0604020202020204" pitchFamily="34" charset="0"/>
                <a:ea typeface="Calibri" panose="020F0502020204030204" pitchFamily="34" charset="0"/>
                <a:cs typeface="Arial" panose="020B0604020202020204" pitchFamily="34" charset="0"/>
              </a:rPr>
              <a:t>понад 3 млн. осіб із різними формами ЦВЗ</a:t>
            </a:r>
            <a:r>
              <a:rPr lang="uk-UA" sz="1600" dirty="0">
                <a:solidFill>
                  <a:srgbClr val="000000"/>
                </a:solidFill>
                <a:latin typeface="Arial" panose="020B0604020202020204" pitchFamily="34" charset="0"/>
                <a:ea typeface="Calibri" panose="020F0502020204030204" pitchFamily="34" charset="0"/>
                <a:cs typeface="Arial" panose="020B0604020202020204" pitchFamily="34" charset="0"/>
              </a:rPr>
              <a:t>. За останній рік кількість хворих на ЦВЗ у нашій країні зросла в 1,8 раз. </a:t>
            </a:r>
            <a:r>
              <a:rPr lang="uk-UA" sz="1600" b="1" dirty="0">
                <a:solidFill>
                  <a:srgbClr val="002060"/>
                </a:solidFill>
                <a:latin typeface="Arial" panose="020B0604020202020204" pitchFamily="34" charset="0"/>
                <a:ea typeface="Calibri" panose="020F0502020204030204" pitchFamily="34" charset="0"/>
                <a:cs typeface="Arial" panose="020B0604020202020204" pitchFamily="34" charset="0"/>
              </a:rPr>
              <a:t>Найбільші показники поширеності зареєстровано у  Полтавській,  Запорізькій та  Одеській областях</a:t>
            </a:r>
            <a:r>
              <a:rPr lang="uk-UA" sz="1600" dirty="0">
                <a:solidFill>
                  <a:srgbClr val="002060"/>
                </a:solidFill>
                <a:latin typeface="Arial" panose="020B0604020202020204" pitchFamily="34" charset="0"/>
                <a:ea typeface="Calibri" panose="020F0502020204030204" pitchFamily="34" charset="0"/>
                <a:cs typeface="Arial" panose="020B0604020202020204" pitchFamily="34" charset="0"/>
              </a:rPr>
              <a:t>, найменші – у  Львівській, Тернопільській, Івано-Франківській областях.</a:t>
            </a:r>
            <a:endParaRPr lang="ru-RU" sz="1600" dirty="0">
              <a:solidFill>
                <a:srgbClr val="002060"/>
              </a:solidFill>
              <a:latin typeface="Arial" panose="020B0604020202020204" pitchFamily="34" charset="0"/>
              <a:cs typeface="Arial" panose="020B0604020202020204" pitchFamily="34" charset="0"/>
            </a:endParaRPr>
          </a:p>
        </p:txBody>
      </p:sp>
      <p:pic>
        <p:nvPicPr>
          <p:cNvPr id="1028" name="Picture 4" descr="Картинки по запросу захворювання нервової системи"/>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719" y="2426636"/>
            <a:ext cx="2605913" cy="1737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3075244" y="4163911"/>
            <a:ext cx="6077900" cy="584775"/>
          </a:xfrm>
          <a:prstGeom prst="rect">
            <a:avLst/>
          </a:prstGeom>
          <a:solidFill>
            <a:schemeClr val="accent2">
              <a:lumMod val="40000"/>
              <a:lumOff val="60000"/>
              <a:alpha val="6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r>
              <a:rPr lang="uk-UA" sz="1600" dirty="0">
                <a:solidFill>
                  <a:srgbClr val="000000"/>
                </a:solidFill>
                <a:latin typeface="Arial" panose="020B0604020202020204" pitchFamily="34" charset="0"/>
                <a:ea typeface="Calibri" panose="020F0502020204030204" pitchFamily="34" charset="0"/>
                <a:cs typeface="Arial" panose="020B0604020202020204" pitchFamily="34" charset="0"/>
              </a:rPr>
              <a:t>Смертність від ЦВЗ посідає друге місце (14,2 %) в структурі загальної смертності населення України. </a:t>
            </a:r>
            <a:endParaRPr lang="ru-RU" sz="1600" dirty="0">
              <a:latin typeface="Arial" panose="020B0604020202020204" pitchFamily="34" charset="0"/>
              <a:cs typeface="Arial" panose="020B0604020202020204" pitchFamily="34" charset="0"/>
            </a:endParaRPr>
          </a:p>
        </p:txBody>
      </p:sp>
      <p:pic>
        <p:nvPicPr>
          <p:cNvPr id="1030" name="Picture 6" descr="Картинки по запросу смертность"/>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0596" y="4611691"/>
            <a:ext cx="2648900" cy="18321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Номер слайда 7"/>
          <p:cNvSpPr>
            <a:spLocks noGrp="1"/>
          </p:cNvSpPr>
          <p:nvPr>
            <p:ph type="sldNum" sz="quarter" idx="12"/>
          </p:nvPr>
        </p:nvSpPr>
        <p:spPr>
          <a:xfrm>
            <a:off x="9226296" y="6456328"/>
            <a:ext cx="2743200" cy="365125"/>
          </a:xfrm>
        </p:spPr>
        <p:txBody>
          <a:body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t>2</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0906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6396335"/>
            <a:ext cx="12192000" cy="461665"/>
          </a:xfrm>
          <a:prstGeom prst="rect">
            <a:avLst/>
          </a:prstGeom>
        </p:spPr>
        <p:txBody>
          <a:bodyPr wrap="square">
            <a:spAutoFit/>
          </a:bodyPr>
          <a:lstStyle/>
          <a:p>
            <a:pPr lvl="0" algn="just">
              <a:spcAft>
                <a:spcPts val="0"/>
              </a:spcAft>
            </a:pPr>
            <a:r>
              <a:rPr lang="en-US" sz="1200" dirty="0" err="1">
                <a:latin typeface="Arial" panose="020B0604020202020204" pitchFamily="34" charset="0"/>
                <a:ea typeface="Calibri" panose="020F0502020204030204" pitchFamily="34" charset="0"/>
                <a:cs typeface="Arial" panose="020B0604020202020204" pitchFamily="34" charset="0"/>
              </a:rPr>
              <a:t>Savelieva</a:t>
            </a:r>
            <a:r>
              <a:rPr lang="en-US" sz="1200" dirty="0">
                <a:latin typeface="Arial" panose="020B0604020202020204" pitchFamily="34" charset="0"/>
                <a:ea typeface="Calibri" panose="020F0502020204030204" pitchFamily="34" charset="0"/>
                <a:cs typeface="Arial" panose="020B0604020202020204" pitchFamily="34" charset="0"/>
              </a:rPr>
              <a:t> E</a:t>
            </a:r>
            <a:r>
              <a:rPr lang="uk-UA" sz="1200" dirty="0">
                <a:latin typeface="Arial" panose="020B0604020202020204" pitchFamily="34" charset="0"/>
                <a:ea typeface="Calibri" panose="020F0502020204030204" pitchFamily="34" charset="0"/>
                <a:cs typeface="Arial" panose="020B0604020202020204" pitchFamily="34" charset="0"/>
              </a:rPr>
              <a:t>.</a:t>
            </a:r>
            <a:r>
              <a:rPr lang="en-US" sz="1200" dirty="0">
                <a:latin typeface="Arial" panose="020B0604020202020204" pitchFamily="34" charset="0"/>
                <a:ea typeface="Calibri" panose="020F0502020204030204" pitchFamily="34" charset="0"/>
                <a:cs typeface="Arial" panose="020B0604020202020204" pitchFamily="34" charset="0"/>
              </a:rPr>
              <a:t>V</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Vladymyrova</a:t>
            </a:r>
            <a:r>
              <a:rPr lang="en-US" sz="1200" dirty="0">
                <a:latin typeface="Arial" panose="020B0604020202020204" pitchFamily="34" charset="0"/>
                <a:ea typeface="Calibri" panose="020F0502020204030204" pitchFamily="34" charset="0"/>
                <a:cs typeface="Arial" panose="020B0604020202020204" pitchFamily="34" charset="0"/>
              </a:rPr>
              <a:t> I</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0000"/>
                </a:solidFill>
                <a:latin typeface="Arial" panose="020B0604020202020204" pitchFamily="34" charset="0"/>
                <a:ea typeface="Calibri" panose="020F0502020204030204" pitchFamily="34" charset="0"/>
                <a:cs typeface="Arial" panose="020B0604020202020204" pitchFamily="34" charset="0"/>
              </a:rPr>
              <a:t>Shumova</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a:solidFill>
                  <a:srgbClr val="000000"/>
                </a:solidFill>
                <a:latin typeface="Arial" panose="020B0604020202020204" pitchFamily="34" charset="0"/>
                <a:ea typeface="Calibri" panose="020F0502020204030204" pitchFamily="34" charset="0"/>
                <a:cs typeface="Arial" panose="020B0604020202020204" pitchFamily="34" charset="0"/>
              </a:rPr>
              <a:t>G</a:t>
            </a: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200" dirty="0" err="1">
                <a:solidFill>
                  <a:srgbClr val="000000"/>
                </a:solidFill>
                <a:latin typeface="Arial" panose="020B0604020202020204" pitchFamily="34" charset="0"/>
                <a:ea typeface="Calibri" panose="020F0502020204030204" pitchFamily="34" charset="0"/>
                <a:cs typeface="Arial" panose="020B0604020202020204" pitchFamily="34" charset="0"/>
              </a:rPr>
              <a:t>Tishakova</a:t>
            </a:r>
            <a:r>
              <a:rPr lang="en-US" sz="1200" dirty="0">
                <a:solidFill>
                  <a:srgbClr val="000000"/>
                </a:solidFill>
                <a:latin typeface="Arial" panose="020B0604020202020204" pitchFamily="34" charset="0"/>
                <a:ea typeface="Calibri" panose="020F0502020204030204" pitchFamily="34" charset="0"/>
                <a:cs typeface="Arial" panose="020B0604020202020204" pitchFamily="34" charset="0"/>
              </a:rPr>
              <a:t> T.S.</a:t>
            </a:r>
            <a:r>
              <a:rPr lang="en-US" sz="1200" dirty="0">
                <a:latin typeface="Arial" panose="020B0604020202020204" pitchFamily="34" charset="0"/>
                <a:ea typeface="Calibri" panose="020F0502020204030204" pitchFamily="34" charset="0"/>
                <a:cs typeface="Arial" panose="020B0604020202020204" pitchFamily="34" charset="0"/>
              </a:rPr>
              <a:t> Investigation of fatty acid composition of herb and roots of Fetid Meadow Rue</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Thalictrum</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foetidum</a:t>
            </a:r>
            <a:r>
              <a:rPr lang="en-US" sz="1200" dirty="0">
                <a:latin typeface="Arial" panose="020B0604020202020204" pitchFamily="34" charset="0"/>
                <a:ea typeface="Calibri" panose="020F0502020204030204" pitchFamily="34" charset="0"/>
                <a:cs typeface="Arial" panose="020B0604020202020204" pitchFamily="34" charset="0"/>
              </a:rPr>
              <a:t> L</a:t>
            </a:r>
            <a:r>
              <a:rPr lang="uk-UA" sz="1200" dirty="0">
                <a:latin typeface="Arial" panose="020B0604020202020204" pitchFamily="34" charset="0"/>
                <a:ea typeface="Calibri" panose="020F0502020204030204" pitchFamily="34" charset="0"/>
                <a:cs typeface="Arial" panose="020B0604020202020204" pitchFamily="34" charset="0"/>
              </a:rPr>
              <a:t>.)</a:t>
            </a:r>
            <a:r>
              <a:rPr lang="en-US" sz="1200" dirty="0">
                <a:latin typeface="Arial" panose="020B0604020202020204" pitchFamily="34" charset="0"/>
                <a:ea typeface="Calibri" panose="020F0502020204030204" pitchFamily="34" charset="0"/>
                <a:cs typeface="Arial" panose="020B0604020202020204" pitchFamily="34" charset="0"/>
              </a:rPr>
              <a:t>. </a:t>
            </a:r>
          </a:p>
          <a:p>
            <a:pPr lvl="0" algn="just">
              <a:spcAft>
                <a:spcPts val="0"/>
              </a:spcAft>
            </a:pPr>
            <a:r>
              <a:rPr lang="en-US" sz="1200" i="1" dirty="0">
                <a:latin typeface="Arial" panose="020B0604020202020204" pitchFamily="34" charset="0"/>
                <a:ea typeface="Calibri" panose="020F0502020204030204" pitchFamily="34" charset="0"/>
                <a:cs typeface="Arial" panose="020B0604020202020204" pitchFamily="34" charset="0"/>
              </a:rPr>
              <a:t>Topical problems of modern science</a:t>
            </a:r>
            <a:r>
              <a:rPr lang="uk-UA" sz="1200" i="1"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II International Scientific and Practical Conference</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Poland</a:t>
            </a:r>
            <a:r>
              <a:rPr lang="uk-UA" sz="1200" dirty="0">
                <a:latin typeface="Arial" panose="020B0604020202020204" pitchFamily="34" charset="0"/>
                <a:ea typeface="Calibri" panose="020F0502020204030204" pitchFamily="34" charset="0"/>
                <a:cs typeface="Arial" panose="020B0604020202020204" pitchFamily="34" charset="0"/>
              </a:rPr>
              <a:t>, 18 </a:t>
            </a:r>
            <a:r>
              <a:rPr lang="en-US" sz="1200" dirty="0">
                <a:latin typeface="Arial" panose="020B0604020202020204" pitchFamily="34" charset="0"/>
                <a:ea typeface="Calibri" panose="020F0502020204030204" pitchFamily="34" charset="0"/>
                <a:cs typeface="Arial" panose="020B0604020202020204" pitchFamily="34" charset="0"/>
              </a:rPr>
              <a:t>November</a:t>
            </a:r>
            <a:r>
              <a:rPr lang="uk-UA" sz="1200" dirty="0">
                <a:latin typeface="Arial" panose="020B0604020202020204" pitchFamily="34" charset="0"/>
                <a:ea typeface="Calibri" panose="020F0502020204030204" pitchFamily="34" charset="0"/>
                <a:cs typeface="Arial" panose="020B0604020202020204" pitchFamily="34" charset="0"/>
              </a:rPr>
              <a:t> 2017, </a:t>
            </a:r>
            <a:r>
              <a:rPr lang="en-US" sz="1200" dirty="0">
                <a:latin typeface="Arial" panose="020B0604020202020204" pitchFamily="34" charset="0"/>
                <a:ea typeface="Calibri" panose="020F0502020204030204" pitchFamily="34" charset="0"/>
                <a:cs typeface="Arial" panose="020B0604020202020204" pitchFamily="34" charset="0"/>
              </a:rPr>
              <a:t>Warsaw</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Poland</a:t>
            </a:r>
            <a:r>
              <a:rPr lang="uk-UA" sz="1200" dirty="0">
                <a:latin typeface="Arial" panose="020B0604020202020204" pitchFamily="34" charset="0"/>
                <a:ea typeface="Calibri" panose="020F0502020204030204" pitchFamily="34" charset="0"/>
                <a:cs typeface="Arial" panose="020B0604020202020204" pitchFamily="34" charset="0"/>
              </a:rPr>
              <a:t>. 2017. </a:t>
            </a:r>
            <a:r>
              <a:rPr lang="en-US" sz="1200" dirty="0">
                <a:latin typeface="Arial" panose="020B0604020202020204" pitchFamily="34" charset="0"/>
                <a:ea typeface="Calibri" panose="020F0502020204030204" pitchFamily="34" charset="0"/>
                <a:cs typeface="Arial" panose="020B0604020202020204" pitchFamily="34" charset="0"/>
              </a:rPr>
              <a:t>Vol. 5. </a:t>
            </a:r>
            <a:r>
              <a:rPr lang="uk-UA" sz="1200" dirty="0">
                <a:latin typeface="Arial" panose="020B0604020202020204" pitchFamily="34" charset="0"/>
                <a:ea typeface="Calibri" panose="020F0502020204030204" pitchFamily="34" charset="0"/>
                <a:cs typeface="Arial" panose="020B0604020202020204" pitchFamily="34" charset="0"/>
              </a:rPr>
              <a:t>Р. 55-59.</a:t>
            </a:r>
            <a:endParaRPr lang="ru-RU" sz="105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Прямоугольник 2"/>
          <p:cNvSpPr/>
          <p:nvPr/>
        </p:nvSpPr>
        <p:spPr>
          <a:xfrm>
            <a:off x="1820863" y="160780"/>
            <a:ext cx="8953081" cy="769441"/>
          </a:xfrm>
          <a:prstGeom prst="rect">
            <a:avLst/>
          </a:prstGeom>
        </p:spPr>
        <p:txBody>
          <a:bodyPr wrap="square">
            <a:spAutoFit/>
          </a:bodyPr>
          <a:lstStyle/>
          <a:p>
            <a:pPr algn="ct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Визначення жирних кислот у сону лучного траві, рутвиці смердючої траві та коренях </a:t>
            </a:r>
            <a:endParaRPr lang="ru-RU" sz="2200" b="1" dirty="0">
              <a:solidFill>
                <a:srgbClr val="002060"/>
              </a:solidFill>
              <a:effectLst>
                <a:outerShdw blurRad="38100" dist="38100" dir="2700000" algn="tl">
                  <a:srgbClr val="000000">
                    <a:alpha val="43137"/>
                  </a:srgbClr>
                </a:outerShdw>
              </a:effectLst>
            </a:endParaRPr>
          </a:p>
        </p:txBody>
      </p:sp>
      <p:graphicFrame>
        <p:nvGraphicFramePr>
          <p:cNvPr id="4" name="Таблица 3"/>
          <p:cNvGraphicFramePr>
            <a:graphicFrameLocks noGrp="1"/>
          </p:cNvGraphicFramePr>
          <p:nvPr>
            <p:extLst>
              <p:ext uri="{D42A27DB-BD31-4B8C-83A1-F6EECF244321}">
                <p14:modId xmlns:p14="http://schemas.microsoft.com/office/powerpoint/2010/main" val="4245531228"/>
              </p:ext>
            </p:extLst>
          </p:nvPr>
        </p:nvGraphicFramePr>
        <p:xfrm>
          <a:off x="736530" y="1211574"/>
          <a:ext cx="6679154" cy="4947919"/>
        </p:xfrm>
        <a:graphic>
          <a:graphicData uri="http://schemas.openxmlformats.org/drawingml/2006/table">
            <a:tbl>
              <a:tblPr firstRow="1" firstCol="1" bandRow="1">
                <a:tableStyleId>{5940675A-B579-460E-94D1-54222C63F5DA}</a:tableStyleId>
              </a:tblPr>
              <a:tblGrid>
                <a:gridCol w="760675">
                  <a:extLst>
                    <a:ext uri="{9D8B030D-6E8A-4147-A177-3AD203B41FA5}">
                      <a16:colId xmlns:a16="http://schemas.microsoft.com/office/drawing/2014/main" val="2082813067"/>
                    </a:ext>
                  </a:extLst>
                </a:gridCol>
                <a:gridCol w="2438188">
                  <a:extLst>
                    <a:ext uri="{9D8B030D-6E8A-4147-A177-3AD203B41FA5}">
                      <a16:colId xmlns:a16="http://schemas.microsoft.com/office/drawing/2014/main" val="62603591"/>
                    </a:ext>
                  </a:extLst>
                </a:gridCol>
                <a:gridCol w="1133355">
                  <a:extLst>
                    <a:ext uri="{9D8B030D-6E8A-4147-A177-3AD203B41FA5}">
                      <a16:colId xmlns:a16="http://schemas.microsoft.com/office/drawing/2014/main" val="278449259"/>
                    </a:ext>
                  </a:extLst>
                </a:gridCol>
                <a:gridCol w="1173468">
                  <a:extLst>
                    <a:ext uri="{9D8B030D-6E8A-4147-A177-3AD203B41FA5}">
                      <a16:colId xmlns:a16="http://schemas.microsoft.com/office/drawing/2014/main" val="4157912436"/>
                    </a:ext>
                  </a:extLst>
                </a:gridCol>
                <a:gridCol w="1173468">
                  <a:extLst>
                    <a:ext uri="{9D8B030D-6E8A-4147-A177-3AD203B41FA5}">
                      <a16:colId xmlns:a16="http://schemas.microsoft.com/office/drawing/2014/main" val="1073398687"/>
                    </a:ext>
                  </a:extLst>
                </a:gridCol>
              </a:tblGrid>
              <a:tr h="212836">
                <a:tc rowSpan="2">
                  <a:txBody>
                    <a:bodyPr/>
                    <a:lstStyle/>
                    <a:p>
                      <a:pPr algn="ctr">
                        <a:spcAft>
                          <a:spcPts val="0"/>
                        </a:spcAft>
                      </a:pPr>
                      <a:r>
                        <a:rPr lang="uk-UA" sz="1400" dirty="0">
                          <a:effectLst/>
                          <a:latin typeface="Times New Roman" panose="02020603050405020304" pitchFamily="18" charset="0"/>
                          <a:cs typeface="Times New Roman" panose="02020603050405020304" pitchFamily="18" charset="0"/>
                        </a:rPr>
                        <a:t>№ з/п</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ctr">
                    <a:solidFill>
                      <a:srgbClr val="0070C0">
                        <a:alpha val="40000"/>
                      </a:srgbClr>
                    </a:solidFill>
                  </a:tcPr>
                </a:tc>
                <a:tc rowSpan="2">
                  <a:txBody>
                    <a:bodyPr/>
                    <a:lstStyle/>
                    <a:p>
                      <a:pPr algn="ctr">
                        <a:spcAft>
                          <a:spcPts val="0"/>
                        </a:spcAft>
                      </a:pPr>
                      <a:r>
                        <a:rPr lang="uk-UA" sz="1400" dirty="0">
                          <a:effectLst/>
                          <a:latin typeface="Times New Roman" panose="02020603050405020304" pitchFamily="18" charset="0"/>
                          <a:cs typeface="Times New Roman" panose="02020603050405020304" pitchFamily="18" charset="0"/>
                        </a:rPr>
                        <a:t>Назва речовини</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ctr">
                    <a:solidFill>
                      <a:srgbClr val="0070C0">
                        <a:alpha val="40000"/>
                      </a:srgbClr>
                    </a:solidFill>
                  </a:tcPr>
                </a:tc>
                <a:tc gridSpan="3">
                  <a:txBody>
                    <a:bodyPr/>
                    <a:lstStyle/>
                    <a:p>
                      <a:pPr algn="ctr">
                        <a:spcAft>
                          <a:spcPts val="0"/>
                        </a:spcAft>
                      </a:pPr>
                      <a:r>
                        <a:rPr lang="uk-UA" sz="1400" dirty="0">
                          <a:effectLst/>
                          <a:latin typeface="Times New Roman" panose="02020603050405020304" pitchFamily="18" charset="0"/>
                          <a:cs typeface="Times New Roman" panose="02020603050405020304" pitchFamily="18" charset="0"/>
                        </a:rPr>
                        <a:t>Вміст,</a:t>
                      </a:r>
                      <a:r>
                        <a:rPr lang="ru-RU" sz="1400" dirty="0">
                          <a:effectLst/>
                          <a:latin typeface="Times New Roman" panose="02020603050405020304" pitchFamily="18" charset="0"/>
                          <a:cs typeface="Times New Roman" panose="02020603050405020304" pitchFamily="18" charset="0"/>
                        </a:rPr>
                        <a:t> мг</a:t>
                      </a:r>
                      <a:r>
                        <a:rPr lang="uk-UA" sz="1400" dirty="0">
                          <a:effectLst/>
                          <a:latin typeface="Times New Roman" panose="02020603050405020304" pitchFamily="18" charset="0"/>
                          <a:cs typeface="Times New Roman" panose="02020603050405020304" pitchFamily="18" charset="0"/>
                        </a:rPr>
                        <a:t>/</a:t>
                      </a:r>
                      <a:r>
                        <a:rPr lang="ru-RU" sz="1400" dirty="0">
                          <a:effectLst/>
                          <a:latin typeface="Times New Roman" panose="02020603050405020304" pitchFamily="18" charset="0"/>
                          <a:cs typeface="Times New Roman" panose="02020603050405020304" pitchFamily="18" charset="0"/>
                        </a:rPr>
                        <a:t>г (</a:t>
                      </a:r>
                      <a:r>
                        <a:rPr lang="en-US" sz="1400" dirty="0">
                          <a:effectLst/>
                          <a:latin typeface="Times New Roman" panose="02020603050405020304" pitchFamily="18" charset="0"/>
                          <a:cs typeface="Times New Roman" panose="02020603050405020304" pitchFamily="18" charset="0"/>
                        </a:rPr>
                        <a:t>n = 5)</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ctr">
                    <a:solidFill>
                      <a:srgbClr val="0070C0">
                        <a:alpha val="40000"/>
                      </a:srgb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084477216"/>
                  </a:ext>
                </a:extLst>
              </a:tr>
              <a:tr h="851343">
                <a:tc vMerge="1">
                  <a:txBody>
                    <a:bodyPr/>
                    <a:lstStyle/>
                    <a:p>
                      <a:endParaRPr lang="ru-RU"/>
                    </a:p>
                  </a:txBody>
                  <a:tcPr/>
                </a:tc>
                <a:tc vMerge="1">
                  <a:txBody>
                    <a:bodyPr/>
                    <a:lstStyle/>
                    <a:p>
                      <a:endParaRPr lang="ru-RU"/>
                    </a:p>
                  </a:txBody>
                  <a:tcPr/>
                </a:tc>
                <a:tc>
                  <a:txBody>
                    <a:bodyPr/>
                    <a:lstStyle/>
                    <a:p>
                      <a:pPr algn="ctr">
                        <a:spcAft>
                          <a:spcPts val="0"/>
                        </a:spcAft>
                      </a:pPr>
                      <a:r>
                        <a:rPr lang="uk-UA" sz="1400" dirty="0">
                          <a:effectLst/>
                          <a:latin typeface="Times New Roman" panose="02020603050405020304" pitchFamily="18" charset="0"/>
                          <a:cs typeface="Times New Roman" panose="02020603050405020304" pitchFamily="18" charset="0"/>
                        </a:rPr>
                        <a:t>Сону лучного трава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ctr">
                    <a:solidFill>
                      <a:srgbClr val="0070C0">
                        <a:alpha val="40000"/>
                      </a:srgbClr>
                    </a:solidFill>
                  </a:tcPr>
                </a:tc>
                <a:tc>
                  <a:txBody>
                    <a:bodyPr/>
                    <a:lstStyle/>
                    <a:p>
                      <a:pPr algn="ctr">
                        <a:spcAft>
                          <a:spcPts val="0"/>
                        </a:spcAft>
                      </a:pPr>
                      <a:r>
                        <a:rPr lang="uk-UA" sz="1400" dirty="0">
                          <a:effectLst/>
                          <a:latin typeface="Times New Roman" panose="02020603050405020304" pitchFamily="18" charset="0"/>
                          <a:cs typeface="Times New Roman" panose="02020603050405020304" pitchFamily="18" charset="0"/>
                        </a:rPr>
                        <a:t>Рутвиці смердючої</a:t>
                      </a:r>
                    </a:p>
                    <a:p>
                      <a:pPr algn="ctr">
                        <a:spcAft>
                          <a:spcPts val="0"/>
                        </a:spcAf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трава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ctr">
                    <a:solidFill>
                      <a:srgbClr val="0070C0">
                        <a:alpha val="40000"/>
                      </a:srgbClr>
                    </a:solidFill>
                  </a:tcPr>
                </a:tc>
                <a:tc>
                  <a:txBody>
                    <a:bodyPr/>
                    <a:lstStyle/>
                    <a:p>
                      <a:pPr algn="ctr">
                        <a:spcAft>
                          <a:spcPts val="0"/>
                        </a:spcAft>
                      </a:pPr>
                      <a:r>
                        <a:rPr lang="uk-UA" sz="1400" dirty="0">
                          <a:effectLst/>
                          <a:latin typeface="Times New Roman" panose="02020603050405020304" pitchFamily="18" charset="0"/>
                          <a:cs typeface="Times New Roman" panose="02020603050405020304" pitchFamily="18" charset="0"/>
                        </a:rPr>
                        <a:t>Рутвиці смердючої</a:t>
                      </a:r>
                    </a:p>
                    <a:p>
                      <a:pPr algn="ctr">
                        <a:spcAft>
                          <a:spcPts val="0"/>
                        </a:spcAft>
                      </a:pPr>
                      <a:r>
                        <a:rPr lang="uk-UA" sz="1400" dirty="0">
                          <a:effectLst/>
                          <a:latin typeface="Times New Roman" panose="02020603050405020304" pitchFamily="18" charset="0"/>
                          <a:ea typeface="Times New Roman" panose="02020603050405020304" pitchFamily="18" charset="0"/>
                          <a:cs typeface="Times New Roman" panose="02020603050405020304" pitchFamily="18" charset="0"/>
                        </a:rPr>
                        <a:t>корені</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ctr">
                    <a:solidFill>
                      <a:srgbClr val="0070C0">
                        <a:alpha val="40000"/>
                      </a:srgbClr>
                    </a:solidFill>
                  </a:tcPr>
                </a:tc>
                <a:extLst>
                  <a:ext uri="{0D108BD9-81ED-4DB2-BD59-A6C34878D82A}">
                    <a16:rowId xmlns:a16="http://schemas.microsoft.com/office/drawing/2014/main" val="98367036"/>
                  </a:ext>
                </a:extLst>
              </a:tr>
              <a:tr h="212836">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1.</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158" marR="58158" marT="0" marB="0" anchor="b">
                    <a:solidFill>
                      <a:srgbClr val="0070C0">
                        <a:alpha val="10000"/>
                      </a:srgbClr>
                    </a:solidFill>
                  </a:tcPr>
                </a:tc>
                <a:tc>
                  <a:txBody>
                    <a:bodyPr/>
                    <a:lstStyle/>
                    <a:p>
                      <a:pPr>
                        <a:spcAft>
                          <a:spcPts val="0"/>
                        </a:spcAft>
                      </a:pPr>
                      <a:r>
                        <a:rPr lang="uk-UA" sz="1400" dirty="0" err="1">
                          <a:effectLst/>
                          <a:latin typeface="Times New Roman" panose="02020603050405020304" pitchFamily="18" charset="0"/>
                          <a:cs typeface="Times New Roman" panose="02020603050405020304" pitchFamily="18" charset="0"/>
                        </a:rPr>
                        <a:t>Лауринова</a:t>
                      </a:r>
                      <a:r>
                        <a:rPr lang="uk-UA" sz="1400" dirty="0">
                          <a:effectLst/>
                          <a:latin typeface="Times New Roman" panose="02020603050405020304" pitchFamily="18" charset="0"/>
                          <a:cs typeface="Times New Roman" panose="02020603050405020304" pitchFamily="18" charset="0"/>
                        </a:rPr>
                        <a:t> кислота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b">
                    <a:solidFill>
                      <a:srgbClr val="0070C0">
                        <a:alpha val="10000"/>
                      </a:srgbClr>
                    </a:solidFill>
                  </a:tcPr>
                </a:tc>
                <a:tc gridSpan="3">
                  <a:txBody>
                    <a:bodyPr/>
                    <a:lstStyle/>
                    <a:p>
                      <a:pPr algn="ctr">
                        <a:spcAft>
                          <a:spcPts val="0"/>
                        </a:spcAft>
                      </a:pPr>
                      <a:r>
                        <a:rPr lang="ru-RU" sz="1400" dirty="0" err="1">
                          <a:effectLst/>
                          <a:latin typeface="Times New Roman" panose="02020603050405020304" pitchFamily="18" charset="0"/>
                          <a:cs typeface="Times New Roman" panose="02020603050405020304" pitchFamily="18" charset="0"/>
                        </a:rPr>
                        <a:t>Вн</a:t>
                      </a:r>
                      <a:r>
                        <a:rPr lang="ru-RU" sz="1400" dirty="0">
                          <a:effectLst/>
                          <a:latin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cs typeface="Times New Roman" panose="02020603050405020304" pitchFamily="18" charset="0"/>
                        </a:rPr>
                        <a:t>ст</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b">
                    <a:solidFill>
                      <a:srgbClr val="0070C0">
                        <a:alpha val="10000"/>
                      </a:srgb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258241281"/>
                  </a:ext>
                </a:extLst>
              </a:tr>
              <a:tr h="212836">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2.</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158" marR="58158" marT="0" marB="0" anchor="b">
                    <a:solidFill>
                      <a:srgbClr val="0070C0">
                        <a:alpha val="10000"/>
                      </a:srgbClr>
                    </a:solidFill>
                  </a:tcPr>
                </a:tc>
                <a:tc>
                  <a:txBody>
                    <a:bodyPr/>
                    <a:lstStyle/>
                    <a:p>
                      <a:pPr>
                        <a:spcAft>
                          <a:spcPts val="0"/>
                        </a:spcAft>
                      </a:pPr>
                      <a:r>
                        <a:rPr lang="ru-RU" sz="1400">
                          <a:effectLst/>
                          <a:latin typeface="Times New Roman" panose="02020603050405020304" pitchFamily="18" charset="0"/>
                          <a:cs typeface="Times New Roman" panose="02020603050405020304" pitchFamily="18" charset="0"/>
                        </a:rPr>
                        <a:t>Л</a:t>
                      </a:r>
                      <a:r>
                        <a:rPr lang="uk-UA" sz="1400">
                          <a:effectLst/>
                          <a:latin typeface="Times New Roman" panose="02020603050405020304" pitchFamily="18" charset="0"/>
                          <a:cs typeface="Times New Roman" panose="02020603050405020304" pitchFamily="18" charset="0"/>
                        </a:rPr>
                        <a:t>имонна кислота</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b">
                    <a:solidFill>
                      <a:srgbClr val="0070C0">
                        <a:alpha val="10000"/>
                      </a:srgbClr>
                    </a:solidFill>
                  </a:tcPr>
                </a:tc>
                <a:tc>
                  <a:txBody>
                    <a:bodyPr/>
                    <a:lstStyle/>
                    <a:p>
                      <a:pPr algn="ctr">
                        <a:spcAft>
                          <a:spcPts val="0"/>
                        </a:spcAft>
                      </a:pPr>
                      <a:r>
                        <a:rPr lang="ru-RU" sz="1400">
                          <a:solidFill>
                            <a:srgbClr val="000000"/>
                          </a:solidFill>
                          <a:effectLst/>
                          <a:latin typeface="Times New Roman"/>
                          <a:ea typeface="Times New Roman"/>
                          <a:cs typeface="Times New Roman"/>
                        </a:rPr>
                        <a:t>0,14±0,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2</a:t>
                      </a:r>
                      <a:endParaRPr lang="ru-RU" sz="14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a:t>
                      </a:r>
                      <a:endParaRPr lang="ru-RU" sz="14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0,42</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2</a:t>
                      </a:r>
                      <a:endParaRPr lang="ru-RU" sz="14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3972473394"/>
                  </a:ext>
                </a:extLst>
              </a:tr>
              <a:tr h="221372">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3.</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158" marR="58158" marT="0" marB="0" anchor="b">
                    <a:solidFill>
                      <a:srgbClr val="0070C0">
                        <a:alpha val="10000"/>
                      </a:srgbClr>
                    </a:solidFill>
                  </a:tcPr>
                </a:tc>
                <a:tc>
                  <a:txBody>
                    <a:bodyPr/>
                    <a:lstStyle/>
                    <a:p>
                      <a:pPr>
                        <a:spcAft>
                          <a:spcPts val="0"/>
                        </a:spcAft>
                      </a:pPr>
                      <a:r>
                        <a:rPr lang="uk-UA" sz="1400" dirty="0" err="1">
                          <a:effectLst/>
                          <a:latin typeface="Times New Roman" panose="02020603050405020304" pitchFamily="18" charset="0"/>
                          <a:cs typeface="Times New Roman" panose="02020603050405020304" pitchFamily="18" charset="0"/>
                        </a:rPr>
                        <a:t>Міристинова</a:t>
                      </a:r>
                      <a:r>
                        <a:rPr lang="uk-UA" sz="1400" dirty="0">
                          <a:effectLst/>
                          <a:latin typeface="Times New Roman" panose="02020603050405020304" pitchFamily="18" charset="0"/>
                          <a:cs typeface="Times New Roman" panose="02020603050405020304" pitchFamily="18" charset="0"/>
                        </a:rPr>
                        <a:t> кислота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solidFill>
                      <a:srgbClr val="0070C0">
                        <a:alpha val="10000"/>
                      </a:srgbClr>
                    </a:solidFill>
                  </a:tcPr>
                </a:tc>
                <a:tc>
                  <a:txBody>
                    <a:bodyPr/>
                    <a:lstStyle/>
                    <a:p>
                      <a:pPr algn="ctr">
                        <a:spcAft>
                          <a:spcPts val="0"/>
                        </a:spcAft>
                      </a:pPr>
                      <a:r>
                        <a:rPr lang="ru-RU" sz="1400">
                          <a:solidFill>
                            <a:srgbClr val="000000"/>
                          </a:solidFill>
                          <a:effectLst/>
                          <a:latin typeface="Times New Roman"/>
                          <a:ea typeface="Times New Roman"/>
                          <a:cs typeface="Times New Roman"/>
                        </a:rPr>
                        <a:t>0,40±0,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1</a:t>
                      </a:r>
                      <a:endParaRPr lang="ru-RU" sz="14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0,11</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1</a:t>
                      </a:r>
                      <a:endParaRPr lang="ru-RU" sz="14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a:t>
                      </a:r>
                      <a:endParaRPr lang="ru-RU" sz="14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688206508"/>
                  </a:ext>
                </a:extLst>
              </a:tr>
              <a:tr h="173959">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4.</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158" marR="58158" marT="0" marB="0" anchor="b">
                    <a:solidFill>
                      <a:srgbClr val="0070C0">
                        <a:alpha val="10000"/>
                      </a:srgbClr>
                    </a:solidFill>
                  </a:tcPr>
                </a:tc>
                <a:tc>
                  <a:txBody>
                    <a:bodyPr/>
                    <a:lstStyle/>
                    <a:p>
                      <a:pPr>
                        <a:spcAft>
                          <a:spcPts val="0"/>
                        </a:spcAft>
                      </a:pPr>
                      <a:r>
                        <a:rPr lang="uk-UA" sz="1400">
                          <a:effectLst/>
                          <a:latin typeface="Times New Roman" panose="02020603050405020304" pitchFamily="18" charset="0"/>
                          <a:cs typeface="Times New Roman" panose="02020603050405020304" pitchFamily="18" charset="0"/>
                        </a:rPr>
                        <a:t>Пальмітолеїнова кислота</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b">
                    <a:solidFill>
                      <a:srgbClr val="0070C0">
                        <a:alpha val="10000"/>
                      </a:srgbClr>
                    </a:solidFill>
                  </a:tcPr>
                </a:tc>
                <a:tc>
                  <a:txBody>
                    <a:bodyPr/>
                    <a:lstStyle/>
                    <a:p>
                      <a:pPr algn="ctr">
                        <a:spcAft>
                          <a:spcPts val="0"/>
                        </a:spcAft>
                      </a:pPr>
                      <a:r>
                        <a:rPr lang="ru-RU" sz="1400">
                          <a:solidFill>
                            <a:srgbClr val="000000"/>
                          </a:solidFill>
                          <a:effectLst/>
                          <a:latin typeface="Times New Roman"/>
                          <a:ea typeface="Times New Roman"/>
                          <a:cs typeface="Times New Roman"/>
                        </a:rPr>
                        <a:t>0,13±0,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4</a:t>
                      </a:r>
                      <a:endParaRPr lang="ru-RU" sz="14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a:t>
                      </a:r>
                      <a:endParaRPr lang="ru-RU" sz="14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a:t>
                      </a:r>
                      <a:endParaRPr lang="ru-RU" sz="14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681918081"/>
                  </a:ext>
                </a:extLst>
              </a:tr>
              <a:tr h="198076">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5.</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158" marR="58158" marT="0" marB="0" anchor="b">
                    <a:solidFill>
                      <a:srgbClr val="0070C0">
                        <a:alpha val="10000"/>
                      </a:srgbClr>
                    </a:solidFill>
                  </a:tcPr>
                </a:tc>
                <a:tc>
                  <a:txBody>
                    <a:bodyPr/>
                    <a:lstStyle/>
                    <a:p>
                      <a:pPr>
                        <a:spcAft>
                          <a:spcPts val="0"/>
                        </a:spcAft>
                      </a:pPr>
                      <a:r>
                        <a:rPr lang="ru-RU" sz="1400">
                          <a:effectLst/>
                          <a:latin typeface="Times New Roman" panose="02020603050405020304" pitchFamily="18" charset="0"/>
                          <a:cs typeface="Times New Roman" panose="02020603050405020304" pitchFamily="18" charset="0"/>
                        </a:rPr>
                        <a:t>Пальмітинова </a:t>
                      </a:r>
                      <a:r>
                        <a:rPr lang="uk-UA" sz="1400">
                          <a:effectLst/>
                          <a:latin typeface="Times New Roman" panose="02020603050405020304" pitchFamily="18" charset="0"/>
                          <a:cs typeface="Times New Roman" panose="02020603050405020304" pitchFamily="18" charset="0"/>
                        </a:rPr>
                        <a:t>кислота</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b">
                    <a:solidFill>
                      <a:srgbClr val="0070C0">
                        <a:alpha val="10000"/>
                      </a:srgbClr>
                    </a:solidFill>
                  </a:tcPr>
                </a:tc>
                <a:tc>
                  <a:txBody>
                    <a:bodyPr/>
                    <a:lstStyle/>
                    <a:p>
                      <a:pPr algn="ctr">
                        <a:spcAft>
                          <a:spcPts val="0"/>
                        </a:spcAft>
                      </a:pPr>
                      <a:r>
                        <a:rPr lang="ru-RU" sz="1400">
                          <a:solidFill>
                            <a:srgbClr val="000000"/>
                          </a:solidFill>
                          <a:effectLst/>
                          <a:latin typeface="Times New Roman"/>
                          <a:ea typeface="Times New Roman"/>
                          <a:cs typeface="Times New Roman"/>
                        </a:rPr>
                        <a:t>3,58±0,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1</a:t>
                      </a:r>
                      <a:endParaRPr lang="ru-RU" sz="14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4,21</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8</a:t>
                      </a:r>
                      <a:endParaRPr lang="ru-RU" sz="14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0,89</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1</a:t>
                      </a:r>
                      <a:endParaRPr lang="ru-RU" sz="14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918318962"/>
                  </a:ext>
                </a:extLst>
              </a:tr>
              <a:tr h="212145">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6.</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158" marR="58158" marT="0" marB="0" anchor="b">
                    <a:solidFill>
                      <a:srgbClr val="0070C0">
                        <a:alpha val="10000"/>
                      </a:srgbClr>
                    </a:solidFill>
                  </a:tcPr>
                </a:tc>
                <a:tc>
                  <a:txBody>
                    <a:bodyPr/>
                    <a:lstStyle/>
                    <a:p>
                      <a:pPr>
                        <a:spcAft>
                          <a:spcPts val="0"/>
                        </a:spcAft>
                      </a:pPr>
                      <a:r>
                        <a:rPr lang="uk-UA" sz="1400">
                          <a:effectLst/>
                          <a:latin typeface="Times New Roman" panose="02020603050405020304" pitchFamily="18" charset="0"/>
                          <a:cs typeface="Times New Roman" panose="02020603050405020304" pitchFamily="18" charset="0"/>
                        </a:rPr>
                        <a:t>Маргаринова кислота</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b">
                    <a:solidFill>
                      <a:srgbClr val="0070C0">
                        <a:alpha val="10000"/>
                      </a:srgbClr>
                    </a:solidFill>
                  </a:tcPr>
                </a:tc>
                <a:tc>
                  <a:txBody>
                    <a:bodyPr/>
                    <a:lstStyle/>
                    <a:p>
                      <a:pPr algn="ctr">
                        <a:spcAft>
                          <a:spcPts val="0"/>
                        </a:spcAft>
                      </a:pPr>
                      <a:r>
                        <a:rPr lang="ru-RU" sz="1400">
                          <a:solidFill>
                            <a:srgbClr val="000000"/>
                          </a:solidFill>
                          <a:effectLst/>
                          <a:latin typeface="Times New Roman"/>
                          <a:ea typeface="Times New Roman"/>
                          <a:cs typeface="Times New Roman"/>
                        </a:rPr>
                        <a:t>0,08±0,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2</a:t>
                      </a:r>
                      <a:endParaRPr lang="ru-RU" sz="14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0,17</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2</a:t>
                      </a:r>
                      <a:endParaRPr lang="ru-RU" sz="14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a:t>
                      </a:r>
                      <a:endParaRPr lang="ru-RU" sz="14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610929185"/>
                  </a:ext>
                </a:extLst>
              </a:tr>
              <a:tr h="212836">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7.</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158" marR="58158" marT="0" marB="0" anchor="b">
                    <a:solidFill>
                      <a:srgbClr val="0070C0">
                        <a:alpha val="10000"/>
                      </a:srgbClr>
                    </a:solidFill>
                  </a:tcPr>
                </a:tc>
                <a:tc>
                  <a:txBody>
                    <a:bodyPr/>
                    <a:lstStyle/>
                    <a:p>
                      <a:pPr>
                        <a:spcAft>
                          <a:spcPts val="0"/>
                        </a:spcAft>
                      </a:pPr>
                      <a:r>
                        <a:rPr lang="ru-RU" sz="1400">
                          <a:effectLst/>
                          <a:latin typeface="Times New Roman" panose="02020603050405020304" pitchFamily="18" charset="0"/>
                          <a:cs typeface="Times New Roman" panose="02020603050405020304" pitchFamily="18" charset="0"/>
                        </a:rPr>
                        <a:t>Лінолева </a:t>
                      </a:r>
                      <a:r>
                        <a:rPr lang="uk-UA" sz="1400">
                          <a:effectLst/>
                          <a:latin typeface="Times New Roman" panose="02020603050405020304" pitchFamily="18" charset="0"/>
                          <a:cs typeface="Times New Roman" panose="02020603050405020304" pitchFamily="18" charset="0"/>
                        </a:rPr>
                        <a:t>кислота</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b">
                    <a:solidFill>
                      <a:srgbClr val="0070C0">
                        <a:alpha val="10000"/>
                      </a:srgbClr>
                    </a:solidFill>
                  </a:tcPr>
                </a:tc>
                <a:tc>
                  <a:txBody>
                    <a:bodyPr/>
                    <a:lstStyle/>
                    <a:p>
                      <a:pPr algn="ctr">
                        <a:spcAft>
                          <a:spcPts val="0"/>
                        </a:spcAft>
                      </a:pPr>
                      <a:r>
                        <a:rPr lang="ru-RU" sz="1400">
                          <a:solidFill>
                            <a:srgbClr val="000000"/>
                          </a:solidFill>
                          <a:effectLst/>
                          <a:latin typeface="Times New Roman"/>
                          <a:ea typeface="Times New Roman"/>
                          <a:cs typeface="Times New Roman"/>
                        </a:rPr>
                        <a:t>2,61±0,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1</a:t>
                      </a:r>
                      <a:endParaRPr lang="ru-RU" sz="14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7,99</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7</a:t>
                      </a:r>
                      <a:endParaRPr lang="ru-RU" sz="14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1,88</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3</a:t>
                      </a:r>
                      <a:endParaRPr lang="ru-RU" sz="14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521351697"/>
                  </a:ext>
                </a:extLst>
              </a:tr>
              <a:tr h="198899">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8.</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158" marR="58158" marT="0" marB="0" anchor="b">
                    <a:solidFill>
                      <a:srgbClr val="0070C0">
                        <a:alpha val="10000"/>
                      </a:srgbClr>
                    </a:solidFill>
                  </a:tcPr>
                </a:tc>
                <a:tc>
                  <a:txBody>
                    <a:bodyPr/>
                    <a:lstStyle/>
                    <a:p>
                      <a:pPr>
                        <a:spcAft>
                          <a:spcPts val="0"/>
                        </a:spcAft>
                      </a:pPr>
                      <a:r>
                        <a:rPr lang="uk-UA" sz="1400">
                          <a:effectLst/>
                          <a:latin typeface="Times New Roman" panose="02020603050405020304" pitchFamily="18" charset="0"/>
                          <a:cs typeface="Times New Roman" panose="02020603050405020304" pitchFamily="18" charset="0"/>
                        </a:rPr>
                        <a:t>Ліноленова кислота</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b">
                    <a:solidFill>
                      <a:srgbClr val="0070C0">
                        <a:alpha val="10000"/>
                      </a:srgbClr>
                    </a:solidFill>
                  </a:tcPr>
                </a:tc>
                <a:tc>
                  <a:txBody>
                    <a:bodyPr/>
                    <a:lstStyle/>
                    <a:p>
                      <a:pPr algn="ctr">
                        <a:spcAft>
                          <a:spcPts val="0"/>
                        </a:spcAft>
                      </a:pPr>
                      <a:r>
                        <a:rPr lang="ru-RU" sz="1400">
                          <a:solidFill>
                            <a:srgbClr val="000000"/>
                          </a:solidFill>
                          <a:effectLst/>
                          <a:latin typeface="Times New Roman"/>
                          <a:ea typeface="Times New Roman"/>
                          <a:cs typeface="Times New Roman"/>
                        </a:rPr>
                        <a:t>3,83±0,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3</a:t>
                      </a:r>
                      <a:endParaRPr lang="ru-RU" sz="14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a:t>
                      </a:r>
                      <a:endParaRPr lang="ru-RU" sz="14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a:t>
                      </a:r>
                      <a:endParaRPr lang="ru-RU" sz="14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2099702436"/>
                  </a:ext>
                </a:extLst>
              </a:tr>
              <a:tr h="182823">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9.</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158" marR="58158" marT="0" marB="0" anchor="b">
                    <a:solidFill>
                      <a:srgbClr val="0070C0">
                        <a:alpha val="10000"/>
                      </a:srgbClr>
                    </a:solidFill>
                  </a:tcPr>
                </a:tc>
                <a:tc>
                  <a:txBody>
                    <a:bodyPr/>
                    <a:lstStyle/>
                    <a:p>
                      <a:pPr>
                        <a:spcAft>
                          <a:spcPts val="0"/>
                        </a:spcAft>
                      </a:pPr>
                      <a:r>
                        <a:rPr lang="uk-UA" sz="1400">
                          <a:effectLst/>
                          <a:latin typeface="Times New Roman" panose="02020603050405020304" pitchFamily="18" charset="0"/>
                          <a:cs typeface="Times New Roman" panose="02020603050405020304" pitchFamily="18" charset="0"/>
                        </a:rPr>
                        <a:t>Стеаринова кислота</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b">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2</a:t>
                      </a:r>
                      <a:r>
                        <a:rPr lang="ru-RU" sz="1400">
                          <a:solidFill>
                            <a:srgbClr val="000000"/>
                          </a:solidFill>
                          <a:effectLst/>
                          <a:latin typeface="Times New Roman"/>
                          <a:ea typeface="Times New Roman"/>
                          <a:cs typeface="Times New Roman"/>
                        </a:rPr>
                        <a:t>,</a:t>
                      </a:r>
                      <a:r>
                        <a:rPr lang="uk-UA" sz="1400">
                          <a:solidFill>
                            <a:srgbClr val="000000"/>
                          </a:solidFill>
                          <a:effectLst/>
                          <a:latin typeface="Times New Roman"/>
                          <a:ea typeface="Times New Roman"/>
                          <a:cs typeface="Times New Roman"/>
                        </a:rPr>
                        <a:t>07</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1</a:t>
                      </a:r>
                      <a:endParaRPr lang="ru-RU" sz="14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a:t>
                      </a:r>
                      <a:endParaRPr lang="ru-RU" sz="14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0,02</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1</a:t>
                      </a:r>
                      <a:endParaRPr lang="ru-RU" sz="14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870123705"/>
                  </a:ext>
                </a:extLst>
              </a:tr>
              <a:tr h="212836">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10.</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158" marR="58158" marT="0" marB="0" anchor="b">
                    <a:solidFill>
                      <a:srgbClr val="0070C0">
                        <a:alpha val="10000"/>
                      </a:srgbClr>
                    </a:solidFill>
                  </a:tcPr>
                </a:tc>
                <a:tc>
                  <a:txBody>
                    <a:bodyPr/>
                    <a:lstStyle/>
                    <a:p>
                      <a:pPr>
                        <a:spcAft>
                          <a:spcPts val="0"/>
                        </a:spcAft>
                      </a:pPr>
                      <a:r>
                        <a:rPr lang="uk-UA" sz="1400">
                          <a:effectLst/>
                          <a:latin typeface="Times New Roman" panose="02020603050405020304" pitchFamily="18" charset="0"/>
                          <a:cs typeface="Times New Roman" panose="02020603050405020304" pitchFamily="18" charset="0"/>
                        </a:rPr>
                        <a:t>Арахінова кислота</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b">
                    <a:solidFill>
                      <a:srgbClr val="0070C0">
                        <a:alpha val="10000"/>
                      </a:srgbClr>
                    </a:solidFill>
                  </a:tcPr>
                </a:tc>
                <a:tc>
                  <a:txBody>
                    <a:bodyPr/>
                    <a:lstStyle/>
                    <a:p>
                      <a:pPr algn="ctr">
                        <a:spcAft>
                          <a:spcPts val="0"/>
                        </a:spcAft>
                      </a:pPr>
                      <a:r>
                        <a:rPr lang="ru-RU" sz="1400">
                          <a:solidFill>
                            <a:srgbClr val="000000"/>
                          </a:solidFill>
                          <a:effectLst/>
                          <a:latin typeface="Times New Roman"/>
                          <a:ea typeface="Times New Roman"/>
                          <a:cs typeface="Times New Roman"/>
                        </a:rPr>
                        <a:t>0,3</a:t>
                      </a:r>
                      <a:r>
                        <a:rPr lang="uk-UA" sz="1400">
                          <a:solidFill>
                            <a:srgbClr val="000000"/>
                          </a:solidFill>
                          <a:effectLst/>
                          <a:latin typeface="Times New Roman"/>
                          <a:ea typeface="Times New Roman"/>
                          <a:cs typeface="Times New Roman"/>
                        </a:rPr>
                        <a:t>4</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2</a:t>
                      </a:r>
                      <a:endParaRPr lang="ru-RU" sz="14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a:t>
                      </a:r>
                      <a:endParaRPr lang="ru-RU" sz="14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a:t>
                      </a:r>
                      <a:endParaRPr lang="ru-RU" sz="14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1245187973"/>
                  </a:ext>
                </a:extLst>
              </a:tr>
              <a:tr h="212836">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11.</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158" marR="58158" marT="0" marB="0" anchor="b">
                    <a:solidFill>
                      <a:srgbClr val="0070C0">
                        <a:alpha val="10000"/>
                      </a:srgbClr>
                    </a:solidFill>
                  </a:tcPr>
                </a:tc>
                <a:tc>
                  <a:txBody>
                    <a:bodyPr/>
                    <a:lstStyle/>
                    <a:p>
                      <a:pPr>
                        <a:spcAft>
                          <a:spcPts val="0"/>
                        </a:spcAft>
                      </a:pPr>
                      <a:r>
                        <a:rPr lang="uk-UA" sz="1400">
                          <a:effectLst/>
                          <a:latin typeface="Times New Roman" panose="02020603050405020304" pitchFamily="18" charset="0"/>
                          <a:cs typeface="Times New Roman" panose="02020603050405020304" pitchFamily="18" charset="0"/>
                        </a:rPr>
                        <a:t>Бегенова кислота</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b">
                    <a:solidFill>
                      <a:srgbClr val="0070C0">
                        <a:alpha val="10000"/>
                      </a:srgbClr>
                    </a:solidFill>
                  </a:tcPr>
                </a:tc>
                <a:tc>
                  <a:txBody>
                    <a:bodyPr/>
                    <a:lstStyle/>
                    <a:p>
                      <a:pPr algn="ctr">
                        <a:spcAft>
                          <a:spcPts val="0"/>
                        </a:spcAft>
                      </a:pPr>
                      <a:r>
                        <a:rPr lang="ru-RU" sz="1400">
                          <a:solidFill>
                            <a:srgbClr val="000000"/>
                          </a:solidFill>
                          <a:effectLst/>
                          <a:latin typeface="Times New Roman"/>
                          <a:ea typeface="Times New Roman"/>
                          <a:cs typeface="Times New Roman"/>
                        </a:rPr>
                        <a:t>0,18±0,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3</a:t>
                      </a:r>
                      <a:endParaRPr lang="ru-RU" sz="14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1,43</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2</a:t>
                      </a:r>
                      <a:endParaRPr lang="ru-RU" sz="14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0,13</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2</a:t>
                      </a:r>
                      <a:endParaRPr lang="ru-RU" sz="14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59492568"/>
                  </a:ext>
                </a:extLst>
              </a:tr>
              <a:tr h="212598">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12.</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158" marR="58158" marT="0" marB="0" anchor="b">
                    <a:solidFill>
                      <a:srgbClr val="0070C0">
                        <a:alpha val="10000"/>
                      </a:srgbClr>
                    </a:solidFill>
                  </a:tcPr>
                </a:tc>
                <a:tc>
                  <a:txBody>
                    <a:bodyPr/>
                    <a:lstStyle/>
                    <a:p>
                      <a:pPr>
                        <a:spcAft>
                          <a:spcPts val="0"/>
                        </a:spcAft>
                      </a:pPr>
                      <a:r>
                        <a:rPr lang="uk-UA" sz="1400">
                          <a:effectLst/>
                          <a:latin typeface="Times New Roman" panose="02020603050405020304" pitchFamily="18" charset="0"/>
                          <a:cs typeface="Times New Roman" panose="02020603050405020304" pitchFamily="18" charset="0"/>
                        </a:rPr>
                        <a:t>Лігноцеринова кислота</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b">
                    <a:solidFill>
                      <a:srgbClr val="0070C0">
                        <a:alpha val="10000"/>
                      </a:srgbClr>
                    </a:solidFill>
                  </a:tcPr>
                </a:tc>
                <a:tc>
                  <a:txBody>
                    <a:bodyPr/>
                    <a:lstStyle/>
                    <a:p>
                      <a:pPr algn="ctr">
                        <a:spcAft>
                          <a:spcPts val="0"/>
                        </a:spcAft>
                      </a:pPr>
                      <a:r>
                        <a:rPr lang="ru-RU" sz="1400">
                          <a:solidFill>
                            <a:srgbClr val="000000"/>
                          </a:solidFill>
                          <a:effectLst/>
                          <a:latin typeface="Times New Roman"/>
                          <a:ea typeface="Times New Roman"/>
                          <a:cs typeface="Times New Roman"/>
                        </a:rPr>
                        <a:t>0,27±0,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5</a:t>
                      </a:r>
                      <a:endParaRPr lang="ru-RU" sz="14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1,78</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1</a:t>
                      </a:r>
                      <a:endParaRPr lang="ru-RU" sz="14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0,37</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4</a:t>
                      </a:r>
                      <a:endParaRPr lang="ru-RU" sz="14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393190815"/>
                  </a:ext>
                </a:extLst>
              </a:tr>
              <a:tr h="196522">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13.</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158" marR="58158" marT="0" marB="0" anchor="b">
                    <a:solidFill>
                      <a:srgbClr val="0070C0">
                        <a:alpha val="10000"/>
                      </a:srgbClr>
                    </a:solidFill>
                  </a:tcPr>
                </a:tc>
                <a:tc>
                  <a:txBody>
                    <a:bodyPr/>
                    <a:lstStyle/>
                    <a:p>
                      <a:pPr>
                        <a:spcAft>
                          <a:spcPts val="0"/>
                        </a:spcAft>
                      </a:pPr>
                      <a:r>
                        <a:rPr lang="uk-UA" sz="1400">
                          <a:effectLst/>
                          <a:latin typeface="Times New Roman" panose="02020603050405020304" pitchFamily="18" charset="0"/>
                          <a:cs typeface="Times New Roman" panose="02020603050405020304" pitchFamily="18" charset="0"/>
                        </a:rPr>
                        <a:t>Валеріанова кислота</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b">
                    <a:solidFill>
                      <a:srgbClr val="0070C0">
                        <a:alpha val="10000"/>
                      </a:srgbClr>
                    </a:solidFill>
                  </a:tcPr>
                </a:tc>
                <a:tc>
                  <a:txBody>
                    <a:bodyPr/>
                    <a:lstStyle/>
                    <a:p>
                      <a:pPr algn="ctr">
                        <a:spcAft>
                          <a:spcPts val="0"/>
                        </a:spcAft>
                      </a:pPr>
                      <a:r>
                        <a:rPr lang="ru-RU" sz="1400">
                          <a:solidFill>
                            <a:srgbClr val="000000"/>
                          </a:solidFill>
                          <a:effectLst/>
                          <a:latin typeface="Times New Roman"/>
                          <a:ea typeface="Times New Roman"/>
                          <a:cs typeface="Times New Roman"/>
                        </a:rPr>
                        <a:t>0,46±0,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7</a:t>
                      </a:r>
                      <a:endParaRPr lang="ru-RU" sz="14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a:t>
                      </a:r>
                      <a:endParaRPr lang="ru-RU" sz="14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a:t>
                      </a:r>
                      <a:endParaRPr lang="ru-RU" sz="14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798673381"/>
                  </a:ext>
                </a:extLst>
              </a:tr>
              <a:tr h="230688">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14.</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158" marR="58158" marT="0" marB="0" anchor="b">
                    <a:solidFill>
                      <a:srgbClr val="0070C0">
                        <a:alpha val="10000"/>
                      </a:srgbClr>
                    </a:solidFill>
                  </a:tcPr>
                </a:tc>
                <a:tc>
                  <a:txBody>
                    <a:bodyPr/>
                    <a:lstStyle/>
                    <a:p>
                      <a:pPr>
                        <a:spcAft>
                          <a:spcPts val="0"/>
                        </a:spcAft>
                      </a:pPr>
                      <a:r>
                        <a:rPr lang="uk-UA" sz="1400" dirty="0" err="1">
                          <a:effectLst/>
                          <a:latin typeface="Times New Roman" panose="02020603050405020304" pitchFamily="18" charset="0"/>
                          <a:cs typeface="Times New Roman" panose="02020603050405020304" pitchFamily="18" charset="0"/>
                        </a:rPr>
                        <a:t>Монтанова</a:t>
                      </a:r>
                      <a:r>
                        <a:rPr lang="uk-UA" sz="1400" dirty="0">
                          <a:effectLst/>
                          <a:latin typeface="Times New Roman" panose="02020603050405020304" pitchFamily="18" charset="0"/>
                          <a:cs typeface="Times New Roman" panose="02020603050405020304" pitchFamily="18" charset="0"/>
                        </a:rPr>
                        <a:t> кислота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b">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a:t>
                      </a:r>
                      <a:endParaRPr lang="ru-RU" sz="14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0,21</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3</a:t>
                      </a:r>
                      <a:endParaRPr lang="ru-RU" sz="14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0,18</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8</a:t>
                      </a:r>
                      <a:endParaRPr lang="ru-RU" sz="14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2797326901"/>
                  </a:ext>
                </a:extLst>
              </a:tr>
              <a:tr h="212836">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15.</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158" marR="58158" marT="0" marB="0" anchor="b">
                    <a:solidFill>
                      <a:srgbClr val="0070C0">
                        <a:alpha val="10000"/>
                      </a:srgbClr>
                    </a:solidFill>
                  </a:tcPr>
                </a:tc>
                <a:tc>
                  <a:txBody>
                    <a:bodyPr/>
                    <a:lstStyle/>
                    <a:p>
                      <a:pPr>
                        <a:spcAft>
                          <a:spcPts val="0"/>
                        </a:spcAft>
                      </a:pPr>
                      <a:r>
                        <a:rPr lang="uk-UA" sz="1400">
                          <a:effectLst/>
                          <a:latin typeface="Times New Roman" panose="02020603050405020304" pitchFamily="18" charset="0"/>
                          <a:cs typeface="Times New Roman" panose="02020603050405020304" pitchFamily="18" charset="0"/>
                        </a:rPr>
                        <a:t>Меліссова кислота</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b">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a:t>
                      </a:r>
                      <a:endParaRPr lang="ru-RU" sz="14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0,42</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7</a:t>
                      </a:r>
                      <a:endParaRPr lang="ru-RU" sz="14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0,48</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9</a:t>
                      </a:r>
                      <a:endParaRPr lang="ru-RU" sz="14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781803751"/>
                  </a:ext>
                </a:extLst>
              </a:tr>
              <a:tr h="193748">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16.</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158" marR="58158" marT="0" marB="0" anchor="b">
                    <a:solidFill>
                      <a:srgbClr val="0070C0">
                        <a:alpha val="10000"/>
                      </a:srgbClr>
                    </a:solidFill>
                  </a:tcPr>
                </a:tc>
                <a:tc>
                  <a:txBody>
                    <a:bodyPr/>
                    <a:lstStyle/>
                    <a:p>
                      <a:pPr>
                        <a:spcAft>
                          <a:spcPts val="0"/>
                        </a:spcAft>
                      </a:pPr>
                      <a:r>
                        <a:rPr lang="uk-UA" sz="1400" i="1" dirty="0">
                          <a:effectLst/>
                          <a:latin typeface="Times New Roman" panose="02020603050405020304" pitchFamily="18" charset="0"/>
                          <a:cs typeface="Times New Roman" panose="02020603050405020304" pitchFamily="18" charset="0"/>
                        </a:rPr>
                        <a:t>п</a:t>
                      </a:r>
                      <a:r>
                        <a:rPr lang="uk-UA" sz="1400" dirty="0">
                          <a:effectLst/>
                          <a:latin typeface="Times New Roman" panose="02020603050405020304" pitchFamily="18" charset="0"/>
                          <a:cs typeface="Times New Roman" panose="02020603050405020304" pitchFamily="18" charset="0"/>
                        </a:rPr>
                        <a:t>-</a:t>
                      </a:r>
                      <a:r>
                        <a:rPr lang="uk-UA" sz="1400" dirty="0" err="1">
                          <a:effectLst/>
                          <a:latin typeface="Times New Roman" panose="02020603050405020304" pitchFamily="18" charset="0"/>
                          <a:cs typeface="Times New Roman" panose="02020603050405020304" pitchFamily="18" charset="0"/>
                        </a:rPr>
                        <a:t>кумарова</a:t>
                      </a:r>
                      <a:r>
                        <a:rPr lang="uk-UA" sz="1400" dirty="0">
                          <a:effectLst/>
                          <a:latin typeface="Times New Roman" panose="02020603050405020304" pitchFamily="18" charset="0"/>
                          <a:cs typeface="Times New Roman" panose="02020603050405020304" pitchFamily="18" charset="0"/>
                        </a:rPr>
                        <a:t> кислота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b">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a:t>
                      </a:r>
                      <a:endParaRPr lang="ru-RU" sz="140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a:t>
                      </a:r>
                      <a:endParaRPr lang="ru-RU" sz="140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400">
                          <a:solidFill>
                            <a:srgbClr val="000000"/>
                          </a:solidFill>
                          <a:effectLst/>
                          <a:latin typeface="Times New Roman"/>
                          <a:ea typeface="Times New Roman"/>
                          <a:cs typeface="Times New Roman"/>
                        </a:rPr>
                        <a:t>2,08</a:t>
                      </a:r>
                      <a:r>
                        <a:rPr lang="ru-RU" sz="1400">
                          <a:solidFill>
                            <a:srgbClr val="000000"/>
                          </a:solidFill>
                          <a:effectLst/>
                          <a:latin typeface="Times New Roman"/>
                          <a:ea typeface="Times New Roman"/>
                          <a:cs typeface="Times New Roman"/>
                        </a:rPr>
                        <a:t>±0,</a:t>
                      </a:r>
                      <a:r>
                        <a:rPr lang="uk-UA" sz="1400">
                          <a:solidFill>
                            <a:srgbClr val="000000"/>
                          </a:solidFill>
                          <a:effectLst/>
                          <a:latin typeface="Times New Roman"/>
                          <a:ea typeface="Times New Roman"/>
                          <a:cs typeface="Times New Roman"/>
                        </a:rPr>
                        <a:t>0</a:t>
                      </a:r>
                      <a:r>
                        <a:rPr lang="en-US" sz="1400">
                          <a:solidFill>
                            <a:srgbClr val="000000"/>
                          </a:solidFill>
                          <a:effectLst/>
                          <a:latin typeface="Times New Roman"/>
                          <a:ea typeface="Times New Roman"/>
                          <a:cs typeface="Times New Roman"/>
                        </a:rPr>
                        <a:t>4</a:t>
                      </a:r>
                      <a:endParaRPr lang="ru-RU" sz="140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2840439279"/>
                  </a:ext>
                </a:extLst>
              </a:tr>
              <a:tr h="212836">
                <a:tc>
                  <a:txBody>
                    <a:bodyPr/>
                    <a:lstStyle/>
                    <a:p>
                      <a:pPr marL="0" lvl="0" indent="0" algn="ctr">
                        <a:lnSpc>
                          <a:spcPct val="107000"/>
                        </a:lnSpc>
                        <a:spcAft>
                          <a:spcPts val="0"/>
                        </a:spcAft>
                        <a:buFont typeface="+mj-lt"/>
                        <a:buNone/>
                      </a:pPr>
                      <a:r>
                        <a:rPr lang="ru-RU" sz="1400" dirty="0">
                          <a:effectLst/>
                          <a:latin typeface="Times New Roman" panose="02020603050405020304" pitchFamily="18" charset="0"/>
                          <a:cs typeface="Times New Roman" panose="02020603050405020304" pitchFamily="18" charset="0"/>
                        </a:rPr>
                        <a:t> 17.</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158" marR="58158" marT="0" marB="0" anchor="b">
                    <a:solidFill>
                      <a:srgbClr val="0070C0">
                        <a:alpha val="10000"/>
                      </a:srgbClr>
                    </a:solidFill>
                  </a:tcPr>
                </a:tc>
                <a:tc>
                  <a:txBody>
                    <a:bodyPr/>
                    <a:lstStyle/>
                    <a:p>
                      <a:pPr>
                        <a:spcAft>
                          <a:spcPts val="0"/>
                        </a:spcAft>
                      </a:pPr>
                      <a:r>
                        <a:rPr lang="uk-UA" sz="1400" dirty="0" err="1">
                          <a:effectLst/>
                          <a:latin typeface="Times New Roman" panose="02020603050405020304" pitchFamily="18" charset="0"/>
                          <a:cs typeface="Times New Roman" panose="02020603050405020304" pitchFamily="18" charset="0"/>
                        </a:rPr>
                        <a:t>Церинова</a:t>
                      </a:r>
                      <a:r>
                        <a:rPr lang="uk-UA" sz="1400" dirty="0">
                          <a:effectLst/>
                          <a:latin typeface="Times New Roman" panose="02020603050405020304" pitchFamily="18" charset="0"/>
                          <a:cs typeface="Times New Roman" panose="02020603050405020304" pitchFamily="18" charset="0"/>
                        </a:rPr>
                        <a:t> кислота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158" marR="58158" marT="0" marB="0" anchor="b">
                    <a:solidFill>
                      <a:srgbClr val="0070C0">
                        <a:alpha val="10000"/>
                      </a:srgbClr>
                    </a:solidFill>
                  </a:tcPr>
                </a:tc>
                <a:tc>
                  <a:txBody>
                    <a:bodyPr/>
                    <a:lstStyle/>
                    <a:p>
                      <a:pPr algn="ctr">
                        <a:spcAft>
                          <a:spcPts val="0"/>
                        </a:spcAft>
                      </a:pPr>
                      <a:r>
                        <a:rPr lang="uk-UA" sz="1400" dirty="0">
                          <a:solidFill>
                            <a:srgbClr val="000000"/>
                          </a:solidFill>
                          <a:effectLst/>
                          <a:latin typeface="Times New Roman"/>
                          <a:ea typeface="Times New Roman"/>
                          <a:cs typeface="Times New Roman"/>
                        </a:rPr>
                        <a:t>-</a:t>
                      </a:r>
                      <a:endParaRPr lang="ru-RU" sz="1400" dirty="0">
                        <a:effectLst/>
                        <a:latin typeface="Times New Roman"/>
                        <a:ea typeface="Times New Roman"/>
                        <a:cs typeface="PetersburgC"/>
                      </a:endParaRPr>
                    </a:p>
                  </a:txBody>
                  <a:tcPr marL="68580" marR="68580" marT="0" marB="0" anchor="b">
                    <a:solidFill>
                      <a:srgbClr val="0070C0">
                        <a:alpha val="10000"/>
                      </a:srgbClr>
                    </a:solidFill>
                  </a:tcPr>
                </a:tc>
                <a:tc>
                  <a:txBody>
                    <a:bodyPr/>
                    <a:lstStyle/>
                    <a:p>
                      <a:pPr algn="ctr">
                        <a:spcAft>
                          <a:spcPts val="0"/>
                        </a:spcAft>
                      </a:pPr>
                      <a:r>
                        <a:rPr lang="uk-UA" sz="1400" dirty="0">
                          <a:solidFill>
                            <a:srgbClr val="000000"/>
                          </a:solidFill>
                          <a:effectLst/>
                          <a:latin typeface="Times New Roman"/>
                          <a:ea typeface="Times New Roman"/>
                          <a:cs typeface="Times New Roman"/>
                        </a:rPr>
                        <a:t>-</a:t>
                      </a:r>
                      <a:endParaRPr lang="ru-RU" sz="1400" dirty="0">
                        <a:effectLst/>
                        <a:latin typeface="Times New Roman"/>
                        <a:ea typeface="Times New Roman"/>
                        <a:cs typeface="PetersburgC"/>
                      </a:endParaRPr>
                    </a:p>
                  </a:txBody>
                  <a:tcPr marL="68580" marR="68580" marT="0" marB="0">
                    <a:solidFill>
                      <a:srgbClr val="0070C0">
                        <a:alpha val="10000"/>
                      </a:srgbClr>
                    </a:solidFill>
                  </a:tcPr>
                </a:tc>
                <a:tc>
                  <a:txBody>
                    <a:bodyPr/>
                    <a:lstStyle/>
                    <a:p>
                      <a:pPr algn="ctr">
                        <a:spcAft>
                          <a:spcPts val="0"/>
                        </a:spcAft>
                      </a:pPr>
                      <a:r>
                        <a:rPr lang="uk-UA" sz="1400" dirty="0">
                          <a:solidFill>
                            <a:srgbClr val="000000"/>
                          </a:solidFill>
                          <a:effectLst/>
                          <a:latin typeface="Times New Roman"/>
                          <a:ea typeface="Times New Roman"/>
                          <a:cs typeface="Times New Roman"/>
                        </a:rPr>
                        <a:t>0,26</a:t>
                      </a:r>
                      <a:r>
                        <a:rPr lang="ru-RU" sz="1400" dirty="0">
                          <a:solidFill>
                            <a:srgbClr val="000000"/>
                          </a:solidFill>
                          <a:effectLst/>
                          <a:latin typeface="Times New Roman"/>
                          <a:ea typeface="Times New Roman"/>
                          <a:cs typeface="Times New Roman"/>
                        </a:rPr>
                        <a:t>±0,</a:t>
                      </a:r>
                      <a:r>
                        <a:rPr lang="uk-UA" sz="1400" dirty="0">
                          <a:solidFill>
                            <a:srgbClr val="000000"/>
                          </a:solidFill>
                          <a:effectLst/>
                          <a:latin typeface="Times New Roman"/>
                          <a:ea typeface="Times New Roman"/>
                          <a:cs typeface="Times New Roman"/>
                        </a:rPr>
                        <a:t>0</a:t>
                      </a:r>
                      <a:r>
                        <a:rPr lang="en-US" sz="1400" dirty="0">
                          <a:solidFill>
                            <a:srgbClr val="000000"/>
                          </a:solidFill>
                          <a:effectLst/>
                          <a:latin typeface="Times New Roman"/>
                          <a:ea typeface="Times New Roman"/>
                          <a:cs typeface="Times New Roman"/>
                        </a:rPr>
                        <a:t>1</a:t>
                      </a:r>
                      <a:endParaRPr lang="ru-RU" sz="1400" dirty="0">
                        <a:effectLst/>
                        <a:latin typeface="Times New Roman"/>
                        <a:ea typeface="Times New Roman"/>
                        <a:cs typeface="PetersburgC"/>
                      </a:endParaRPr>
                    </a:p>
                  </a:txBody>
                  <a:tcPr marL="68580" marR="68580" marT="0" marB="0">
                    <a:solidFill>
                      <a:srgbClr val="0070C0">
                        <a:alpha val="10000"/>
                      </a:srgbClr>
                    </a:solidFill>
                  </a:tcPr>
                </a:tc>
                <a:extLst>
                  <a:ext uri="{0D108BD9-81ED-4DB2-BD59-A6C34878D82A}">
                    <a16:rowId xmlns:a16="http://schemas.microsoft.com/office/drawing/2014/main" val="2980108843"/>
                  </a:ext>
                </a:extLst>
              </a:tr>
            </a:tbl>
          </a:graphicData>
        </a:graphic>
      </p:graphicFrame>
      <p:cxnSp>
        <p:nvCxnSpPr>
          <p:cNvPr id="5" name="Прямая соединительная линия 4"/>
          <p:cNvCxnSpPr/>
          <p:nvPr/>
        </p:nvCxnSpPr>
        <p:spPr>
          <a:xfrm>
            <a:off x="0" y="639553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Прямоугольник 5"/>
          <p:cNvSpPr/>
          <p:nvPr/>
        </p:nvSpPr>
        <p:spPr>
          <a:xfrm>
            <a:off x="7887955" y="2261022"/>
            <a:ext cx="3707843"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uk-UA" sz="1600" spc="-25" dirty="0">
                <a:solidFill>
                  <a:srgbClr val="000000"/>
                </a:solidFill>
                <a:latin typeface="Times New Roman" panose="02020603050405020304" pitchFamily="18" charset="0"/>
                <a:ea typeface="Calibri" panose="020F0502020204030204" pitchFamily="34" charset="0"/>
              </a:rPr>
              <a:t>За хімічною будовою відносяться до: </a:t>
            </a:r>
          </a:p>
          <a:p>
            <a:pPr marL="285750" indent="-285750">
              <a:buFont typeface="Wingdings" panose="05000000000000000000" pitchFamily="2" charset="2"/>
              <a:buChar char="v"/>
            </a:pPr>
            <a:r>
              <a:rPr lang="uk-UA" sz="1600" spc="-25" dirty="0">
                <a:solidFill>
                  <a:srgbClr val="000000"/>
                </a:solidFill>
                <a:latin typeface="Times New Roman" panose="02020603050405020304" pitchFamily="18" charset="0"/>
                <a:ea typeface="Calibri" panose="020F0502020204030204" pitchFamily="34" charset="0"/>
              </a:rPr>
              <a:t>одноосновних насичених карбонових кислот (</a:t>
            </a:r>
            <a:r>
              <a:rPr lang="uk-UA" sz="1600" spc="-25" dirty="0" err="1">
                <a:solidFill>
                  <a:srgbClr val="000000"/>
                </a:solidFill>
                <a:latin typeface="Times New Roman" panose="02020603050405020304" pitchFamily="18" charset="0"/>
                <a:ea typeface="Calibri" panose="020F0502020204030204" pitchFamily="34" charset="0"/>
              </a:rPr>
              <a:t>лауринова</a:t>
            </a:r>
            <a:r>
              <a:rPr lang="uk-UA" sz="1600" spc="-25" dirty="0">
                <a:solidFill>
                  <a:srgbClr val="000000"/>
                </a:solidFill>
                <a:latin typeface="Times New Roman" panose="02020603050405020304" pitchFamily="18" charset="0"/>
                <a:ea typeface="Calibri" panose="020F0502020204030204" pitchFamily="34" charset="0"/>
              </a:rPr>
              <a:t>, </a:t>
            </a:r>
            <a:r>
              <a:rPr lang="uk-UA" sz="1600" spc="-25" dirty="0" err="1">
                <a:solidFill>
                  <a:srgbClr val="000000"/>
                </a:solidFill>
                <a:latin typeface="Times New Roman" panose="02020603050405020304" pitchFamily="18" charset="0"/>
                <a:ea typeface="Calibri" panose="020F0502020204030204" pitchFamily="34" charset="0"/>
              </a:rPr>
              <a:t>міристинова</a:t>
            </a:r>
            <a:r>
              <a:rPr lang="uk-UA" sz="1600" spc="-25" dirty="0">
                <a:solidFill>
                  <a:srgbClr val="000000"/>
                </a:solidFill>
                <a:latin typeface="Times New Roman" panose="02020603050405020304" pitchFamily="18" charset="0"/>
                <a:ea typeface="Calibri" panose="020F0502020204030204" pitchFamily="34" charset="0"/>
              </a:rPr>
              <a:t>, пальмітинова, маргаринова, стеаринова, </a:t>
            </a:r>
            <a:r>
              <a:rPr lang="uk-UA" sz="1600" spc="-25" dirty="0" err="1">
                <a:solidFill>
                  <a:srgbClr val="000000"/>
                </a:solidFill>
                <a:latin typeface="Times New Roman" panose="02020603050405020304" pitchFamily="18" charset="0"/>
                <a:ea typeface="Calibri" panose="020F0502020204030204" pitchFamily="34" charset="0"/>
              </a:rPr>
              <a:t>арахінова</a:t>
            </a:r>
            <a:r>
              <a:rPr lang="uk-UA" sz="1600" spc="-25" dirty="0">
                <a:solidFill>
                  <a:srgbClr val="000000"/>
                </a:solidFill>
                <a:latin typeface="Times New Roman" panose="02020603050405020304" pitchFamily="18" charset="0"/>
                <a:ea typeface="Calibri" panose="020F0502020204030204" pitchFamily="34" charset="0"/>
              </a:rPr>
              <a:t>, </a:t>
            </a:r>
            <a:r>
              <a:rPr lang="uk-UA" sz="1600" spc="-25" dirty="0" err="1">
                <a:solidFill>
                  <a:srgbClr val="000000"/>
                </a:solidFill>
                <a:latin typeface="Times New Roman" panose="02020603050405020304" pitchFamily="18" charset="0"/>
                <a:ea typeface="Calibri" panose="020F0502020204030204" pitchFamily="34" charset="0"/>
              </a:rPr>
              <a:t>бегенова</a:t>
            </a:r>
            <a:r>
              <a:rPr lang="uk-UA" sz="1600" spc="-25" dirty="0">
                <a:solidFill>
                  <a:srgbClr val="000000"/>
                </a:solidFill>
                <a:latin typeface="Times New Roman" panose="02020603050405020304" pitchFamily="18" charset="0"/>
                <a:ea typeface="Calibri" panose="020F0502020204030204" pitchFamily="34" charset="0"/>
              </a:rPr>
              <a:t>, </a:t>
            </a:r>
            <a:r>
              <a:rPr lang="uk-UA" sz="1600" spc="-25" dirty="0" err="1">
                <a:solidFill>
                  <a:srgbClr val="000000"/>
                </a:solidFill>
                <a:latin typeface="Times New Roman" panose="02020603050405020304" pitchFamily="18" charset="0"/>
                <a:ea typeface="Calibri" panose="020F0502020204030204" pitchFamily="34" charset="0"/>
              </a:rPr>
              <a:t>лігноцеринова</a:t>
            </a:r>
            <a:r>
              <a:rPr lang="uk-UA" sz="1600" spc="-25" dirty="0">
                <a:solidFill>
                  <a:srgbClr val="000000"/>
                </a:solidFill>
                <a:latin typeface="Times New Roman" panose="02020603050405020304" pitchFamily="18" charset="0"/>
                <a:ea typeface="Calibri" panose="020F0502020204030204" pitchFamily="34" charset="0"/>
              </a:rPr>
              <a:t>, валеріанова);</a:t>
            </a:r>
          </a:p>
          <a:p>
            <a:pPr marL="285750" indent="-285750">
              <a:buFont typeface="Wingdings" panose="05000000000000000000" pitchFamily="2" charset="2"/>
              <a:buChar char="v"/>
            </a:pPr>
            <a:r>
              <a:rPr lang="uk-UA" sz="1600" spc="-25" dirty="0" err="1">
                <a:solidFill>
                  <a:srgbClr val="000000"/>
                </a:solidFill>
                <a:latin typeface="Times New Roman" panose="02020603050405020304" pitchFamily="18" charset="0"/>
                <a:ea typeface="Calibri" panose="020F0502020204030204" pitchFamily="34" charset="0"/>
              </a:rPr>
              <a:t>поліненасичених</a:t>
            </a:r>
            <a:r>
              <a:rPr lang="uk-UA" sz="1600" spc="-25" dirty="0">
                <a:solidFill>
                  <a:srgbClr val="000000"/>
                </a:solidFill>
                <a:latin typeface="Times New Roman" panose="02020603050405020304" pitchFamily="18" charset="0"/>
                <a:ea typeface="Calibri" panose="020F0502020204030204" pitchFamily="34" charset="0"/>
              </a:rPr>
              <a:t> одноосновних карбонових кислот (</a:t>
            </a:r>
            <a:r>
              <a:rPr lang="uk-UA" sz="1600" spc="-25" dirty="0" err="1">
                <a:solidFill>
                  <a:srgbClr val="000000"/>
                </a:solidFill>
                <a:latin typeface="Times New Roman" panose="02020603050405020304" pitchFamily="18" charset="0"/>
                <a:ea typeface="Calibri" panose="020F0502020204030204" pitchFamily="34" charset="0"/>
              </a:rPr>
              <a:t>пальмітолеїнова</a:t>
            </a:r>
            <a:r>
              <a:rPr lang="uk-UA" sz="1600" spc="-25" dirty="0">
                <a:solidFill>
                  <a:srgbClr val="000000"/>
                </a:solidFill>
                <a:latin typeface="Times New Roman" panose="02020603050405020304" pitchFamily="18" charset="0"/>
                <a:ea typeface="Calibri" panose="020F0502020204030204" pitchFamily="34" charset="0"/>
              </a:rPr>
              <a:t>, </a:t>
            </a:r>
            <a:r>
              <a:rPr lang="uk-UA" sz="1600" spc="-25" dirty="0" err="1">
                <a:solidFill>
                  <a:srgbClr val="000000"/>
                </a:solidFill>
                <a:latin typeface="Times New Roman" panose="02020603050405020304" pitchFamily="18" charset="0"/>
                <a:ea typeface="Calibri" panose="020F0502020204030204" pitchFamily="34" charset="0"/>
              </a:rPr>
              <a:t>лінолева</a:t>
            </a:r>
            <a:r>
              <a:rPr lang="uk-UA" sz="1600" spc="-25" dirty="0">
                <a:solidFill>
                  <a:srgbClr val="000000"/>
                </a:solidFill>
                <a:latin typeface="Times New Roman" panose="02020603050405020304" pitchFamily="18" charset="0"/>
                <a:ea typeface="Calibri" panose="020F0502020204030204" pitchFamily="34" charset="0"/>
              </a:rPr>
              <a:t>, ліноленова)</a:t>
            </a:r>
            <a:endParaRPr lang="ru-RU" sz="1600" dirty="0"/>
          </a:p>
        </p:txBody>
      </p:sp>
      <p:sp>
        <p:nvSpPr>
          <p:cNvPr id="8" name="Номер слайда 7"/>
          <p:cNvSpPr txBox="1">
            <a:spLocks/>
          </p:cNvSpPr>
          <p:nvPr/>
        </p:nvSpPr>
        <p:spPr>
          <a:xfrm>
            <a:off x="9226296" y="6456328"/>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pPr/>
              <a:t>20</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0319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5357054"/>
            <a:ext cx="12192000" cy="1546577"/>
          </a:xfrm>
          <a:prstGeom prst="rect">
            <a:avLst/>
          </a:prstGeom>
        </p:spPr>
        <p:txBody>
          <a:bodyPr wrap="square">
            <a:spAutoFit/>
          </a:bodyPr>
          <a:lstStyle/>
          <a:p>
            <a:r>
              <a:rPr lang="uk-UA" sz="1050" dirty="0">
                <a:latin typeface="Arial" panose="020B0604020202020204" pitchFamily="34" charset="0"/>
                <a:ea typeface="Calibri" panose="020F0502020204030204" pitchFamily="34" charset="0"/>
                <a:cs typeface="Arial" panose="020B0604020202020204" pitchFamily="34" charset="0"/>
              </a:rPr>
              <a:t>1. Савельєва О. В. Шумова Г. С., Владимирова І. М. Визначення вмісту </a:t>
            </a:r>
            <a:r>
              <a:rPr lang="uk-UA" sz="1050" dirty="0" err="1">
                <a:latin typeface="Arial" panose="020B0604020202020204" pitchFamily="34" charset="0"/>
                <a:ea typeface="Calibri" panose="020F0502020204030204" pitchFamily="34" charset="0"/>
                <a:cs typeface="Arial" panose="020B0604020202020204" pitchFamily="34" charset="0"/>
              </a:rPr>
              <a:t>гідроксикоричних</a:t>
            </a:r>
            <a:r>
              <a:rPr lang="uk-UA" sz="1050" dirty="0">
                <a:latin typeface="Arial" panose="020B0604020202020204" pitchFamily="34" charset="0"/>
                <a:ea typeface="Calibri" panose="020F0502020204030204" pitchFamily="34" charset="0"/>
                <a:cs typeface="Arial" panose="020B0604020202020204" pitchFamily="34" charset="0"/>
              </a:rPr>
              <a:t> кислот у траві </a:t>
            </a:r>
            <a:r>
              <a:rPr lang="uk-UA" sz="1050" dirty="0" err="1">
                <a:latin typeface="Arial" panose="020B0604020202020204" pitchFamily="34" charset="0"/>
                <a:ea typeface="Calibri" panose="020F0502020204030204" pitchFamily="34" charset="0"/>
                <a:cs typeface="Arial" panose="020B0604020202020204" pitchFamily="34" charset="0"/>
              </a:rPr>
              <a:t>василистнику</a:t>
            </a:r>
            <a:r>
              <a:rPr lang="uk-UA" sz="1050" dirty="0">
                <a:latin typeface="Arial" panose="020B0604020202020204" pitchFamily="34" charset="0"/>
                <a:ea typeface="Calibri" panose="020F0502020204030204" pitchFamily="34" charset="0"/>
                <a:cs typeface="Arial" panose="020B0604020202020204" pitchFamily="34" charset="0"/>
              </a:rPr>
              <a:t> вонючого. </a:t>
            </a:r>
            <a:r>
              <a:rPr lang="uk-UA" sz="1050" i="1" dirty="0">
                <a:latin typeface="Arial" panose="020B0604020202020204" pitchFamily="34" charset="0"/>
                <a:ea typeface="Calibri" panose="020F0502020204030204" pitchFamily="34" charset="0"/>
                <a:cs typeface="Arial" panose="020B0604020202020204" pitchFamily="34" charset="0"/>
              </a:rPr>
              <a:t>Інновації в медицині:</a:t>
            </a:r>
            <a:r>
              <a:rPr lang="uk-UA" sz="1050" dirty="0">
                <a:latin typeface="Arial" panose="020B0604020202020204" pitchFamily="34" charset="0"/>
                <a:ea typeface="Calibri" panose="020F0502020204030204" pitchFamily="34" charset="0"/>
                <a:cs typeface="Arial" panose="020B0604020202020204" pitchFamily="34" charset="0"/>
              </a:rPr>
              <a:t> матеріали</a:t>
            </a:r>
            <a:r>
              <a:rPr lang="uk-UA" sz="1050" i="1" dirty="0">
                <a:latin typeface="Arial" panose="020B0604020202020204" pitchFamily="34" charset="0"/>
                <a:ea typeface="Calibri" panose="020F0502020204030204" pitchFamily="34" charset="0"/>
                <a:cs typeface="Arial" panose="020B0604020202020204" pitchFamily="34" charset="0"/>
              </a:rPr>
              <a:t> </a:t>
            </a:r>
            <a:r>
              <a:rPr lang="uk-UA" sz="1050" dirty="0">
                <a:latin typeface="Arial" panose="020B0604020202020204" pitchFamily="34" charset="0"/>
                <a:ea typeface="Calibri" panose="020F0502020204030204" pitchFamily="34" charset="0"/>
                <a:cs typeface="Arial" panose="020B0604020202020204" pitchFamily="34" charset="0"/>
              </a:rPr>
              <a:t>85-ої Наук.-</a:t>
            </a:r>
            <a:r>
              <a:rPr lang="uk-UA" sz="1050" dirty="0" err="1">
                <a:latin typeface="Arial" panose="020B0604020202020204" pitchFamily="34" charset="0"/>
                <a:ea typeface="Calibri" panose="020F0502020204030204" pitchFamily="34" charset="0"/>
                <a:cs typeface="Arial" panose="020B0604020202020204" pitchFamily="34" charset="0"/>
              </a:rPr>
              <a:t>практ</a:t>
            </a:r>
            <a:r>
              <a:rPr lang="uk-UA" sz="1050" dirty="0">
                <a:latin typeface="Arial" panose="020B0604020202020204" pitchFamily="34" charset="0"/>
                <a:ea typeface="Calibri" panose="020F0502020204030204" pitchFamily="34" charset="0"/>
                <a:cs typeface="Arial" panose="020B0604020202020204" pitchFamily="34" charset="0"/>
              </a:rPr>
              <a:t>. </a:t>
            </a:r>
            <a:r>
              <a:rPr lang="uk-UA" sz="1050" dirty="0" err="1">
                <a:latin typeface="Arial" panose="020B0604020202020204" pitchFamily="34" charset="0"/>
                <a:ea typeface="Calibri" panose="020F0502020204030204" pitchFamily="34" charset="0"/>
                <a:cs typeface="Arial" panose="020B0604020202020204" pitchFamily="34" charset="0"/>
              </a:rPr>
              <a:t>конф</a:t>
            </a:r>
            <a:r>
              <a:rPr lang="uk-UA" sz="1050" dirty="0">
                <a:latin typeface="Arial" panose="020B0604020202020204" pitchFamily="34" charset="0"/>
                <a:ea typeface="Calibri" panose="020F0502020204030204" pitchFamily="34" charset="0"/>
                <a:cs typeface="Arial" panose="020B0604020202020204" pitchFamily="34" charset="0"/>
              </a:rPr>
              <a:t>. студентів та молодих вчених із міжнародною участю,  м. Івано-Франківськ, 24-25 березня 2016 р., Ів.-Франківськ, 2016. С. 251-252.</a:t>
            </a:r>
          </a:p>
          <a:p>
            <a:r>
              <a:rPr lang="ru-RU" sz="1050" dirty="0">
                <a:latin typeface="Arial" panose="020B0604020202020204" pitchFamily="34" charset="0"/>
                <a:cs typeface="Arial" panose="020B0604020202020204" pitchFamily="34" charset="0"/>
              </a:rPr>
              <a:t>2. Савельева Е. В.,  Владимирова И. Н. Изучение оптимальных параметров экстракции травы </a:t>
            </a:r>
            <a:r>
              <a:rPr lang="ru-RU" sz="1050" dirty="0" err="1">
                <a:latin typeface="Arial" panose="020B0604020202020204" pitchFamily="34" charset="0"/>
                <a:cs typeface="Arial" panose="020B0604020202020204" pitchFamily="34" charset="0"/>
              </a:rPr>
              <a:t>белокудренника</a:t>
            </a:r>
            <a:r>
              <a:rPr lang="ru-RU" sz="1050" dirty="0">
                <a:latin typeface="Arial" panose="020B0604020202020204" pitchFamily="34" charset="0"/>
                <a:cs typeface="Arial" panose="020B0604020202020204" pitchFamily="34" charset="0"/>
              </a:rPr>
              <a:t> черного. Университетская наука: взгляд в будущее: Материалы </a:t>
            </a:r>
            <a:r>
              <a:rPr lang="ru-RU" sz="1050" dirty="0" err="1">
                <a:latin typeface="Arial" panose="020B0604020202020204" pitchFamily="34" charset="0"/>
                <a:cs typeface="Arial" panose="020B0604020202020204" pitchFamily="34" charset="0"/>
              </a:rPr>
              <a:t>междунар</a:t>
            </a:r>
            <a:r>
              <a:rPr lang="ru-RU" sz="1050" dirty="0">
                <a:latin typeface="Arial" panose="020B0604020202020204" pitchFamily="34" charset="0"/>
                <a:cs typeface="Arial" panose="020B0604020202020204" pitchFamily="34" charset="0"/>
              </a:rPr>
              <a:t>. </a:t>
            </a:r>
            <a:r>
              <a:rPr lang="ru-RU" sz="1050" dirty="0" err="1">
                <a:latin typeface="Arial" panose="020B0604020202020204" pitchFamily="34" charset="0"/>
                <a:cs typeface="Arial" panose="020B0604020202020204" pitchFamily="34" charset="0"/>
              </a:rPr>
              <a:t>научн</a:t>
            </a:r>
            <a:r>
              <a:rPr lang="ru-RU" sz="1050" dirty="0">
                <a:latin typeface="Arial" panose="020B0604020202020204" pitchFamily="34" charset="0"/>
                <a:cs typeface="Arial" panose="020B0604020202020204" pitchFamily="34" charset="0"/>
              </a:rPr>
              <a:t>.-</a:t>
            </a:r>
            <a:r>
              <a:rPr lang="ru-RU" sz="1050" dirty="0" err="1">
                <a:latin typeface="Arial" panose="020B0604020202020204" pitchFamily="34" charset="0"/>
                <a:cs typeface="Arial" panose="020B0604020202020204" pitchFamily="34" charset="0"/>
              </a:rPr>
              <a:t>практ</a:t>
            </a:r>
            <a:r>
              <a:rPr lang="ru-RU" sz="1050" dirty="0">
                <a:latin typeface="Arial" panose="020B0604020202020204" pitchFamily="34" charset="0"/>
                <a:cs typeface="Arial" panose="020B0604020202020204" pitchFamily="34" charset="0"/>
              </a:rPr>
              <a:t>. </a:t>
            </a:r>
            <a:r>
              <a:rPr lang="ru-RU" sz="1050" dirty="0" err="1">
                <a:latin typeface="Arial" panose="020B0604020202020204" pitchFamily="34" charset="0"/>
                <a:cs typeface="Arial" panose="020B0604020202020204" pitchFamily="34" charset="0"/>
              </a:rPr>
              <a:t>конф</a:t>
            </a:r>
            <a:r>
              <a:rPr lang="ru-RU" sz="1050" dirty="0">
                <a:latin typeface="Arial" panose="020B0604020202020204" pitchFamily="34" charset="0"/>
                <a:cs typeface="Arial" panose="020B0604020202020204" pitchFamily="34" charset="0"/>
              </a:rPr>
              <a:t>., посвященной 81-летию Курского государственного медицинского университета и 50-летию фармацевтического факультета,  г. Курск, 4-5 февр. 2016 г. В 3-х томах. Том III. Курск: ГБОУ ВПО КГМУ Минздрава Рос-сии, 2016. С. 113-116.</a:t>
            </a:r>
          </a:p>
          <a:p>
            <a:r>
              <a:rPr lang="ru-RU" sz="1050" dirty="0">
                <a:latin typeface="Arial" panose="020B0604020202020204" pitchFamily="34" charset="0"/>
                <a:cs typeface="Arial" panose="020B0604020202020204" pitchFamily="34" charset="0"/>
              </a:rPr>
              <a:t>3. </a:t>
            </a:r>
            <a:r>
              <a:rPr lang="ru-RU" sz="1050" dirty="0" err="1">
                <a:latin typeface="Arial" panose="020B0604020202020204" pitchFamily="34" charset="0"/>
                <a:cs typeface="Arial" panose="020B0604020202020204" pitchFamily="34" charset="0"/>
              </a:rPr>
              <a:t>Савельєва</a:t>
            </a:r>
            <a:r>
              <a:rPr lang="ru-RU" sz="1050" dirty="0">
                <a:latin typeface="Arial" panose="020B0604020202020204" pitchFamily="34" charset="0"/>
                <a:cs typeface="Arial" panose="020B0604020202020204" pitchFamily="34" charset="0"/>
              </a:rPr>
              <a:t> О. В., </a:t>
            </a:r>
            <a:r>
              <a:rPr lang="ru-RU" sz="1050" dirty="0" err="1">
                <a:latin typeface="Arial" panose="020B0604020202020204" pitchFamily="34" charset="0"/>
                <a:cs typeface="Arial" panose="020B0604020202020204" pitchFamily="34" charset="0"/>
              </a:rPr>
              <a:t>Шумова</a:t>
            </a:r>
            <a:r>
              <a:rPr lang="ru-RU" sz="1050" dirty="0">
                <a:latin typeface="Arial" panose="020B0604020202020204" pitchFamily="34" charset="0"/>
                <a:cs typeface="Arial" panose="020B0604020202020204" pitchFamily="34" charset="0"/>
              </a:rPr>
              <a:t> Г. С., Владимирова І. М. </a:t>
            </a:r>
            <a:r>
              <a:rPr lang="ru-RU" sz="1050" dirty="0" err="1">
                <a:latin typeface="Arial" panose="020B0604020202020204" pitchFamily="34" charset="0"/>
                <a:cs typeface="Arial" panose="020B0604020202020204" pitchFamily="34" charset="0"/>
              </a:rPr>
              <a:t>Обґрунтування</a:t>
            </a:r>
            <a:r>
              <a:rPr lang="ru-RU" sz="1050" dirty="0">
                <a:latin typeface="Arial" panose="020B0604020202020204" pitchFamily="34" charset="0"/>
                <a:cs typeface="Arial" panose="020B0604020202020204" pitchFamily="34" charset="0"/>
              </a:rPr>
              <a:t> </a:t>
            </a:r>
            <a:r>
              <a:rPr lang="ru-RU" sz="1050" dirty="0" err="1">
                <a:latin typeface="Arial" panose="020B0604020202020204" pitchFamily="34" charset="0"/>
                <a:cs typeface="Arial" panose="020B0604020202020204" pitchFamily="34" charset="0"/>
              </a:rPr>
              <a:t>вибору</a:t>
            </a:r>
            <a:r>
              <a:rPr lang="ru-RU" sz="1050" dirty="0">
                <a:latin typeface="Arial" panose="020B0604020202020204" pitchFamily="34" charset="0"/>
                <a:cs typeface="Arial" panose="020B0604020202020204" pitchFamily="34" charset="0"/>
              </a:rPr>
              <a:t> </a:t>
            </a:r>
            <a:r>
              <a:rPr lang="ru-RU" sz="1050" dirty="0" err="1">
                <a:latin typeface="Arial" panose="020B0604020202020204" pitchFamily="34" charset="0"/>
                <a:cs typeface="Arial" panose="020B0604020202020204" pitchFamily="34" charset="0"/>
              </a:rPr>
              <a:t>екстрагенту</a:t>
            </a:r>
            <a:r>
              <a:rPr lang="ru-RU" sz="1050" dirty="0">
                <a:latin typeface="Arial" panose="020B0604020202020204" pitchFamily="34" charset="0"/>
                <a:cs typeface="Arial" panose="020B0604020202020204" pitchFamily="34" charset="0"/>
              </a:rPr>
              <a:t> для </a:t>
            </a:r>
            <a:r>
              <a:rPr lang="ru-RU" sz="1050" dirty="0" err="1">
                <a:latin typeface="Arial" panose="020B0604020202020204" pitchFamily="34" charset="0"/>
                <a:cs typeface="Arial" panose="020B0604020202020204" pitchFamily="34" charset="0"/>
              </a:rPr>
              <a:t>одержання</a:t>
            </a:r>
            <a:r>
              <a:rPr lang="ru-RU" sz="1050" dirty="0">
                <a:latin typeface="Arial" panose="020B0604020202020204" pitchFamily="34" charset="0"/>
                <a:cs typeface="Arial" panose="020B0604020202020204" pitchFamily="34" charset="0"/>
              </a:rPr>
              <a:t> </a:t>
            </a:r>
            <a:r>
              <a:rPr lang="ru-RU" sz="1050" dirty="0" err="1">
                <a:latin typeface="Arial" panose="020B0604020202020204" pitchFamily="34" charset="0"/>
                <a:cs typeface="Arial" panose="020B0604020202020204" pitchFamily="34" charset="0"/>
              </a:rPr>
              <a:t>екстракту</a:t>
            </a:r>
            <a:r>
              <a:rPr lang="ru-RU" sz="1050" dirty="0">
                <a:latin typeface="Arial" panose="020B0604020202020204" pitchFamily="34" charset="0"/>
                <a:cs typeface="Arial" panose="020B0604020202020204" pitchFamily="34" charset="0"/>
              </a:rPr>
              <a:t> </a:t>
            </a:r>
            <a:r>
              <a:rPr lang="ru-RU" sz="1050" dirty="0" err="1">
                <a:latin typeface="Arial" panose="020B0604020202020204" pitchFamily="34" charset="0"/>
                <a:cs typeface="Arial" panose="020B0604020202020204" pitchFamily="34" charset="0"/>
              </a:rPr>
              <a:t>сону</a:t>
            </a:r>
            <a:r>
              <a:rPr lang="ru-RU" sz="1050" dirty="0">
                <a:latin typeface="Arial" panose="020B0604020202020204" pitchFamily="34" charset="0"/>
                <a:cs typeface="Arial" panose="020B0604020202020204" pitchFamily="34" charset="0"/>
              </a:rPr>
              <a:t> лучного. </a:t>
            </a:r>
            <a:r>
              <a:rPr lang="ru-RU" sz="1050" dirty="0" err="1">
                <a:latin typeface="Arial" panose="020B0604020202020204" pitchFamily="34" charset="0"/>
                <a:cs typeface="Arial" panose="020B0604020202020204" pitchFamily="34" charset="0"/>
              </a:rPr>
              <a:t>Фармацевти-чна</a:t>
            </a:r>
            <a:r>
              <a:rPr lang="ru-RU" sz="1050" dirty="0">
                <a:latin typeface="Arial" panose="020B0604020202020204" pitchFamily="34" charset="0"/>
                <a:cs typeface="Arial" panose="020B0604020202020204" pitchFamily="34" charset="0"/>
              </a:rPr>
              <a:t> наука та практика: </a:t>
            </a:r>
            <a:r>
              <a:rPr lang="ru-RU" sz="1050" dirty="0" err="1">
                <a:latin typeface="Arial" panose="020B0604020202020204" pitchFamily="34" charset="0"/>
                <a:cs typeface="Arial" panose="020B0604020202020204" pitchFamily="34" charset="0"/>
              </a:rPr>
              <a:t>проблеми</a:t>
            </a:r>
            <a:r>
              <a:rPr lang="ru-RU" sz="1050" dirty="0">
                <a:latin typeface="Arial" panose="020B0604020202020204" pitchFamily="34" charset="0"/>
                <a:cs typeface="Arial" panose="020B0604020202020204" pitchFamily="34" charset="0"/>
              </a:rPr>
              <a:t>, </a:t>
            </a:r>
            <a:r>
              <a:rPr lang="ru-RU" sz="1050" dirty="0" err="1">
                <a:latin typeface="Arial" panose="020B0604020202020204" pitchFamily="34" charset="0"/>
                <a:cs typeface="Arial" panose="020B0604020202020204" pitchFamily="34" charset="0"/>
              </a:rPr>
              <a:t>досягнення</a:t>
            </a:r>
            <a:r>
              <a:rPr lang="ru-RU" sz="1050" dirty="0">
                <a:latin typeface="Arial" panose="020B0604020202020204" pitchFamily="34" charset="0"/>
                <a:cs typeface="Arial" panose="020B0604020202020204" pitchFamily="34" charset="0"/>
              </a:rPr>
              <a:t>, </a:t>
            </a:r>
            <a:r>
              <a:rPr lang="ru-RU" sz="1050" dirty="0" err="1">
                <a:latin typeface="Arial" panose="020B0604020202020204" pitchFamily="34" charset="0"/>
                <a:cs typeface="Arial" panose="020B0604020202020204" pitchFamily="34" charset="0"/>
              </a:rPr>
              <a:t>перспективи</a:t>
            </a:r>
            <a:r>
              <a:rPr lang="ru-RU" sz="1050" dirty="0">
                <a:latin typeface="Arial" panose="020B0604020202020204" pitchFamily="34" charset="0"/>
                <a:cs typeface="Arial" panose="020B0604020202020204" pitchFamily="34" charset="0"/>
              </a:rPr>
              <a:t> </a:t>
            </a:r>
            <a:r>
              <a:rPr lang="ru-RU" sz="1050" dirty="0" err="1">
                <a:latin typeface="Arial" panose="020B0604020202020204" pitchFamily="34" charset="0"/>
                <a:cs typeface="Arial" panose="020B0604020202020204" pitchFamily="34" charset="0"/>
              </a:rPr>
              <a:t>розвитку</a:t>
            </a:r>
            <a:r>
              <a:rPr lang="ru-RU" sz="1050" dirty="0">
                <a:latin typeface="Arial" panose="020B0604020202020204" pitchFamily="34" charset="0"/>
                <a:cs typeface="Arial" panose="020B0604020202020204" pitchFamily="34" charset="0"/>
              </a:rPr>
              <a:t>: </a:t>
            </a:r>
            <a:r>
              <a:rPr lang="ru-RU" sz="1050" dirty="0" err="1">
                <a:latin typeface="Arial" panose="020B0604020202020204" pitchFamily="34" charset="0"/>
                <a:cs typeface="Arial" panose="020B0604020202020204" pitchFamily="34" charset="0"/>
              </a:rPr>
              <a:t>матеріали</a:t>
            </a:r>
            <a:r>
              <a:rPr lang="ru-RU" sz="1050" dirty="0">
                <a:latin typeface="Arial" panose="020B0604020202020204" pitchFamily="34" charset="0"/>
                <a:cs typeface="Arial" panose="020B0604020202020204" pitchFamily="34" charset="0"/>
              </a:rPr>
              <a:t> I Наук.-</a:t>
            </a:r>
            <a:r>
              <a:rPr lang="ru-RU" sz="1050" dirty="0" err="1">
                <a:latin typeface="Arial" panose="020B0604020202020204" pitchFamily="34" charset="0"/>
                <a:cs typeface="Arial" panose="020B0604020202020204" pitchFamily="34" charset="0"/>
              </a:rPr>
              <a:t>практ</a:t>
            </a:r>
            <a:r>
              <a:rPr lang="ru-RU" sz="1050" dirty="0">
                <a:latin typeface="Arial" panose="020B0604020202020204" pitchFamily="34" charset="0"/>
                <a:cs typeface="Arial" panose="020B0604020202020204" pitchFamily="34" charset="0"/>
              </a:rPr>
              <a:t>. </a:t>
            </a:r>
            <a:r>
              <a:rPr lang="ru-RU" sz="1050" dirty="0" err="1">
                <a:latin typeface="Arial" panose="020B0604020202020204" pitchFamily="34" charset="0"/>
                <a:cs typeface="Arial" panose="020B0604020202020204" pitchFamily="34" charset="0"/>
              </a:rPr>
              <a:t>інтернет-конф</a:t>
            </a:r>
            <a:r>
              <a:rPr lang="ru-RU" sz="1050" dirty="0">
                <a:latin typeface="Arial" panose="020B0604020202020204" pitchFamily="34" charset="0"/>
                <a:cs typeface="Arial" panose="020B0604020202020204" pitchFamily="34" charset="0"/>
              </a:rPr>
              <a:t>. з </a:t>
            </a:r>
            <a:r>
              <a:rPr lang="ru-RU" sz="1050" dirty="0" err="1">
                <a:latin typeface="Arial" panose="020B0604020202020204" pitchFamily="34" charset="0"/>
                <a:cs typeface="Arial" panose="020B0604020202020204" pitchFamily="34" charset="0"/>
              </a:rPr>
              <a:t>міжнародною</a:t>
            </a:r>
            <a:r>
              <a:rPr lang="ru-RU" sz="1050" dirty="0">
                <a:latin typeface="Arial" panose="020B0604020202020204" pitchFamily="34" charset="0"/>
                <a:cs typeface="Arial" panose="020B0604020202020204" pitchFamily="34" charset="0"/>
              </a:rPr>
              <a:t> </a:t>
            </a:r>
            <a:r>
              <a:rPr lang="ru-RU" sz="1050" dirty="0" err="1">
                <a:latin typeface="Arial" panose="020B0604020202020204" pitchFamily="34" charset="0"/>
                <a:cs typeface="Arial" panose="020B0604020202020204" pitchFamily="34" charset="0"/>
              </a:rPr>
              <a:t>участю</a:t>
            </a:r>
            <a:r>
              <a:rPr lang="ru-RU" sz="1050" dirty="0">
                <a:latin typeface="Arial" panose="020B0604020202020204" pitchFamily="34" charset="0"/>
                <a:cs typeface="Arial" panose="020B0604020202020204" pitchFamily="34" charset="0"/>
              </a:rPr>
              <a:t>, м. </a:t>
            </a:r>
            <a:r>
              <a:rPr lang="ru-RU" sz="1050" dirty="0" err="1">
                <a:latin typeface="Arial" panose="020B0604020202020204" pitchFamily="34" charset="0"/>
                <a:cs typeface="Arial" panose="020B0604020202020204" pitchFamily="34" charset="0"/>
              </a:rPr>
              <a:t>Хар-ків</a:t>
            </a:r>
            <a:r>
              <a:rPr lang="ru-RU" sz="1050" dirty="0">
                <a:latin typeface="Arial" panose="020B0604020202020204" pitchFamily="34" charset="0"/>
                <a:cs typeface="Arial" panose="020B0604020202020204" pitchFamily="34" charset="0"/>
              </a:rPr>
              <a:t>, 24-25 </a:t>
            </a:r>
            <a:r>
              <a:rPr lang="ru-RU" sz="1050" dirty="0" err="1">
                <a:latin typeface="Arial" panose="020B0604020202020204" pitchFamily="34" charset="0"/>
                <a:cs typeface="Arial" panose="020B0604020202020204" pitchFamily="34" charset="0"/>
              </a:rPr>
              <a:t>березн</a:t>
            </a:r>
            <a:r>
              <a:rPr lang="ru-RU" sz="1050" dirty="0">
                <a:latin typeface="Arial" panose="020B0604020202020204" pitchFamily="34" charset="0"/>
                <a:cs typeface="Arial" panose="020B0604020202020204" pitchFamily="34" charset="0"/>
              </a:rPr>
              <a:t>. 2016 р., Х., 2016. С. 137-138.</a:t>
            </a:r>
          </a:p>
          <a:p>
            <a:pPr lvl="0"/>
            <a:r>
              <a:rPr lang="uk-UA" sz="1050" dirty="0">
                <a:latin typeface="Arial" panose="020B0604020202020204" pitchFamily="34" charset="0"/>
                <a:ea typeface="Calibri" panose="020F0502020204030204" pitchFamily="34" charset="0"/>
                <a:cs typeface="Arial" panose="020B0604020202020204" pitchFamily="34" charset="0"/>
              </a:rPr>
              <a:t>4. </a:t>
            </a:r>
            <a:r>
              <a:rPr lang="en-US" sz="1050" dirty="0" err="1">
                <a:latin typeface="Arial" panose="020B0604020202020204" pitchFamily="34" charset="0"/>
                <a:ea typeface="Calibri" panose="020F0502020204030204" pitchFamily="34" charset="0"/>
                <a:cs typeface="Arial" panose="020B0604020202020204" pitchFamily="34" charset="0"/>
              </a:rPr>
              <a:t>Savelieva</a:t>
            </a:r>
            <a:r>
              <a:rPr lang="en-US" sz="1050" dirty="0">
                <a:latin typeface="Arial" panose="020B0604020202020204" pitchFamily="34" charset="0"/>
                <a:ea typeface="Calibri" panose="020F0502020204030204" pitchFamily="34" charset="0"/>
                <a:cs typeface="Arial" panose="020B0604020202020204" pitchFamily="34" charset="0"/>
              </a:rPr>
              <a:t> </a:t>
            </a:r>
            <a:r>
              <a:rPr lang="ru-RU" sz="1050" dirty="0">
                <a:latin typeface="Arial" panose="020B0604020202020204" pitchFamily="34" charset="0"/>
                <a:ea typeface="Calibri" panose="020F0502020204030204" pitchFamily="34" charset="0"/>
                <a:cs typeface="Arial" panose="020B0604020202020204" pitchFamily="34" charset="0"/>
              </a:rPr>
              <a:t>О</a:t>
            </a:r>
            <a:r>
              <a:rPr lang="en-US" sz="1050" dirty="0">
                <a:latin typeface="Arial" panose="020B0604020202020204" pitchFamily="34" charset="0"/>
                <a:ea typeface="Calibri" panose="020F0502020204030204" pitchFamily="34" charset="0"/>
                <a:cs typeface="Arial" panose="020B0604020202020204" pitchFamily="34" charset="0"/>
              </a:rPr>
              <a:t>., </a:t>
            </a:r>
            <a:r>
              <a:rPr lang="en-US" sz="1050" dirty="0" err="1">
                <a:latin typeface="Arial" panose="020B0604020202020204" pitchFamily="34" charset="0"/>
                <a:ea typeface="Calibri" panose="020F0502020204030204" pitchFamily="34" charset="0"/>
                <a:cs typeface="Arial" panose="020B0604020202020204" pitchFamily="34" charset="0"/>
              </a:rPr>
              <a:t>Vladymyrova</a:t>
            </a:r>
            <a:r>
              <a:rPr lang="en-US" sz="1050" dirty="0">
                <a:latin typeface="Arial" panose="020B0604020202020204" pitchFamily="34" charset="0"/>
                <a:ea typeface="Calibri" panose="020F0502020204030204" pitchFamily="34" charset="0"/>
                <a:cs typeface="Arial" panose="020B0604020202020204" pitchFamily="34" charset="0"/>
              </a:rPr>
              <a:t> I., </a:t>
            </a:r>
            <a:r>
              <a:rPr lang="en-US" sz="1050" dirty="0" err="1">
                <a:latin typeface="Arial" panose="020B0604020202020204" pitchFamily="34" charset="0"/>
                <a:ea typeface="Calibri" panose="020F0502020204030204" pitchFamily="34" charset="0"/>
                <a:cs typeface="Arial" panose="020B0604020202020204" pitchFamily="34" charset="0"/>
              </a:rPr>
              <a:t>Levashova</a:t>
            </a:r>
            <a:r>
              <a:rPr lang="en-US" sz="1050" dirty="0">
                <a:latin typeface="Arial" panose="020B0604020202020204" pitchFamily="34" charset="0"/>
                <a:ea typeface="Calibri" panose="020F0502020204030204" pitchFamily="34" charset="0"/>
                <a:cs typeface="Arial" panose="020B0604020202020204" pitchFamily="34" charset="0"/>
              </a:rPr>
              <a:t> O., </a:t>
            </a:r>
            <a:r>
              <a:rPr lang="en-US" sz="1050" dirty="0" err="1">
                <a:solidFill>
                  <a:srgbClr val="000000"/>
                </a:solidFill>
                <a:latin typeface="Arial" panose="020B0604020202020204" pitchFamily="34" charset="0"/>
                <a:ea typeface="Calibri" panose="020F0502020204030204" pitchFamily="34" charset="0"/>
                <a:cs typeface="Arial" panose="020B0604020202020204" pitchFamily="34" charset="0"/>
              </a:rPr>
              <a:t>Shumova</a:t>
            </a:r>
            <a:r>
              <a:rPr lang="en-US" sz="1050" dirty="0">
                <a:latin typeface="Arial" panose="020B0604020202020204" pitchFamily="34" charset="0"/>
                <a:ea typeface="Calibri" panose="020F0502020204030204" pitchFamily="34" charset="0"/>
                <a:cs typeface="Arial" panose="020B0604020202020204" pitchFamily="34" charset="0"/>
              </a:rPr>
              <a:t> </a:t>
            </a:r>
            <a:r>
              <a:rPr lang="en-US" sz="1050" dirty="0">
                <a:solidFill>
                  <a:srgbClr val="000000"/>
                </a:solidFill>
                <a:latin typeface="Arial" panose="020B0604020202020204" pitchFamily="34" charset="0"/>
                <a:ea typeface="Calibri" panose="020F0502020204030204" pitchFamily="34" charset="0"/>
                <a:cs typeface="Arial" panose="020B0604020202020204" pitchFamily="34" charset="0"/>
              </a:rPr>
              <a:t>G. </a:t>
            </a:r>
            <a:r>
              <a:rPr lang="en-US" sz="1050" dirty="0" err="1">
                <a:latin typeface="Arial" panose="020B0604020202020204" pitchFamily="34" charset="0"/>
                <a:ea typeface="Calibri" panose="020F0502020204030204" pitchFamily="34" charset="0"/>
                <a:cs typeface="Arial" panose="020B0604020202020204" pitchFamily="34" charset="0"/>
              </a:rPr>
              <a:t>Analys</a:t>
            </a:r>
            <a:r>
              <a:rPr lang="en-US" sz="1050" dirty="0">
                <a:latin typeface="Arial" panose="020B0604020202020204" pitchFamily="34" charset="0"/>
                <a:ea typeface="Calibri" panose="020F0502020204030204" pitchFamily="34" charset="0"/>
                <a:cs typeface="Arial" panose="020B0604020202020204" pitchFamily="34" charset="0"/>
              </a:rPr>
              <a:t> of </a:t>
            </a:r>
            <a:r>
              <a:rPr lang="ru-RU" sz="1050" dirty="0" err="1">
                <a:latin typeface="Arial" panose="020B0604020202020204" pitchFamily="34" charset="0"/>
                <a:ea typeface="Calibri" panose="020F0502020204030204" pitchFamily="34" charset="0"/>
                <a:cs typeface="Arial" panose="020B0604020202020204" pitchFamily="34" charset="0"/>
              </a:rPr>
              <a:t>hydroxycinnamic</a:t>
            </a:r>
            <a:r>
              <a:rPr lang="ru-RU" sz="1050" dirty="0">
                <a:latin typeface="Arial" panose="020B0604020202020204" pitchFamily="34" charset="0"/>
                <a:ea typeface="Calibri" panose="020F0502020204030204" pitchFamily="34" charset="0"/>
                <a:cs typeface="Arial" panose="020B0604020202020204" pitchFamily="34" charset="0"/>
              </a:rPr>
              <a:t> </a:t>
            </a:r>
            <a:r>
              <a:rPr lang="ru-RU" sz="1050" dirty="0" err="1">
                <a:latin typeface="Arial" panose="020B0604020202020204" pitchFamily="34" charset="0"/>
                <a:ea typeface="Calibri" panose="020F0502020204030204" pitchFamily="34" charset="0"/>
                <a:cs typeface="Arial" panose="020B0604020202020204" pitchFamily="34" charset="0"/>
              </a:rPr>
              <a:t>acids</a:t>
            </a:r>
            <a:r>
              <a:rPr lang="ru-RU" sz="1050" dirty="0">
                <a:latin typeface="Arial" panose="020B0604020202020204" pitchFamily="34" charset="0"/>
                <a:ea typeface="Calibri" panose="020F0502020204030204" pitchFamily="34" charset="0"/>
                <a:cs typeface="Arial" panose="020B0604020202020204" pitchFamily="34" charset="0"/>
              </a:rPr>
              <a:t> </a:t>
            </a:r>
            <a:r>
              <a:rPr lang="en-US" sz="1050" dirty="0" err="1">
                <a:latin typeface="Arial" panose="020B0604020202020204" pitchFamily="34" charset="0"/>
                <a:ea typeface="Calibri" panose="020F0502020204030204" pitchFamily="34" charset="0"/>
                <a:cs typeface="Arial" panose="020B0604020202020204" pitchFamily="34" charset="0"/>
              </a:rPr>
              <a:t>Pulsatilla</a:t>
            </a:r>
            <a:r>
              <a:rPr lang="en-US" sz="1050" dirty="0">
                <a:latin typeface="Arial" panose="020B0604020202020204" pitchFamily="34" charset="0"/>
                <a:ea typeface="Calibri" panose="020F0502020204030204" pitchFamily="34" charset="0"/>
                <a:cs typeface="Arial" panose="020B0604020202020204" pitchFamily="34" charset="0"/>
              </a:rPr>
              <a:t> </a:t>
            </a:r>
            <a:r>
              <a:rPr lang="en-US" sz="1050" dirty="0" err="1">
                <a:latin typeface="Arial" panose="020B0604020202020204" pitchFamily="34" charset="0"/>
                <a:ea typeface="Calibri" panose="020F0502020204030204" pitchFamily="34" charset="0"/>
                <a:cs typeface="Arial" panose="020B0604020202020204" pitchFamily="34" charset="0"/>
              </a:rPr>
              <a:t>pratensis</a:t>
            </a:r>
            <a:r>
              <a:rPr lang="en-US" sz="1050" dirty="0">
                <a:latin typeface="Arial" panose="020B0604020202020204" pitchFamily="34" charset="0"/>
                <a:ea typeface="Calibri" panose="020F0502020204030204" pitchFamily="34" charset="0"/>
                <a:cs typeface="Arial" panose="020B0604020202020204" pitchFamily="34" charset="0"/>
              </a:rPr>
              <a:t> (L.) Mill. </a:t>
            </a:r>
            <a:r>
              <a:rPr lang="en-US" sz="1050" i="1" dirty="0">
                <a:solidFill>
                  <a:srgbClr val="000000"/>
                </a:solidFill>
                <a:latin typeface="Arial" panose="020B0604020202020204" pitchFamily="34" charset="0"/>
                <a:ea typeface="Calibri" panose="020F0502020204030204" pitchFamily="34" charset="0"/>
                <a:cs typeface="Arial" panose="020B0604020202020204" pitchFamily="34" charset="0"/>
              </a:rPr>
              <a:t>Innovations and prospects in pharmaceutical practice</a:t>
            </a:r>
            <a:r>
              <a:rPr lang="uk-UA" sz="1050" b="1" dirty="0">
                <a:latin typeface="Arial" panose="020B0604020202020204" pitchFamily="34" charset="0"/>
                <a:ea typeface="Calibri" panose="020F0502020204030204" pitchFamily="34" charset="0"/>
                <a:cs typeface="Arial" panose="020B0604020202020204" pitchFamily="34" charset="0"/>
              </a:rPr>
              <a:t>:</a:t>
            </a:r>
            <a:r>
              <a:rPr lang="uk-UA" sz="1050" dirty="0">
                <a:latin typeface="Arial" panose="020B0604020202020204" pitchFamily="34" charset="0"/>
                <a:ea typeface="Calibri" panose="020F0502020204030204" pitchFamily="34" charset="0"/>
                <a:cs typeface="Arial" panose="020B0604020202020204" pitchFamily="34" charset="0"/>
              </a:rPr>
              <a:t> </a:t>
            </a:r>
            <a:r>
              <a:rPr lang="en-US" sz="1050" dirty="0">
                <a:latin typeface="Arial" panose="020B0604020202020204" pitchFamily="34" charset="0"/>
                <a:ea typeface="Calibri" panose="020F0502020204030204" pitchFamily="34" charset="0"/>
                <a:cs typeface="Arial" panose="020B0604020202020204" pitchFamily="34" charset="0"/>
              </a:rPr>
              <a:t>abstract of Fourth Pharmaceutical Business Forum and Scientific and Practical Conference</a:t>
            </a:r>
            <a:r>
              <a:rPr lang="uk-UA" sz="1050" dirty="0">
                <a:latin typeface="Arial" panose="020B0604020202020204" pitchFamily="34" charset="0"/>
                <a:ea typeface="Calibri" panose="020F0502020204030204" pitchFamily="34" charset="0"/>
                <a:cs typeface="Arial" panose="020B0604020202020204" pitchFamily="34" charset="0"/>
              </a:rPr>
              <a:t>», </a:t>
            </a:r>
            <a:r>
              <a:rPr lang="en-US" sz="1050" dirty="0">
                <a:latin typeface="Arial" panose="020B0604020202020204" pitchFamily="34" charset="0"/>
                <a:ea typeface="Calibri" panose="020F0502020204030204" pitchFamily="34" charset="0"/>
                <a:cs typeface="Arial" panose="020B0604020202020204" pitchFamily="34" charset="0"/>
              </a:rPr>
              <a:t>Varna</a:t>
            </a:r>
            <a:r>
              <a:rPr lang="uk-UA" sz="1050" dirty="0">
                <a:latin typeface="Arial" panose="020B0604020202020204" pitchFamily="34" charset="0"/>
                <a:ea typeface="Calibri" panose="020F0502020204030204" pitchFamily="34" charset="0"/>
                <a:cs typeface="Arial" panose="020B0604020202020204" pitchFamily="34" charset="0"/>
              </a:rPr>
              <a:t>, </a:t>
            </a:r>
            <a:r>
              <a:rPr lang="en-US" sz="1050" dirty="0">
                <a:latin typeface="Arial" panose="020B0604020202020204" pitchFamily="34" charset="0"/>
                <a:ea typeface="Calibri" panose="020F0502020204030204" pitchFamily="34" charset="0"/>
                <a:cs typeface="Arial" panose="020B0604020202020204" pitchFamily="34" charset="0"/>
              </a:rPr>
              <a:t>October 27-29, 2017, Varna, 2017.</a:t>
            </a:r>
            <a:r>
              <a:rPr lang="uk-UA" sz="1050" dirty="0">
                <a:latin typeface="Arial" panose="020B0604020202020204" pitchFamily="34" charset="0"/>
                <a:ea typeface="Calibri" panose="020F0502020204030204" pitchFamily="34" charset="0"/>
                <a:cs typeface="Arial" panose="020B0604020202020204" pitchFamily="34" charset="0"/>
              </a:rPr>
              <a:t> Р. 42.</a:t>
            </a:r>
            <a:endParaRPr lang="ru-RU" sz="1050" dirty="0">
              <a:latin typeface="Arial" panose="020B0604020202020204" pitchFamily="34" charset="0"/>
              <a:ea typeface="Calibri" panose="020F0502020204030204" pitchFamily="34" charset="0"/>
              <a:cs typeface="Arial" panose="020B0604020202020204" pitchFamily="34" charset="0"/>
            </a:endParaRPr>
          </a:p>
        </p:txBody>
      </p:sp>
      <p:sp>
        <p:nvSpPr>
          <p:cNvPr id="3" name="Прямоугольник 2"/>
          <p:cNvSpPr/>
          <p:nvPr/>
        </p:nvSpPr>
        <p:spPr>
          <a:xfrm>
            <a:off x="1517301" y="-13439"/>
            <a:ext cx="9334918" cy="430887"/>
          </a:xfrm>
          <a:prstGeom prst="rect">
            <a:avLst/>
          </a:prstGeom>
        </p:spPr>
        <p:txBody>
          <a:bodyPr wrap="square">
            <a:spAutoFit/>
          </a:bodyPr>
          <a:lstStyle/>
          <a:p>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Обґрунтування вибору екстрагенту для одержання екстрактів з ЛРС</a:t>
            </a:r>
            <a:endParaRPr lang="ru-RU" sz="2200" b="1" dirty="0">
              <a:solidFill>
                <a:srgbClr val="002060"/>
              </a:solidFill>
              <a:effectLst>
                <a:outerShdw blurRad="38100" dist="38100" dir="2700000" algn="tl">
                  <a:srgbClr val="000000">
                    <a:alpha val="43137"/>
                  </a:srgbClr>
                </a:outerShdw>
              </a:effectLst>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418083071"/>
              </p:ext>
            </p:extLst>
          </p:nvPr>
        </p:nvGraphicFramePr>
        <p:xfrm>
          <a:off x="245232" y="820786"/>
          <a:ext cx="5514231" cy="4245654"/>
        </p:xfrm>
        <a:graphic>
          <a:graphicData uri="http://schemas.openxmlformats.org/drawingml/2006/table">
            <a:tbl>
              <a:tblPr firstRow="1" firstCol="1" bandRow="1">
                <a:tableStyleId>{5940675A-B579-460E-94D1-54222C63F5DA}</a:tableStyleId>
              </a:tblPr>
              <a:tblGrid>
                <a:gridCol w="1529416">
                  <a:extLst>
                    <a:ext uri="{9D8B030D-6E8A-4147-A177-3AD203B41FA5}">
                      <a16:colId xmlns:a16="http://schemas.microsoft.com/office/drawing/2014/main" val="1375925799"/>
                    </a:ext>
                  </a:extLst>
                </a:gridCol>
                <a:gridCol w="671826">
                  <a:extLst>
                    <a:ext uri="{9D8B030D-6E8A-4147-A177-3AD203B41FA5}">
                      <a16:colId xmlns:a16="http://schemas.microsoft.com/office/drawing/2014/main" val="115248677"/>
                    </a:ext>
                  </a:extLst>
                </a:gridCol>
                <a:gridCol w="640632">
                  <a:extLst>
                    <a:ext uri="{9D8B030D-6E8A-4147-A177-3AD203B41FA5}">
                      <a16:colId xmlns:a16="http://schemas.microsoft.com/office/drawing/2014/main" val="1121610505"/>
                    </a:ext>
                  </a:extLst>
                </a:gridCol>
                <a:gridCol w="658938">
                  <a:extLst>
                    <a:ext uri="{9D8B030D-6E8A-4147-A177-3AD203B41FA5}">
                      <a16:colId xmlns:a16="http://schemas.microsoft.com/office/drawing/2014/main" val="654363437"/>
                    </a:ext>
                  </a:extLst>
                </a:gridCol>
                <a:gridCol w="686392">
                  <a:extLst>
                    <a:ext uri="{9D8B030D-6E8A-4147-A177-3AD203B41FA5}">
                      <a16:colId xmlns:a16="http://schemas.microsoft.com/office/drawing/2014/main" val="2261401443"/>
                    </a:ext>
                  </a:extLst>
                </a:gridCol>
                <a:gridCol w="677241">
                  <a:extLst>
                    <a:ext uri="{9D8B030D-6E8A-4147-A177-3AD203B41FA5}">
                      <a16:colId xmlns:a16="http://schemas.microsoft.com/office/drawing/2014/main" val="696850343"/>
                    </a:ext>
                  </a:extLst>
                </a:gridCol>
                <a:gridCol w="649786">
                  <a:extLst>
                    <a:ext uri="{9D8B030D-6E8A-4147-A177-3AD203B41FA5}">
                      <a16:colId xmlns:a16="http://schemas.microsoft.com/office/drawing/2014/main" val="3546726199"/>
                    </a:ext>
                  </a:extLst>
                </a:gridCol>
              </a:tblGrid>
              <a:tr h="183336">
                <a:tc rowSpan="2">
                  <a:txBody>
                    <a:bodyPr/>
                    <a:lstStyle/>
                    <a:p>
                      <a:pPr algn="ctr">
                        <a:lnSpc>
                          <a:spcPct val="107000"/>
                        </a:lnSpc>
                        <a:spcAft>
                          <a:spcPts val="0"/>
                        </a:spcAft>
                      </a:pPr>
                      <a:r>
                        <a:rPr lang="uk-UA" sz="1200" dirty="0">
                          <a:effectLst/>
                          <a:latin typeface="Times New Roman" panose="02020603050405020304" pitchFamily="18" charset="0"/>
                          <a:cs typeface="Times New Roman" panose="02020603050405020304" pitchFamily="18" charset="0"/>
                        </a:rPr>
                        <a:t>Сухий залишок,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40000"/>
                      </a:srgbClr>
                    </a:solidFill>
                  </a:tcPr>
                </a:tc>
                <a:tc gridSpan="6">
                  <a:txBody>
                    <a:bodyPr/>
                    <a:lstStyle/>
                    <a:p>
                      <a:pPr algn="ctr">
                        <a:lnSpc>
                          <a:spcPct val="107000"/>
                        </a:lnSpc>
                        <a:spcAft>
                          <a:spcPts val="0"/>
                        </a:spcAft>
                      </a:pPr>
                      <a:r>
                        <a:rPr lang="uk-UA" sz="1200">
                          <a:effectLst/>
                          <a:latin typeface="Times New Roman" panose="02020603050405020304" pitchFamily="18" charset="0"/>
                          <a:cs typeface="Times New Roman" panose="02020603050405020304" pitchFamily="18" charset="0"/>
                        </a:rPr>
                        <a:t>Екстрагент </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solidFill>
                      <a:srgbClr val="0070C0">
                        <a:alpha val="40000"/>
                      </a:srgb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840642947"/>
                  </a:ext>
                </a:extLst>
              </a:tr>
              <a:tr h="920865">
                <a:tc vMerge="1">
                  <a:txBody>
                    <a:bodyPr/>
                    <a:lstStyle/>
                    <a:p>
                      <a:endParaRPr lang="ru-RU"/>
                    </a:p>
                  </a:txBody>
                  <a:tcPr/>
                </a:tc>
                <a:tc>
                  <a:txBody>
                    <a:bodyPr/>
                    <a:lstStyle/>
                    <a:p>
                      <a:pPr marL="71755" marR="71755" algn="just">
                        <a:lnSpc>
                          <a:spcPct val="107000"/>
                        </a:lnSpc>
                        <a:spcAft>
                          <a:spcPts val="0"/>
                        </a:spcAft>
                      </a:pPr>
                      <a:r>
                        <a:rPr lang="uk-UA" sz="1200" dirty="0">
                          <a:effectLst/>
                          <a:latin typeface="Times New Roman" panose="02020603050405020304" pitchFamily="18" charset="0"/>
                          <a:cs typeface="Times New Roman" panose="02020603050405020304" pitchFamily="18" charset="0"/>
                        </a:rPr>
                        <a:t>Вода очищена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vert="vert270">
                    <a:solidFill>
                      <a:srgbClr val="0070C0">
                        <a:alpha val="40000"/>
                      </a:srgbClr>
                    </a:solidFill>
                  </a:tcPr>
                </a:tc>
                <a:tc>
                  <a:txBody>
                    <a:bodyPr/>
                    <a:lstStyle/>
                    <a:p>
                      <a:pPr marL="71755" marR="71755" algn="just">
                        <a:lnSpc>
                          <a:spcPct val="107000"/>
                        </a:lnSpc>
                        <a:spcAft>
                          <a:spcPts val="0"/>
                        </a:spcAft>
                      </a:pPr>
                      <a:r>
                        <a:rPr lang="uk-UA" sz="1200" dirty="0">
                          <a:effectLst/>
                          <a:latin typeface="Times New Roman" panose="02020603050405020304" pitchFamily="18" charset="0"/>
                          <a:cs typeface="Times New Roman" panose="02020603050405020304" pitchFamily="18" charset="0"/>
                        </a:rPr>
                        <a:t>10 % спирт етиловий</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vert="vert270">
                    <a:solidFill>
                      <a:srgbClr val="0070C0">
                        <a:alpha val="40000"/>
                      </a:srgbClr>
                    </a:solidFill>
                  </a:tcPr>
                </a:tc>
                <a:tc>
                  <a:txBody>
                    <a:bodyPr/>
                    <a:lstStyle/>
                    <a:p>
                      <a:pPr marL="71755" marR="71755" algn="just">
                        <a:lnSpc>
                          <a:spcPct val="107000"/>
                        </a:lnSpc>
                        <a:spcAft>
                          <a:spcPts val="0"/>
                        </a:spcAft>
                      </a:pPr>
                      <a:r>
                        <a:rPr lang="uk-UA" sz="1200" dirty="0">
                          <a:effectLst/>
                          <a:latin typeface="Times New Roman" panose="02020603050405020304" pitchFamily="18" charset="0"/>
                          <a:cs typeface="Times New Roman" panose="02020603050405020304" pitchFamily="18" charset="0"/>
                        </a:rPr>
                        <a:t>30 % спирт етиловий</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vert="vert270">
                    <a:solidFill>
                      <a:srgbClr val="0070C0">
                        <a:alpha val="40000"/>
                      </a:srgbClr>
                    </a:solidFill>
                  </a:tcPr>
                </a:tc>
                <a:tc>
                  <a:txBody>
                    <a:bodyPr/>
                    <a:lstStyle/>
                    <a:p>
                      <a:pPr marL="71755" marR="71755" algn="just">
                        <a:lnSpc>
                          <a:spcPct val="107000"/>
                        </a:lnSpc>
                        <a:spcAft>
                          <a:spcPts val="0"/>
                        </a:spcAft>
                      </a:pPr>
                      <a:r>
                        <a:rPr lang="uk-UA" sz="1200" dirty="0">
                          <a:effectLst/>
                          <a:latin typeface="Times New Roman" panose="02020603050405020304" pitchFamily="18" charset="0"/>
                          <a:cs typeface="Times New Roman" panose="02020603050405020304" pitchFamily="18" charset="0"/>
                        </a:rPr>
                        <a:t>50 % спирт етиловий</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vert="vert270">
                    <a:solidFill>
                      <a:srgbClr val="0070C0">
                        <a:alpha val="40000"/>
                      </a:srgbClr>
                    </a:solidFill>
                  </a:tcPr>
                </a:tc>
                <a:tc>
                  <a:txBody>
                    <a:bodyPr/>
                    <a:lstStyle/>
                    <a:p>
                      <a:pPr marL="71755" marR="71755" algn="just">
                        <a:lnSpc>
                          <a:spcPct val="107000"/>
                        </a:lnSpc>
                        <a:spcAft>
                          <a:spcPts val="0"/>
                        </a:spcAft>
                      </a:pPr>
                      <a:r>
                        <a:rPr lang="uk-UA" sz="1200" dirty="0">
                          <a:effectLst/>
                          <a:latin typeface="Times New Roman" panose="02020603050405020304" pitchFamily="18" charset="0"/>
                          <a:cs typeface="Times New Roman" panose="02020603050405020304" pitchFamily="18" charset="0"/>
                        </a:rPr>
                        <a:t>70 % спирт етиловий</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vert="vert270">
                    <a:solidFill>
                      <a:srgbClr val="0070C0">
                        <a:alpha val="40000"/>
                      </a:srgbClr>
                    </a:solidFill>
                  </a:tcPr>
                </a:tc>
                <a:tc>
                  <a:txBody>
                    <a:bodyPr/>
                    <a:lstStyle/>
                    <a:p>
                      <a:pPr marL="71755" marR="71755" algn="just">
                        <a:lnSpc>
                          <a:spcPct val="107000"/>
                        </a:lnSpc>
                        <a:spcAft>
                          <a:spcPts val="0"/>
                        </a:spcAft>
                      </a:pPr>
                      <a:r>
                        <a:rPr lang="uk-UA" sz="1200" dirty="0">
                          <a:effectLst/>
                          <a:latin typeface="Times New Roman" panose="02020603050405020304" pitchFamily="18" charset="0"/>
                          <a:cs typeface="Times New Roman" panose="02020603050405020304" pitchFamily="18" charset="0"/>
                        </a:rPr>
                        <a:t>96 % спирт етиловий</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vert="vert270">
                    <a:solidFill>
                      <a:srgbClr val="0070C0">
                        <a:alpha val="40000"/>
                      </a:srgbClr>
                    </a:solidFill>
                  </a:tcPr>
                </a:tc>
                <a:extLst>
                  <a:ext uri="{0D108BD9-81ED-4DB2-BD59-A6C34878D82A}">
                    <a16:rowId xmlns:a16="http://schemas.microsoft.com/office/drawing/2014/main" val="1345207052"/>
                  </a:ext>
                </a:extLst>
              </a:tr>
              <a:tr h="183336">
                <a:tc gridSpan="7">
                  <a:txBody>
                    <a:bodyPr/>
                    <a:lstStyle/>
                    <a:p>
                      <a:pPr algn="ctr">
                        <a:lnSpc>
                          <a:spcPct val="107000"/>
                        </a:lnSpc>
                        <a:spcAft>
                          <a:spcPts val="0"/>
                        </a:spcAft>
                      </a:pPr>
                      <a:r>
                        <a:rPr lang="uk-UA" sz="1200" dirty="0">
                          <a:effectLst/>
                          <a:latin typeface="Times New Roman" panose="02020603050405020304" pitchFamily="18" charset="0"/>
                          <a:cs typeface="Times New Roman" panose="02020603050405020304" pitchFamily="18" charset="0"/>
                        </a:rPr>
                        <a:t>Первинна екстракція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solidFill>
                      <a:srgbClr val="0070C0">
                        <a:alpha val="10000"/>
                      </a:srgb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758563482"/>
                  </a:ext>
                </a:extLst>
              </a:tr>
              <a:tr h="488710">
                <a:tc>
                  <a:txBody>
                    <a:bodyPr/>
                    <a:lstStyle/>
                    <a:p>
                      <a:pPr algn="just">
                        <a:lnSpc>
                          <a:spcPct val="107000"/>
                        </a:lnSpc>
                        <a:spcAft>
                          <a:spcPts val="0"/>
                        </a:spcAft>
                      </a:pPr>
                      <a:r>
                        <a:rPr lang="uk-UA" sz="1200" dirty="0" err="1">
                          <a:effectLst/>
                          <a:latin typeface="Times New Roman" panose="02020603050405020304" pitchFamily="18" charset="0"/>
                          <a:cs typeface="Times New Roman" panose="02020603050405020304" pitchFamily="18" charset="0"/>
                        </a:rPr>
                        <a:t>М'яточнику</a:t>
                      </a:r>
                      <a:r>
                        <a:rPr lang="uk-UA" sz="1200" dirty="0">
                          <a:effectLst/>
                          <a:latin typeface="Times New Roman" panose="02020603050405020304" pitchFamily="18" charset="0"/>
                          <a:cs typeface="Times New Roman" panose="02020603050405020304" pitchFamily="18" charset="0"/>
                        </a:rPr>
                        <a:t>  чорного трави екстракт</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solidFill>
                      <a:srgbClr val="0070C0">
                        <a:alpha val="10000"/>
                      </a:srgbClr>
                    </a:solidFill>
                  </a:tcPr>
                </a:tc>
                <a:tc>
                  <a:txBody>
                    <a:bodyPr/>
                    <a:lstStyle/>
                    <a:p>
                      <a:pPr algn="ctr">
                        <a:lnSpc>
                          <a:spcPct val="107000"/>
                        </a:lnSpc>
                        <a:spcAft>
                          <a:spcPts val="800"/>
                        </a:spcAft>
                      </a:pPr>
                      <a:r>
                        <a:rPr lang="uk-UA" sz="1200">
                          <a:effectLst/>
                          <a:latin typeface="Times New Roman" panose="02020603050405020304" pitchFamily="18" charset="0"/>
                          <a:cs typeface="Times New Roman" panose="02020603050405020304" pitchFamily="18" charset="0"/>
                        </a:rPr>
                        <a:t>1,24</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tc>
                  <a:txBody>
                    <a:bodyPr/>
                    <a:lstStyle/>
                    <a:p>
                      <a:pPr algn="ctr">
                        <a:lnSpc>
                          <a:spcPct val="107000"/>
                        </a:lnSpc>
                        <a:spcAft>
                          <a:spcPts val="800"/>
                        </a:spcAft>
                      </a:pPr>
                      <a:r>
                        <a:rPr lang="uk-UA" sz="1200" dirty="0">
                          <a:effectLst/>
                          <a:latin typeface="Times New Roman" panose="02020603050405020304" pitchFamily="18" charset="0"/>
                          <a:cs typeface="Times New Roman" panose="02020603050405020304" pitchFamily="18" charset="0"/>
                        </a:rPr>
                        <a:t>1,71</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tc>
                  <a:txBody>
                    <a:bodyPr/>
                    <a:lstStyle/>
                    <a:p>
                      <a:pPr algn="ctr">
                        <a:lnSpc>
                          <a:spcPct val="107000"/>
                        </a:lnSpc>
                        <a:spcAft>
                          <a:spcPts val="800"/>
                        </a:spcAft>
                      </a:pPr>
                      <a:r>
                        <a:rPr lang="uk-UA" sz="1200" dirty="0">
                          <a:effectLst/>
                          <a:latin typeface="Times New Roman" panose="02020603050405020304" pitchFamily="18" charset="0"/>
                          <a:cs typeface="Times New Roman" panose="02020603050405020304" pitchFamily="18" charset="0"/>
                        </a:rPr>
                        <a:t>1,44</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tc>
                  <a:txBody>
                    <a:bodyPr/>
                    <a:lstStyle/>
                    <a:p>
                      <a:pPr algn="ctr">
                        <a:lnSpc>
                          <a:spcPct val="107000"/>
                        </a:lnSpc>
                        <a:spcAft>
                          <a:spcPts val="800"/>
                        </a:spcAft>
                      </a:pPr>
                      <a:r>
                        <a:rPr lang="uk-UA" sz="1200" dirty="0">
                          <a:effectLst/>
                          <a:latin typeface="Times New Roman" panose="02020603050405020304" pitchFamily="18" charset="0"/>
                          <a:cs typeface="Times New Roman" panose="02020603050405020304" pitchFamily="18" charset="0"/>
                        </a:rPr>
                        <a:t>1,25</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tc>
                  <a:txBody>
                    <a:bodyPr/>
                    <a:lstStyle/>
                    <a:p>
                      <a:pPr algn="ctr">
                        <a:lnSpc>
                          <a:spcPct val="107000"/>
                        </a:lnSpc>
                        <a:spcAft>
                          <a:spcPts val="800"/>
                        </a:spcAft>
                      </a:pPr>
                      <a:r>
                        <a:rPr lang="uk-UA" sz="1200" dirty="0">
                          <a:effectLst/>
                          <a:latin typeface="Times New Roman" panose="02020603050405020304" pitchFamily="18" charset="0"/>
                          <a:cs typeface="Times New Roman" panose="02020603050405020304" pitchFamily="18" charset="0"/>
                        </a:rPr>
                        <a:t>0,93</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tc>
                  <a:txBody>
                    <a:bodyPr/>
                    <a:lstStyle/>
                    <a:p>
                      <a:pPr algn="ctr">
                        <a:lnSpc>
                          <a:spcPct val="107000"/>
                        </a:lnSpc>
                        <a:spcAft>
                          <a:spcPts val="800"/>
                        </a:spcAft>
                      </a:pPr>
                      <a:r>
                        <a:rPr lang="uk-UA" sz="1200">
                          <a:effectLst/>
                          <a:latin typeface="Times New Roman" panose="02020603050405020304" pitchFamily="18" charset="0"/>
                          <a:cs typeface="Times New Roman" panose="02020603050405020304" pitchFamily="18" charset="0"/>
                        </a:rPr>
                        <a:t>0,51</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extLst>
                  <a:ext uri="{0D108BD9-81ED-4DB2-BD59-A6C34878D82A}">
                    <a16:rowId xmlns:a16="http://schemas.microsoft.com/office/drawing/2014/main" val="716840088"/>
                  </a:ext>
                </a:extLst>
              </a:tr>
              <a:tr h="366671">
                <a:tc>
                  <a:txBody>
                    <a:bodyPr/>
                    <a:lstStyle/>
                    <a:p>
                      <a:pPr algn="just">
                        <a:lnSpc>
                          <a:spcPct val="107000"/>
                        </a:lnSpc>
                        <a:spcAft>
                          <a:spcPts val="0"/>
                        </a:spcAft>
                      </a:pPr>
                      <a:r>
                        <a:rPr lang="uk-UA" sz="1200" dirty="0">
                          <a:effectLst/>
                          <a:latin typeface="Times New Roman" panose="02020603050405020304" pitchFamily="18" charset="0"/>
                          <a:cs typeface="Times New Roman" panose="02020603050405020304" pitchFamily="18" charset="0"/>
                        </a:rPr>
                        <a:t>Сону лучного трави екстракт</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solidFill>
                      <a:srgbClr val="0070C0">
                        <a:alpha val="10000"/>
                      </a:srgbClr>
                    </a:solidFill>
                  </a:tcPr>
                </a:tc>
                <a:tc>
                  <a:txBody>
                    <a:bodyPr/>
                    <a:lstStyle/>
                    <a:p>
                      <a:pPr algn="ctr">
                        <a:lnSpc>
                          <a:spcPct val="107000"/>
                        </a:lnSpc>
                        <a:spcAft>
                          <a:spcPts val="800"/>
                        </a:spcAft>
                      </a:pPr>
                      <a:r>
                        <a:rPr lang="uk-UA" sz="1200">
                          <a:effectLst/>
                          <a:latin typeface="Times New Roman" panose="02020603050405020304" pitchFamily="18" charset="0"/>
                          <a:cs typeface="Times New Roman" panose="02020603050405020304" pitchFamily="18" charset="0"/>
                        </a:rPr>
                        <a:t>1,35</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tc>
                  <a:txBody>
                    <a:bodyPr/>
                    <a:lstStyle/>
                    <a:p>
                      <a:pPr algn="ctr">
                        <a:lnSpc>
                          <a:spcPct val="107000"/>
                        </a:lnSpc>
                        <a:spcAft>
                          <a:spcPts val="800"/>
                        </a:spcAft>
                      </a:pPr>
                      <a:r>
                        <a:rPr lang="uk-UA" sz="1200">
                          <a:effectLst/>
                          <a:latin typeface="Times New Roman" panose="02020603050405020304" pitchFamily="18" charset="0"/>
                          <a:cs typeface="Times New Roman" panose="02020603050405020304" pitchFamily="18" charset="0"/>
                        </a:rPr>
                        <a:t>1,30</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tc>
                  <a:txBody>
                    <a:bodyPr/>
                    <a:lstStyle/>
                    <a:p>
                      <a:pPr algn="ctr">
                        <a:lnSpc>
                          <a:spcPct val="107000"/>
                        </a:lnSpc>
                        <a:spcAft>
                          <a:spcPts val="800"/>
                        </a:spcAft>
                      </a:pPr>
                      <a:r>
                        <a:rPr lang="uk-UA" sz="1200">
                          <a:effectLst/>
                          <a:latin typeface="Times New Roman" panose="02020603050405020304" pitchFamily="18" charset="0"/>
                          <a:cs typeface="Times New Roman" panose="02020603050405020304" pitchFamily="18" charset="0"/>
                        </a:rPr>
                        <a:t>1,12</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tc>
                  <a:txBody>
                    <a:bodyPr/>
                    <a:lstStyle/>
                    <a:p>
                      <a:pPr algn="ctr">
                        <a:lnSpc>
                          <a:spcPct val="107000"/>
                        </a:lnSpc>
                        <a:spcAft>
                          <a:spcPts val="800"/>
                        </a:spcAft>
                      </a:pPr>
                      <a:r>
                        <a:rPr lang="uk-UA" sz="1200" dirty="0">
                          <a:effectLst/>
                          <a:latin typeface="Times New Roman" panose="02020603050405020304" pitchFamily="18" charset="0"/>
                          <a:cs typeface="Times New Roman" panose="02020603050405020304" pitchFamily="18" charset="0"/>
                        </a:rPr>
                        <a:t>1,20</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tc>
                  <a:txBody>
                    <a:bodyPr/>
                    <a:lstStyle/>
                    <a:p>
                      <a:pPr algn="ctr">
                        <a:lnSpc>
                          <a:spcPct val="107000"/>
                        </a:lnSpc>
                        <a:spcAft>
                          <a:spcPts val="800"/>
                        </a:spcAft>
                      </a:pPr>
                      <a:r>
                        <a:rPr lang="uk-UA" sz="1200">
                          <a:effectLst/>
                          <a:latin typeface="Times New Roman" panose="02020603050405020304" pitchFamily="18" charset="0"/>
                          <a:cs typeface="Times New Roman" panose="02020603050405020304" pitchFamily="18" charset="0"/>
                        </a:rPr>
                        <a:t>0,89</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tc>
                  <a:txBody>
                    <a:bodyPr/>
                    <a:lstStyle/>
                    <a:p>
                      <a:pPr algn="ctr">
                        <a:lnSpc>
                          <a:spcPct val="107000"/>
                        </a:lnSpc>
                        <a:spcAft>
                          <a:spcPts val="800"/>
                        </a:spcAft>
                      </a:pPr>
                      <a:r>
                        <a:rPr lang="uk-UA" sz="1200" dirty="0">
                          <a:effectLst/>
                          <a:latin typeface="Times New Roman" panose="02020603050405020304" pitchFamily="18" charset="0"/>
                          <a:cs typeface="Times New Roman" panose="02020603050405020304" pitchFamily="18" charset="0"/>
                        </a:rPr>
                        <a:t>0,36</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extLst>
                  <a:ext uri="{0D108BD9-81ED-4DB2-BD59-A6C34878D82A}">
                    <a16:rowId xmlns:a16="http://schemas.microsoft.com/office/drawing/2014/main" val="189995169"/>
                  </a:ext>
                </a:extLst>
              </a:tr>
              <a:tr h="488710">
                <a:tc>
                  <a:txBody>
                    <a:bodyPr/>
                    <a:lstStyle/>
                    <a:p>
                      <a:pPr algn="just">
                        <a:lnSpc>
                          <a:spcPct val="107000"/>
                        </a:lnSpc>
                        <a:spcAft>
                          <a:spcPts val="0"/>
                        </a:spcAft>
                      </a:pP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Рутвиці смердючої трави екстракт</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solidFill>
                      <a:srgbClr val="0070C0">
                        <a:alpha val="10000"/>
                      </a:srgbClr>
                    </a:solidFill>
                  </a:tcPr>
                </a:tc>
                <a:tc>
                  <a:txBody>
                    <a:bodyPr/>
                    <a:lstStyle/>
                    <a:p>
                      <a:pPr algn="ctr">
                        <a:lnSpc>
                          <a:spcPct val="107000"/>
                        </a:lnSpc>
                        <a:spcAft>
                          <a:spcPts val="800"/>
                        </a:spcAft>
                      </a:pP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3,28</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800"/>
                        </a:spcAft>
                      </a:pP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5,13</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800"/>
                        </a:spcAft>
                      </a:pP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4,09</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800"/>
                        </a:spcAft>
                      </a:pP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4,87</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800"/>
                        </a:spcAft>
                      </a:pP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4,12</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800"/>
                        </a:spcAft>
                      </a:pP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0,50</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extLst>
                  <a:ext uri="{0D108BD9-81ED-4DB2-BD59-A6C34878D82A}">
                    <a16:rowId xmlns:a16="http://schemas.microsoft.com/office/drawing/2014/main" val="2623073049"/>
                  </a:ext>
                </a:extLst>
              </a:tr>
              <a:tr h="183336">
                <a:tc gridSpan="7">
                  <a:txBody>
                    <a:bodyPr/>
                    <a:lstStyle/>
                    <a:p>
                      <a:pPr algn="ctr">
                        <a:lnSpc>
                          <a:spcPct val="107000"/>
                        </a:lnSpc>
                        <a:spcAft>
                          <a:spcPts val="0"/>
                        </a:spcAft>
                      </a:pPr>
                      <a:r>
                        <a:rPr lang="uk-UA" sz="1200" dirty="0">
                          <a:effectLst/>
                          <a:latin typeface="Times New Roman" panose="02020603050405020304" pitchFamily="18" charset="0"/>
                          <a:cs typeface="Times New Roman" panose="02020603050405020304" pitchFamily="18" charset="0"/>
                        </a:rPr>
                        <a:t>Повторна екстракція</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solidFill>
                      <a:srgbClr val="0070C0">
                        <a:alpha val="10000"/>
                      </a:srgb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575685299"/>
                  </a:ext>
                </a:extLst>
              </a:tr>
              <a:tr h="488710">
                <a:tc>
                  <a:txBody>
                    <a:bodyPr/>
                    <a:lstStyle/>
                    <a:p>
                      <a:pPr algn="just">
                        <a:lnSpc>
                          <a:spcPct val="107000"/>
                        </a:lnSpc>
                        <a:spcAft>
                          <a:spcPts val="0"/>
                        </a:spcAft>
                      </a:pPr>
                      <a:r>
                        <a:rPr lang="uk-UA" sz="1200" dirty="0" err="1">
                          <a:effectLst/>
                          <a:latin typeface="Times New Roman" panose="02020603050405020304" pitchFamily="18" charset="0"/>
                          <a:cs typeface="Times New Roman" panose="02020603050405020304" pitchFamily="18" charset="0"/>
                        </a:rPr>
                        <a:t>М'яточнику</a:t>
                      </a:r>
                      <a:r>
                        <a:rPr lang="uk-UA" sz="1200" dirty="0">
                          <a:effectLst/>
                          <a:latin typeface="Times New Roman" panose="02020603050405020304" pitchFamily="18" charset="0"/>
                          <a:cs typeface="Times New Roman" panose="02020603050405020304" pitchFamily="18" charset="0"/>
                        </a:rPr>
                        <a:t>  чорного трави екстракт</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solidFill>
                      <a:srgbClr val="0070C0">
                        <a:alpha val="10000"/>
                      </a:srgbClr>
                    </a:solidFill>
                  </a:tcPr>
                </a:tc>
                <a:tc>
                  <a:txBody>
                    <a:bodyPr/>
                    <a:lstStyle/>
                    <a:p>
                      <a:pPr algn="ctr">
                        <a:lnSpc>
                          <a:spcPct val="107000"/>
                        </a:lnSpc>
                        <a:spcAft>
                          <a:spcPts val="800"/>
                        </a:spcAft>
                      </a:pPr>
                      <a:r>
                        <a:rPr lang="uk-UA" sz="1200">
                          <a:effectLst/>
                          <a:latin typeface="Times New Roman" panose="02020603050405020304" pitchFamily="18" charset="0"/>
                          <a:cs typeface="Times New Roman" panose="02020603050405020304" pitchFamily="18" charset="0"/>
                        </a:rPr>
                        <a:t>0,48</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tc>
                  <a:txBody>
                    <a:bodyPr/>
                    <a:lstStyle/>
                    <a:p>
                      <a:pPr algn="ctr">
                        <a:lnSpc>
                          <a:spcPct val="107000"/>
                        </a:lnSpc>
                        <a:spcAft>
                          <a:spcPts val="800"/>
                        </a:spcAft>
                      </a:pPr>
                      <a:r>
                        <a:rPr lang="en-US" sz="1200" dirty="0">
                          <a:effectLst/>
                          <a:latin typeface="Times New Roman" panose="02020603050405020304" pitchFamily="18" charset="0"/>
                          <a:cs typeface="Times New Roman" panose="02020603050405020304" pitchFamily="18" charset="0"/>
                        </a:rPr>
                        <a:t>0,43</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0,37</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tc>
                  <a:txBody>
                    <a:bodyPr/>
                    <a:lstStyle/>
                    <a:p>
                      <a:pPr algn="ctr">
                        <a:lnSpc>
                          <a:spcPct val="107000"/>
                        </a:lnSpc>
                        <a:spcAft>
                          <a:spcPts val="800"/>
                        </a:spcAft>
                      </a:pPr>
                      <a:r>
                        <a:rPr lang="en-US" sz="1200" dirty="0">
                          <a:effectLst/>
                          <a:latin typeface="Times New Roman" panose="02020603050405020304" pitchFamily="18" charset="0"/>
                          <a:cs typeface="Times New Roman" panose="02020603050405020304" pitchFamily="18" charset="0"/>
                        </a:rPr>
                        <a:t>0,42</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tc>
                  <a:txBody>
                    <a:bodyPr/>
                    <a:lstStyle/>
                    <a:p>
                      <a:pPr algn="ctr">
                        <a:lnSpc>
                          <a:spcPct val="107000"/>
                        </a:lnSpc>
                        <a:spcAft>
                          <a:spcPts val="800"/>
                        </a:spcAft>
                      </a:pPr>
                      <a:r>
                        <a:rPr lang="en-US" sz="1200" dirty="0">
                          <a:effectLst/>
                          <a:latin typeface="Times New Roman" panose="02020603050405020304" pitchFamily="18" charset="0"/>
                          <a:cs typeface="Times New Roman" panose="02020603050405020304" pitchFamily="18" charset="0"/>
                        </a:rPr>
                        <a:t>0,32</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tc>
                  <a:txBody>
                    <a:bodyPr/>
                    <a:lstStyle/>
                    <a:p>
                      <a:pPr algn="ctr">
                        <a:lnSpc>
                          <a:spcPct val="107000"/>
                        </a:lnSpc>
                        <a:spcAft>
                          <a:spcPts val="800"/>
                        </a:spcAft>
                      </a:pPr>
                      <a:r>
                        <a:rPr lang="en-US" sz="1200">
                          <a:effectLst/>
                          <a:latin typeface="Times New Roman" panose="02020603050405020304" pitchFamily="18" charset="0"/>
                          <a:cs typeface="Times New Roman" panose="02020603050405020304" pitchFamily="18" charset="0"/>
                        </a:rPr>
                        <a:t>0,095</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extLst>
                  <a:ext uri="{0D108BD9-81ED-4DB2-BD59-A6C34878D82A}">
                    <a16:rowId xmlns:a16="http://schemas.microsoft.com/office/drawing/2014/main" val="1784708443"/>
                  </a:ext>
                </a:extLst>
              </a:tr>
              <a:tr h="366671">
                <a:tc>
                  <a:txBody>
                    <a:bodyPr/>
                    <a:lstStyle/>
                    <a:p>
                      <a:pPr algn="just">
                        <a:lnSpc>
                          <a:spcPct val="107000"/>
                        </a:lnSpc>
                        <a:spcAft>
                          <a:spcPts val="0"/>
                        </a:spcAft>
                      </a:pPr>
                      <a:r>
                        <a:rPr lang="uk-UA" sz="1200" dirty="0">
                          <a:effectLst/>
                          <a:latin typeface="Times New Roman" panose="02020603050405020304" pitchFamily="18" charset="0"/>
                          <a:cs typeface="Times New Roman" panose="02020603050405020304" pitchFamily="18" charset="0"/>
                        </a:rPr>
                        <a:t>Сону лучного трави екстракт</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solidFill>
                      <a:srgbClr val="0070C0">
                        <a:alpha val="10000"/>
                      </a:srgbClr>
                    </a:solidFill>
                  </a:tcPr>
                </a:tc>
                <a:tc>
                  <a:txBody>
                    <a:bodyPr/>
                    <a:lstStyle/>
                    <a:p>
                      <a:pPr algn="ctr">
                        <a:lnSpc>
                          <a:spcPct val="107000"/>
                        </a:lnSpc>
                        <a:spcAft>
                          <a:spcPts val="800"/>
                        </a:spcAft>
                      </a:pPr>
                      <a:r>
                        <a:rPr lang="uk-UA" sz="1200">
                          <a:effectLst/>
                          <a:latin typeface="Times New Roman" panose="02020603050405020304" pitchFamily="18" charset="0"/>
                          <a:cs typeface="Times New Roman" panose="02020603050405020304" pitchFamily="18" charset="0"/>
                        </a:rPr>
                        <a:t>0,73</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tc>
                  <a:txBody>
                    <a:bodyPr/>
                    <a:lstStyle/>
                    <a:p>
                      <a:pPr algn="ctr">
                        <a:lnSpc>
                          <a:spcPct val="107000"/>
                        </a:lnSpc>
                        <a:spcAft>
                          <a:spcPts val="800"/>
                        </a:spcAft>
                      </a:pPr>
                      <a:r>
                        <a:rPr lang="uk-UA" sz="1200" dirty="0">
                          <a:effectLst/>
                          <a:latin typeface="Times New Roman" panose="02020603050405020304" pitchFamily="18" charset="0"/>
                          <a:cs typeface="Times New Roman" panose="02020603050405020304" pitchFamily="18" charset="0"/>
                        </a:rPr>
                        <a:t>0,0058</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tc>
                  <a:txBody>
                    <a:bodyPr/>
                    <a:lstStyle/>
                    <a:p>
                      <a:pPr algn="ctr">
                        <a:lnSpc>
                          <a:spcPct val="107000"/>
                        </a:lnSpc>
                        <a:spcAft>
                          <a:spcPts val="800"/>
                        </a:spcAft>
                      </a:pPr>
                      <a:r>
                        <a:rPr lang="uk-UA" sz="1200" dirty="0">
                          <a:effectLst/>
                          <a:latin typeface="Times New Roman" panose="02020603050405020304" pitchFamily="18" charset="0"/>
                          <a:cs typeface="Times New Roman" panose="02020603050405020304" pitchFamily="18" charset="0"/>
                        </a:rPr>
                        <a:t>0,0041</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tc>
                  <a:txBody>
                    <a:bodyPr/>
                    <a:lstStyle/>
                    <a:p>
                      <a:pPr algn="ctr">
                        <a:lnSpc>
                          <a:spcPct val="107000"/>
                        </a:lnSpc>
                        <a:spcAft>
                          <a:spcPts val="800"/>
                        </a:spcAft>
                      </a:pPr>
                      <a:r>
                        <a:rPr lang="uk-UA" sz="1200">
                          <a:effectLst/>
                          <a:latin typeface="Times New Roman" panose="02020603050405020304" pitchFamily="18" charset="0"/>
                          <a:cs typeface="Times New Roman" panose="02020603050405020304" pitchFamily="18" charset="0"/>
                        </a:rPr>
                        <a:t>0,0055</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tc>
                  <a:txBody>
                    <a:bodyPr/>
                    <a:lstStyle/>
                    <a:p>
                      <a:pPr algn="ctr">
                        <a:lnSpc>
                          <a:spcPct val="107000"/>
                        </a:lnSpc>
                        <a:spcAft>
                          <a:spcPts val="800"/>
                        </a:spcAft>
                      </a:pPr>
                      <a:r>
                        <a:rPr lang="uk-UA" sz="1200" dirty="0">
                          <a:effectLst/>
                          <a:latin typeface="Times New Roman" panose="02020603050405020304" pitchFamily="18" charset="0"/>
                          <a:cs typeface="Times New Roman" panose="02020603050405020304" pitchFamily="18" charset="0"/>
                        </a:rPr>
                        <a:t>0,0054</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tc>
                  <a:txBody>
                    <a:bodyPr/>
                    <a:lstStyle/>
                    <a:p>
                      <a:pPr algn="ctr">
                        <a:lnSpc>
                          <a:spcPct val="107000"/>
                        </a:lnSpc>
                        <a:spcAft>
                          <a:spcPts val="800"/>
                        </a:spcAft>
                      </a:pPr>
                      <a:r>
                        <a:rPr lang="uk-UA" sz="1200">
                          <a:effectLst/>
                          <a:latin typeface="Times New Roman" panose="02020603050405020304" pitchFamily="18" charset="0"/>
                          <a:cs typeface="Times New Roman" panose="02020603050405020304" pitchFamily="18" charset="0"/>
                        </a:rPr>
                        <a:t>0,0004</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nchor="ctr">
                    <a:solidFill>
                      <a:srgbClr val="0070C0">
                        <a:alpha val="10000"/>
                      </a:srgbClr>
                    </a:solidFill>
                  </a:tcPr>
                </a:tc>
                <a:extLst>
                  <a:ext uri="{0D108BD9-81ED-4DB2-BD59-A6C34878D82A}">
                    <a16:rowId xmlns:a16="http://schemas.microsoft.com/office/drawing/2014/main" val="225144532"/>
                  </a:ext>
                </a:extLst>
              </a:tr>
              <a:tr h="488710">
                <a:tc>
                  <a:txBody>
                    <a:bodyPr/>
                    <a:lstStyle/>
                    <a:p>
                      <a:pPr algn="just">
                        <a:lnSpc>
                          <a:spcPct val="107000"/>
                        </a:lnSpc>
                        <a:spcAft>
                          <a:spcPts val="0"/>
                        </a:spcAft>
                      </a:pP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Рутвиці смердючої трави екстракт</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704" marR="55704" marT="0" marB="0">
                    <a:solidFill>
                      <a:srgbClr val="0070C0">
                        <a:alpha val="10000"/>
                      </a:srgbClr>
                    </a:solidFill>
                  </a:tcPr>
                </a:tc>
                <a:tc>
                  <a:txBody>
                    <a:bodyPr/>
                    <a:lstStyle/>
                    <a:p>
                      <a:pPr algn="ctr">
                        <a:lnSpc>
                          <a:spcPct val="107000"/>
                        </a:lnSpc>
                        <a:spcAft>
                          <a:spcPts val="800"/>
                        </a:spcAft>
                      </a:pPr>
                      <a:r>
                        <a:rPr lang="uk-UA" sz="1200">
                          <a:effectLst/>
                          <a:latin typeface="Times New Roman" panose="02020603050405020304" pitchFamily="18" charset="0"/>
                          <a:ea typeface="Calibri" panose="020F0502020204030204" pitchFamily="34" charset="0"/>
                          <a:cs typeface="Times New Roman" panose="02020603050405020304" pitchFamily="18" charset="0"/>
                        </a:rPr>
                        <a:t>0,91</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800"/>
                        </a:spcAft>
                      </a:pPr>
                      <a:r>
                        <a:rPr lang="uk-UA" sz="1200">
                          <a:effectLst/>
                          <a:latin typeface="Times New Roman" panose="02020603050405020304" pitchFamily="18" charset="0"/>
                          <a:ea typeface="Calibri" panose="020F0502020204030204" pitchFamily="34" charset="0"/>
                          <a:cs typeface="Times New Roman" panose="02020603050405020304" pitchFamily="18" charset="0"/>
                        </a:rPr>
                        <a:t>1,66</a:t>
                      </a:r>
                      <a:endParaRPr lang="ru-RU"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800"/>
                        </a:spcAft>
                      </a:pP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1,76</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800"/>
                        </a:spcAft>
                      </a:pP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1,73</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800"/>
                        </a:spcAft>
                      </a:pP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1,48</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800"/>
                        </a:spcAft>
                      </a:pPr>
                      <a:r>
                        <a:rPr lang="uk-UA" sz="1200" dirty="0">
                          <a:effectLst/>
                          <a:latin typeface="Times New Roman" panose="02020603050405020304" pitchFamily="18" charset="0"/>
                          <a:ea typeface="Calibri" panose="020F0502020204030204" pitchFamily="34" charset="0"/>
                          <a:cs typeface="Times New Roman" panose="02020603050405020304" pitchFamily="18" charset="0"/>
                        </a:rPr>
                        <a:t>0,23</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extLst>
                  <a:ext uri="{0D108BD9-81ED-4DB2-BD59-A6C34878D82A}">
                    <a16:rowId xmlns:a16="http://schemas.microsoft.com/office/drawing/2014/main" val="1956091962"/>
                  </a:ext>
                </a:extLst>
              </a:tr>
            </a:tbl>
          </a:graphicData>
        </a:graphic>
      </p:graphicFrame>
      <p:cxnSp>
        <p:nvCxnSpPr>
          <p:cNvPr id="7" name="Прямая соединительная линия 6"/>
          <p:cNvCxnSpPr/>
          <p:nvPr/>
        </p:nvCxnSpPr>
        <p:spPr>
          <a:xfrm>
            <a:off x="0" y="5356655"/>
            <a:ext cx="12192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8" name="Диаграмма 7"/>
          <p:cNvGraphicFramePr>
            <a:graphicFrameLocks noChangeAspect="1"/>
          </p:cNvGraphicFramePr>
          <p:nvPr>
            <p:extLst>
              <p:ext uri="{D42A27DB-BD31-4B8C-83A1-F6EECF244321}">
                <p14:modId xmlns:p14="http://schemas.microsoft.com/office/powerpoint/2010/main" val="3980006658"/>
              </p:ext>
            </p:extLst>
          </p:nvPr>
        </p:nvGraphicFramePr>
        <p:xfrm>
          <a:off x="6425041" y="295089"/>
          <a:ext cx="4264730" cy="2561724"/>
        </p:xfrm>
        <a:graphic>
          <a:graphicData uri="http://schemas.openxmlformats.org/drawingml/2006/chart">
            <c:chart xmlns:c="http://schemas.openxmlformats.org/drawingml/2006/chart" xmlns:r="http://schemas.openxmlformats.org/officeDocument/2006/relationships" r:id="rId2"/>
          </a:graphicData>
        </a:graphic>
      </p:graphicFrame>
      <p:sp>
        <p:nvSpPr>
          <p:cNvPr id="9" name="Прямоугольник 8"/>
          <p:cNvSpPr/>
          <p:nvPr/>
        </p:nvSpPr>
        <p:spPr>
          <a:xfrm>
            <a:off x="6697309" y="2433958"/>
            <a:ext cx="3927148" cy="461665"/>
          </a:xfrm>
          <a:prstGeom prst="rect">
            <a:avLst/>
          </a:prstGeom>
        </p:spPr>
        <p:txBody>
          <a:bodyPr wrap="square">
            <a:spAutoFit/>
          </a:bodyPr>
          <a:lstStyle/>
          <a:p>
            <a:r>
              <a:rPr lang="uk-UA" sz="1200" dirty="0">
                <a:latin typeface="Times New Roman" panose="02020603050405020304" pitchFamily="18" charset="0"/>
                <a:ea typeface="Calibri" panose="020F0502020204030204" pitchFamily="34" charset="0"/>
              </a:rPr>
              <a:t>Рис. 16. Вміст суми </a:t>
            </a:r>
            <a:r>
              <a:rPr lang="uk-UA" sz="1200" i="1" dirty="0" err="1">
                <a:latin typeface="Times New Roman" panose="02020603050405020304" pitchFamily="18" charset="0"/>
                <a:ea typeface="Calibri" panose="020F0502020204030204" pitchFamily="34" charset="0"/>
              </a:rPr>
              <a:t>орто</a:t>
            </a:r>
            <a:r>
              <a:rPr lang="uk-UA" sz="1200" dirty="0" err="1">
                <a:latin typeface="Times New Roman" panose="02020603050405020304" pitchFamily="18" charset="0"/>
                <a:ea typeface="Calibri" panose="020F0502020204030204" pitchFamily="34" charset="0"/>
              </a:rPr>
              <a:t>-дигідроксикоричних</a:t>
            </a:r>
            <a:r>
              <a:rPr lang="uk-UA" sz="1200" dirty="0">
                <a:latin typeface="Times New Roman" panose="02020603050405020304" pitchFamily="18" charset="0"/>
                <a:ea typeface="Calibri" panose="020F0502020204030204" pitchFamily="34" charset="0"/>
              </a:rPr>
              <a:t> кислот в отриманих екстрактах трави </a:t>
            </a:r>
            <a:r>
              <a:rPr lang="uk-UA" sz="1200" dirty="0" err="1">
                <a:latin typeface="Times New Roman" panose="02020603050405020304" pitchFamily="18" charset="0"/>
                <a:ea typeface="Calibri" panose="020F0502020204030204" pitchFamily="34" charset="0"/>
              </a:rPr>
              <a:t>м'яточника</a:t>
            </a:r>
            <a:r>
              <a:rPr lang="uk-UA" sz="1200" dirty="0">
                <a:latin typeface="Times New Roman" panose="02020603050405020304" pitchFamily="18" charset="0"/>
                <a:ea typeface="Calibri" panose="020F0502020204030204" pitchFamily="34" charset="0"/>
              </a:rPr>
              <a:t> чорного</a:t>
            </a:r>
            <a:endParaRPr lang="ru-RU" sz="1200" dirty="0"/>
          </a:p>
        </p:txBody>
      </p:sp>
      <p:graphicFrame>
        <p:nvGraphicFramePr>
          <p:cNvPr id="10" name="Диаграмма 9"/>
          <p:cNvGraphicFramePr>
            <a:graphicFrameLocks noChangeAspect="1"/>
          </p:cNvGraphicFramePr>
          <p:nvPr>
            <p:extLst>
              <p:ext uri="{D42A27DB-BD31-4B8C-83A1-F6EECF244321}">
                <p14:modId xmlns:p14="http://schemas.microsoft.com/office/powerpoint/2010/main" val="3201366679"/>
              </p:ext>
            </p:extLst>
          </p:nvPr>
        </p:nvGraphicFramePr>
        <p:xfrm>
          <a:off x="4868426" y="2672137"/>
          <a:ext cx="4098931" cy="2462133"/>
        </p:xfrm>
        <a:graphic>
          <a:graphicData uri="http://schemas.openxmlformats.org/drawingml/2006/chart">
            <c:chart xmlns:c="http://schemas.openxmlformats.org/drawingml/2006/chart" xmlns:r="http://schemas.openxmlformats.org/officeDocument/2006/relationships" r:id="rId3"/>
          </a:graphicData>
        </a:graphic>
      </p:graphicFrame>
      <p:sp>
        <p:nvSpPr>
          <p:cNvPr id="11" name="Прямоугольник 10"/>
          <p:cNvSpPr/>
          <p:nvPr/>
        </p:nvSpPr>
        <p:spPr>
          <a:xfrm>
            <a:off x="5759464" y="4855654"/>
            <a:ext cx="3207894" cy="461665"/>
          </a:xfrm>
          <a:prstGeom prst="rect">
            <a:avLst/>
          </a:prstGeom>
        </p:spPr>
        <p:txBody>
          <a:bodyPr wrap="square">
            <a:spAutoFit/>
          </a:bodyPr>
          <a:lstStyle/>
          <a:p>
            <a:r>
              <a:rPr lang="uk-UA" sz="1200" dirty="0">
                <a:latin typeface="Times New Roman" panose="02020603050405020304" pitchFamily="18" charset="0"/>
                <a:ea typeface="Calibri" panose="020F0502020204030204" pitchFamily="34" charset="0"/>
              </a:rPr>
              <a:t>Рис. 17. Вміст </a:t>
            </a:r>
            <a:r>
              <a:rPr lang="uk-UA" sz="1200" i="1" dirty="0" err="1">
                <a:latin typeface="Times New Roman" panose="02020603050405020304" pitchFamily="18" charset="0"/>
                <a:ea typeface="Calibri" panose="020F0502020204030204" pitchFamily="34" charset="0"/>
              </a:rPr>
              <a:t>орто</a:t>
            </a:r>
            <a:r>
              <a:rPr lang="uk-UA" sz="1200" dirty="0" err="1">
                <a:latin typeface="Times New Roman" panose="02020603050405020304" pitchFamily="18" charset="0"/>
                <a:ea typeface="Calibri" panose="020F0502020204030204" pitchFamily="34" charset="0"/>
              </a:rPr>
              <a:t>-гідроксикоричних</a:t>
            </a:r>
            <a:r>
              <a:rPr lang="uk-UA" sz="1200" dirty="0">
                <a:latin typeface="Times New Roman" panose="02020603050405020304" pitchFamily="18" charset="0"/>
                <a:ea typeface="Calibri" panose="020F0502020204030204" pitchFamily="34" charset="0"/>
              </a:rPr>
              <a:t> кислот в отриманих екстрактах трави сону лучного</a:t>
            </a:r>
            <a:endParaRPr lang="ru-RU" sz="1200" dirty="0"/>
          </a:p>
        </p:txBody>
      </p:sp>
      <p:graphicFrame>
        <p:nvGraphicFramePr>
          <p:cNvPr id="12" name="Диаграмма 11"/>
          <p:cNvGraphicFramePr>
            <a:graphicFrameLocks noChangeAspect="1"/>
          </p:cNvGraphicFramePr>
          <p:nvPr>
            <p:extLst>
              <p:ext uri="{D42A27DB-BD31-4B8C-83A1-F6EECF244321}">
                <p14:modId xmlns:p14="http://schemas.microsoft.com/office/powerpoint/2010/main" val="3479439051"/>
              </p:ext>
            </p:extLst>
          </p:nvPr>
        </p:nvGraphicFramePr>
        <p:xfrm>
          <a:off x="8269232" y="2856813"/>
          <a:ext cx="3602255" cy="2163791"/>
        </p:xfrm>
        <a:graphic>
          <a:graphicData uri="http://schemas.openxmlformats.org/drawingml/2006/chart">
            <c:chart xmlns:c="http://schemas.openxmlformats.org/drawingml/2006/chart" xmlns:r="http://schemas.openxmlformats.org/officeDocument/2006/relationships" r:id="rId4"/>
          </a:graphicData>
        </a:graphic>
      </p:graphicFrame>
      <p:sp>
        <p:nvSpPr>
          <p:cNvPr id="13" name="Прямоугольник 12"/>
          <p:cNvSpPr/>
          <p:nvPr/>
        </p:nvSpPr>
        <p:spPr>
          <a:xfrm>
            <a:off x="8839002" y="4835608"/>
            <a:ext cx="3352997" cy="461665"/>
          </a:xfrm>
          <a:prstGeom prst="rect">
            <a:avLst/>
          </a:prstGeom>
        </p:spPr>
        <p:txBody>
          <a:bodyPr wrap="square">
            <a:spAutoFit/>
          </a:bodyPr>
          <a:lstStyle/>
          <a:p>
            <a:r>
              <a:rPr lang="uk-UA" sz="1200" dirty="0">
                <a:latin typeface="Times New Roman" panose="02020603050405020304" pitchFamily="18" charset="0"/>
                <a:ea typeface="Calibri" panose="020F0502020204030204" pitchFamily="34" charset="0"/>
              </a:rPr>
              <a:t>Рис. 18. Вміст </a:t>
            </a:r>
            <a:r>
              <a:rPr lang="uk-UA" sz="1200" i="1" dirty="0" err="1">
                <a:latin typeface="Times New Roman" panose="02020603050405020304" pitchFamily="18" charset="0"/>
                <a:ea typeface="Calibri" panose="020F0502020204030204" pitchFamily="34" charset="0"/>
              </a:rPr>
              <a:t>орто</a:t>
            </a:r>
            <a:r>
              <a:rPr lang="uk-UA" sz="1200" dirty="0" err="1">
                <a:latin typeface="Times New Roman" panose="02020603050405020304" pitchFamily="18" charset="0"/>
                <a:ea typeface="Calibri" panose="020F0502020204030204" pitchFamily="34" charset="0"/>
              </a:rPr>
              <a:t>-гідроксикоричних</a:t>
            </a:r>
            <a:r>
              <a:rPr lang="uk-UA" sz="1200" dirty="0">
                <a:latin typeface="Times New Roman" panose="02020603050405020304" pitchFamily="18" charset="0"/>
                <a:ea typeface="Calibri" panose="020F0502020204030204" pitchFamily="34" charset="0"/>
              </a:rPr>
              <a:t> кислот в отриманих екстрактах трави рутвиці смердючої</a:t>
            </a:r>
            <a:endParaRPr lang="ru-RU" sz="1200" dirty="0"/>
          </a:p>
        </p:txBody>
      </p:sp>
      <p:sp>
        <p:nvSpPr>
          <p:cNvPr id="14" name="Номер слайда 7"/>
          <p:cNvSpPr>
            <a:spLocks noGrp="1"/>
          </p:cNvSpPr>
          <p:nvPr>
            <p:ph type="sldNum" sz="quarter" idx="12"/>
          </p:nvPr>
        </p:nvSpPr>
        <p:spPr>
          <a:xfrm>
            <a:off x="9402141" y="6456328"/>
            <a:ext cx="2743200" cy="365125"/>
          </a:xfrm>
        </p:spPr>
        <p:txBody>
          <a:body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t>21</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7512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40264" y="0"/>
            <a:ext cx="9532536" cy="769441"/>
          </a:xfrm>
          <a:prstGeom prst="rect">
            <a:avLst/>
          </a:prstGeom>
        </p:spPr>
        <p:txBody>
          <a:bodyPr wrap="square">
            <a:spAutoFit/>
          </a:bodyPr>
          <a:lstStyle/>
          <a:p>
            <a:pPr algn="ct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Одержання та стандартизація сухих екстрактів </a:t>
            </a:r>
            <a:r>
              <a:rPr lang="uk-UA" sz="22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м'яточнику</a:t>
            </a: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чорного трави та рутвиці смердючої трави</a:t>
            </a:r>
            <a:endParaRPr lang="ru-RU" sz="2200" b="1" dirty="0">
              <a:solidFill>
                <a:srgbClr val="002060"/>
              </a:solidFill>
              <a:effectLst>
                <a:outerShdw blurRad="38100" dist="38100" dir="2700000" algn="tl">
                  <a:srgbClr val="000000">
                    <a:alpha val="43137"/>
                  </a:srgbClr>
                </a:outerShdw>
              </a:effectLst>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231103287"/>
              </p:ext>
            </p:extLst>
          </p:nvPr>
        </p:nvGraphicFramePr>
        <p:xfrm>
          <a:off x="131153" y="1258594"/>
          <a:ext cx="5577841" cy="2987040"/>
        </p:xfrm>
        <a:graphic>
          <a:graphicData uri="http://schemas.openxmlformats.org/drawingml/2006/table">
            <a:tbl>
              <a:tblPr firstRow="1" firstCol="1" lastRow="1" lastCol="1" bandRow="1" bandCol="1">
                <a:tableStyleId>{5940675A-B579-460E-94D1-54222C63F5DA}</a:tableStyleId>
              </a:tblPr>
              <a:tblGrid>
                <a:gridCol w="1855949">
                  <a:extLst>
                    <a:ext uri="{9D8B030D-6E8A-4147-A177-3AD203B41FA5}">
                      <a16:colId xmlns:a16="http://schemas.microsoft.com/office/drawing/2014/main" val="3760263721"/>
                    </a:ext>
                  </a:extLst>
                </a:gridCol>
                <a:gridCol w="1185185">
                  <a:extLst>
                    <a:ext uri="{9D8B030D-6E8A-4147-A177-3AD203B41FA5}">
                      <a16:colId xmlns:a16="http://schemas.microsoft.com/office/drawing/2014/main" val="2955395393"/>
                    </a:ext>
                  </a:extLst>
                </a:gridCol>
                <a:gridCol w="725719">
                  <a:extLst>
                    <a:ext uri="{9D8B030D-6E8A-4147-A177-3AD203B41FA5}">
                      <a16:colId xmlns:a16="http://schemas.microsoft.com/office/drawing/2014/main" val="1737786315"/>
                    </a:ext>
                  </a:extLst>
                </a:gridCol>
                <a:gridCol w="905494">
                  <a:extLst>
                    <a:ext uri="{9D8B030D-6E8A-4147-A177-3AD203B41FA5}">
                      <a16:colId xmlns:a16="http://schemas.microsoft.com/office/drawing/2014/main" val="3802180682"/>
                    </a:ext>
                  </a:extLst>
                </a:gridCol>
                <a:gridCol w="905494">
                  <a:extLst>
                    <a:ext uri="{9D8B030D-6E8A-4147-A177-3AD203B41FA5}">
                      <a16:colId xmlns:a16="http://schemas.microsoft.com/office/drawing/2014/main" val="3574351421"/>
                    </a:ext>
                  </a:extLst>
                </a:gridCol>
              </a:tblGrid>
              <a:tr h="0">
                <a:tc rowSpan="2">
                  <a:txBody>
                    <a:bodyPr/>
                    <a:lstStyle/>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Показник</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40000"/>
                      </a:srgbClr>
                    </a:solidFill>
                  </a:tcPr>
                </a:tc>
                <a:tc rowSpan="2">
                  <a:txBody>
                    <a:bodyPr/>
                    <a:lstStyle/>
                    <a:p>
                      <a:pPr marR="125730" algn="ctr">
                        <a:lnSpc>
                          <a:spcPct val="100000"/>
                        </a:lnSpc>
                        <a:spcAft>
                          <a:spcPts val="0"/>
                        </a:spcAft>
                      </a:pPr>
                      <a:r>
                        <a:rPr lang="ru-RU" sz="1400" dirty="0" err="1">
                          <a:effectLst/>
                          <a:latin typeface="Times New Roman" panose="02020603050405020304" pitchFamily="18" charset="0"/>
                          <a:cs typeface="Times New Roman" panose="02020603050405020304" pitchFamily="18" charset="0"/>
                        </a:rPr>
                        <a:t>Вимо</a:t>
                      </a:r>
                      <a:r>
                        <a:rPr lang="uk-UA" sz="1400" dirty="0" err="1">
                          <a:effectLst/>
                          <a:latin typeface="Times New Roman" panose="02020603050405020304" pitchFamily="18" charset="0"/>
                          <a:cs typeface="Times New Roman" panose="02020603050405020304" pitchFamily="18" charset="0"/>
                        </a:rPr>
                        <a:t>ги</a:t>
                      </a:r>
                      <a:r>
                        <a:rPr lang="uk-UA" sz="1400" dirty="0">
                          <a:effectLst/>
                          <a:latin typeface="Times New Roman" panose="02020603050405020304" pitchFamily="18" charset="0"/>
                          <a:cs typeface="Times New Roman" panose="02020603050405020304" pitchFamily="18" charset="0"/>
                        </a:rPr>
                        <a:t> АНД</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40000"/>
                      </a:srgbClr>
                    </a:solidFill>
                  </a:tcPr>
                </a:tc>
                <a:tc gridSpan="3">
                  <a:txBody>
                    <a:bodyPr/>
                    <a:lstStyle/>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Результати контролю*</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40000"/>
                      </a:srgb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82120952"/>
                  </a:ext>
                </a:extLst>
              </a:tr>
              <a:tr h="0">
                <a:tc vMerge="1">
                  <a:txBody>
                    <a:bodyPr/>
                    <a:lstStyle/>
                    <a:p>
                      <a:endParaRPr lang="ru-RU"/>
                    </a:p>
                  </a:txBody>
                  <a:tcPr/>
                </a:tc>
                <a:tc vMerge="1">
                  <a:txBody>
                    <a:bodyPr/>
                    <a:lstStyle/>
                    <a:p>
                      <a:endParaRPr lang="ru-RU"/>
                    </a:p>
                  </a:txBody>
                  <a:tcPr/>
                </a:tc>
                <a:tc>
                  <a:txBody>
                    <a:bodyPr/>
                    <a:lstStyle/>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Зразок № 1</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40000"/>
                      </a:srgbClr>
                    </a:solidFill>
                  </a:tcPr>
                </a:tc>
                <a:tc>
                  <a:txBody>
                    <a:bodyPr/>
                    <a:lstStyle/>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Зразок № 2</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40000"/>
                      </a:srgbClr>
                    </a:solidFill>
                  </a:tcPr>
                </a:tc>
                <a:tc>
                  <a:txBody>
                    <a:bodyPr/>
                    <a:lstStyle/>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Зразок № 3</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40000"/>
                      </a:srgbClr>
                    </a:solidFill>
                  </a:tcPr>
                </a:tc>
                <a:extLst>
                  <a:ext uri="{0D108BD9-81ED-4DB2-BD59-A6C34878D82A}">
                    <a16:rowId xmlns:a16="http://schemas.microsoft.com/office/drawing/2014/main" val="4011728564"/>
                  </a:ext>
                </a:extLst>
              </a:tr>
              <a:tr h="0">
                <a:tc>
                  <a:txBody>
                    <a:bodyPr/>
                    <a:lstStyle/>
                    <a:p>
                      <a:pPr marR="125730">
                        <a:lnSpc>
                          <a:spcPct val="100000"/>
                        </a:lnSpc>
                        <a:spcAft>
                          <a:spcPts val="0"/>
                        </a:spcAft>
                      </a:pPr>
                      <a:r>
                        <a:rPr lang="uk-UA" sz="1400" dirty="0">
                          <a:effectLst/>
                          <a:latin typeface="Times New Roman" panose="02020603050405020304" pitchFamily="18" charset="0"/>
                          <a:cs typeface="Times New Roman" panose="02020603050405020304" pitchFamily="18" charset="0"/>
                        </a:rPr>
                        <a:t>Загальна кількість життєздатних бактерій (КОЕ г/мл)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10</a:t>
                      </a:r>
                      <a:r>
                        <a:rPr lang="uk-UA" sz="1400" baseline="30000" dirty="0">
                          <a:effectLst/>
                          <a:latin typeface="Times New Roman" panose="02020603050405020304" pitchFamily="18" charset="0"/>
                          <a:cs typeface="Times New Roman" panose="02020603050405020304" pitchFamily="18" charset="0"/>
                        </a:rPr>
                        <a:t>4</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260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320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450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extLst>
                  <a:ext uri="{0D108BD9-81ED-4DB2-BD59-A6C34878D82A}">
                    <a16:rowId xmlns:a16="http://schemas.microsoft.com/office/drawing/2014/main" val="3302148581"/>
                  </a:ext>
                </a:extLst>
              </a:tr>
              <a:tr h="0">
                <a:tc>
                  <a:txBody>
                    <a:bodyPr/>
                    <a:lstStyle/>
                    <a:p>
                      <a:pPr marR="125730">
                        <a:lnSpc>
                          <a:spcPct val="100000"/>
                        </a:lnSpc>
                        <a:spcAft>
                          <a:spcPts val="0"/>
                        </a:spcAft>
                      </a:pPr>
                      <a:r>
                        <a:rPr lang="uk-UA" sz="1400">
                          <a:effectLst/>
                          <a:latin typeface="Times New Roman" panose="02020603050405020304" pitchFamily="18" charset="0"/>
                          <a:cs typeface="Times New Roman" panose="02020603050405020304" pitchFamily="18" charset="0"/>
                        </a:rPr>
                        <a:t>Загальна кількість життєздатних грибів (КОЕ г/мл)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10</a:t>
                      </a:r>
                      <a:r>
                        <a:rPr lang="uk-UA" sz="1400" baseline="30000">
                          <a:effectLst/>
                          <a:latin typeface="Times New Roman" panose="02020603050405020304" pitchFamily="18" charset="0"/>
                          <a:cs typeface="Times New Roman" panose="02020603050405020304" pitchFamily="18" charset="0"/>
                        </a:rPr>
                        <a:t>2</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&lt; 10</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&lt; 10</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&lt; 10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extLst>
                  <a:ext uri="{0D108BD9-81ED-4DB2-BD59-A6C34878D82A}">
                    <a16:rowId xmlns:a16="http://schemas.microsoft.com/office/drawing/2014/main" val="3546087558"/>
                  </a:ext>
                </a:extLst>
              </a:tr>
              <a:tr h="1049655">
                <a:tc>
                  <a:txBody>
                    <a:bodyPr/>
                    <a:lstStyle/>
                    <a:p>
                      <a:pPr marR="125730">
                        <a:lnSpc>
                          <a:spcPct val="100000"/>
                        </a:lnSpc>
                        <a:spcAft>
                          <a:spcPts val="0"/>
                        </a:spcAft>
                      </a:pPr>
                      <a:r>
                        <a:rPr lang="uk-UA" sz="1400">
                          <a:effectLst/>
                          <a:latin typeface="Times New Roman" panose="02020603050405020304" pitchFamily="18" charset="0"/>
                          <a:cs typeface="Times New Roman" panose="02020603050405020304" pitchFamily="18" charset="0"/>
                        </a:rPr>
                        <a:t>Наявність бактерій родини</a:t>
                      </a:r>
                      <a:endParaRPr lang="ru-RU" sz="1400">
                        <a:effectLst/>
                        <a:latin typeface="Times New Roman" panose="02020603050405020304" pitchFamily="18" charset="0"/>
                        <a:cs typeface="Times New Roman" panose="02020603050405020304" pitchFamily="18" charset="0"/>
                      </a:endParaRPr>
                    </a:p>
                    <a:p>
                      <a:pPr marR="125730">
                        <a:lnSpc>
                          <a:spcPct val="100000"/>
                        </a:lnSpc>
                        <a:spcAft>
                          <a:spcPts val="0"/>
                        </a:spcAft>
                      </a:pPr>
                      <a:r>
                        <a:rPr lang="en-US" sz="1400">
                          <a:effectLst/>
                          <a:latin typeface="Times New Roman" panose="02020603050405020304" pitchFamily="18" charset="0"/>
                          <a:cs typeface="Times New Roman" panose="02020603050405020304" pitchFamily="18" charset="0"/>
                        </a:rPr>
                        <a:t>Enterobacteriaceae</a:t>
                      </a:r>
                      <a:endParaRPr lang="ru-RU" sz="1400">
                        <a:effectLst/>
                        <a:latin typeface="Times New Roman" panose="02020603050405020304" pitchFamily="18" charset="0"/>
                        <a:cs typeface="Times New Roman" panose="02020603050405020304" pitchFamily="18" charset="0"/>
                      </a:endParaRPr>
                    </a:p>
                    <a:p>
                      <a:pPr marR="125730">
                        <a:lnSpc>
                          <a:spcPct val="100000"/>
                        </a:lnSpc>
                        <a:spcAft>
                          <a:spcPts val="0"/>
                        </a:spcAft>
                      </a:pPr>
                      <a:r>
                        <a:rPr lang="en-US" sz="1400">
                          <a:effectLst/>
                          <a:latin typeface="Times New Roman" panose="02020603050405020304" pitchFamily="18" charset="0"/>
                          <a:cs typeface="Times New Roman" panose="02020603050405020304" pitchFamily="18" charset="0"/>
                        </a:rPr>
                        <a:t>S</a:t>
                      </a:r>
                      <a:r>
                        <a:rPr lang="uk-UA" sz="1400">
                          <a:effectLst/>
                          <a:latin typeface="Times New Roman" panose="02020603050405020304" pitchFamily="18" charset="0"/>
                          <a:cs typeface="Times New Roman" panose="02020603050405020304" pitchFamily="18" charset="0"/>
                        </a:rPr>
                        <a:t>. </a:t>
                      </a:r>
                      <a:r>
                        <a:rPr lang="en-US" sz="1400">
                          <a:effectLst/>
                          <a:latin typeface="Times New Roman" panose="02020603050405020304" pitchFamily="18" charset="0"/>
                          <a:cs typeface="Times New Roman" panose="02020603050405020304" pitchFamily="18" charset="0"/>
                        </a:rPr>
                        <a:t>aureus</a:t>
                      </a:r>
                      <a:endParaRPr lang="ru-RU" sz="1400">
                        <a:effectLst/>
                        <a:latin typeface="Times New Roman" panose="02020603050405020304" pitchFamily="18" charset="0"/>
                        <a:cs typeface="Times New Roman" panose="02020603050405020304" pitchFamily="18" charset="0"/>
                      </a:endParaRPr>
                    </a:p>
                    <a:p>
                      <a:pPr marR="125730">
                        <a:lnSpc>
                          <a:spcPct val="100000"/>
                        </a:lnSpc>
                        <a:spcAft>
                          <a:spcPts val="0"/>
                        </a:spcAft>
                      </a:pPr>
                      <a:r>
                        <a:rPr lang="en-US" sz="1400">
                          <a:effectLst/>
                          <a:latin typeface="Times New Roman" panose="02020603050405020304" pitchFamily="18" charset="0"/>
                          <a:cs typeface="Times New Roman" panose="02020603050405020304" pitchFamily="18" charset="0"/>
                        </a:rPr>
                        <a:t>P</a:t>
                      </a:r>
                      <a:r>
                        <a:rPr lang="ru-RU" sz="1400">
                          <a:effectLst/>
                          <a:latin typeface="Times New Roman" panose="02020603050405020304" pitchFamily="18" charset="0"/>
                          <a:cs typeface="Times New Roman" panose="02020603050405020304" pitchFamily="18" charset="0"/>
                        </a:rPr>
                        <a:t>. </a:t>
                      </a:r>
                      <a:r>
                        <a:rPr lang="en-US" sz="1400">
                          <a:effectLst/>
                          <a:latin typeface="Times New Roman" panose="02020603050405020304" pitchFamily="18" charset="0"/>
                          <a:cs typeface="Times New Roman" panose="02020603050405020304" pitchFamily="18" charset="0"/>
                        </a:rPr>
                        <a:t>aeruginosa</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відсутність</a:t>
                      </a:r>
                      <a:endParaRPr lang="ru-RU" sz="1400" dirty="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відсутність</a:t>
                      </a:r>
                      <a:endParaRPr lang="ru-RU" sz="1400" dirty="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відсутність</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 </a:t>
                      </a:r>
                      <a:endParaRPr lang="ru-RU" sz="140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 </a:t>
                      </a:r>
                      <a:endParaRPr lang="ru-RU" sz="140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немає </a:t>
                      </a:r>
                      <a:endParaRPr lang="ru-RU" sz="140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немає </a:t>
                      </a:r>
                      <a:endParaRPr lang="ru-RU" sz="140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немає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 </a:t>
                      </a:r>
                      <a:endParaRPr lang="ru-RU" sz="140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 </a:t>
                      </a:r>
                      <a:endParaRPr lang="ru-RU" sz="140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немає </a:t>
                      </a:r>
                      <a:endParaRPr lang="ru-RU" sz="140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немає </a:t>
                      </a:r>
                      <a:endParaRPr lang="ru-RU" sz="140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немає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немає </a:t>
                      </a:r>
                      <a:endParaRPr lang="ru-RU" sz="1400" dirty="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немає </a:t>
                      </a:r>
                      <a:endParaRPr lang="ru-RU" sz="1400" dirty="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немає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extLst>
                  <a:ext uri="{0D108BD9-81ED-4DB2-BD59-A6C34878D82A}">
                    <a16:rowId xmlns:a16="http://schemas.microsoft.com/office/drawing/2014/main" val="1849659335"/>
                  </a:ext>
                </a:extLst>
              </a:tr>
            </a:tbl>
          </a:graphicData>
        </a:graphic>
      </p:graphicFrame>
      <p:sp>
        <p:nvSpPr>
          <p:cNvPr id="6" name="Прямоугольник 5"/>
          <p:cNvSpPr/>
          <p:nvPr/>
        </p:nvSpPr>
        <p:spPr>
          <a:xfrm>
            <a:off x="0" y="717579"/>
            <a:ext cx="6096000" cy="584775"/>
          </a:xfrm>
          <a:prstGeom prst="rect">
            <a:avLst/>
          </a:prstGeom>
        </p:spPr>
        <p:txBody>
          <a:bodyPr>
            <a:spAutoFit/>
          </a:bodyPr>
          <a:lstStyle/>
          <a:p>
            <a:pPr algn="ctr"/>
            <a:r>
              <a:rPr lang="uk-UA" sz="1600" b="1" dirty="0">
                <a:latin typeface="Times New Roman" panose="02020603050405020304" pitchFamily="18" charset="0"/>
                <a:ea typeface="Calibri" panose="020F0502020204030204" pitchFamily="34" charset="0"/>
              </a:rPr>
              <a:t>Результати визначення мікробіологічних показників сухих екстрактів </a:t>
            </a:r>
            <a:endParaRPr lang="ru-RU" sz="1600" dirty="0"/>
          </a:p>
        </p:txBody>
      </p:sp>
      <p:graphicFrame>
        <p:nvGraphicFramePr>
          <p:cNvPr id="7" name="Таблица 6"/>
          <p:cNvGraphicFramePr>
            <a:graphicFrameLocks noGrp="1"/>
          </p:cNvGraphicFramePr>
          <p:nvPr>
            <p:extLst>
              <p:ext uri="{D42A27DB-BD31-4B8C-83A1-F6EECF244321}">
                <p14:modId xmlns:p14="http://schemas.microsoft.com/office/powerpoint/2010/main" val="3129274992"/>
              </p:ext>
            </p:extLst>
          </p:nvPr>
        </p:nvGraphicFramePr>
        <p:xfrm>
          <a:off x="70680" y="4535422"/>
          <a:ext cx="6089650" cy="2223138"/>
        </p:xfrm>
        <a:graphic>
          <a:graphicData uri="http://schemas.openxmlformats.org/drawingml/2006/table">
            <a:tbl>
              <a:tblPr firstRow="1" firstCol="1" lastRow="1" lastCol="1" bandRow="1" bandCol="1">
                <a:tableStyleId>{5940675A-B579-460E-94D1-54222C63F5DA}</a:tableStyleId>
              </a:tblPr>
              <a:tblGrid>
                <a:gridCol w="1517015">
                  <a:extLst>
                    <a:ext uri="{9D8B030D-6E8A-4147-A177-3AD203B41FA5}">
                      <a16:colId xmlns:a16="http://schemas.microsoft.com/office/drawing/2014/main" val="3694987577"/>
                    </a:ext>
                  </a:extLst>
                </a:gridCol>
                <a:gridCol w="1519555">
                  <a:extLst>
                    <a:ext uri="{9D8B030D-6E8A-4147-A177-3AD203B41FA5}">
                      <a16:colId xmlns:a16="http://schemas.microsoft.com/office/drawing/2014/main" val="3792381337"/>
                    </a:ext>
                  </a:extLst>
                </a:gridCol>
                <a:gridCol w="1526540">
                  <a:extLst>
                    <a:ext uri="{9D8B030D-6E8A-4147-A177-3AD203B41FA5}">
                      <a16:colId xmlns:a16="http://schemas.microsoft.com/office/drawing/2014/main" val="1836209540"/>
                    </a:ext>
                  </a:extLst>
                </a:gridCol>
                <a:gridCol w="1526540">
                  <a:extLst>
                    <a:ext uri="{9D8B030D-6E8A-4147-A177-3AD203B41FA5}">
                      <a16:colId xmlns:a16="http://schemas.microsoft.com/office/drawing/2014/main" val="924413747"/>
                    </a:ext>
                  </a:extLst>
                </a:gridCol>
              </a:tblGrid>
              <a:tr h="0">
                <a:tc rowSpan="2">
                  <a:txBody>
                    <a:bodyPr/>
                    <a:lstStyle/>
                    <a:p>
                      <a:pPr marR="127000"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Розмір </a:t>
                      </a:r>
                      <a:r>
                        <a:rPr lang="ru-RU" sz="1400" dirty="0">
                          <a:effectLst/>
                          <a:latin typeface="Times New Roman" panose="02020603050405020304" pitchFamily="18" charset="0"/>
                          <a:cs typeface="Times New Roman" panose="02020603050405020304" pitchFamily="18" charset="0"/>
                        </a:rPr>
                        <a:t>сита</a:t>
                      </a:r>
                      <a:r>
                        <a:rPr lang="en-US" sz="1400" dirty="0">
                          <a:effectLst/>
                          <a:latin typeface="Times New Roman" panose="02020603050405020304" pitchFamily="18" charset="0"/>
                          <a:cs typeface="Times New Roman" panose="02020603050405020304" pitchFamily="18" charset="0"/>
                        </a:rPr>
                        <a:t>, </a:t>
                      </a:r>
                      <a:r>
                        <a:rPr lang="ru-RU" sz="1400" dirty="0">
                          <a:effectLst/>
                          <a:latin typeface="Times New Roman" panose="02020603050405020304" pitchFamily="18" charset="0"/>
                          <a:cs typeface="Times New Roman" panose="02020603050405020304" pitchFamily="18" charset="0"/>
                        </a:rPr>
                        <a:t>мм</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40000"/>
                      </a:srgbClr>
                    </a:solidFill>
                  </a:tcPr>
                </a:tc>
                <a:tc gridSpan="3">
                  <a:txBody>
                    <a:bodyPr/>
                    <a:lstStyle/>
                    <a:p>
                      <a:pPr marR="127000"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Вміст </a:t>
                      </a:r>
                      <a:r>
                        <a:rPr lang="ru-RU" sz="1400" dirty="0" err="1">
                          <a:effectLst/>
                          <a:latin typeface="Times New Roman" panose="02020603050405020304" pitchFamily="18" charset="0"/>
                          <a:cs typeface="Times New Roman" panose="02020603050405020304" pitchFamily="18" charset="0"/>
                        </a:rPr>
                        <a:t>фракц</a:t>
                      </a:r>
                      <a:r>
                        <a:rPr lang="uk-UA" sz="1400" dirty="0" err="1">
                          <a:effectLst/>
                          <a:latin typeface="Times New Roman" panose="02020603050405020304" pitchFamily="18" charset="0"/>
                          <a:cs typeface="Times New Roman" panose="02020603050405020304" pitchFamily="18" charset="0"/>
                        </a:rPr>
                        <a:t>ії</a:t>
                      </a:r>
                      <a:r>
                        <a:rPr lang="en-US" sz="14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40000"/>
                      </a:srgb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641407569"/>
                  </a:ext>
                </a:extLst>
              </a:tr>
              <a:tr h="0">
                <a:tc vMerge="1">
                  <a:txBody>
                    <a:bodyPr/>
                    <a:lstStyle/>
                    <a:p>
                      <a:endParaRPr lang="ru-RU"/>
                    </a:p>
                  </a:txBody>
                  <a:tcPr/>
                </a:tc>
                <a:tc>
                  <a:txBody>
                    <a:bodyPr/>
                    <a:lstStyle/>
                    <a:p>
                      <a:pPr marR="125730" algn="ctr">
                        <a:lnSpc>
                          <a:spcPct val="100000"/>
                        </a:lnSpc>
                        <a:spcAft>
                          <a:spcPts val="0"/>
                        </a:spcAft>
                      </a:pPr>
                      <a:r>
                        <a:rPr lang="uk-UA" sz="1400" dirty="0" err="1">
                          <a:effectLst/>
                          <a:latin typeface="Times New Roman" panose="02020603050405020304" pitchFamily="18" charset="0"/>
                          <a:cs typeface="Times New Roman" panose="02020603050405020304" pitchFamily="18" charset="0"/>
                        </a:rPr>
                        <a:t>М'яточника</a:t>
                      </a:r>
                      <a:r>
                        <a:rPr lang="uk-UA" sz="1400" dirty="0">
                          <a:effectLst/>
                          <a:latin typeface="Times New Roman" panose="02020603050405020304" pitchFamily="18" charset="0"/>
                          <a:cs typeface="Times New Roman" panose="02020603050405020304" pitchFamily="18" charset="0"/>
                        </a:rPr>
                        <a:t> чорного трави екстракт сухий</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40000"/>
                      </a:srgbClr>
                    </a:solidFill>
                  </a:tcPr>
                </a:tc>
                <a:tc>
                  <a:txBody>
                    <a:bodyPr/>
                    <a:lstStyle/>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Рутвиці смердючої трави екстракт сухий</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40000"/>
                      </a:srgbClr>
                    </a:solidFill>
                  </a:tcPr>
                </a:tc>
                <a:tc>
                  <a:txBody>
                    <a:bodyPr/>
                    <a:lstStyle/>
                    <a:p>
                      <a:pPr marR="125730" algn="ctr">
                        <a:lnSpc>
                          <a:spcPct val="100000"/>
                        </a:lnSpc>
                        <a:spcAft>
                          <a:spcPts val="0"/>
                        </a:spcAft>
                      </a:pPr>
                      <a:r>
                        <a:rPr lang="uk-UA" sz="1400" dirty="0" err="1">
                          <a:effectLst/>
                          <a:latin typeface="Times New Roman" panose="02020603050405020304" pitchFamily="18" charset="0"/>
                          <a:cs typeface="Times New Roman" panose="02020603050405020304" pitchFamily="18" charset="0"/>
                        </a:rPr>
                        <a:t>Гінкго</a:t>
                      </a:r>
                      <a:r>
                        <a:rPr lang="uk-UA" sz="1400" dirty="0">
                          <a:effectLst/>
                          <a:latin typeface="Times New Roman" panose="02020603050405020304" pitchFamily="18" charset="0"/>
                          <a:cs typeface="Times New Roman" panose="02020603050405020304" pitchFamily="18" charset="0"/>
                        </a:rPr>
                        <a:t> </a:t>
                      </a:r>
                      <a:r>
                        <a:rPr lang="uk-UA" sz="1400" dirty="0" err="1">
                          <a:effectLst/>
                          <a:latin typeface="Times New Roman" panose="02020603050405020304" pitchFamily="18" charset="0"/>
                          <a:cs typeface="Times New Roman" panose="02020603050405020304" pitchFamily="18" charset="0"/>
                        </a:rPr>
                        <a:t>білоба</a:t>
                      </a:r>
                      <a:r>
                        <a:rPr lang="uk-UA" sz="1400" dirty="0">
                          <a:effectLst/>
                          <a:latin typeface="Times New Roman" panose="02020603050405020304" pitchFamily="18" charset="0"/>
                          <a:cs typeface="Times New Roman" panose="02020603050405020304" pitchFamily="18" charset="0"/>
                        </a:rPr>
                        <a:t> листя екстракт сухий</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40000"/>
                      </a:srgbClr>
                    </a:solidFill>
                  </a:tcPr>
                </a:tc>
                <a:extLst>
                  <a:ext uri="{0D108BD9-81ED-4DB2-BD59-A6C34878D82A}">
                    <a16:rowId xmlns:a16="http://schemas.microsoft.com/office/drawing/2014/main" val="3789795074"/>
                  </a:ext>
                </a:extLst>
              </a:tr>
              <a:tr h="0">
                <a:tc>
                  <a:txBody>
                    <a:bodyPr/>
                    <a:lstStyle/>
                    <a:p>
                      <a:pPr marR="127000"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-1,0+0,5</a:t>
                      </a:r>
                      <a:r>
                        <a:rPr lang="uk-UA" sz="1400" dirty="0">
                          <a:effectLst/>
                          <a:latin typeface="Times New Roman" panose="02020603050405020304" pitchFamily="18" charset="0"/>
                          <a:cs typeface="Times New Roman" panose="02020603050405020304" pitchFamily="18" charset="0"/>
                        </a:rPr>
                        <a:t>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13,51</a:t>
                      </a:r>
                      <a:r>
                        <a:rPr lang="ru-RU" sz="1400" u="sng" dirty="0">
                          <a:effectLst/>
                          <a:latin typeface="Times New Roman" panose="02020603050405020304" pitchFamily="18" charset="0"/>
                          <a:cs typeface="Times New Roman" panose="02020603050405020304" pitchFamily="18" charset="0"/>
                        </a:rPr>
                        <a:t>+</a:t>
                      </a:r>
                      <a:r>
                        <a:rPr lang="ru-RU" sz="1400" dirty="0">
                          <a:effectLst/>
                          <a:latin typeface="Times New Roman" panose="02020603050405020304" pitchFamily="18" charset="0"/>
                          <a:cs typeface="Times New Roman" panose="02020603050405020304" pitchFamily="18" charset="0"/>
                        </a:rPr>
                        <a:t>0,0</a:t>
                      </a:r>
                      <a:r>
                        <a:rPr lang="en-US" sz="1400" dirty="0">
                          <a:effectLst/>
                          <a:latin typeface="Times New Roman" panose="02020603050405020304" pitchFamily="18" charset="0"/>
                          <a:cs typeface="Times New Roman" panose="02020603050405020304" pitchFamily="18" charset="0"/>
                        </a:rPr>
                        <a:t>4</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11,23</a:t>
                      </a:r>
                      <a:r>
                        <a:rPr lang="ru-RU" sz="1400" u="sng" dirty="0">
                          <a:effectLst/>
                          <a:latin typeface="Times New Roman" panose="02020603050405020304" pitchFamily="18" charset="0"/>
                          <a:cs typeface="Times New Roman" panose="02020603050405020304" pitchFamily="18" charset="0"/>
                        </a:rPr>
                        <a:t>+</a:t>
                      </a:r>
                      <a:r>
                        <a:rPr lang="ru-RU" sz="1400" dirty="0">
                          <a:effectLst/>
                          <a:latin typeface="Times New Roman" panose="02020603050405020304" pitchFamily="18" charset="0"/>
                          <a:cs typeface="Times New Roman" panose="02020603050405020304" pitchFamily="18" charset="0"/>
                        </a:rPr>
                        <a:t>0,03</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10,12</a:t>
                      </a:r>
                      <a:r>
                        <a:rPr lang="ru-RU" sz="1400" u="sng" dirty="0">
                          <a:effectLst/>
                          <a:latin typeface="Times New Roman" panose="02020603050405020304" pitchFamily="18" charset="0"/>
                          <a:cs typeface="Times New Roman" panose="02020603050405020304" pitchFamily="18" charset="0"/>
                        </a:rPr>
                        <a:t>+</a:t>
                      </a:r>
                      <a:r>
                        <a:rPr lang="ru-RU" sz="1400" dirty="0">
                          <a:effectLst/>
                          <a:latin typeface="Times New Roman" panose="02020603050405020304" pitchFamily="18" charset="0"/>
                          <a:cs typeface="Times New Roman" panose="02020603050405020304" pitchFamily="18" charset="0"/>
                        </a:rPr>
                        <a:t>0,0</a:t>
                      </a:r>
                      <a:r>
                        <a:rPr lang="uk-UA" sz="1400" dirty="0">
                          <a:effectLst/>
                          <a:latin typeface="Times New Roman" panose="02020603050405020304" pitchFamily="18" charset="0"/>
                          <a:cs typeface="Times New Roman" panose="02020603050405020304" pitchFamily="18" charset="0"/>
                        </a:rPr>
                        <a:t>4</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extLst>
                  <a:ext uri="{0D108BD9-81ED-4DB2-BD59-A6C34878D82A}">
                    <a16:rowId xmlns:a16="http://schemas.microsoft.com/office/drawing/2014/main" val="4058086116"/>
                  </a:ext>
                </a:extLst>
              </a:tr>
              <a:tr h="0">
                <a:tc>
                  <a:txBody>
                    <a:bodyPr/>
                    <a:lstStyle/>
                    <a:p>
                      <a:pPr marR="127000" algn="ctr">
                        <a:lnSpc>
                          <a:spcPct val="107000"/>
                        </a:lnSpc>
                        <a:spcAft>
                          <a:spcPts val="0"/>
                        </a:spcAft>
                      </a:pPr>
                      <a:r>
                        <a:rPr lang="ru-RU" sz="1400">
                          <a:effectLst/>
                          <a:latin typeface="Times New Roman" panose="02020603050405020304" pitchFamily="18" charset="0"/>
                          <a:cs typeface="Times New Roman" panose="02020603050405020304" pitchFamily="18" charset="0"/>
                        </a:rPr>
                        <a:t>-0,50+0,31</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13,02</a:t>
                      </a:r>
                      <a:r>
                        <a:rPr lang="ru-RU" sz="1400" u="sng">
                          <a:effectLst/>
                          <a:latin typeface="Times New Roman" panose="02020603050405020304" pitchFamily="18" charset="0"/>
                          <a:cs typeface="Times New Roman" panose="02020603050405020304" pitchFamily="18" charset="0"/>
                        </a:rPr>
                        <a:t>+</a:t>
                      </a:r>
                      <a:r>
                        <a:rPr lang="ru-RU" sz="1400">
                          <a:effectLst/>
                          <a:latin typeface="Times New Roman" panose="02020603050405020304" pitchFamily="18" charset="0"/>
                          <a:cs typeface="Times New Roman" panose="02020603050405020304" pitchFamily="18" charset="0"/>
                        </a:rPr>
                        <a:t>0,0</a:t>
                      </a:r>
                      <a:r>
                        <a:rPr lang="uk-UA" sz="1400">
                          <a:effectLst/>
                          <a:latin typeface="Times New Roman" panose="02020603050405020304" pitchFamily="18" charset="0"/>
                          <a:cs typeface="Times New Roman" panose="02020603050405020304" pitchFamily="18" charset="0"/>
                        </a:rPr>
                        <a:t>4</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12,65</a:t>
                      </a:r>
                      <a:r>
                        <a:rPr lang="ru-RU" sz="1400" u="sng">
                          <a:effectLst/>
                          <a:latin typeface="Times New Roman" panose="02020603050405020304" pitchFamily="18" charset="0"/>
                          <a:cs typeface="Times New Roman" panose="02020603050405020304" pitchFamily="18" charset="0"/>
                        </a:rPr>
                        <a:t>+</a:t>
                      </a:r>
                      <a:r>
                        <a:rPr lang="ru-RU" sz="1400">
                          <a:effectLst/>
                          <a:latin typeface="Times New Roman" panose="02020603050405020304" pitchFamily="18" charset="0"/>
                          <a:cs typeface="Times New Roman" panose="02020603050405020304" pitchFamily="18" charset="0"/>
                        </a:rPr>
                        <a:t>0,0</a:t>
                      </a:r>
                      <a:r>
                        <a:rPr lang="uk-UA" sz="1400">
                          <a:effectLst/>
                          <a:latin typeface="Times New Roman" panose="02020603050405020304" pitchFamily="18" charset="0"/>
                          <a:cs typeface="Times New Roman" panose="02020603050405020304" pitchFamily="18" charset="0"/>
                        </a:rPr>
                        <a:t>3</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13,89</a:t>
                      </a:r>
                      <a:r>
                        <a:rPr lang="ru-RU" sz="1400" u="sng" dirty="0">
                          <a:effectLst/>
                          <a:latin typeface="Times New Roman" panose="02020603050405020304" pitchFamily="18" charset="0"/>
                          <a:cs typeface="Times New Roman" panose="02020603050405020304" pitchFamily="18" charset="0"/>
                        </a:rPr>
                        <a:t>+</a:t>
                      </a:r>
                      <a:r>
                        <a:rPr lang="ru-RU" sz="1400" dirty="0">
                          <a:effectLst/>
                          <a:latin typeface="Times New Roman" panose="02020603050405020304" pitchFamily="18" charset="0"/>
                          <a:cs typeface="Times New Roman" panose="02020603050405020304" pitchFamily="18" charset="0"/>
                        </a:rPr>
                        <a:t>0,0</a:t>
                      </a:r>
                      <a:r>
                        <a:rPr lang="en-US" sz="1400" dirty="0">
                          <a:effectLst/>
                          <a:latin typeface="Times New Roman" panose="02020603050405020304" pitchFamily="18" charset="0"/>
                          <a:cs typeface="Times New Roman" panose="02020603050405020304" pitchFamily="18" charset="0"/>
                        </a:rPr>
                        <a:t>4</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extLst>
                  <a:ext uri="{0D108BD9-81ED-4DB2-BD59-A6C34878D82A}">
                    <a16:rowId xmlns:a16="http://schemas.microsoft.com/office/drawing/2014/main" val="1225803305"/>
                  </a:ext>
                </a:extLst>
              </a:tr>
              <a:tr h="0">
                <a:tc>
                  <a:txBody>
                    <a:bodyPr/>
                    <a:lstStyle/>
                    <a:p>
                      <a:pPr marR="127000" algn="ctr">
                        <a:lnSpc>
                          <a:spcPct val="107000"/>
                        </a:lnSpc>
                        <a:spcAft>
                          <a:spcPts val="0"/>
                        </a:spcAft>
                      </a:pPr>
                      <a:r>
                        <a:rPr lang="ru-RU" sz="1400">
                          <a:effectLst/>
                          <a:latin typeface="Times New Roman" panose="02020603050405020304" pitchFamily="18" charset="0"/>
                          <a:cs typeface="Times New Roman" panose="02020603050405020304" pitchFamily="18" charset="0"/>
                        </a:rPr>
                        <a:t>-0,31+0,20</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60,25</a:t>
                      </a:r>
                      <a:r>
                        <a:rPr lang="ru-RU" sz="1400" u="sng">
                          <a:effectLst/>
                          <a:latin typeface="Times New Roman" panose="02020603050405020304" pitchFamily="18" charset="0"/>
                          <a:cs typeface="Times New Roman" panose="02020603050405020304" pitchFamily="18" charset="0"/>
                        </a:rPr>
                        <a:t>+</a:t>
                      </a:r>
                      <a:r>
                        <a:rPr lang="ru-RU" sz="1400">
                          <a:effectLst/>
                          <a:latin typeface="Times New Roman" panose="02020603050405020304" pitchFamily="18" charset="0"/>
                          <a:cs typeface="Times New Roman" panose="02020603050405020304" pitchFamily="18" charset="0"/>
                        </a:rPr>
                        <a:t>0,0</a:t>
                      </a:r>
                      <a:r>
                        <a:rPr lang="uk-UA" sz="1400">
                          <a:effectLst/>
                          <a:latin typeface="Times New Roman" panose="02020603050405020304" pitchFamily="18" charset="0"/>
                          <a:cs typeface="Times New Roman" panose="02020603050405020304" pitchFamily="18" charset="0"/>
                        </a:rPr>
                        <a:t>3</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64,12</a:t>
                      </a:r>
                      <a:r>
                        <a:rPr lang="ru-RU" sz="1400" u="sng">
                          <a:effectLst/>
                          <a:latin typeface="Times New Roman" panose="02020603050405020304" pitchFamily="18" charset="0"/>
                          <a:cs typeface="Times New Roman" panose="02020603050405020304" pitchFamily="18" charset="0"/>
                        </a:rPr>
                        <a:t>+</a:t>
                      </a:r>
                      <a:r>
                        <a:rPr lang="ru-RU" sz="1400">
                          <a:effectLst/>
                          <a:latin typeface="Times New Roman" panose="02020603050405020304" pitchFamily="18" charset="0"/>
                          <a:cs typeface="Times New Roman" panose="02020603050405020304" pitchFamily="18" charset="0"/>
                        </a:rPr>
                        <a:t>0,0</a:t>
                      </a:r>
                      <a:r>
                        <a:rPr lang="en-US" sz="1400">
                          <a:effectLst/>
                          <a:latin typeface="Times New Roman" panose="02020603050405020304" pitchFamily="18" charset="0"/>
                          <a:cs typeface="Times New Roman" panose="02020603050405020304" pitchFamily="18" charset="0"/>
                        </a:rPr>
                        <a:t>4</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63,47</a:t>
                      </a:r>
                      <a:r>
                        <a:rPr lang="ru-RU" sz="1400" u="sng" dirty="0">
                          <a:effectLst/>
                          <a:latin typeface="Times New Roman" panose="02020603050405020304" pitchFamily="18" charset="0"/>
                          <a:cs typeface="Times New Roman" panose="02020603050405020304" pitchFamily="18" charset="0"/>
                        </a:rPr>
                        <a:t>+</a:t>
                      </a:r>
                      <a:r>
                        <a:rPr lang="ru-RU" sz="1400" dirty="0">
                          <a:effectLst/>
                          <a:latin typeface="Times New Roman" panose="02020603050405020304" pitchFamily="18" charset="0"/>
                          <a:cs typeface="Times New Roman" panose="02020603050405020304" pitchFamily="18" charset="0"/>
                        </a:rPr>
                        <a:t>0,0</a:t>
                      </a:r>
                      <a:r>
                        <a:rPr lang="uk-UA" sz="1400" dirty="0">
                          <a:effectLst/>
                          <a:latin typeface="Times New Roman" panose="02020603050405020304" pitchFamily="18" charset="0"/>
                          <a:cs typeface="Times New Roman" panose="02020603050405020304" pitchFamily="18" charset="0"/>
                        </a:rPr>
                        <a:t>3</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extLst>
                  <a:ext uri="{0D108BD9-81ED-4DB2-BD59-A6C34878D82A}">
                    <a16:rowId xmlns:a16="http://schemas.microsoft.com/office/drawing/2014/main" val="2276813940"/>
                  </a:ext>
                </a:extLst>
              </a:tr>
              <a:tr h="0">
                <a:tc>
                  <a:txBody>
                    <a:bodyPr/>
                    <a:lstStyle/>
                    <a:p>
                      <a:pPr marR="127000" algn="ctr">
                        <a:lnSpc>
                          <a:spcPct val="107000"/>
                        </a:lnSpc>
                        <a:spcAft>
                          <a:spcPts val="0"/>
                        </a:spcAft>
                      </a:pPr>
                      <a:r>
                        <a:rPr lang="ru-RU" sz="1400">
                          <a:effectLst/>
                          <a:latin typeface="Times New Roman" panose="02020603050405020304" pitchFamily="18" charset="0"/>
                          <a:cs typeface="Times New Roman" panose="02020603050405020304" pitchFamily="18" charset="0"/>
                        </a:rPr>
                        <a:t>-0,20+0,09</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10,69</a:t>
                      </a:r>
                      <a:r>
                        <a:rPr lang="ru-RU" sz="1400" u="sng">
                          <a:effectLst/>
                          <a:latin typeface="Times New Roman" panose="02020603050405020304" pitchFamily="18" charset="0"/>
                          <a:cs typeface="Times New Roman" panose="02020603050405020304" pitchFamily="18" charset="0"/>
                        </a:rPr>
                        <a:t>+</a:t>
                      </a:r>
                      <a:r>
                        <a:rPr lang="ru-RU" sz="1400">
                          <a:effectLst/>
                          <a:latin typeface="Times New Roman" panose="02020603050405020304" pitchFamily="18" charset="0"/>
                          <a:cs typeface="Times New Roman" panose="02020603050405020304" pitchFamily="18" charset="0"/>
                        </a:rPr>
                        <a:t>0,0</a:t>
                      </a:r>
                      <a:r>
                        <a:rPr lang="uk-UA" sz="1400">
                          <a:effectLst/>
                          <a:latin typeface="Times New Roman" panose="02020603050405020304" pitchFamily="18" charset="0"/>
                          <a:cs typeface="Times New Roman" panose="02020603050405020304" pitchFamily="18" charset="0"/>
                        </a:rPr>
                        <a:t>3</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9,95</a:t>
                      </a:r>
                      <a:r>
                        <a:rPr lang="ru-RU" sz="1400" u="sng">
                          <a:effectLst/>
                          <a:latin typeface="Times New Roman" panose="02020603050405020304" pitchFamily="18" charset="0"/>
                          <a:cs typeface="Times New Roman" panose="02020603050405020304" pitchFamily="18" charset="0"/>
                        </a:rPr>
                        <a:t>+</a:t>
                      </a:r>
                      <a:r>
                        <a:rPr lang="ru-RU" sz="1400">
                          <a:effectLst/>
                          <a:latin typeface="Times New Roman" panose="02020603050405020304" pitchFamily="18" charset="0"/>
                          <a:cs typeface="Times New Roman" panose="02020603050405020304" pitchFamily="18" charset="0"/>
                        </a:rPr>
                        <a:t>0,0</a:t>
                      </a:r>
                      <a:r>
                        <a:rPr lang="uk-UA" sz="1400">
                          <a:effectLst/>
                          <a:latin typeface="Times New Roman" panose="02020603050405020304" pitchFamily="18" charset="0"/>
                          <a:cs typeface="Times New Roman" panose="02020603050405020304" pitchFamily="18" charset="0"/>
                        </a:rPr>
                        <a:t>4</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10,58</a:t>
                      </a:r>
                      <a:r>
                        <a:rPr lang="ru-RU" sz="1400" u="sng" dirty="0">
                          <a:effectLst/>
                          <a:latin typeface="Times New Roman" panose="02020603050405020304" pitchFamily="18" charset="0"/>
                          <a:cs typeface="Times New Roman" panose="02020603050405020304" pitchFamily="18" charset="0"/>
                        </a:rPr>
                        <a:t>+</a:t>
                      </a:r>
                      <a:r>
                        <a:rPr lang="ru-RU" sz="1400" dirty="0">
                          <a:effectLst/>
                          <a:latin typeface="Times New Roman" panose="02020603050405020304" pitchFamily="18" charset="0"/>
                          <a:cs typeface="Times New Roman" panose="02020603050405020304" pitchFamily="18" charset="0"/>
                        </a:rPr>
                        <a:t>0,0</a:t>
                      </a:r>
                      <a:r>
                        <a:rPr lang="uk-UA" sz="1400" dirty="0">
                          <a:effectLst/>
                          <a:latin typeface="Times New Roman" panose="02020603050405020304" pitchFamily="18" charset="0"/>
                          <a:cs typeface="Times New Roman" panose="02020603050405020304" pitchFamily="18" charset="0"/>
                        </a:rPr>
                        <a:t>3</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extLst>
                  <a:ext uri="{0D108BD9-81ED-4DB2-BD59-A6C34878D82A}">
                    <a16:rowId xmlns:a16="http://schemas.microsoft.com/office/drawing/2014/main" val="2659968597"/>
                  </a:ext>
                </a:extLst>
              </a:tr>
              <a:tr h="0">
                <a:tc>
                  <a:txBody>
                    <a:bodyPr/>
                    <a:lstStyle/>
                    <a:p>
                      <a:pPr marR="127000" algn="ctr">
                        <a:lnSpc>
                          <a:spcPct val="107000"/>
                        </a:lnSpc>
                        <a:spcAft>
                          <a:spcPts val="0"/>
                        </a:spcAft>
                      </a:pPr>
                      <a:r>
                        <a:rPr lang="uk-UA" sz="1400">
                          <a:effectLst/>
                          <a:latin typeface="Times New Roman" panose="02020603050405020304" pitchFamily="18" charset="0"/>
                          <a:cs typeface="Times New Roman" panose="02020603050405020304" pitchFamily="18" charset="0"/>
                        </a:rPr>
                        <a:t>Відсів</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en-US" sz="1400">
                          <a:effectLst/>
                          <a:latin typeface="Times New Roman" panose="02020603050405020304" pitchFamily="18" charset="0"/>
                          <a:cs typeface="Times New Roman" panose="02020603050405020304" pitchFamily="18" charset="0"/>
                        </a:rPr>
                        <a:t>2</a:t>
                      </a:r>
                      <a:r>
                        <a:rPr lang="ru-RU" sz="1400">
                          <a:effectLst/>
                          <a:latin typeface="Times New Roman" panose="02020603050405020304" pitchFamily="18" charset="0"/>
                          <a:cs typeface="Times New Roman" panose="02020603050405020304" pitchFamily="18" charset="0"/>
                        </a:rPr>
                        <a:t>,</a:t>
                      </a:r>
                      <a:r>
                        <a:rPr lang="uk-UA" sz="1400">
                          <a:effectLst/>
                          <a:latin typeface="Times New Roman" panose="02020603050405020304" pitchFamily="18" charset="0"/>
                          <a:cs typeface="Times New Roman" panose="02020603050405020304" pitchFamily="18" charset="0"/>
                        </a:rPr>
                        <a:t>53</a:t>
                      </a:r>
                      <a:r>
                        <a:rPr lang="ru-RU" sz="1400" u="sng">
                          <a:effectLst/>
                          <a:latin typeface="Times New Roman" panose="02020603050405020304" pitchFamily="18" charset="0"/>
                          <a:cs typeface="Times New Roman" panose="02020603050405020304" pitchFamily="18" charset="0"/>
                        </a:rPr>
                        <a:t>+</a:t>
                      </a:r>
                      <a:r>
                        <a:rPr lang="ru-RU" sz="1400">
                          <a:effectLst/>
                          <a:latin typeface="Times New Roman" panose="02020603050405020304" pitchFamily="18" charset="0"/>
                          <a:cs typeface="Times New Roman" panose="02020603050405020304" pitchFamily="18" charset="0"/>
                        </a:rPr>
                        <a:t>0,0</a:t>
                      </a:r>
                      <a:r>
                        <a:rPr lang="en-US" sz="1400">
                          <a:effectLst/>
                          <a:latin typeface="Times New Roman" panose="02020603050405020304" pitchFamily="18" charset="0"/>
                          <a:cs typeface="Times New Roman" panose="02020603050405020304" pitchFamily="18" charset="0"/>
                        </a:rPr>
                        <a:t>3</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2,05</a:t>
                      </a:r>
                      <a:r>
                        <a:rPr lang="ru-RU" sz="1400" u="sng">
                          <a:effectLst/>
                          <a:latin typeface="Times New Roman" panose="02020603050405020304" pitchFamily="18" charset="0"/>
                          <a:cs typeface="Times New Roman" panose="02020603050405020304" pitchFamily="18" charset="0"/>
                        </a:rPr>
                        <a:t>+</a:t>
                      </a:r>
                      <a:r>
                        <a:rPr lang="ru-RU" sz="1400">
                          <a:effectLst/>
                          <a:latin typeface="Times New Roman" panose="02020603050405020304" pitchFamily="18" charset="0"/>
                          <a:cs typeface="Times New Roman" panose="02020603050405020304" pitchFamily="18" charset="0"/>
                        </a:rPr>
                        <a:t>0,03</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1,95</a:t>
                      </a:r>
                      <a:r>
                        <a:rPr lang="ru-RU" sz="1400" u="sng" dirty="0">
                          <a:effectLst/>
                          <a:latin typeface="Times New Roman" panose="02020603050405020304" pitchFamily="18" charset="0"/>
                          <a:cs typeface="Times New Roman" panose="02020603050405020304" pitchFamily="18" charset="0"/>
                        </a:rPr>
                        <a:t>+</a:t>
                      </a:r>
                      <a:r>
                        <a:rPr lang="ru-RU" sz="1400" dirty="0">
                          <a:effectLst/>
                          <a:latin typeface="Times New Roman" panose="02020603050405020304" pitchFamily="18" charset="0"/>
                          <a:cs typeface="Times New Roman" panose="02020603050405020304" pitchFamily="18" charset="0"/>
                        </a:rPr>
                        <a:t>0,03</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extLst>
                  <a:ext uri="{0D108BD9-81ED-4DB2-BD59-A6C34878D82A}">
                    <a16:rowId xmlns:a16="http://schemas.microsoft.com/office/drawing/2014/main" val="2608001247"/>
                  </a:ext>
                </a:extLst>
              </a:tr>
            </a:tbl>
          </a:graphicData>
        </a:graphic>
      </p:graphicFrame>
      <p:sp>
        <p:nvSpPr>
          <p:cNvPr id="8" name="Прямоугольник 7"/>
          <p:cNvSpPr/>
          <p:nvPr/>
        </p:nvSpPr>
        <p:spPr>
          <a:xfrm>
            <a:off x="70680" y="4216351"/>
            <a:ext cx="6096000" cy="338554"/>
          </a:xfrm>
          <a:prstGeom prst="rect">
            <a:avLst/>
          </a:prstGeom>
        </p:spPr>
        <p:txBody>
          <a:bodyPr>
            <a:spAutoFit/>
          </a:bodyPr>
          <a:lstStyle/>
          <a:p>
            <a:r>
              <a:rPr lang="uk-UA" sz="1600" b="1" dirty="0">
                <a:latin typeface="Times New Roman CYR" panose="02020603050405020304" pitchFamily="18" charset="0"/>
                <a:ea typeface="Calibri" panose="020F0502020204030204" pitchFamily="34" charset="0"/>
              </a:rPr>
              <a:t>Результати визначення фракційного складу сухих екстрактів</a:t>
            </a:r>
            <a:endParaRPr lang="ru-RU" sz="1600" dirty="0"/>
          </a:p>
        </p:txBody>
      </p:sp>
      <p:graphicFrame>
        <p:nvGraphicFramePr>
          <p:cNvPr id="9" name="Таблица 8"/>
          <p:cNvGraphicFramePr>
            <a:graphicFrameLocks noGrp="1"/>
          </p:cNvGraphicFramePr>
          <p:nvPr>
            <p:extLst>
              <p:ext uri="{D42A27DB-BD31-4B8C-83A1-F6EECF244321}">
                <p14:modId xmlns:p14="http://schemas.microsoft.com/office/powerpoint/2010/main" val="240455995"/>
              </p:ext>
            </p:extLst>
          </p:nvPr>
        </p:nvGraphicFramePr>
        <p:xfrm>
          <a:off x="5968073" y="1258594"/>
          <a:ext cx="6056630" cy="2987040"/>
        </p:xfrm>
        <a:graphic>
          <a:graphicData uri="http://schemas.openxmlformats.org/drawingml/2006/table">
            <a:tbl>
              <a:tblPr firstRow="1" firstCol="1" lastRow="1" lastCol="1" bandRow="1" bandCol="1">
                <a:tableStyleId>{5940675A-B579-460E-94D1-54222C63F5DA}</a:tableStyleId>
              </a:tblPr>
              <a:tblGrid>
                <a:gridCol w="2382107">
                  <a:extLst>
                    <a:ext uri="{9D8B030D-6E8A-4147-A177-3AD203B41FA5}">
                      <a16:colId xmlns:a16="http://schemas.microsoft.com/office/drawing/2014/main" val="900288173"/>
                    </a:ext>
                  </a:extLst>
                </a:gridCol>
                <a:gridCol w="1207548">
                  <a:extLst>
                    <a:ext uri="{9D8B030D-6E8A-4147-A177-3AD203B41FA5}">
                      <a16:colId xmlns:a16="http://schemas.microsoft.com/office/drawing/2014/main" val="1849664616"/>
                    </a:ext>
                  </a:extLst>
                </a:gridCol>
                <a:gridCol w="1173912">
                  <a:extLst>
                    <a:ext uri="{9D8B030D-6E8A-4147-A177-3AD203B41FA5}">
                      <a16:colId xmlns:a16="http://schemas.microsoft.com/office/drawing/2014/main" val="1461217860"/>
                    </a:ext>
                  </a:extLst>
                </a:gridCol>
                <a:gridCol w="1293063">
                  <a:extLst>
                    <a:ext uri="{9D8B030D-6E8A-4147-A177-3AD203B41FA5}">
                      <a16:colId xmlns:a16="http://schemas.microsoft.com/office/drawing/2014/main" val="1497615824"/>
                    </a:ext>
                  </a:extLst>
                </a:gridCol>
              </a:tblGrid>
              <a:tr h="0">
                <a:tc rowSpan="2">
                  <a:txBody>
                    <a:bodyPr/>
                    <a:lstStyle/>
                    <a:p>
                      <a:pPr marR="125730" algn="ctr">
                        <a:lnSpc>
                          <a:spcPct val="100000"/>
                        </a:lnSpc>
                        <a:spcAft>
                          <a:spcPts val="0"/>
                        </a:spcAft>
                      </a:pPr>
                      <a:r>
                        <a:rPr lang="uk-UA" sz="1400" dirty="0" err="1">
                          <a:effectLst/>
                          <a:latin typeface="Times New Roman" panose="02020603050405020304" pitchFamily="18" charset="0"/>
                          <a:cs typeface="Times New Roman" panose="02020603050405020304" pitchFamily="18" charset="0"/>
                        </a:rPr>
                        <a:t>Фармако</a:t>
                      </a:r>
                      <a:r>
                        <a:rPr lang="uk-UA" sz="1400" dirty="0">
                          <a:effectLst/>
                          <a:latin typeface="Times New Roman" panose="02020603050405020304" pitchFamily="18" charset="0"/>
                          <a:cs typeface="Times New Roman" panose="02020603050405020304" pitchFamily="18" charset="0"/>
                        </a:rPr>
                        <a:t>-технологічні показники</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40000"/>
                      </a:srgbClr>
                    </a:solidFill>
                  </a:tcPr>
                </a:tc>
                <a:tc gridSpan="3">
                  <a:txBody>
                    <a:bodyPr/>
                    <a:lstStyle/>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Результати визначення</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40000"/>
                      </a:srgb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453819866"/>
                  </a:ext>
                </a:extLst>
              </a:tr>
              <a:tr h="0">
                <a:tc vMerge="1">
                  <a:txBody>
                    <a:bodyPr/>
                    <a:lstStyle/>
                    <a:p>
                      <a:endParaRPr lang="ru-RU"/>
                    </a:p>
                  </a:txBody>
                  <a:tcPr/>
                </a:tc>
                <a:tc>
                  <a:txBody>
                    <a:bodyPr/>
                    <a:lstStyle/>
                    <a:p>
                      <a:pPr marR="125730" algn="ctr">
                        <a:lnSpc>
                          <a:spcPct val="100000"/>
                        </a:lnSpc>
                        <a:spcAft>
                          <a:spcPts val="0"/>
                        </a:spcAft>
                      </a:pPr>
                      <a:r>
                        <a:rPr lang="uk-UA" sz="1400" dirty="0" err="1">
                          <a:effectLst/>
                          <a:latin typeface="Times New Roman" panose="02020603050405020304" pitchFamily="18" charset="0"/>
                          <a:cs typeface="Times New Roman" panose="02020603050405020304" pitchFamily="18" charset="0"/>
                        </a:rPr>
                        <a:t>М'яточника</a:t>
                      </a:r>
                      <a:r>
                        <a:rPr lang="uk-UA" sz="1400" dirty="0">
                          <a:effectLst/>
                          <a:latin typeface="Times New Roman" panose="02020603050405020304" pitchFamily="18" charset="0"/>
                          <a:cs typeface="Times New Roman" panose="02020603050405020304" pitchFamily="18" charset="0"/>
                        </a:rPr>
                        <a:t> чорного трави екстракт сухий</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40000"/>
                      </a:srgbClr>
                    </a:solidFill>
                  </a:tcPr>
                </a:tc>
                <a:tc>
                  <a:txBody>
                    <a:bodyPr/>
                    <a:lstStyle/>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Рутвиці смердючої трави екстракт сухий</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40000"/>
                      </a:srgbClr>
                    </a:solidFill>
                  </a:tcPr>
                </a:tc>
                <a:tc>
                  <a:txBody>
                    <a:bodyPr/>
                    <a:lstStyle/>
                    <a:p>
                      <a:pPr marR="125730" algn="ctr">
                        <a:lnSpc>
                          <a:spcPct val="100000"/>
                        </a:lnSpc>
                        <a:spcAft>
                          <a:spcPts val="0"/>
                        </a:spcAft>
                      </a:pPr>
                      <a:r>
                        <a:rPr lang="uk-UA" sz="1400" dirty="0" err="1">
                          <a:effectLst/>
                          <a:latin typeface="Times New Roman" panose="02020603050405020304" pitchFamily="18" charset="0"/>
                          <a:cs typeface="Times New Roman" panose="02020603050405020304" pitchFamily="18" charset="0"/>
                        </a:rPr>
                        <a:t>Гінкго</a:t>
                      </a:r>
                      <a:r>
                        <a:rPr lang="uk-UA" sz="1400" dirty="0">
                          <a:effectLst/>
                          <a:latin typeface="Times New Roman" panose="02020603050405020304" pitchFamily="18" charset="0"/>
                          <a:cs typeface="Times New Roman" panose="02020603050405020304" pitchFamily="18" charset="0"/>
                        </a:rPr>
                        <a:t> </a:t>
                      </a:r>
                      <a:r>
                        <a:rPr lang="uk-UA" sz="1400" dirty="0" err="1">
                          <a:effectLst/>
                          <a:latin typeface="Times New Roman" panose="02020603050405020304" pitchFamily="18" charset="0"/>
                          <a:cs typeface="Times New Roman" panose="02020603050405020304" pitchFamily="18" charset="0"/>
                        </a:rPr>
                        <a:t>білоба</a:t>
                      </a:r>
                      <a:r>
                        <a:rPr lang="uk-UA" sz="1400" dirty="0">
                          <a:effectLst/>
                          <a:latin typeface="Times New Roman" panose="02020603050405020304" pitchFamily="18" charset="0"/>
                          <a:cs typeface="Times New Roman" panose="02020603050405020304" pitchFamily="18" charset="0"/>
                        </a:rPr>
                        <a:t> листя екстракт сухий</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40000"/>
                      </a:srgbClr>
                    </a:solidFill>
                  </a:tcPr>
                </a:tc>
                <a:extLst>
                  <a:ext uri="{0D108BD9-81ED-4DB2-BD59-A6C34878D82A}">
                    <a16:rowId xmlns:a16="http://schemas.microsoft.com/office/drawing/2014/main" val="2292595149"/>
                  </a:ext>
                </a:extLst>
              </a:tr>
              <a:tr h="0">
                <a:tc>
                  <a:txBody>
                    <a:bodyPr/>
                    <a:lstStyle/>
                    <a:p>
                      <a:pPr marR="125730" algn="just">
                        <a:lnSpc>
                          <a:spcPct val="100000"/>
                        </a:lnSpc>
                        <a:spcAft>
                          <a:spcPts val="0"/>
                        </a:spcAft>
                      </a:pPr>
                      <a:r>
                        <a:rPr lang="uk-UA" sz="1400" dirty="0">
                          <a:effectLst/>
                          <a:latin typeface="Times New Roman" panose="02020603050405020304" pitchFamily="18" charset="0"/>
                          <a:cs typeface="Times New Roman" panose="02020603050405020304" pitchFamily="18" charset="0"/>
                        </a:rPr>
                        <a:t>Насипний об'єм (об'єм до усадки)</a:t>
                      </a:r>
                      <a:r>
                        <a:rPr lang="ru-RU" sz="1400" dirty="0">
                          <a:effectLst/>
                          <a:latin typeface="Times New Roman" panose="02020603050405020304" pitchFamily="18" charset="0"/>
                          <a:cs typeface="Times New Roman" panose="02020603050405020304" pitchFamily="18" charset="0"/>
                        </a:rPr>
                        <a:t>, мл</a:t>
                      </a:r>
                      <a:endParaRPr lang="ru-RU" sz="1100" dirty="0">
                        <a:effectLst/>
                        <a:latin typeface="Times New Roman" panose="02020603050405020304" pitchFamily="18" charset="0"/>
                        <a:cs typeface="Times New Roman" panose="02020603050405020304" pitchFamily="18" charset="0"/>
                      </a:endParaRPr>
                    </a:p>
                    <a:p>
                      <a:pPr marR="125730" algn="just">
                        <a:lnSpc>
                          <a:spcPct val="100000"/>
                        </a:lnSpc>
                        <a:spcAft>
                          <a:spcPts val="0"/>
                        </a:spcAft>
                      </a:pPr>
                      <a:r>
                        <a:rPr lang="uk-UA" sz="1400" dirty="0">
                          <a:effectLst/>
                          <a:latin typeface="Times New Roman" panose="02020603050405020304" pitchFamily="18" charset="0"/>
                          <a:cs typeface="Times New Roman" panose="02020603050405020304" pitchFamily="18" charset="0"/>
                        </a:rPr>
                        <a:t>Об'єм після усадки, </a:t>
                      </a:r>
                      <a:r>
                        <a:rPr lang="ru-RU" sz="1400" dirty="0">
                          <a:effectLst/>
                          <a:latin typeface="Times New Roman" panose="02020603050405020304" pitchFamily="18" charset="0"/>
                          <a:cs typeface="Times New Roman" panose="02020603050405020304" pitchFamily="18" charset="0"/>
                        </a:rPr>
                        <a:t>мл</a:t>
                      </a:r>
                      <a:endParaRPr lang="ru-RU" sz="1100" dirty="0">
                        <a:effectLst/>
                        <a:latin typeface="Times New Roman" panose="02020603050405020304" pitchFamily="18" charset="0"/>
                        <a:cs typeface="Times New Roman" panose="02020603050405020304" pitchFamily="18" charset="0"/>
                      </a:endParaRPr>
                    </a:p>
                    <a:p>
                      <a:pPr marR="125730">
                        <a:lnSpc>
                          <a:spcPct val="100000"/>
                        </a:lnSpc>
                        <a:spcAft>
                          <a:spcPts val="0"/>
                        </a:spcAft>
                      </a:pPr>
                      <a:r>
                        <a:rPr lang="uk-UA" sz="1400" dirty="0">
                          <a:effectLst/>
                          <a:latin typeface="Times New Roman" panose="02020603050405020304" pitchFamily="18" charset="0"/>
                          <a:cs typeface="Times New Roman" panose="02020603050405020304" pitchFamily="18" charset="0"/>
                        </a:rPr>
                        <a:t>Здатність до усадки</a:t>
                      </a:r>
                      <a:r>
                        <a:rPr lang="ru-RU" sz="1400" dirty="0">
                          <a:effectLst/>
                          <a:latin typeface="Times New Roman" panose="02020603050405020304" pitchFamily="18" charset="0"/>
                          <a:cs typeface="Times New Roman" panose="02020603050405020304" pitchFamily="18" charset="0"/>
                        </a:rPr>
                        <a:t>, мл</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104,00±1,49</a:t>
                      </a:r>
                      <a:endParaRPr lang="ru-RU" sz="110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85,50±0,75</a:t>
                      </a:r>
                      <a:endParaRPr lang="ru-RU" sz="110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18,50±0,61</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110,50±1,14</a:t>
                      </a:r>
                      <a:endParaRPr lang="ru-RU" sz="110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95,00±0,68</a:t>
                      </a:r>
                      <a:endParaRPr lang="ru-RU" sz="110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15,50±0,35</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139,50±1,26</a:t>
                      </a:r>
                      <a:endParaRPr lang="ru-RU" sz="110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118,50±0,85</a:t>
                      </a:r>
                      <a:endParaRPr lang="ru-RU" sz="110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21,00±1,21</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189728322"/>
                  </a:ext>
                </a:extLst>
              </a:tr>
              <a:tr h="0">
                <a:tc>
                  <a:txBody>
                    <a:bodyPr/>
                    <a:lstStyle/>
                    <a:p>
                      <a:pPr marR="125730">
                        <a:lnSpc>
                          <a:spcPct val="100000"/>
                        </a:lnSpc>
                        <a:spcAft>
                          <a:spcPts val="0"/>
                        </a:spcAft>
                      </a:pPr>
                      <a:r>
                        <a:rPr lang="uk-UA" sz="1400" dirty="0">
                          <a:effectLst/>
                          <a:latin typeface="Times New Roman" panose="02020603050405020304" pitchFamily="18" charset="0"/>
                          <a:cs typeface="Times New Roman" panose="02020603050405020304" pitchFamily="18" charset="0"/>
                        </a:rPr>
                        <a:t>Насипна густина</a:t>
                      </a:r>
                      <a:r>
                        <a:rPr lang="ru-RU" sz="1400" dirty="0">
                          <a:effectLst/>
                          <a:latin typeface="Times New Roman" panose="02020603050405020304" pitchFamily="18" charset="0"/>
                          <a:cs typeface="Times New Roman" panose="02020603050405020304" pitchFamily="18" charset="0"/>
                        </a:rPr>
                        <a:t>, г/мл</a:t>
                      </a:r>
                      <a:endParaRPr lang="ru-RU" sz="1100" dirty="0">
                        <a:effectLst/>
                        <a:latin typeface="Times New Roman" panose="02020603050405020304" pitchFamily="18" charset="0"/>
                        <a:cs typeface="Times New Roman" panose="02020603050405020304" pitchFamily="18" charset="0"/>
                      </a:endParaRPr>
                    </a:p>
                    <a:p>
                      <a:pPr marR="125730">
                        <a:lnSpc>
                          <a:spcPct val="100000"/>
                        </a:lnSpc>
                        <a:spcAft>
                          <a:spcPts val="0"/>
                        </a:spcAft>
                      </a:pPr>
                      <a:r>
                        <a:rPr lang="uk-UA" sz="1400" dirty="0">
                          <a:effectLst/>
                          <a:latin typeface="Times New Roman" panose="02020603050405020304" pitchFamily="18" charset="0"/>
                          <a:cs typeface="Times New Roman" panose="02020603050405020304" pitchFamily="18" charset="0"/>
                        </a:rPr>
                        <a:t>Густина після усадки</a:t>
                      </a:r>
                      <a:r>
                        <a:rPr lang="ru-RU" sz="1400" dirty="0">
                          <a:effectLst/>
                          <a:latin typeface="Times New Roman" panose="02020603050405020304" pitchFamily="18" charset="0"/>
                          <a:cs typeface="Times New Roman" panose="02020603050405020304" pitchFamily="18" charset="0"/>
                        </a:rPr>
                        <a:t>, г/мл</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0,96±0,12</a:t>
                      </a:r>
                      <a:endParaRPr lang="ru-RU" sz="110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1,16±1,05</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0,91±0,10</a:t>
                      </a:r>
                      <a:endParaRPr lang="ru-RU" sz="110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1,05±0,45</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0,72±0,14</a:t>
                      </a:r>
                      <a:endParaRPr lang="ru-RU" sz="110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a:effectLst/>
                          <a:latin typeface="Times New Roman" panose="02020603050405020304" pitchFamily="18" charset="0"/>
                          <a:cs typeface="Times New Roman" panose="02020603050405020304" pitchFamily="18" charset="0"/>
                        </a:rPr>
                        <a:t>0,84±1,01</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1314700469"/>
                  </a:ext>
                </a:extLst>
              </a:tr>
              <a:tr h="0">
                <a:tc>
                  <a:txBody>
                    <a:bodyPr/>
                    <a:lstStyle/>
                    <a:p>
                      <a:pPr marR="125730" algn="just">
                        <a:lnSpc>
                          <a:spcPct val="100000"/>
                        </a:lnSpc>
                        <a:spcAft>
                          <a:spcPts val="0"/>
                        </a:spcAft>
                      </a:pPr>
                      <a:r>
                        <a:rPr lang="uk-UA" sz="1400" dirty="0">
                          <a:effectLst/>
                          <a:latin typeface="Times New Roman" panose="02020603050405020304" pitchFamily="18" charset="0"/>
                          <a:cs typeface="Times New Roman" panose="02020603050405020304" pitchFamily="18" charset="0"/>
                        </a:rPr>
                        <a:t>Плинність</a:t>
                      </a:r>
                      <a:r>
                        <a:rPr lang="ru-RU" sz="1400" dirty="0">
                          <a:effectLst/>
                          <a:latin typeface="Times New Roman" panose="02020603050405020304" pitchFamily="18" charset="0"/>
                          <a:cs typeface="Times New Roman" panose="02020603050405020304" pitchFamily="18" charset="0"/>
                        </a:rPr>
                        <a:t>, сек</a:t>
                      </a:r>
                      <a:endParaRPr lang="ru-RU" sz="1100" dirty="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ru-RU" sz="1400" dirty="0">
                          <a:effectLst/>
                          <a:latin typeface="Times New Roman" panose="02020603050405020304" pitchFamily="18" charset="0"/>
                          <a:cs typeface="Times New Roman" panose="02020603050405020304" pitchFamily="18" charset="0"/>
                        </a:rPr>
                        <a:t>- </a:t>
                      </a:r>
                      <a:r>
                        <a:rPr lang="uk-UA" sz="1400" dirty="0">
                          <a:effectLst/>
                          <a:latin typeface="Times New Roman" panose="02020603050405020304" pitchFamily="18" charset="0"/>
                          <a:cs typeface="Times New Roman" panose="02020603050405020304" pitchFamily="18" charset="0"/>
                        </a:rPr>
                        <a:t>кут природного укосу, </a:t>
                      </a:r>
                      <a:r>
                        <a:rPr lang="ru-RU" sz="1400" dirty="0">
                          <a:effectLst/>
                          <a:latin typeface="Times New Roman" panose="02020603050405020304" pitchFamily="18" charset="0"/>
                          <a:cs typeface="Times New Roman" panose="02020603050405020304" pitchFamily="18" charset="0"/>
                        </a:rPr>
                        <a:t>°</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12,09±0,23</a:t>
                      </a:r>
                      <a:endParaRPr lang="ru-RU" sz="1100" dirty="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29,00±1,3</a:t>
                      </a:r>
                      <a:r>
                        <a:rPr lang="en-US" sz="1400" dirty="0">
                          <a:effectLst/>
                          <a:latin typeface="Times New Roman" panose="02020603050405020304" pitchFamily="18" charset="0"/>
                          <a:cs typeface="Times New Roman" panose="02020603050405020304" pitchFamily="18" charset="0"/>
                        </a:rPr>
                        <a:t>8</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10,26±0,31</a:t>
                      </a:r>
                      <a:endParaRPr lang="ru-RU" sz="1100" dirty="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26,00±1,22</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18,59±0,24</a:t>
                      </a:r>
                      <a:endParaRPr lang="ru-RU" sz="1100" dirty="0">
                        <a:effectLst/>
                        <a:latin typeface="Times New Roman" panose="02020603050405020304" pitchFamily="18" charset="0"/>
                        <a:cs typeface="Times New Roman" panose="02020603050405020304" pitchFamily="18" charset="0"/>
                      </a:endParaRPr>
                    </a:p>
                    <a:p>
                      <a:pPr marR="125730" algn="ctr">
                        <a:lnSpc>
                          <a:spcPct val="100000"/>
                        </a:lnSpc>
                        <a:spcAft>
                          <a:spcPts val="0"/>
                        </a:spcAft>
                      </a:pPr>
                      <a:r>
                        <a:rPr lang="uk-UA" sz="1400" dirty="0">
                          <a:effectLst/>
                          <a:latin typeface="Times New Roman" panose="02020603050405020304" pitchFamily="18" charset="0"/>
                          <a:cs typeface="Times New Roman" panose="02020603050405020304" pitchFamily="18" charset="0"/>
                        </a:rPr>
                        <a:t>27,00±1,25</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2259025572"/>
                  </a:ext>
                </a:extLst>
              </a:tr>
            </a:tbl>
          </a:graphicData>
        </a:graphic>
      </p:graphicFrame>
      <p:sp>
        <p:nvSpPr>
          <p:cNvPr id="10" name="Прямоугольник 9"/>
          <p:cNvSpPr/>
          <p:nvPr/>
        </p:nvSpPr>
        <p:spPr>
          <a:xfrm>
            <a:off x="6096000" y="717578"/>
            <a:ext cx="6096000" cy="584775"/>
          </a:xfrm>
          <a:prstGeom prst="rect">
            <a:avLst/>
          </a:prstGeom>
        </p:spPr>
        <p:txBody>
          <a:bodyPr>
            <a:spAutoFit/>
          </a:bodyPr>
          <a:lstStyle/>
          <a:p>
            <a:pPr algn="ctr"/>
            <a:r>
              <a:rPr lang="uk-UA" sz="1600" b="1" dirty="0">
                <a:latin typeface="Times New Roman CYR" panose="02020603050405020304" pitchFamily="18" charset="0"/>
                <a:ea typeface="Calibri" panose="020F0502020204030204" pitchFamily="34" charset="0"/>
              </a:rPr>
              <a:t>Результати визначення </a:t>
            </a:r>
            <a:r>
              <a:rPr lang="uk-UA" sz="1600" b="1" dirty="0" err="1">
                <a:latin typeface="Times New Roman CYR" panose="02020603050405020304" pitchFamily="18" charset="0"/>
                <a:ea typeface="Calibri" panose="020F0502020204030204" pitchFamily="34" charset="0"/>
              </a:rPr>
              <a:t>фармако</a:t>
            </a:r>
            <a:r>
              <a:rPr lang="uk-UA" sz="1600" b="1" dirty="0">
                <a:latin typeface="Times New Roman CYR" panose="02020603050405020304" pitchFamily="18" charset="0"/>
                <a:ea typeface="Calibri" panose="020F0502020204030204" pitchFamily="34" charset="0"/>
              </a:rPr>
              <a:t>-технологічних показників сухих екстрактів</a:t>
            </a:r>
            <a:endParaRPr lang="ru-RU" sz="1600" dirty="0"/>
          </a:p>
        </p:txBody>
      </p:sp>
      <p:sp>
        <p:nvSpPr>
          <p:cNvPr id="11" name="Прямоугольник 10"/>
          <p:cNvSpPr/>
          <p:nvPr/>
        </p:nvSpPr>
        <p:spPr>
          <a:xfrm>
            <a:off x="6777614" y="4535422"/>
            <a:ext cx="5034224"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uk-UA" sz="1600" dirty="0">
                <a:latin typeface="Times New Roman" panose="02020603050405020304" pitchFamily="18" charset="0"/>
                <a:ea typeface="Calibri" panose="020F0502020204030204" pitchFamily="34" charset="0"/>
              </a:rPr>
              <a:t>За вимогами ДФУ, отримані сухі екстракти контролювали за такими показниками якості: </a:t>
            </a:r>
          </a:p>
          <a:p>
            <a:pPr marL="285750" indent="-285750" algn="just">
              <a:buFont typeface="Wingdings" panose="05000000000000000000" pitchFamily="2" charset="2"/>
              <a:buChar char="v"/>
            </a:pPr>
            <a:r>
              <a:rPr lang="uk-UA" sz="1600" dirty="0">
                <a:latin typeface="Times New Roman" panose="02020603050405020304" pitchFamily="18" charset="0"/>
                <a:ea typeface="Calibri" panose="020F0502020204030204" pitchFamily="34" charset="0"/>
              </a:rPr>
              <a:t>опис, </a:t>
            </a:r>
          </a:p>
          <a:p>
            <a:pPr marL="285750" indent="-285750" algn="just">
              <a:buFont typeface="Wingdings" panose="05000000000000000000" pitchFamily="2" charset="2"/>
              <a:buChar char="v"/>
            </a:pPr>
            <a:r>
              <a:rPr lang="uk-UA" sz="1600" dirty="0">
                <a:latin typeface="Times New Roman" panose="02020603050405020304" pitchFamily="18" charset="0"/>
                <a:ea typeface="Calibri" panose="020F0502020204030204" pitchFamily="34" charset="0"/>
              </a:rPr>
              <a:t>втрата в масі при висушуванні, </a:t>
            </a:r>
          </a:p>
          <a:p>
            <a:pPr marL="285750" indent="-285750" algn="just">
              <a:buFont typeface="Wingdings" panose="05000000000000000000" pitchFamily="2" charset="2"/>
              <a:buChar char="v"/>
            </a:pPr>
            <a:r>
              <a:rPr lang="uk-UA" sz="1600" dirty="0">
                <a:latin typeface="Times New Roman" panose="02020603050405020304" pitchFamily="18" charset="0"/>
                <a:ea typeface="Calibri" panose="020F0502020204030204" pitchFamily="34" charset="0"/>
              </a:rPr>
              <a:t>важкі метали, </a:t>
            </a:r>
          </a:p>
          <a:p>
            <a:pPr marL="285750" indent="-285750" algn="just">
              <a:buFont typeface="Wingdings" panose="05000000000000000000" pitchFamily="2" charset="2"/>
              <a:buChar char="v"/>
            </a:pPr>
            <a:r>
              <a:rPr lang="uk-UA" sz="1600" dirty="0">
                <a:latin typeface="Times New Roman" panose="02020603050405020304" pitchFamily="18" charset="0"/>
                <a:ea typeface="Calibri" panose="020F0502020204030204" pitchFamily="34" charset="0"/>
              </a:rPr>
              <a:t>мікробіологічна чистота,</a:t>
            </a:r>
          </a:p>
          <a:p>
            <a:pPr marL="285750" indent="-285750" algn="just">
              <a:buFont typeface="Wingdings" panose="05000000000000000000" pitchFamily="2" charset="2"/>
              <a:buChar char="v"/>
            </a:pPr>
            <a:r>
              <a:rPr lang="uk-UA" sz="1600" dirty="0">
                <a:latin typeface="Times New Roman" panose="02020603050405020304" pitchFamily="18" charset="0"/>
                <a:ea typeface="Calibri" panose="020F0502020204030204" pitchFamily="34" charset="0"/>
              </a:rPr>
              <a:t>ідентифікація</a:t>
            </a:r>
          </a:p>
          <a:p>
            <a:pPr marL="285750" indent="-285750" algn="just">
              <a:buFont typeface="Wingdings" panose="05000000000000000000" pitchFamily="2" charset="2"/>
              <a:buChar char="v"/>
            </a:pPr>
            <a:r>
              <a:rPr lang="uk-UA" sz="1600" dirty="0">
                <a:latin typeface="Times New Roman" panose="02020603050405020304" pitchFamily="18" charset="0"/>
                <a:ea typeface="Calibri" panose="020F0502020204030204" pitchFamily="34" charset="0"/>
              </a:rPr>
              <a:t>кількісне визначення </a:t>
            </a:r>
            <a:endParaRPr lang="ru-RU" sz="1600" dirty="0"/>
          </a:p>
        </p:txBody>
      </p:sp>
      <p:sp>
        <p:nvSpPr>
          <p:cNvPr id="12" name="Номер слайда 7"/>
          <p:cNvSpPr>
            <a:spLocks noGrp="1"/>
          </p:cNvSpPr>
          <p:nvPr>
            <p:ph type="sldNum" sz="quarter" idx="12"/>
          </p:nvPr>
        </p:nvSpPr>
        <p:spPr>
          <a:xfrm>
            <a:off x="9425587" y="6479774"/>
            <a:ext cx="2743200" cy="365125"/>
          </a:xfrm>
        </p:spPr>
        <p:txBody>
          <a:body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t>22</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5549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6027003"/>
            <a:ext cx="12192000" cy="830997"/>
          </a:xfrm>
          <a:prstGeom prst="rect">
            <a:avLst/>
          </a:prstGeom>
        </p:spPr>
        <p:txBody>
          <a:bodyPr wrap="square">
            <a:spAutoFit/>
          </a:bodyPr>
          <a:lstStyle/>
          <a:p>
            <a:r>
              <a:rPr lang="uk-UA" sz="1200" dirty="0">
                <a:latin typeface="Arial" panose="020B0604020202020204" pitchFamily="34" charset="0"/>
                <a:ea typeface="Calibri" panose="020F0502020204030204" pitchFamily="34" charset="0"/>
                <a:cs typeface="Arial" panose="020B0604020202020204" pitchFamily="34" charset="0"/>
              </a:rPr>
              <a:t>1. Лікувально-профілактичний засіб з </a:t>
            </a:r>
            <a:r>
              <a:rPr lang="uk-UA" sz="1200" dirty="0" err="1">
                <a:latin typeface="Arial" panose="020B0604020202020204" pitchFamily="34" charset="0"/>
                <a:ea typeface="Calibri" panose="020F0502020204030204" pitchFamily="34" charset="0"/>
                <a:cs typeface="Arial" panose="020B0604020202020204" pitchFamily="34" charset="0"/>
              </a:rPr>
              <a:t>нейромедіаторною</a:t>
            </a:r>
            <a:r>
              <a:rPr lang="uk-UA" sz="1200" dirty="0">
                <a:latin typeface="Arial" panose="020B0604020202020204" pitchFamily="34" charset="0"/>
                <a:ea typeface="Calibri" panose="020F0502020204030204" pitchFamily="34" charset="0"/>
                <a:cs typeface="Arial" panose="020B0604020202020204" pitchFamily="34" charset="0"/>
              </a:rPr>
              <a:t> та антиоксидантною дією на основі рослинної сировини: пат. 111636 України: МПК (2016.01) А61Р 39/06 А61Р 29/00, А61К 36/53. № </a:t>
            </a:r>
            <a:r>
              <a:rPr lang="ru-RU" sz="1200" dirty="0">
                <a:latin typeface="Arial" panose="020B0604020202020204" pitchFamily="34" charset="0"/>
                <a:ea typeface="Calibri" panose="020F0502020204030204" pitchFamily="34" charset="0"/>
                <a:cs typeface="Arial" panose="020B0604020202020204" pitchFamily="34" charset="0"/>
              </a:rPr>
              <a:t>u 2016 00824</a:t>
            </a:r>
            <a:r>
              <a:rPr lang="uk-UA" sz="1200" dirty="0">
                <a:latin typeface="Arial" panose="020B0604020202020204" pitchFamily="34" charset="0"/>
                <a:ea typeface="Calibri" panose="020F0502020204030204" pitchFamily="34" charset="0"/>
                <a:cs typeface="Arial" panose="020B0604020202020204" pitchFamily="34" charset="0"/>
              </a:rPr>
              <a:t>; </a:t>
            </a:r>
            <a:r>
              <a:rPr lang="uk-UA" sz="1200" dirty="0" err="1">
                <a:latin typeface="Arial" panose="020B0604020202020204" pitchFamily="34" charset="0"/>
                <a:ea typeface="Calibri" panose="020F0502020204030204" pitchFamily="34" charset="0"/>
                <a:cs typeface="Arial" panose="020B0604020202020204" pitchFamily="34" charset="0"/>
              </a:rPr>
              <a:t>Заявл</a:t>
            </a:r>
            <a:r>
              <a:rPr lang="uk-UA" sz="1200" dirty="0">
                <a:latin typeface="Arial" panose="020B0604020202020204" pitchFamily="34" charset="0"/>
                <a:ea typeface="Calibri" panose="020F0502020204030204" pitchFamily="34" charset="0"/>
                <a:cs typeface="Arial" panose="020B0604020202020204" pitchFamily="34" charset="0"/>
              </a:rPr>
              <a:t>. </a:t>
            </a:r>
            <a:r>
              <a:rPr lang="ru-RU" sz="1200" dirty="0">
                <a:latin typeface="Arial" panose="020B0604020202020204" pitchFamily="34" charset="0"/>
                <a:ea typeface="Calibri" panose="020F0502020204030204" pitchFamily="34" charset="0"/>
                <a:cs typeface="Arial" panose="020B0604020202020204" pitchFamily="34" charset="0"/>
              </a:rPr>
              <a:t>02.02.2016</a:t>
            </a:r>
            <a:r>
              <a:rPr lang="uk-UA" sz="1200" dirty="0">
                <a:latin typeface="Arial" panose="020B0604020202020204" pitchFamily="34" charset="0"/>
                <a:ea typeface="Calibri" panose="020F0502020204030204" pitchFamily="34" charset="0"/>
                <a:cs typeface="Arial" panose="020B0604020202020204" pitchFamily="34" charset="0"/>
              </a:rPr>
              <a:t>; </a:t>
            </a:r>
            <a:r>
              <a:rPr lang="uk-UA" sz="1200" dirty="0" err="1">
                <a:latin typeface="Arial" panose="020B0604020202020204" pitchFamily="34" charset="0"/>
                <a:ea typeface="Calibri" panose="020F0502020204030204" pitchFamily="34" charset="0"/>
                <a:cs typeface="Arial" panose="020B0604020202020204" pitchFamily="34" charset="0"/>
              </a:rPr>
              <a:t>Опубл</a:t>
            </a:r>
            <a:r>
              <a:rPr lang="uk-UA" sz="1200" dirty="0">
                <a:latin typeface="Arial" panose="020B0604020202020204" pitchFamily="34" charset="0"/>
                <a:ea typeface="Calibri" panose="020F0502020204030204" pitchFamily="34" charset="0"/>
                <a:cs typeface="Arial" panose="020B0604020202020204" pitchFamily="34" charset="0"/>
              </a:rPr>
              <a:t>. </a:t>
            </a:r>
            <a:r>
              <a:rPr lang="ru-RU" sz="1200" dirty="0">
                <a:latin typeface="Arial" panose="020B0604020202020204" pitchFamily="34" charset="0"/>
                <a:ea typeface="Calibri" panose="020F0502020204030204" pitchFamily="34" charset="0"/>
                <a:cs typeface="Arial" panose="020B0604020202020204" pitchFamily="34" charset="0"/>
              </a:rPr>
              <a:t>25.11.2016, </a:t>
            </a:r>
            <a:r>
              <a:rPr lang="ru-RU" sz="1200" dirty="0" err="1">
                <a:latin typeface="Arial" panose="020B0604020202020204" pitchFamily="34" charset="0"/>
                <a:ea typeface="Calibri" panose="020F0502020204030204" pitchFamily="34" charset="0"/>
                <a:cs typeface="Arial" panose="020B0604020202020204" pitchFamily="34" charset="0"/>
              </a:rPr>
              <a:t>Бюл</a:t>
            </a:r>
            <a:r>
              <a:rPr lang="ru-RU" sz="1200" dirty="0">
                <a:latin typeface="Arial" panose="020B0604020202020204" pitchFamily="34" charset="0"/>
                <a:ea typeface="Calibri" panose="020F0502020204030204" pitchFamily="34" charset="0"/>
                <a:cs typeface="Arial" panose="020B0604020202020204" pitchFamily="34" charset="0"/>
              </a:rPr>
              <a:t>. № 22</a:t>
            </a:r>
            <a:r>
              <a:rPr lang="uk-UA" sz="1200" dirty="0">
                <a:latin typeface="Arial" panose="020B0604020202020204" pitchFamily="34" charset="0"/>
                <a:ea typeface="Calibri" panose="020F0502020204030204" pitchFamily="34" charset="0"/>
                <a:cs typeface="Arial" panose="020B0604020202020204" pitchFamily="34" charset="0"/>
              </a:rPr>
              <a:t>.</a:t>
            </a:r>
          </a:p>
          <a:p>
            <a:r>
              <a:rPr lang="uk-UA" sz="1200" dirty="0">
                <a:latin typeface="Arial" panose="020B0604020202020204" pitchFamily="34" charset="0"/>
                <a:ea typeface="Calibri" panose="020F0502020204030204" pitchFamily="34" charset="0"/>
                <a:cs typeface="Arial" panose="020B0604020202020204" pitchFamily="34" charset="0"/>
              </a:rPr>
              <a:t>2. </a:t>
            </a:r>
            <a:r>
              <a:rPr lang="en-US" sz="1200" dirty="0">
                <a:latin typeface="Arial" panose="020B0604020202020204" pitchFamily="34" charset="0"/>
                <a:ea typeface="Calibri" panose="020F0502020204030204" pitchFamily="34" charset="0"/>
                <a:cs typeface="Arial" panose="020B0604020202020204" pitchFamily="34" charset="0"/>
              </a:rPr>
              <a:t>Determination of effect of </a:t>
            </a:r>
            <a:r>
              <a:rPr lang="en-US" sz="1200" i="1" dirty="0" err="1">
                <a:latin typeface="Arial" panose="020B0604020202020204" pitchFamily="34" charset="0"/>
                <a:ea typeface="Calibri" panose="020F0502020204030204" pitchFamily="34" charset="0"/>
                <a:cs typeface="Arial" panose="020B0604020202020204" pitchFamily="34" charset="0"/>
              </a:rPr>
              <a:t>Ballota</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nigra</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extract on the state of lipid peroxidation and rats' antioxidant system under chronic immobilization stress</a:t>
            </a:r>
            <a:r>
              <a:rPr lang="en-US" sz="1200" i="1" dirty="0">
                <a:solidFill>
                  <a:srgbClr val="000000"/>
                </a:solidFill>
                <a:latin typeface="Arial" panose="020B0604020202020204" pitchFamily="34" charset="0"/>
                <a:ea typeface="Calibri" panose="020F0502020204030204" pitchFamily="34" charset="0"/>
                <a:cs typeface="Arial" panose="020B0604020202020204" pitchFamily="34" charset="0"/>
              </a:rPr>
              <a:t> / </a:t>
            </a:r>
            <a:r>
              <a:rPr lang="en-US" sz="1200" dirty="0">
                <a:latin typeface="Arial" panose="020B0604020202020204" pitchFamily="34" charset="0"/>
                <a:ea typeface="Calibri" panose="020F0502020204030204" pitchFamily="34" charset="0"/>
                <a:cs typeface="Arial" panose="020B0604020202020204" pitchFamily="34" charset="0"/>
              </a:rPr>
              <a:t>E.V. </a:t>
            </a:r>
            <a:r>
              <a:rPr lang="en-US" sz="1200" dirty="0" err="1">
                <a:latin typeface="Arial" panose="020B0604020202020204" pitchFamily="34" charset="0"/>
                <a:ea typeface="Calibri" panose="020F0502020204030204" pitchFamily="34" charset="0"/>
                <a:cs typeface="Arial" panose="020B0604020202020204" pitchFamily="34" charset="0"/>
              </a:rPr>
              <a:t>Savelieva</a:t>
            </a:r>
            <a:r>
              <a:rPr lang="en-US" sz="1200" dirty="0">
                <a:latin typeface="Arial" panose="020B0604020202020204" pitchFamily="34" charset="0"/>
                <a:ea typeface="Calibri" panose="020F0502020204030204" pitchFamily="34" charset="0"/>
                <a:cs typeface="Arial" panose="020B0604020202020204" pitchFamily="34" charset="0"/>
              </a:rPr>
              <a:t>, I.N. </a:t>
            </a:r>
            <a:r>
              <a:rPr lang="en-US" sz="1200" dirty="0" err="1">
                <a:latin typeface="Arial" panose="020B0604020202020204" pitchFamily="34" charset="0"/>
                <a:ea typeface="Calibri" panose="020F0502020204030204" pitchFamily="34" charset="0"/>
                <a:cs typeface="Arial" panose="020B0604020202020204" pitchFamily="34" charset="0"/>
              </a:rPr>
              <a:t>Vladymyrova</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T.S. </a:t>
            </a:r>
            <a:r>
              <a:rPr lang="en-US" sz="1200" dirty="0" err="1">
                <a:latin typeface="Arial" panose="020B0604020202020204" pitchFamily="34" charset="0"/>
                <a:ea typeface="Calibri" panose="020F0502020204030204" pitchFamily="34" charset="0"/>
                <a:cs typeface="Arial" panose="020B0604020202020204" pitchFamily="34" charset="0"/>
              </a:rPr>
              <a:t>Tishakova</a:t>
            </a:r>
            <a:r>
              <a:rPr lang="uk-UA" sz="1200" dirty="0">
                <a:latin typeface="Arial" panose="020B0604020202020204" pitchFamily="34" charset="0"/>
                <a:ea typeface="Calibri" panose="020F0502020204030204" pitchFamily="34" charset="0"/>
                <a:cs typeface="Arial" panose="020B0604020202020204" pitchFamily="34" charset="0"/>
              </a:rPr>
              <a:t>. </a:t>
            </a:r>
            <a:r>
              <a:rPr lang="en-US" sz="1200" i="1" dirty="0">
                <a:latin typeface="Arial" panose="020B0604020202020204" pitchFamily="34" charset="0"/>
                <a:ea typeface="Calibri" panose="020F0502020204030204" pitchFamily="34" charset="0"/>
                <a:cs typeface="Arial" panose="020B0604020202020204" pitchFamily="34" charset="0"/>
              </a:rPr>
              <a:t>Der Pharmacia </a:t>
            </a:r>
            <a:r>
              <a:rPr lang="en-US" sz="1200" i="1" dirty="0" err="1">
                <a:latin typeface="Arial" panose="020B0604020202020204" pitchFamily="34" charset="0"/>
                <a:ea typeface="Calibri" panose="020F0502020204030204" pitchFamily="34" charset="0"/>
                <a:cs typeface="Arial" panose="020B0604020202020204" pitchFamily="34" charset="0"/>
              </a:rPr>
              <a:t>Lettre</a:t>
            </a:r>
            <a:r>
              <a:rPr lang="ru-RU" sz="1200" dirty="0">
                <a:latin typeface="Arial" panose="020B0604020202020204" pitchFamily="34" charset="0"/>
                <a:ea typeface="Calibri" panose="020F0502020204030204" pitchFamily="34" charset="0"/>
                <a:cs typeface="Arial" panose="020B0604020202020204" pitchFamily="34" charset="0"/>
              </a:rPr>
              <a:t>. 2016. </a:t>
            </a:r>
            <a:r>
              <a:rPr lang="en-US" sz="1200" dirty="0">
                <a:latin typeface="Arial" panose="020B0604020202020204" pitchFamily="34" charset="0"/>
                <a:ea typeface="Calibri" panose="020F0502020204030204" pitchFamily="34" charset="0"/>
                <a:cs typeface="Arial" panose="020B0604020202020204" pitchFamily="34" charset="0"/>
              </a:rPr>
              <a:t>Vol</a:t>
            </a:r>
            <a:r>
              <a:rPr lang="ru-RU" sz="1200" dirty="0">
                <a:latin typeface="Arial" panose="020B0604020202020204" pitchFamily="34" charset="0"/>
                <a:ea typeface="Calibri" panose="020F0502020204030204" pitchFamily="34" charset="0"/>
                <a:cs typeface="Arial" panose="020B0604020202020204" pitchFamily="34" charset="0"/>
              </a:rPr>
              <a:t>. 8(5). </a:t>
            </a:r>
            <a:r>
              <a:rPr lang="en-US" sz="1200" dirty="0">
                <a:latin typeface="Arial" panose="020B0604020202020204" pitchFamily="34" charset="0"/>
                <a:ea typeface="Calibri" panose="020F0502020204030204" pitchFamily="34" charset="0"/>
                <a:cs typeface="Arial" panose="020B0604020202020204" pitchFamily="34" charset="0"/>
              </a:rPr>
              <a:t>P</a:t>
            </a:r>
            <a:r>
              <a:rPr lang="ru-RU" sz="1200" dirty="0">
                <a:latin typeface="Arial" panose="020B0604020202020204" pitchFamily="34" charset="0"/>
                <a:ea typeface="Calibri" panose="020F0502020204030204" pitchFamily="34" charset="0"/>
                <a:cs typeface="Arial" panose="020B0604020202020204" pitchFamily="34" charset="0"/>
              </a:rPr>
              <a:t>. 227-230. </a:t>
            </a:r>
            <a:endParaRPr lang="ru-RU" sz="1200" dirty="0">
              <a:latin typeface="Arial" panose="020B0604020202020204" pitchFamily="34" charset="0"/>
              <a:cs typeface="Arial" panose="020B0604020202020204" pitchFamily="34" charset="0"/>
            </a:endParaRPr>
          </a:p>
        </p:txBody>
      </p:sp>
      <p:sp>
        <p:nvSpPr>
          <p:cNvPr id="6" name="Прямоугольник 5"/>
          <p:cNvSpPr/>
          <p:nvPr/>
        </p:nvSpPr>
        <p:spPr>
          <a:xfrm>
            <a:off x="934497" y="39787"/>
            <a:ext cx="10641203" cy="769441"/>
          </a:xfrm>
          <a:prstGeom prst="rect">
            <a:avLst/>
          </a:prstGeom>
        </p:spPr>
        <p:txBody>
          <a:bodyPr wrap="square">
            <a:spAutoFit/>
          </a:bodyPr>
          <a:lstStyle/>
          <a:p>
            <a:pPr algn="ct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Дослідження </a:t>
            </a:r>
            <a:r>
              <a:rPr lang="uk-UA" sz="22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нейромедіаторної</a:t>
            </a: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та антиоксидантної дії </a:t>
            </a:r>
            <a:r>
              <a:rPr lang="uk-UA" sz="22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м'яточнику</a:t>
            </a: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чорного трави екстракту рідкого </a:t>
            </a:r>
            <a:r>
              <a:rPr lang="uk-UA" sz="2000" dirty="0">
                <a:solidFill>
                  <a:srgbClr val="002060"/>
                </a:solidFill>
                <a:latin typeface="Times New Roman" panose="02020603050405020304" pitchFamily="18" charset="0"/>
                <a:ea typeface="Calibri" panose="020F0502020204030204" pitchFamily="34" charset="0"/>
              </a:rPr>
              <a:t>(обговорення результатів фармакологічних досліджень)</a:t>
            </a:r>
            <a:endParaRPr lang="ru-RU" sz="2000" dirty="0">
              <a:solidFill>
                <a:srgbClr val="002060"/>
              </a:solidFill>
            </a:endParaRPr>
          </a:p>
        </p:txBody>
      </p:sp>
      <p:cxnSp>
        <p:nvCxnSpPr>
          <p:cNvPr id="7" name="Прямая соединительная линия 6"/>
          <p:cNvCxnSpPr/>
          <p:nvPr/>
        </p:nvCxnSpPr>
        <p:spPr>
          <a:xfrm>
            <a:off x="0" y="6027003"/>
            <a:ext cx="12192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8" name="Таблица 7"/>
          <p:cNvGraphicFramePr>
            <a:graphicFrameLocks noGrp="1"/>
          </p:cNvGraphicFramePr>
          <p:nvPr>
            <p:extLst>
              <p:ext uri="{D42A27DB-BD31-4B8C-83A1-F6EECF244321}">
                <p14:modId xmlns:p14="http://schemas.microsoft.com/office/powerpoint/2010/main" val="3367999778"/>
              </p:ext>
            </p:extLst>
          </p:nvPr>
        </p:nvGraphicFramePr>
        <p:xfrm>
          <a:off x="934497" y="858030"/>
          <a:ext cx="10378269" cy="4489450"/>
        </p:xfrm>
        <a:graphic>
          <a:graphicData uri="http://schemas.openxmlformats.org/drawingml/2006/table">
            <a:tbl>
              <a:tblPr firstRow="1" firstCol="1" bandRow="1">
                <a:tableStyleId>{5940675A-B579-460E-94D1-54222C63F5DA}</a:tableStyleId>
              </a:tblPr>
              <a:tblGrid>
                <a:gridCol w="1494410">
                  <a:extLst>
                    <a:ext uri="{9D8B030D-6E8A-4147-A177-3AD203B41FA5}">
                      <a16:colId xmlns:a16="http://schemas.microsoft.com/office/drawing/2014/main" val="1685350395"/>
                    </a:ext>
                  </a:extLst>
                </a:gridCol>
                <a:gridCol w="816076">
                  <a:extLst>
                    <a:ext uri="{9D8B030D-6E8A-4147-A177-3AD203B41FA5}">
                      <a16:colId xmlns:a16="http://schemas.microsoft.com/office/drawing/2014/main" val="1120144609"/>
                    </a:ext>
                  </a:extLst>
                </a:gridCol>
                <a:gridCol w="1076258">
                  <a:extLst>
                    <a:ext uri="{9D8B030D-6E8A-4147-A177-3AD203B41FA5}">
                      <a16:colId xmlns:a16="http://schemas.microsoft.com/office/drawing/2014/main" val="755421249"/>
                    </a:ext>
                  </a:extLst>
                </a:gridCol>
                <a:gridCol w="1398305">
                  <a:extLst>
                    <a:ext uri="{9D8B030D-6E8A-4147-A177-3AD203B41FA5}">
                      <a16:colId xmlns:a16="http://schemas.microsoft.com/office/drawing/2014/main" val="1277307512"/>
                    </a:ext>
                  </a:extLst>
                </a:gridCol>
                <a:gridCol w="1398305">
                  <a:extLst>
                    <a:ext uri="{9D8B030D-6E8A-4147-A177-3AD203B41FA5}">
                      <a16:colId xmlns:a16="http://schemas.microsoft.com/office/drawing/2014/main" val="1750073342"/>
                    </a:ext>
                  </a:extLst>
                </a:gridCol>
                <a:gridCol w="1398305">
                  <a:extLst>
                    <a:ext uri="{9D8B030D-6E8A-4147-A177-3AD203B41FA5}">
                      <a16:colId xmlns:a16="http://schemas.microsoft.com/office/drawing/2014/main" val="2931718530"/>
                    </a:ext>
                  </a:extLst>
                </a:gridCol>
                <a:gridCol w="1398305">
                  <a:extLst>
                    <a:ext uri="{9D8B030D-6E8A-4147-A177-3AD203B41FA5}">
                      <a16:colId xmlns:a16="http://schemas.microsoft.com/office/drawing/2014/main" val="1229117383"/>
                    </a:ext>
                  </a:extLst>
                </a:gridCol>
                <a:gridCol w="1398305">
                  <a:extLst>
                    <a:ext uri="{9D8B030D-6E8A-4147-A177-3AD203B41FA5}">
                      <a16:colId xmlns:a16="http://schemas.microsoft.com/office/drawing/2014/main" val="954447471"/>
                    </a:ext>
                  </a:extLst>
                </a:gridCol>
              </a:tblGrid>
              <a:tr h="1580542">
                <a:tc>
                  <a:txBody>
                    <a:bodyPr/>
                    <a:lstStyle/>
                    <a:p>
                      <a:pPr marL="36195"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Показник</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solidFill>
                      <a:srgbClr val="0070C0">
                        <a:alpha val="40000"/>
                      </a:srgbClr>
                    </a:solidFill>
                  </a:tcPr>
                </a:tc>
                <a:tc>
                  <a:txBody>
                    <a:bodyPr/>
                    <a:lstStyle/>
                    <a:p>
                      <a:pPr marL="36195"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Термін досліду</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solidFill>
                      <a:srgbClr val="0070C0">
                        <a:alpha val="40000"/>
                      </a:srgbClr>
                    </a:solidFill>
                  </a:tcPr>
                </a:tc>
                <a:tc>
                  <a:txBody>
                    <a:bodyPr/>
                    <a:lstStyle/>
                    <a:p>
                      <a:pPr marL="36195"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Інтактні тварини,</a:t>
                      </a:r>
                      <a:br>
                        <a:rPr lang="uk-UA" sz="1400" dirty="0">
                          <a:effectLst/>
                          <a:latin typeface="Times New Roman" panose="02020603050405020304" pitchFamily="18" charset="0"/>
                          <a:cs typeface="Times New Roman" panose="02020603050405020304" pitchFamily="18" charset="0"/>
                        </a:rPr>
                      </a:br>
                      <a:r>
                        <a:rPr lang="uk-UA" sz="1400" dirty="0">
                          <a:effectLst/>
                          <a:latin typeface="Times New Roman" panose="02020603050405020304" pitchFamily="18" charset="0"/>
                          <a:cs typeface="Times New Roman" panose="02020603050405020304" pitchFamily="18" charset="0"/>
                        </a:rPr>
                        <a:t>n = 6</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solidFill>
                      <a:srgbClr val="0070C0">
                        <a:alpha val="40000"/>
                      </a:srgbClr>
                    </a:solidFill>
                  </a:tcPr>
                </a:tc>
                <a:tc>
                  <a:txBody>
                    <a:bodyPr/>
                    <a:lstStyle/>
                    <a:p>
                      <a:pPr marL="36195" algn="ctr">
                        <a:lnSpc>
                          <a:spcPct val="107000"/>
                        </a:lnSpc>
                        <a:spcAft>
                          <a:spcPts val="0"/>
                        </a:spcAft>
                      </a:pPr>
                      <a:r>
                        <a:rPr lang="uk-UA" sz="1400" dirty="0" err="1">
                          <a:effectLst/>
                          <a:latin typeface="Times New Roman" panose="02020603050405020304" pitchFamily="18" charset="0"/>
                          <a:cs typeface="Times New Roman" panose="02020603050405020304" pitchFamily="18" charset="0"/>
                        </a:rPr>
                        <a:t>Іммобілізаційний</a:t>
                      </a:r>
                      <a:r>
                        <a:rPr lang="uk-UA" sz="1400" dirty="0">
                          <a:effectLst/>
                          <a:latin typeface="Times New Roman" panose="02020603050405020304" pitchFamily="18" charset="0"/>
                          <a:cs typeface="Times New Roman" panose="02020603050405020304" pitchFamily="18" charset="0"/>
                        </a:rPr>
                        <a:t> стрес,</a:t>
                      </a:r>
                      <a:br>
                        <a:rPr lang="uk-UA" sz="1400" dirty="0">
                          <a:effectLst/>
                          <a:latin typeface="Times New Roman" panose="02020603050405020304" pitchFamily="18" charset="0"/>
                          <a:cs typeface="Times New Roman" panose="02020603050405020304" pitchFamily="18" charset="0"/>
                        </a:rPr>
                      </a:br>
                      <a:r>
                        <a:rPr lang="uk-UA" sz="1400" dirty="0">
                          <a:effectLst/>
                          <a:latin typeface="Times New Roman" panose="02020603050405020304" pitchFamily="18" charset="0"/>
                          <a:cs typeface="Times New Roman" panose="02020603050405020304" pitchFamily="18" charset="0"/>
                        </a:rPr>
                        <a:t>n = 6</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solidFill>
                      <a:srgbClr val="0070C0">
                        <a:alpha val="40000"/>
                      </a:srgbClr>
                    </a:solidFill>
                  </a:tcPr>
                </a:tc>
                <a:tc>
                  <a:txBody>
                    <a:bodyPr/>
                    <a:lstStyle/>
                    <a:p>
                      <a:pPr marL="36195" algn="ctr">
                        <a:lnSpc>
                          <a:spcPct val="107000"/>
                        </a:lnSpc>
                        <a:spcAft>
                          <a:spcPts val="0"/>
                        </a:spcAft>
                      </a:pPr>
                      <a:r>
                        <a:rPr lang="uk-UA" sz="1400" dirty="0" err="1">
                          <a:effectLst/>
                          <a:latin typeface="Times New Roman" panose="02020603050405020304" pitchFamily="18" charset="0"/>
                          <a:cs typeface="Times New Roman" panose="02020603050405020304" pitchFamily="18" charset="0"/>
                        </a:rPr>
                        <a:t>Іммобілізаційний</a:t>
                      </a:r>
                      <a:r>
                        <a:rPr lang="uk-UA" sz="1400" dirty="0">
                          <a:effectLst/>
                          <a:latin typeface="Times New Roman" panose="02020603050405020304" pitchFamily="18" charset="0"/>
                          <a:cs typeface="Times New Roman" panose="02020603050405020304" pitchFamily="18" charset="0"/>
                        </a:rPr>
                        <a:t> стрес + 0,5 мл екстракту </a:t>
                      </a:r>
                      <a:r>
                        <a:rPr lang="uk-UA" sz="1400" dirty="0" err="1">
                          <a:effectLst/>
                          <a:latin typeface="Times New Roman" panose="02020603050405020304" pitchFamily="18" charset="0"/>
                          <a:cs typeface="Times New Roman" panose="02020603050405020304" pitchFamily="18" charset="0"/>
                        </a:rPr>
                        <a:t>м’яточника</a:t>
                      </a:r>
                      <a:r>
                        <a:rPr lang="uk-UA" sz="1400" dirty="0">
                          <a:effectLst/>
                          <a:latin typeface="Times New Roman" panose="02020603050405020304" pitchFamily="18" charset="0"/>
                          <a:cs typeface="Times New Roman" panose="02020603050405020304" pitchFamily="18" charset="0"/>
                        </a:rPr>
                        <a:t> чорного, n = 6</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solidFill>
                      <a:srgbClr val="0070C0">
                        <a:alpha val="40000"/>
                      </a:srgbClr>
                    </a:solidFill>
                  </a:tcPr>
                </a:tc>
                <a:tc>
                  <a:txBody>
                    <a:bodyPr/>
                    <a:lstStyle/>
                    <a:p>
                      <a:pPr marL="36195" algn="ctr">
                        <a:lnSpc>
                          <a:spcPct val="107000"/>
                        </a:lnSpc>
                        <a:spcAft>
                          <a:spcPts val="0"/>
                        </a:spcAft>
                      </a:pPr>
                      <a:r>
                        <a:rPr lang="uk-UA" sz="1400" dirty="0" err="1">
                          <a:effectLst/>
                          <a:latin typeface="Times New Roman" panose="02020603050405020304" pitchFamily="18" charset="0"/>
                          <a:cs typeface="Times New Roman" panose="02020603050405020304" pitchFamily="18" charset="0"/>
                        </a:rPr>
                        <a:t>Іммобілізаційний</a:t>
                      </a:r>
                      <a:r>
                        <a:rPr lang="uk-UA" sz="1400" dirty="0">
                          <a:effectLst/>
                          <a:latin typeface="Times New Roman" panose="02020603050405020304" pitchFamily="18" charset="0"/>
                          <a:cs typeface="Times New Roman" panose="02020603050405020304" pitchFamily="18" charset="0"/>
                        </a:rPr>
                        <a:t> стрес + 1мл екстракту </a:t>
                      </a:r>
                      <a:r>
                        <a:rPr lang="uk-UA" sz="1400" dirty="0" err="1">
                          <a:effectLst/>
                          <a:latin typeface="Times New Roman" panose="02020603050405020304" pitchFamily="18" charset="0"/>
                          <a:cs typeface="Times New Roman" panose="02020603050405020304" pitchFamily="18" charset="0"/>
                        </a:rPr>
                        <a:t>м’яточника</a:t>
                      </a:r>
                      <a:r>
                        <a:rPr lang="uk-UA" sz="1400" dirty="0">
                          <a:effectLst/>
                          <a:latin typeface="Times New Roman" panose="02020603050405020304" pitchFamily="18" charset="0"/>
                          <a:cs typeface="Times New Roman" panose="02020603050405020304" pitchFamily="18" charset="0"/>
                        </a:rPr>
                        <a:t> чорного, n = 6</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solidFill>
                      <a:srgbClr val="0070C0">
                        <a:alpha val="40000"/>
                      </a:srgbClr>
                    </a:solidFill>
                  </a:tcPr>
                </a:tc>
                <a:tc>
                  <a:txBody>
                    <a:bodyPr/>
                    <a:lstStyle/>
                    <a:p>
                      <a:pPr marL="36195" algn="ctr">
                        <a:lnSpc>
                          <a:spcPct val="107000"/>
                        </a:lnSpc>
                        <a:spcAft>
                          <a:spcPts val="0"/>
                        </a:spcAft>
                      </a:pPr>
                      <a:r>
                        <a:rPr lang="uk-UA" sz="1400" dirty="0" err="1">
                          <a:effectLst/>
                          <a:latin typeface="Times New Roman" panose="02020603050405020304" pitchFamily="18" charset="0"/>
                          <a:cs typeface="Times New Roman" panose="02020603050405020304" pitchFamily="18" charset="0"/>
                        </a:rPr>
                        <a:t>Іммобілізаційний</a:t>
                      </a:r>
                      <a:r>
                        <a:rPr lang="uk-UA" sz="1400" dirty="0">
                          <a:effectLst/>
                          <a:latin typeface="Times New Roman" panose="02020603050405020304" pitchFamily="18" charset="0"/>
                          <a:cs typeface="Times New Roman" panose="02020603050405020304" pitchFamily="18" charset="0"/>
                        </a:rPr>
                        <a:t> стрес + 1, 5 мл екстракту </a:t>
                      </a:r>
                      <a:r>
                        <a:rPr lang="uk-UA" sz="1400" dirty="0" err="1">
                          <a:effectLst/>
                          <a:latin typeface="Times New Roman" panose="02020603050405020304" pitchFamily="18" charset="0"/>
                          <a:cs typeface="Times New Roman" panose="02020603050405020304" pitchFamily="18" charset="0"/>
                        </a:rPr>
                        <a:t>м’яточника</a:t>
                      </a:r>
                      <a:r>
                        <a:rPr lang="uk-UA" sz="1400" dirty="0">
                          <a:effectLst/>
                          <a:latin typeface="Times New Roman" panose="02020603050405020304" pitchFamily="18" charset="0"/>
                          <a:cs typeface="Times New Roman" panose="02020603050405020304" pitchFamily="18" charset="0"/>
                        </a:rPr>
                        <a:t> чорного, n = 6</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solidFill>
                      <a:srgbClr val="0070C0">
                        <a:alpha val="40000"/>
                      </a:srgbClr>
                    </a:solidFill>
                  </a:tcPr>
                </a:tc>
                <a:tc>
                  <a:txBody>
                    <a:bodyPr/>
                    <a:lstStyle/>
                    <a:p>
                      <a:pPr marL="36195" algn="ctr">
                        <a:lnSpc>
                          <a:spcPct val="107000"/>
                        </a:lnSpc>
                        <a:spcAft>
                          <a:spcPts val="0"/>
                        </a:spcAft>
                      </a:pPr>
                      <a:r>
                        <a:rPr lang="uk-UA" sz="1400" dirty="0" err="1">
                          <a:effectLst/>
                          <a:latin typeface="Times New Roman" panose="02020603050405020304" pitchFamily="18" charset="0"/>
                          <a:cs typeface="Times New Roman" panose="02020603050405020304" pitchFamily="18" charset="0"/>
                        </a:rPr>
                        <a:t>Іммобілізаційний</a:t>
                      </a:r>
                      <a:r>
                        <a:rPr lang="uk-UA" sz="1400" dirty="0">
                          <a:effectLst/>
                          <a:latin typeface="Times New Roman" panose="02020603050405020304" pitchFamily="18" charset="0"/>
                          <a:cs typeface="Times New Roman" panose="02020603050405020304" pitchFamily="18" charset="0"/>
                        </a:rPr>
                        <a:t> стрес + 2мл екстракту </a:t>
                      </a:r>
                      <a:r>
                        <a:rPr lang="uk-UA" sz="1400" dirty="0" err="1">
                          <a:effectLst/>
                          <a:latin typeface="Times New Roman" panose="02020603050405020304" pitchFamily="18" charset="0"/>
                          <a:cs typeface="Times New Roman" panose="02020603050405020304" pitchFamily="18" charset="0"/>
                        </a:rPr>
                        <a:t>м’яточника</a:t>
                      </a:r>
                      <a:r>
                        <a:rPr lang="uk-UA" sz="1400" dirty="0">
                          <a:effectLst/>
                          <a:latin typeface="Times New Roman" panose="02020603050405020304" pitchFamily="18" charset="0"/>
                          <a:cs typeface="Times New Roman" panose="02020603050405020304" pitchFamily="18" charset="0"/>
                        </a:rPr>
                        <a:t> чорного, n = 6</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solidFill>
                      <a:srgbClr val="0070C0">
                        <a:alpha val="40000"/>
                      </a:srgbClr>
                    </a:solidFill>
                  </a:tcPr>
                </a:tc>
                <a:extLst>
                  <a:ext uri="{0D108BD9-81ED-4DB2-BD59-A6C34878D82A}">
                    <a16:rowId xmlns:a16="http://schemas.microsoft.com/office/drawing/2014/main" val="2526055893"/>
                  </a:ext>
                </a:extLst>
              </a:tr>
              <a:tr h="242409">
                <a:tc rowSpan="3">
                  <a:txBody>
                    <a:bodyPr/>
                    <a:lstStyle/>
                    <a:p>
                      <a:pPr algn="l">
                        <a:lnSpc>
                          <a:spcPct val="107000"/>
                        </a:lnSpc>
                        <a:spcAft>
                          <a:spcPts val="0"/>
                        </a:spcAft>
                      </a:pPr>
                      <a:r>
                        <a:rPr lang="uk-UA" sz="1400" dirty="0">
                          <a:effectLst/>
                          <a:latin typeface="Times New Roman" panose="02020603050405020304" pitchFamily="18" charset="0"/>
                          <a:cs typeface="Times New Roman" panose="02020603050405020304" pitchFamily="18" charset="0"/>
                        </a:rPr>
                        <a:t>ДК, ммоль/л</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just">
                        <a:lnSpc>
                          <a:spcPct val="107000"/>
                        </a:lnSpc>
                        <a:spcAft>
                          <a:spcPts val="0"/>
                        </a:spcAft>
                      </a:pPr>
                      <a:r>
                        <a:rPr lang="uk-UA" sz="1400" dirty="0">
                          <a:effectLst/>
                          <a:latin typeface="Times New Roman" panose="02020603050405020304" pitchFamily="18" charset="0"/>
                          <a:cs typeface="Times New Roman" panose="02020603050405020304" pitchFamily="18" charset="0"/>
                        </a:rPr>
                        <a:t>5 діб</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rowSpan="3">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14,16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0,64</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30,72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1,06*</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26,22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2,11*</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20, 36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0,22*</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16,38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1,68**</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15,29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0,65**</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3176014895"/>
                  </a:ext>
                </a:extLst>
              </a:tr>
              <a:tr h="242409">
                <a:tc vMerge="1">
                  <a:txBody>
                    <a:bodyPr/>
                    <a:lstStyle/>
                    <a:p>
                      <a:endParaRPr lang="ru-RU"/>
                    </a:p>
                  </a:txBody>
                  <a:tcPr/>
                </a:tc>
                <a:tc>
                  <a:txBody>
                    <a:bodyPr/>
                    <a:lstStyle/>
                    <a:p>
                      <a:pPr algn="just">
                        <a:lnSpc>
                          <a:spcPct val="107000"/>
                        </a:lnSpc>
                        <a:spcAft>
                          <a:spcPts val="0"/>
                        </a:spcAft>
                      </a:pPr>
                      <a:r>
                        <a:rPr lang="uk-UA" sz="1400" dirty="0">
                          <a:effectLst/>
                          <a:latin typeface="Times New Roman" panose="02020603050405020304" pitchFamily="18" charset="0"/>
                          <a:cs typeface="Times New Roman" panose="02020603050405020304" pitchFamily="18" charset="0"/>
                        </a:rPr>
                        <a:t>15 діб</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vMerge="1">
                  <a:txBody>
                    <a:bodyPr/>
                    <a:lstStyle/>
                    <a:p>
                      <a:endParaRPr lang="ru-RU"/>
                    </a:p>
                  </a:txBody>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34,85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0,85*</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19,1 2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1,11**</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17, 24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0,15**</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15,2 8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1,12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15,45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0,1 5**</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3951986974"/>
                  </a:ext>
                </a:extLst>
              </a:tr>
              <a:tr h="242409">
                <a:tc vMerge="1">
                  <a:txBody>
                    <a:bodyPr/>
                    <a:lstStyle/>
                    <a:p>
                      <a:endParaRPr lang="ru-RU"/>
                    </a:p>
                  </a:txBody>
                  <a:tcPr/>
                </a:tc>
                <a:tc>
                  <a:txBody>
                    <a:bodyPr/>
                    <a:lstStyle/>
                    <a:p>
                      <a:pPr algn="just">
                        <a:lnSpc>
                          <a:spcPct val="107000"/>
                        </a:lnSpc>
                        <a:spcAft>
                          <a:spcPts val="0"/>
                        </a:spcAft>
                      </a:pPr>
                      <a:r>
                        <a:rPr lang="uk-UA" sz="1400">
                          <a:effectLst/>
                          <a:latin typeface="Times New Roman" panose="02020603050405020304" pitchFamily="18" charset="0"/>
                          <a:cs typeface="Times New Roman" panose="02020603050405020304" pitchFamily="18" charset="0"/>
                        </a:rPr>
                        <a:t>30 діб</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vMerge="1">
                  <a:txBody>
                    <a:bodyPr/>
                    <a:lstStyle/>
                    <a:p>
                      <a:endParaRPr lang="ru-RU"/>
                    </a:p>
                  </a:txBody>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37,85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0,12*</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17,42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0,18**</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16, 56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0,23**</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14,25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0,14**</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14,02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0,47**</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3200379773"/>
                  </a:ext>
                </a:extLst>
              </a:tr>
              <a:tr h="242409">
                <a:tc rowSpan="3">
                  <a:txBody>
                    <a:bodyPr/>
                    <a:lstStyle/>
                    <a:p>
                      <a:pPr algn="l">
                        <a:lnSpc>
                          <a:spcPct val="107000"/>
                        </a:lnSpc>
                        <a:spcAft>
                          <a:spcPts val="0"/>
                        </a:spcAft>
                      </a:pPr>
                      <a:r>
                        <a:rPr lang="uk-UA" sz="1400" dirty="0">
                          <a:effectLst/>
                          <a:latin typeface="Times New Roman" panose="02020603050405020304" pitchFamily="18" charset="0"/>
                          <a:cs typeface="Times New Roman" panose="02020603050405020304" pitchFamily="18" charset="0"/>
                        </a:rPr>
                        <a:t>МДА, </a:t>
                      </a:r>
                      <a:r>
                        <a:rPr lang="uk-UA" sz="1400" dirty="0" err="1">
                          <a:effectLst/>
                          <a:latin typeface="Times New Roman" panose="02020603050405020304" pitchFamily="18" charset="0"/>
                          <a:cs typeface="Times New Roman" panose="02020603050405020304" pitchFamily="18" charset="0"/>
                        </a:rPr>
                        <a:t>мкмоль</a:t>
                      </a:r>
                      <a:r>
                        <a:rPr lang="uk-UA" sz="1400" dirty="0">
                          <a:effectLst/>
                          <a:latin typeface="Times New Roman" panose="02020603050405020304" pitchFamily="18" charset="0"/>
                          <a:cs typeface="Times New Roman" panose="02020603050405020304" pitchFamily="18" charset="0"/>
                        </a:rPr>
                        <a:t>/л</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just">
                        <a:lnSpc>
                          <a:spcPct val="107000"/>
                        </a:lnSpc>
                        <a:spcAft>
                          <a:spcPts val="0"/>
                        </a:spcAft>
                      </a:pPr>
                      <a:r>
                        <a:rPr lang="uk-UA" sz="1400">
                          <a:effectLst/>
                          <a:latin typeface="Times New Roman" panose="02020603050405020304" pitchFamily="18" charset="0"/>
                          <a:cs typeface="Times New Roman" panose="02020603050405020304" pitchFamily="18" charset="0"/>
                        </a:rPr>
                        <a:t>5 діб</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rowSpan="3">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4,65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0,10</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6,94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0,16*</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5,53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0,25*</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5,34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0,11*</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5,25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0,17**</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4,62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0,19**</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extLst>
                  <a:ext uri="{0D108BD9-81ED-4DB2-BD59-A6C34878D82A}">
                    <a16:rowId xmlns:a16="http://schemas.microsoft.com/office/drawing/2014/main" val="1414899566"/>
                  </a:ext>
                </a:extLst>
              </a:tr>
              <a:tr h="242409">
                <a:tc vMerge="1">
                  <a:txBody>
                    <a:bodyPr/>
                    <a:lstStyle/>
                    <a:p>
                      <a:endParaRPr lang="ru-RU"/>
                    </a:p>
                  </a:txBody>
                  <a:tcPr/>
                </a:tc>
                <a:tc>
                  <a:txBody>
                    <a:bodyPr/>
                    <a:lstStyle/>
                    <a:p>
                      <a:pPr algn="just">
                        <a:lnSpc>
                          <a:spcPct val="107000"/>
                        </a:lnSpc>
                        <a:spcAft>
                          <a:spcPts val="0"/>
                        </a:spcAft>
                      </a:pPr>
                      <a:r>
                        <a:rPr lang="uk-UA" sz="1400">
                          <a:effectLst/>
                          <a:latin typeface="Times New Roman" panose="02020603050405020304" pitchFamily="18" charset="0"/>
                          <a:cs typeface="Times New Roman" panose="02020603050405020304" pitchFamily="18" charset="0"/>
                        </a:rPr>
                        <a:t>15 діб</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vMerge="1">
                  <a:txBody>
                    <a:bodyPr/>
                    <a:lstStyle/>
                    <a:p>
                      <a:endParaRPr lang="ru-RU"/>
                    </a:p>
                  </a:txBody>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7,15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0,45*</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4,31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0,25**</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4,23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0,19**</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4,0 5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0,13**</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4,34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0,12**</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4134277812"/>
                  </a:ext>
                </a:extLst>
              </a:tr>
              <a:tr h="242409">
                <a:tc vMerge="1">
                  <a:txBody>
                    <a:bodyPr/>
                    <a:lstStyle/>
                    <a:p>
                      <a:endParaRPr lang="ru-RU"/>
                    </a:p>
                  </a:txBody>
                  <a:tcPr/>
                </a:tc>
                <a:tc>
                  <a:txBody>
                    <a:bodyPr/>
                    <a:lstStyle/>
                    <a:p>
                      <a:pPr algn="just">
                        <a:lnSpc>
                          <a:spcPct val="107000"/>
                        </a:lnSpc>
                        <a:spcAft>
                          <a:spcPts val="0"/>
                        </a:spcAft>
                      </a:pPr>
                      <a:r>
                        <a:rPr lang="uk-UA" sz="1400">
                          <a:effectLst/>
                          <a:latin typeface="Times New Roman" panose="02020603050405020304" pitchFamily="18" charset="0"/>
                          <a:cs typeface="Times New Roman" panose="02020603050405020304" pitchFamily="18" charset="0"/>
                        </a:rPr>
                        <a:t>30 діб</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vMerge="1">
                  <a:txBody>
                    <a:bodyPr/>
                    <a:lstStyle/>
                    <a:p>
                      <a:endParaRPr lang="ru-RU"/>
                    </a:p>
                  </a:txBody>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7,56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0,78*</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4,34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0,12**</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4,17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0,15**</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3,96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0,17**</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4,11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0,43**</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4264304119"/>
                  </a:ext>
                </a:extLst>
              </a:tr>
              <a:tr h="242409">
                <a:tc rowSpan="3">
                  <a:txBody>
                    <a:bodyPr/>
                    <a:lstStyle/>
                    <a:p>
                      <a:pPr algn="l">
                        <a:lnSpc>
                          <a:spcPct val="107000"/>
                        </a:lnSpc>
                        <a:spcAft>
                          <a:spcPts val="0"/>
                        </a:spcAft>
                      </a:pPr>
                      <a:r>
                        <a:rPr lang="uk-UA" sz="1400" dirty="0">
                          <a:effectLst/>
                          <a:latin typeface="Times New Roman" panose="02020603050405020304" pitchFamily="18" charset="0"/>
                          <a:cs typeface="Times New Roman" panose="02020603050405020304" pitchFamily="18" charset="0"/>
                        </a:rPr>
                        <a:t>СОД, </a:t>
                      </a:r>
                      <a:r>
                        <a:rPr lang="uk-UA" sz="1400" dirty="0" err="1">
                          <a:effectLst/>
                          <a:latin typeface="Times New Roman" panose="02020603050405020304" pitchFamily="18" charset="0"/>
                          <a:cs typeface="Times New Roman" panose="02020603050405020304" pitchFamily="18" charset="0"/>
                        </a:rPr>
                        <a:t>у.о</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just">
                        <a:lnSpc>
                          <a:spcPct val="107000"/>
                        </a:lnSpc>
                        <a:spcAft>
                          <a:spcPts val="0"/>
                        </a:spcAft>
                      </a:pPr>
                      <a:r>
                        <a:rPr lang="uk-UA" sz="1400">
                          <a:effectLst/>
                          <a:latin typeface="Times New Roman" panose="02020603050405020304" pitchFamily="18" charset="0"/>
                          <a:cs typeface="Times New Roman" panose="02020603050405020304" pitchFamily="18" charset="0"/>
                        </a:rPr>
                        <a:t>5 діб</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rowSpan="3">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3,59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0,11</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6,93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0,49*</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3,23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0,2**</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3,14</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0,12**</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2,79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0,08*</a:t>
                      </a:r>
                      <a:r>
                        <a:rPr lang="uk-UA" sz="1400" baseline="30000">
                          <a:effectLst/>
                          <a:latin typeface="Times New Roman" panose="02020603050405020304" pitchFamily="18" charset="0"/>
                          <a:cs typeface="Times New Roman" panose="02020603050405020304" pitchFamily="18" charset="0"/>
                        </a:rPr>
                        <a:t>,</a:t>
                      </a:r>
                      <a:r>
                        <a:rPr lang="uk-UA" sz="14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2,3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0,19*</a:t>
                      </a:r>
                      <a:r>
                        <a:rPr lang="uk-UA" sz="1400" baseline="30000" dirty="0">
                          <a:effectLst/>
                          <a:latin typeface="Times New Roman" panose="02020603050405020304" pitchFamily="18" charset="0"/>
                          <a:cs typeface="Times New Roman" panose="02020603050405020304" pitchFamily="18" charset="0"/>
                        </a:rPr>
                        <a:t>,</a:t>
                      </a:r>
                      <a:r>
                        <a:rPr lang="uk-UA" sz="14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extLst>
                  <a:ext uri="{0D108BD9-81ED-4DB2-BD59-A6C34878D82A}">
                    <a16:rowId xmlns:a16="http://schemas.microsoft.com/office/drawing/2014/main" val="2398179051"/>
                  </a:ext>
                </a:extLst>
              </a:tr>
              <a:tr h="242409">
                <a:tc vMerge="1">
                  <a:txBody>
                    <a:bodyPr/>
                    <a:lstStyle/>
                    <a:p>
                      <a:endParaRPr lang="ru-RU"/>
                    </a:p>
                  </a:txBody>
                  <a:tcPr/>
                </a:tc>
                <a:tc>
                  <a:txBody>
                    <a:bodyPr/>
                    <a:lstStyle/>
                    <a:p>
                      <a:pPr algn="just">
                        <a:lnSpc>
                          <a:spcPct val="107000"/>
                        </a:lnSpc>
                        <a:spcAft>
                          <a:spcPts val="0"/>
                        </a:spcAft>
                      </a:pPr>
                      <a:r>
                        <a:rPr lang="uk-UA" sz="1400">
                          <a:effectLst/>
                          <a:latin typeface="Times New Roman" panose="02020603050405020304" pitchFamily="18" charset="0"/>
                          <a:cs typeface="Times New Roman" panose="02020603050405020304" pitchFamily="18" charset="0"/>
                        </a:rPr>
                        <a:t>15 діб</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vMerge="1">
                  <a:txBody>
                    <a:bodyPr/>
                    <a:lstStyle/>
                    <a:p>
                      <a:endParaRPr lang="ru-RU"/>
                    </a:p>
                  </a:txBody>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6,98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0,23*</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3,45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0,42**</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3,21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0,53**</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2,92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0,02*</a:t>
                      </a:r>
                      <a:r>
                        <a:rPr lang="uk-UA" sz="1400" baseline="30000">
                          <a:effectLst/>
                          <a:latin typeface="Times New Roman" panose="02020603050405020304" pitchFamily="18" charset="0"/>
                          <a:cs typeface="Times New Roman" panose="02020603050405020304" pitchFamily="18" charset="0"/>
                        </a:rPr>
                        <a:t>,</a:t>
                      </a:r>
                      <a:r>
                        <a:rPr lang="uk-UA" sz="14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2,63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0,12*</a:t>
                      </a:r>
                      <a:r>
                        <a:rPr lang="uk-UA" sz="1400" baseline="30000" dirty="0">
                          <a:effectLst/>
                          <a:latin typeface="Times New Roman" panose="02020603050405020304" pitchFamily="18" charset="0"/>
                          <a:cs typeface="Times New Roman" panose="02020603050405020304" pitchFamily="18" charset="0"/>
                        </a:rPr>
                        <a:t>,</a:t>
                      </a:r>
                      <a:r>
                        <a:rPr lang="uk-UA" sz="14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422374459"/>
                  </a:ext>
                </a:extLst>
              </a:tr>
              <a:tr h="242409">
                <a:tc vMerge="1">
                  <a:txBody>
                    <a:bodyPr/>
                    <a:lstStyle/>
                    <a:p>
                      <a:endParaRPr lang="ru-RU"/>
                    </a:p>
                  </a:txBody>
                  <a:tcPr/>
                </a:tc>
                <a:tc>
                  <a:txBody>
                    <a:bodyPr/>
                    <a:lstStyle/>
                    <a:p>
                      <a:pPr algn="just">
                        <a:lnSpc>
                          <a:spcPct val="107000"/>
                        </a:lnSpc>
                        <a:spcAft>
                          <a:spcPts val="0"/>
                        </a:spcAft>
                      </a:pPr>
                      <a:r>
                        <a:rPr lang="uk-UA" sz="1400">
                          <a:effectLst/>
                          <a:latin typeface="Times New Roman" panose="02020603050405020304" pitchFamily="18" charset="0"/>
                          <a:cs typeface="Times New Roman" panose="02020603050405020304" pitchFamily="18" charset="0"/>
                        </a:rPr>
                        <a:t>30 діб</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vMerge="1">
                  <a:txBody>
                    <a:bodyPr/>
                    <a:lstStyle/>
                    <a:p>
                      <a:endParaRPr lang="ru-RU"/>
                    </a:p>
                  </a:txBody>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7,13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0,89*</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3,26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0,15**</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3,15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0,65**</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2,45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0,57*</a:t>
                      </a:r>
                      <a:r>
                        <a:rPr lang="uk-UA" sz="1400" baseline="30000">
                          <a:effectLst/>
                          <a:latin typeface="Times New Roman" panose="02020603050405020304" pitchFamily="18" charset="0"/>
                          <a:cs typeface="Times New Roman" panose="02020603050405020304" pitchFamily="18" charset="0"/>
                        </a:rPr>
                        <a:t>,</a:t>
                      </a:r>
                      <a:r>
                        <a:rPr lang="uk-UA" sz="14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2,21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0,23*</a:t>
                      </a:r>
                      <a:r>
                        <a:rPr lang="uk-UA" sz="1400" baseline="30000" dirty="0">
                          <a:effectLst/>
                          <a:latin typeface="Times New Roman" panose="02020603050405020304" pitchFamily="18" charset="0"/>
                          <a:cs typeface="Times New Roman" panose="02020603050405020304" pitchFamily="18" charset="0"/>
                        </a:rPr>
                        <a:t>,</a:t>
                      </a:r>
                      <a:r>
                        <a:rPr lang="uk-UA" sz="14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1505118733"/>
                  </a:ext>
                </a:extLst>
              </a:tr>
              <a:tr h="242409">
                <a:tc rowSpan="3">
                  <a:txBody>
                    <a:bodyPr/>
                    <a:lstStyle/>
                    <a:p>
                      <a:pPr algn="l">
                        <a:lnSpc>
                          <a:spcPct val="107000"/>
                        </a:lnSpc>
                        <a:spcAft>
                          <a:spcPts val="0"/>
                        </a:spcAft>
                      </a:pPr>
                      <a:r>
                        <a:rPr lang="uk-UA" sz="1400" dirty="0">
                          <a:effectLst/>
                          <a:latin typeface="Times New Roman" panose="02020603050405020304" pitchFamily="18" charset="0"/>
                          <a:cs typeface="Times New Roman" panose="02020603050405020304" pitchFamily="18" charset="0"/>
                        </a:rPr>
                        <a:t>Каталаза, </a:t>
                      </a:r>
                      <a:r>
                        <a:rPr lang="uk-UA" sz="1400" dirty="0" err="1">
                          <a:effectLst/>
                          <a:latin typeface="Times New Roman" panose="02020603050405020304" pitchFamily="18" charset="0"/>
                          <a:cs typeface="Times New Roman" panose="02020603050405020304" pitchFamily="18" charset="0"/>
                        </a:rPr>
                        <a:t>у.о</a:t>
                      </a:r>
                      <a:r>
                        <a:rPr lang="uk-UA" sz="1400" dirty="0">
                          <a:effectLst/>
                          <a:latin typeface="Times New Roman" panose="02020603050405020304" pitchFamily="18" charset="0"/>
                          <a:cs typeface="Times New Roman" panose="02020603050405020304" pitchFamily="18" charset="0"/>
                        </a:rPr>
                        <a:t>.</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just">
                        <a:lnSpc>
                          <a:spcPct val="107000"/>
                        </a:lnSpc>
                        <a:spcAft>
                          <a:spcPts val="0"/>
                        </a:spcAft>
                      </a:pPr>
                      <a:r>
                        <a:rPr lang="uk-UA" sz="1400">
                          <a:effectLst/>
                          <a:latin typeface="Times New Roman" panose="02020603050405020304" pitchFamily="18" charset="0"/>
                          <a:cs typeface="Times New Roman" panose="02020603050405020304" pitchFamily="18" charset="0"/>
                        </a:rPr>
                        <a:t>5 діб</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rowSpan="3">
                  <a:txBody>
                    <a:bodyPr/>
                    <a:lstStyle/>
                    <a:p>
                      <a:pPr algn="just">
                        <a:lnSpc>
                          <a:spcPct val="107000"/>
                        </a:lnSpc>
                        <a:spcAft>
                          <a:spcPts val="0"/>
                        </a:spcAft>
                      </a:pPr>
                      <a:r>
                        <a:rPr lang="uk-UA" sz="1400" dirty="0">
                          <a:effectLst/>
                          <a:latin typeface="Times New Roman" panose="02020603050405020304" pitchFamily="18" charset="0"/>
                          <a:cs typeface="Times New Roman" panose="02020603050405020304" pitchFamily="18" charset="0"/>
                        </a:rPr>
                        <a:t>5,10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0,13</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5,88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0,26*</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4,89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0,12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4,43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0,19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4,18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0,25**</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4,12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0,2**</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extLst>
                  <a:ext uri="{0D108BD9-81ED-4DB2-BD59-A6C34878D82A}">
                    <a16:rowId xmlns:a16="http://schemas.microsoft.com/office/drawing/2014/main" val="683442602"/>
                  </a:ext>
                </a:extLst>
              </a:tr>
              <a:tr h="242409">
                <a:tc vMerge="1">
                  <a:txBody>
                    <a:bodyPr/>
                    <a:lstStyle/>
                    <a:p>
                      <a:endParaRPr lang="ru-RU"/>
                    </a:p>
                  </a:txBody>
                  <a:tcPr/>
                </a:tc>
                <a:tc>
                  <a:txBody>
                    <a:bodyPr/>
                    <a:lstStyle/>
                    <a:p>
                      <a:pPr algn="just">
                        <a:lnSpc>
                          <a:spcPct val="107000"/>
                        </a:lnSpc>
                        <a:spcAft>
                          <a:spcPts val="0"/>
                        </a:spcAft>
                      </a:pPr>
                      <a:r>
                        <a:rPr lang="uk-UA" sz="1400">
                          <a:effectLst/>
                          <a:latin typeface="Times New Roman" panose="02020603050405020304" pitchFamily="18" charset="0"/>
                          <a:cs typeface="Times New Roman" panose="02020603050405020304" pitchFamily="18" charset="0"/>
                        </a:rPr>
                        <a:t>15 діб</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vMerge="1">
                  <a:txBody>
                    <a:bodyPr/>
                    <a:lstStyle/>
                    <a:p>
                      <a:endParaRPr lang="ru-RU"/>
                    </a:p>
                  </a:txBody>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6,03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0,21*</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4,21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0,22 *</a:t>
                      </a:r>
                      <a:r>
                        <a:rPr lang="uk-UA" sz="1400" baseline="30000">
                          <a:effectLst/>
                          <a:latin typeface="Times New Roman" panose="02020603050405020304" pitchFamily="18" charset="0"/>
                          <a:cs typeface="Times New Roman" panose="02020603050405020304" pitchFamily="18" charset="0"/>
                        </a:rPr>
                        <a:t>,</a:t>
                      </a:r>
                      <a:r>
                        <a:rPr lang="uk-UA" sz="1400">
                          <a:effectLst/>
                          <a:latin typeface="Times New Roman" panose="02020603050405020304" pitchFamily="18" charset="0"/>
                          <a:cs typeface="Times New Roman" panose="02020603050405020304" pitchFamily="18" charset="0"/>
                        </a:rPr>
                        <a:t>**</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4,18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0,45 *</a:t>
                      </a:r>
                      <a:r>
                        <a:rPr lang="uk-UA" sz="1400" baseline="30000">
                          <a:effectLst/>
                          <a:latin typeface="Times New Roman" panose="02020603050405020304" pitchFamily="18" charset="0"/>
                          <a:cs typeface="Times New Roman" panose="02020603050405020304" pitchFamily="18" charset="0"/>
                        </a:rPr>
                        <a:t>,</a:t>
                      </a:r>
                      <a:r>
                        <a:rPr lang="uk-UA" sz="1400">
                          <a:effectLst/>
                          <a:latin typeface="Times New Roman" panose="02020603050405020304" pitchFamily="18" charset="0"/>
                          <a:cs typeface="Times New Roman" panose="02020603050405020304" pitchFamily="18" charset="0"/>
                        </a:rPr>
                        <a:t>**</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4,24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0,34*</a:t>
                      </a:r>
                      <a:r>
                        <a:rPr lang="uk-UA" sz="1400" baseline="30000">
                          <a:effectLst/>
                          <a:latin typeface="Times New Roman" panose="02020603050405020304" pitchFamily="18" charset="0"/>
                          <a:cs typeface="Times New Roman" panose="02020603050405020304" pitchFamily="18" charset="0"/>
                        </a:rPr>
                        <a:t>,</a:t>
                      </a:r>
                      <a:r>
                        <a:rPr lang="uk-UA" sz="1400">
                          <a:effectLst/>
                          <a:latin typeface="Times New Roman" panose="02020603050405020304" pitchFamily="18" charset="0"/>
                          <a:cs typeface="Times New Roman" panose="02020603050405020304" pitchFamily="18" charset="0"/>
                        </a:rPr>
                        <a:t>**</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4,34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0,25*</a:t>
                      </a:r>
                      <a:r>
                        <a:rPr lang="uk-UA" sz="1400" baseline="30000" dirty="0">
                          <a:effectLst/>
                          <a:latin typeface="Times New Roman" panose="02020603050405020304" pitchFamily="18" charset="0"/>
                          <a:cs typeface="Times New Roman" panose="02020603050405020304" pitchFamily="18" charset="0"/>
                        </a:rPr>
                        <a:t>,</a:t>
                      </a:r>
                      <a:r>
                        <a:rPr lang="uk-UA" sz="1400" dirty="0">
                          <a:effectLst/>
                          <a:latin typeface="Times New Roman" panose="02020603050405020304" pitchFamily="18" charset="0"/>
                          <a:cs typeface="Times New Roman" panose="02020603050405020304" pitchFamily="18" charset="0"/>
                        </a:rPr>
                        <a:t>**</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2505659630"/>
                  </a:ext>
                </a:extLst>
              </a:tr>
              <a:tr h="242409">
                <a:tc vMerge="1">
                  <a:txBody>
                    <a:bodyPr/>
                    <a:lstStyle/>
                    <a:p>
                      <a:endParaRPr lang="ru-RU"/>
                    </a:p>
                  </a:txBody>
                  <a:tcPr/>
                </a:tc>
                <a:tc>
                  <a:txBody>
                    <a:bodyPr/>
                    <a:lstStyle/>
                    <a:p>
                      <a:pPr algn="just">
                        <a:lnSpc>
                          <a:spcPct val="107000"/>
                        </a:lnSpc>
                        <a:spcAft>
                          <a:spcPts val="0"/>
                        </a:spcAft>
                      </a:pPr>
                      <a:r>
                        <a:rPr lang="uk-UA" sz="1400">
                          <a:effectLst/>
                          <a:latin typeface="Times New Roman" panose="02020603050405020304" pitchFamily="18" charset="0"/>
                          <a:cs typeface="Times New Roman" panose="02020603050405020304" pitchFamily="18" charset="0"/>
                        </a:rPr>
                        <a:t>30 діб</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vMerge="1">
                  <a:txBody>
                    <a:bodyPr/>
                    <a:lstStyle/>
                    <a:p>
                      <a:endParaRPr lang="ru-RU"/>
                    </a:p>
                  </a:txBody>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6,23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0,03*</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4,12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0,67 *</a:t>
                      </a:r>
                      <a:r>
                        <a:rPr lang="uk-UA" sz="1400" baseline="30000">
                          <a:effectLst/>
                          <a:latin typeface="Times New Roman" panose="02020603050405020304" pitchFamily="18" charset="0"/>
                          <a:cs typeface="Times New Roman" panose="02020603050405020304" pitchFamily="18" charset="0"/>
                        </a:rPr>
                        <a:t>,</a:t>
                      </a:r>
                      <a:r>
                        <a:rPr lang="uk-UA" sz="1400">
                          <a:effectLst/>
                          <a:latin typeface="Times New Roman" panose="02020603050405020304" pitchFamily="18" charset="0"/>
                          <a:cs typeface="Times New Roman" panose="02020603050405020304" pitchFamily="18" charset="0"/>
                        </a:rPr>
                        <a:t>**</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3,98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0,95 *</a:t>
                      </a:r>
                      <a:r>
                        <a:rPr lang="uk-UA" sz="1400" baseline="30000" dirty="0">
                          <a:effectLst/>
                          <a:latin typeface="Times New Roman" panose="02020603050405020304" pitchFamily="18" charset="0"/>
                          <a:cs typeface="Times New Roman" panose="02020603050405020304" pitchFamily="18" charset="0"/>
                        </a:rPr>
                        <a:t>,</a:t>
                      </a:r>
                      <a:r>
                        <a:rPr lang="uk-UA" sz="1400" dirty="0">
                          <a:effectLst/>
                          <a:latin typeface="Times New Roman" panose="02020603050405020304" pitchFamily="18" charset="0"/>
                          <a:cs typeface="Times New Roman" panose="02020603050405020304" pitchFamily="18" charset="0"/>
                        </a:rPr>
                        <a:t>**</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4,01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0,17*</a:t>
                      </a:r>
                      <a:r>
                        <a:rPr lang="uk-UA" sz="1400" baseline="30000">
                          <a:effectLst/>
                          <a:latin typeface="Times New Roman" panose="02020603050405020304" pitchFamily="18" charset="0"/>
                          <a:cs typeface="Times New Roman" panose="02020603050405020304" pitchFamily="18" charset="0"/>
                        </a:rPr>
                        <a:t>,</a:t>
                      </a:r>
                      <a:r>
                        <a:rPr lang="uk-UA" sz="1400">
                          <a:effectLst/>
                          <a:latin typeface="Times New Roman" panose="02020603050405020304" pitchFamily="18" charset="0"/>
                          <a:cs typeface="Times New Roman" panose="02020603050405020304" pitchFamily="18" charset="0"/>
                        </a:rPr>
                        <a:t>**</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4,11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0,05*</a:t>
                      </a:r>
                      <a:r>
                        <a:rPr lang="uk-UA" sz="1400" baseline="30000" dirty="0">
                          <a:effectLst/>
                          <a:latin typeface="Times New Roman" panose="02020603050405020304" pitchFamily="18" charset="0"/>
                          <a:cs typeface="Times New Roman" panose="02020603050405020304" pitchFamily="18" charset="0"/>
                        </a:rPr>
                        <a:t>,</a:t>
                      </a:r>
                      <a:r>
                        <a:rPr lang="uk-UA" sz="1400" dirty="0">
                          <a:effectLst/>
                          <a:latin typeface="Times New Roman" panose="02020603050405020304" pitchFamily="18" charset="0"/>
                          <a:cs typeface="Times New Roman" panose="02020603050405020304" pitchFamily="18" charset="0"/>
                        </a:rPr>
                        <a:t>**</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132009245"/>
                  </a:ext>
                </a:extLst>
              </a:tr>
            </a:tbl>
          </a:graphicData>
        </a:graphic>
      </p:graphicFrame>
      <p:sp>
        <p:nvSpPr>
          <p:cNvPr id="9" name="Прямоугольник 8"/>
          <p:cNvSpPr/>
          <p:nvPr/>
        </p:nvSpPr>
        <p:spPr>
          <a:xfrm>
            <a:off x="934497" y="5378941"/>
            <a:ext cx="10331380" cy="523220"/>
          </a:xfrm>
          <a:prstGeom prst="rect">
            <a:avLst/>
          </a:prstGeom>
        </p:spPr>
        <p:txBody>
          <a:bodyPr wrap="square">
            <a:spAutoFit/>
          </a:bodyPr>
          <a:lstStyle/>
          <a:p>
            <a:r>
              <a:rPr lang="uk-UA" sz="1400" dirty="0">
                <a:latin typeface="Times New Roman" panose="02020603050405020304" pitchFamily="18" charset="0"/>
                <a:ea typeface="Calibri" panose="020F0502020204030204" pitchFamily="34" charset="0"/>
              </a:rPr>
              <a:t>Примітка: * - Р&lt;0,05 в порівнянні з показниками інтактних тварин; ** - Р&lt;0,05 в порівнянні з показниками групи тварин при моделюванні </a:t>
            </a:r>
            <a:r>
              <a:rPr lang="uk-UA" sz="1400" dirty="0" err="1">
                <a:latin typeface="Times New Roman" panose="02020603050405020304" pitchFamily="18" charset="0"/>
                <a:ea typeface="Calibri" panose="020F0502020204030204" pitchFamily="34" charset="0"/>
              </a:rPr>
              <a:t>іммобілізаційного</a:t>
            </a:r>
            <a:r>
              <a:rPr lang="uk-UA" sz="1400" dirty="0">
                <a:latin typeface="Times New Roman" panose="02020603050405020304" pitchFamily="18" charset="0"/>
                <a:ea typeface="Calibri" panose="020F0502020204030204" pitchFamily="34" charset="0"/>
              </a:rPr>
              <a:t> стресу.</a:t>
            </a:r>
            <a:endParaRPr lang="ru-RU" sz="1400" dirty="0"/>
          </a:p>
        </p:txBody>
      </p:sp>
      <p:sp>
        <p:nvSpPr>
          <p:cNvPr id="10" name="Номер слайда 7"/>
          <p:cNvSpPr>
            <a:spLocks noGrp="1"/>
          </p:cNvSpPr>
          <p:nvPr>
            <p:ph type="sldNum" sz="quarter" idx="12"/>
          </p:nvPr>
        </p:nvSpPr>
        <p:spPr>
          <a:xfrm>
            <a:off x="9273188" y="6456328"/>
            <a:ext cx="2743200" cy="365125"/>
          </a:xfrm>
        </p:spPr>
        <p:txBody>
          <a:body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t>23</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5385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6211669"/>
            <a:ext cx="12192000" cy="461665"/>
          </a:xfrm>
          <a:prstGeom prst="rect">
            <a:avLst/>
          </a:prstGeom>
        </p:spPr>
        <p:txBody>
          <a:bodyPr wrap="square">
            <a:spAutoFit/>
          </a:bodyPr>
          <a:lstStyle/>
          <a:p>
            <a:r>
              <a:rPr lang="uk-UA" sz="1200" dirty="0">
                <a:latin typeface="Arial" panose="020B0604020202020204" pitchFamily="34" charset="0"/>
                <a:ea typeface="Calibri" panose="020F0502020204030204" pitchFamily="34" charset="0"/>
                <a:cs typeface="Arial" panose="020B0604020202020204" pitchFamily="34" charset="0"/>
              </a:rPr>
              <a:t> Лікувально-профілактичний засіб з седативною та снодійною дією на основі рослинної сировини: пат. України 110388: МПК (2016.01) А61К 36/71 А61К 135/00, А61К 25/20. № </a:t>
            </a:r>
            <a:r>
              <a:rPr lang="ru-RU" sz="1200" dirty="0">
                <a:latin typeface="Arial" panose="020B0604020202020204" pitchFamily="34" charset="0"/>
                <a:ea typeface="Calibri" panose="020F0502020204030204" pitchFamily="34" charset="0"/>
                <a:cs typeface="Arial" panose="020B0604020202020204" pitchFamily="34" charset="0"/>
              </a:rPr>
              <a:t>u 2016 02965</a:t>
            </a:r>
            <a:r>
              <a:rPr lang="uk-UA" sz="1200" dirty="0">
                <a:latin typeface="Arial" panose="020B0604020202020204" pitchFamily="34" charset="0"/>
                <a:ea typeface="Calibri" panose="020F0502020204030204" pitchFamily="34" charset="0"/>
                <a:cs typeface="Arial" panose="020B0604020202020204" pitchFamily="34" charset="0"/>
              </a:rPr>
              <a:t>; </a:t>
            </a:r>
            <a:r>
              <a:rPr lang="uk-UA" sz="1200" dirty="0" err="1">
                <a:latin typeface="Arial" panose="020B0604020202020204" pitchFamily="34" charset="0"/>
                <a:ea typeface="Calibri" panose="020F0502020204030204" pitchFamily="34" charset="0"/>
                <a:cs typeface="Arial" panose="020B0604020202020204" pitchFamily="34" charset="0"/>
              </a:rPr>
              <a:t>Заявл</a:t>
            </a:r>
            <a:r>
              <a:rPr lang="uk-UA" sz="1200" dirty="0">
                <a:latin typeface="Arial" panose="020B0604020202020204" pitchFamily="34" charset="0"/>
                <a:ea typeface="Calibri" panose="020F0502020204030204" pitchFamily="34" charset="0"/>
                <a:cs typeface="Arial" panose="020B0604020202020204" pitchFamily="34" charset="0"/>
              </a:rPr>
              <a:t>. </a:t>
            </a:r>
            <a:r>
              <a:rPr lang="ru-RU" sz="1200" dirty="0">
                <a:latin typeface="Arial" panose="020B0604020202020204" pitchFamily="34" charset="0"/>
                <a:ea typeface="Calibri" panose="020F0502020204030204" pitchFamily="34" charset="0"/>
                <a:cs typeface="Arial" panose="020B0604020202020204" pitchFamily="34" charset="0"/>
              </a:rPr>
              <a:t>23.03.2016</a:t>
            </a:r>
            <a:r>
              <a:rPr lang="uk-UA" sz="1200" dirty="0">
                <a:latin typeface="Arial" panose="020B0604020202020204" pitchFamily="34" charset="0"/>
                <a:ea typeface="Calibri" panose="020F0502020204030204" pitchFamily="34" charset="0"/>
                <a:cs typeface="Arial" panose="020B0604020202020204" pitchFamily="34" charset="0"/>
              </a:rPr>
              <a:t>; </a:t>
            </a:r>
            <a:r>
              <a:rPr lang="uk-UA" sz="1200" dirty="0" err="1">
                <a:latin typeface="Arial" panose="020B0604020202020204" pitchFamily="34" charset="0"/>
                <a:ea typeface="Calibri" panose="020F0502020204030204" pitchFamily="34" charset="0"/>
                <a:cs typeface="Arial" panose="020B0604020202020204" pitchFamily="34" charset="0"/>
              </a:rPr>
              <a:t>Опубл</a:t>
            </a:r>
            <a:r>
              <a:rPr lang="uk-UA" sz="1200" dirty="0">
                <a:latin typeface="Arial" panose="020B0604020202020204" pitchFamily="34" charset="0"/>
                <a:ea typeface="Calibri" panose="020F0502020204030204" pitchFamily="34" charset="0"/>
                <a:cs typeface="Arial" panose="020B0604020202020204" pitchFamily="34" charset="0"/>
              </a:rPr>
              <a:t>. </a:t>
            </a:r>
            <a:r>
              <a:rPr lang="ru-RU" sz="1200" dirty="0">
                <a:latin typeface="Arial" panose="020B0604020202020204" pitchFamily="34" charset="0"/>
                <a:ea typeface="Calibri" panose="020F0502020204030204" pitchFamily="34" charset="0"/>
                <a:cs typeface="Arial" panose="020B0604020202020204" pitchFamily="34" charset="0"/>
              </a:rPr>
              <a:t>10.10.2016, </a:t>
            </a:r>
            <a:r>
              <a:rPr lang="ru-RU" sz="1200" dirty="0" err="1">
                <a:latin typeface="Arial" panose="020B0604020202020204" pitchFamily="34" charset="0"/>
                <a:ea typeface="Calibri" panose="020F0502020204030204" pitchFamily="34" charset="0"/>
                <a:cs typeface="Arial" panose="020B0604020202020204" pitchFamily="34" charset="0"/>
              </a:rPr>
              <a:t>Бюл</a:t>
            </a:r>
            <a:r>
              <a:rPr lang="ru-RU" sz="1200" dirty="0">
                <a:latin typeface="Arial" panose="020B0604020202020204" pitchFamily="34" charset="0"/>
                <a:ea typeface="Calibri" panose="020F0502020204030204" pitchFamily="34" charset="0"/>
                <a:cs typeface="Arial" panose="020B0604020202020204" pitchFamily="34" charset="0"/>
              </a:rPr>
              <a:t>. № 19</a:t>
            </a:r>
            <a:r>
              <a:rPr lang="uk-UA" sz="1200" dirty="0">
                <a:latin typeface="Arial" panose="020B0604020202020204" pitchFamily="34" charset="0"/>
                <a:ea typeface="Calibri" panose="020F0502020204030204" pitchFamily="34" charset="0"/>
                <a:cs typeface="Arial" panose="020B0604020202020204" pitchFamily="34" charset="0"/>
              </a:rPr>
              <a:t>.</a:t>
            </a:r>
          </a:p>
        </p:txBody>
      </p:sp>
      <p:sp>
        <p:nvSpPr>
          <p:cNvPr id="4" name="Прямоугольник 3"/>
          <p:cNvSpPr/>
          <p:nvPr/>
        </p:nvSpPr>
        <p:spPr>
          <a:xfrm>
            <a:off x="966315" y="76427"/>
            <a:ext cx="10721592" cy="800219"/>
          </a:xfrm>
          <a:prstGeom prst="rect">
            <a:avLst/>
          </a:prstGeom>
        </p:spPr>
        <p:txBody>
          <a:bodyPr wrap="square">
            <a:spAutoFit/>
          </a:bodyPr>
          <a:lstStyle/>
          <a:p>
            <a:pPr algn="ct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Дослідження </a:t>
            </a:r>
            <a:r>
              <a:rPr lang="uk-UA" sz="22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нейромедіаторної</a:t>
            </a: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та антиоксидантної дії рутвиці смердючої трави екстракту рідкого </a:t>
            </a:r>
            <a:r>
              <a:rPr lang="uk-UA" sz="2400" dirty="0">
                <a:solidFill>
                  <a:srgbClr val="002060"/>
                </a:solidFill>
                <a:latin typeface="Times New Roman" panose="02020603050405020304" pitchFamily="18" charset="0"/>
                <a:ea typeface="Calibri" panose="020F0502020204030204" pitchFamily="34" charset="0"/>
              </a:rPr>
              <a:t>(обговорення результатів фармакологічних досліджень)</a:t>
            </a:r>
            <a:endParaRPr lang="ru-RU" sz="2400" dirty="0">
              <a:solidFill>
                <a:srgbClr val="002060"/>
              </a:solidFill>
            </a:endParaRPr>
          </a:p>
        </p:txBody>
      </p:sp>
      <p:cxnSp>
        <p:nvCxnSpPr>
          <p:cNvPr id="5" name="Прямая соединительная линия 4"/>
          <p:cNvCxnSpPr/>
          <p:nvPr/>
        </p:nvCxnSpPr>
        <p:spPr>
          <a:xfrm>
            <a:off x="0" y="6189564"/>
            <a:ext cx="12192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 name="Таблица 5"/>
          <p:cNvGraphicFramePr>
            <a:graphicFrameLocks noGrp="1"/>
          </p:cNvGraphicFramePr>
          <p:nvPr>
            <p:extLst>
              <p:ext uri="{D42A27DB-BD31-4B8C-83A1-F6EECF244321}">
                <p14:modId xmlns:p14="http://schemas.microsoft.com/office/powerpoint/2010/main" val="3227120457"/>
              </p:ext>
            </p:extLst>
          </p:nvPr>
        </p:nvGraphicFramePr>
        <p:xfrm>
          <a:off x="1095270" y="1013171"/>
          <a:ext cx="10463683" cy="4540129"/>
        </p:xfrm>
        <a:graphic>
          <a:graphicData uri="http://schemas.openxmlformats.org/drawingml/2006/table">
            <a:tbl>
              <a:tblPr firstRow="1" firstCol="1" bandRow="1">
                <a:tableStyleId>{5940675A-B579-460E-94D1-54222C63F5DA}</a:tableStyleId>
              </a:tblPr>
              <a:tblGrid>
                <a:gridCol w="1275427">
                  <a:extLst>
                    <a:ext uri="{9D8B030D-6E8A-4147-A177-3AD203B41FA5}">
                      <a16:colId xmlns:a16="http://schemas.microsoft.com/office/drawing/2014/main" val="41912088"/>
                    </a:ext>
                  </a:extLst>
                </a:gridCol>
                <a:gridCol w="1023613">
                  <a:extLst>
                    <a:ext uri="{9D8B030D-6E8A-4147-A177-3AD203B41FA5}">
                      <a16:colId xmlns:a16="http://schemas.microsoft.com/office/drawing/2014/main" val="2638400562"/>
                    </a:ext>
                  </a:extLst>
                </a:gridCol>
                <a:gridCol w="1111542">
                  <a:extLst>
                    <a:ext uri="{9D8B030D-6E8A-4147-A177-3AD203B41FA5}">
                      <a16:colId xmlns:a16="http://schemas.microsoft.com/office/drawing/2014/main" val="3144620234"/>
                    </a:ext>
                  </a:extLst>
                </a:gridCol>
                <a:gridCol w="1403838">
                  <a:extLst>
                    <a:ext uri="{9D8B030D-6E8A-4147-A177-3AD203B41FA5}">
                      <a16:colId xmlns:a16="http://schemas.microsoft.com/office/drawing/2014/main" val="2268863786"/>
                    </a:ext>
                  </a:extLst>
                </a:gridCol>
                <a:gridCol w="1403838">
                  <a:extLst>
                    <a:ext uri="{9D8B030D-6E8A-4147-A177-3AD203B41FA5}">
                      <a16:colId xmlns:a16="http://schemas.microsoft.com/office/drawing/2014/main" val="2393810894"/>
                    </a:ext>
                  </a:extLst>
                </a:gridCol>
                <a:gridCol w="1423506">
                  <a:extLst>
                    <a:ext uri="{9D8B030D-6E8A-4147-A177-3AD203B41FA5}">
                      <a16:colId xmlns:a16="http://schemas.microsoft.com/office/drawing/2014/main" val="2233735250"/>
                    </a:ext>
                  </a:extLst>
                </a:gridCol>
                <a:gridCol w="1423506">
                  <a:extLst>
                    <a:ext uri="{9D8B030D-6E8A-4147-A177-3AD203B41FA5}">
                      <a16:colId xmlns:a16="http://schemas.microsoft.com/office/drawing/2014/main" val="1894207650"/>
                    </a:ext>
                  </a:extLst>
                </a:gridCol>
                <a:gridCol w="1398413">
                  <a:extLst>
                    <a:ext uri="{9D8B030D-6E8A-4147-A177-3AD203B41FA5}">
                      <a16:colId xmlns:a16="http://schemas.microsoft.com/office/drawing/2014/main" val="717156754"/>
                    </a:ext>
                  </a:extLst>
                </a:gridCol>
              </a:tblGrid>
              <a:tr h="1595317">
                <a:tc>
                  <a:txBody>
                    <a:bodyPr/>
                    <a:lstStyle/>
                    <a:p>
                      <a:pPr marL="36195">
                        <a:lnSpc>
                          <a:spcPct val="107000"/>
                        </a:lnSpc>
                        <a:spcAft>
                          <a:spcPts val="0"/>
                        </a:spcAft>
                      </a:pPr>
                      <a:r>
                        <a:rPr lang="uk-UA" sz="1400" dirty="0">
                          <a:effectLst/>
                          <a:latin typeface="Times New Roman" panose="02020603050405020304" pitchFamily="18" charset="0"/>
                          <a:cs typeface="Times New Roman" panose="02020603050405020304" pitchFamily="18" charset="0"/>
                        </a:rPr>
                        <a:t>Показник</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nchor="ctr">
                    <a:solidFill>
                      <a:srgbClr val="0070C0">
                        <a:alpha val="40000"/>
                      </a:srgbClr>
                    </a:solidFill>
                  </a:tcPr>
                </a:tc>
                <a:tc>
                  <a:txBody>
                    <a:bodyPr/>
                    <a:lstStyle/>
                    <a:p>
                      <a:pPr marL="36195">
                        <a:lnSpc>
                          <a:spcPct val="107000"/>
                        </a:lnSpc>
                        <a:spcAft>
                          <a:spcPts val="0"/>
                        </a:spcAft>
                      </a:pPr>
                      <a:r>
                        <a:rPr lang="uk-UA" sz="1400" dirty="0">
                          <a:effectLst/>
                          <a:latin typeface="Times New Roman" panose="02020603050405020304" pitchFamily="18" charset="0"/>
                          <a:cs typeface="Times New Roman" panose="02020603050405020304" pitchFamily="18" charset="0"/>
                        </a:rPr>
                        <a:t>Термін досліду</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nchor="ctr">
                    <a:solidFill>
                      <a:srgbClr val="0070C0">
                        <a:alpha val="40000"/>
                      </a:srgbClr>
                    </a:solidFill>
                  </a:tcPr>
                </a:tc>
                <a:tc>
                  <a:txBody>
                    <a:bodyPr/>
                    <a:lstStyle/>
                    <a:p>
                      <a:pPr marL="36195">
                        <a:lnSpc>
                          <a:spcPct val="107000"/>
                        </a:lnSpc>
                        <a:spcAft>
                          <a:spcPts val="0"/>
                        </a:spcAft>
                      </a:pPr>
                      <a:r>
                        <a:rPr lang="uk-UA" sz="1400" dirty="0">
                          <a:effectLst/>
                          <a:latin typeface="Times New Roman" panose="02020603050405020304" pitchFamily="18" charset="0"/>
                          <a:cs typeface="Times New Roman" panose="02020603050405020304" pitchFamily="18" charset="0"/>
                        </a:rPr>
                        <a:t>Інтактні тварини,</a:t>
                      </a:r>
                      <a:br>
                        <a:rPr lang="uk-UA" sz="1400" dirty="0">
                          <a:effectLst/>
                          <a:latin typeface="Times New Roman" panose="02020603050405020304" pitchFamily="18" charset="0"/>
                          <a:cs typeface="Times New Roman" panose="02020603050405020304" pitchFamily="18" charset="0"/>
                        </a:rPr>
                      </a:br>
                      <a:r>
                        <a:rPr lang="uk-UA" sz="1400" dirty="0">
                          <a:effectLst/>
                          <a:latin typeface="Times New Roman" panose="02020603050405020304" pitchFamily="18" charset="0"/>
                          <a:cs typeface="Times New Roman" panose="02020603050405020304" pitchFamily="18" charset="0"/>
                        </a:rPr>
                        <a:t>n = 6</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nchor="ctr">
                    <a:solidFill>
                      <a:srgbClr val="0070C0">
                        <a:alpha val="40000"/>
                      </a:srgbClr>
                    </a:solidFill>
                  </a:tcPr>
                </a:tc>
                <a:tc>
                  <a:txBody>
                    <a:bodyPr/>
                    <a:lstStyle/>
                    <a:p>
                      <a:pPr marL="36195">
                        <a:lnSpc>
                          <a:spcPct val="107000"/>
                        </a:lnSpc>
                        <a:spcAft>
                          <a:spcPts val="0"/>
                        </a:spcAft>
                      </a:pPr>
                      <a:r>
                        <a:rPr lang="uk-UA" sz="1400" dirty="0" err="1">
                          <a:effectLst/>
                          <a:latin typeface="Times New Roman" panose="02020603050405020304" pitchFamily="18" charset="0"/>
                          <a:cs typeface="Times New Roman" panose="02020603050405020304" pitchFamily="18" charset="0"/>
                        </a:rPr>
                        <a:t>Іммобілізаційний</a:t>
                      </a:r>
                      <a:r>
                        <a:rPr lang="uk-UA" sz="1400" dirty="0">
                          <a:effectLst/>
                          <a:latin typeface="Times New Roman" panose="02020603050405020304" pitchFamily="18" charset="0"/>
                          <a:cs typeface="Times New Roman" panose="02020603050405020304" pitchFamily="18" charset="0"/>
                        </a:rPr>
                        <a:t> стрес,</a:t>
                      </a:r>
                      <a:br>
                        <a:rPr lang="uk-UA" sz="1400" dirty="0">
                          <a:effectLst/>
                          <a:latin typeface="Times New Roman" panose="02020603050405020304" pitchFamily="18" charset="0"/>
                          <a:cs typeface="Times New Roman" panose="02020603050405020304" pitchFamily="18" charset="0"/>
                        </a:rPr>
                      </a:br>
                      <a:r>
                        <a:rPr lang="uk-UA" sz="1400" dirty="0">
                          <a:effectLst/>
                          <a:latin typeface="Times New Roman" panose="02020603050405020304" pitchFamily="18" charset="0"/>
                          <a:cs typeface="Times New Roman" panose="02020603050405020304" pitchFamily="18" charset="0"/>
                        </a:rPr>
                        <a:t>n = 6</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nchor="ctr">
                    <a:solidFill>
                      <a:srgbClr val="0070C0">
                        <a:alpha val="40000"/>
                      </a:srgbClr>
                    </a:solidFill>
                  </a:tcPr>
                </a:tc>
                <a:tc>
                  <a:txBody>
                    <a:bodyPr/>
                    <a:lstStyle/>
                    <a:p>
                      <a:pPr marL="36195">
                        <a:lnSpc>
                          <a:spcPct val="107000"/>
                        </a:lnSpc>
                        <a:spcAft>
                          <a:spcPts val="0"/>
                        </a:spcAft>
                      </a:pPr>
                      <a:r>
                        <a:rPr lang="uk-UA" sz="1400" dirty="0" err="1">
                          <a:effectLst/>
                          <a:latin typeface="Times New Roman" panose="02020603050405020304" pitchFamily="18" charset="0"/>
                          <a:cs typeface="Times New Roman" panose="02020603050405020304" pitchFamily="18" charset="0"/>
                        </a:rPr>
                        <a:t>Іммобілізаційний</a:t>
                      </a:r>
                      <a:r>
                        <a:rPr lang="uk-UA" sz="1400" dirty="0">
                          <a:effectLst/>
                          <a:latin typeface="Times New Roman" panose="02020603050405020304" pitchFamily="18" charset="0"/>
                          <a:cs typeface="Times New Roman" panose="02020603050405020304" pitchFamily="18" charset="0"/>
                        </a:rPr>
                        <a:t> стрес + 0,5 мл екстракту рутвиці смердючої , n = 6</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nchor="ctr">
                    <a:solidFill>
                      <a:srgbClr val="0070C0">
                        <a:alpha val="40000"/>
                      </a:srgbClr>
                    </a:solidFill>
                  </a:tcPr>
                </a:tc>
                <a:tc>
                  <a:txBody>
                    <a:bodyPr/>
                    <a:lstStyle/>
                    <a:p>
                      <a:pPr marL="36195">
                        <a:lnSpc>
                          <a:spcPct val="107000"/>
                        </a:lnSpc>
                        <a:spcAft>
                          <a:spcPts val="0"/>
                        </a:spcAft>
                      </a:pPr>
                      <a:r>
                        <a:rPr lang="uk-UA" sz="1400" dirty="0" err="1">
                          <a:effectLst/>
                          <a:latin typeface="Times New Roman" panose="02020603050405020304" pitchFamily="18" charset="0"/>
                          <a:cs typeface="Times New Roman" panose="02020603050405020304" pitchFamily="18" charset="0"/>
                        </a:rPr>
                        <a:t>Іммобілізаційний</a:t>
                      </a:r>
                      <a:r>
                        <a:rPr lang="uk-UA" sz="1400" dirty="0">
                          <a:effectLst/>
                          <a:latin typeface="Times New Roman" panose="02020603050405020304" pitchFamily="18" charset="0"/>
                          <a:cs typeface="Times New Roman" panose="02020603050405020304" pitchFamily="18" charset="0"/>
                        </a:rPr>
                        <a:t> стрес + 1мл екстракту рутвиці смердючої , n = 6</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nchor="ctr">
                    <a:solidFill>
                      <a:srgbClr val="0070C0">
                        <a:alpha val="40000"/>
                      </a:srgbClr>
                    </a:solidFill>
                  </a:tcPr>
                </a:tc>
                <a:tc>
                  <a:txBody>
                    <a:bodyPr/>
                    <a:lstStyle/>
                    <a:p>
                      <a:pPr marL="36195">
                        <a:lnSpc>
                          <a:spcPct val="107000"/>
                        </a:lnSpc>
                        <a:spcAft>
                          <a:spcPts val="0"/>
                        </a:spcAft>
                      </a:pPr>
                      <a:r>
                        <a:rPr lang="uk-UA" sz="1400" dirty="0" err="1">
                          <a:effectLst/>
                          <a:latin typeface="Times New Roman" panose="02020603050405020304" pitchFamily="18" charset="0"/>
                          <a:cs typeface="Times New Roman" panose="02020603050405020304" pitchFamily="18" charset="0"/>
                        </a:rPr>
                        <a:t>Іммобілізаційний</a:t>
                      </a:r>
                      <a:r>
                        <a:rPr lang="uk-UA" sz="1400" dirty="0">
                          <a:effectLst/>
                          <a:latin typeface="Times New Roman" panose="02020603050405020304" pitchFamily="18" charset="0"/>
                          <a:cs typeface="Times New Roman" panose="02020603050405020304" pitchFamily="18" charset="0"/>
                        </a:rPr>
                        <a:t> стрес + 1, 5 мл екстракту рутвиці смердючої , n = 6</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nchor="ctr">
                    <a:solidFill>
                      <a:srgbClr val="0070C0">
                        <a:alpha val="40000"/>
                      </a:srgbClr>
                    </a:solidFill>
                  </a:tcPr>
                </a:tc>
                <a:tc>
                  <a:txBody>
                    <a:bodyPr/>
                    <a:lstStyle/>
                    <a:p>
                      <a:pPr marL="36195">
                        <a:lnSpc>
                          <a:spcPct val="107000"/>
                        </a:lnSpc>
                        <a:spcAft>
                          <a:spcPts val="0"/>
                        </a:spcAft>
                      </a:pPr>
                      <a:r>
                        <a:rPr lang="uk-UA" sz="1400" dirty="0" err="1">
                          <a:effectLst/>
                          <a:latin typeface="Times New Roman" panose="02020603050405020304" pitchFamily="18" charset="0"/>
                          <a:cs typeface="Times New Roman" panose="02020603050405020304" pitchFamily="18" charset="0"/>
                        </a:rPr>
                        <a:t>Іммобілізаційний</a:t>
                      </a:r>
                      <a:r>
                        <a:rPr lang="uk-UA" sz="1400" dirty="0">
                          <a:effectLst/>
                          <a:latin typeface="Times New Roman" panose="02020603050405020304" pitchFamily="18" charset="0"/>
                          <a:cs typeface="Times New Roman" panose="02020603050405020304" pitchFamily="18" charset="0"/>
                        </a:rPr>
                        <a:t> стрес + 2мл екстракту рутвиці смердючої, n = 6</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vert="vert270" anchor="ctr">
                    <a:solidFill>
                      <a:srgbClr val="0070C0">
                        <a:alpha val="40000"/>
                      </a:srgbClr>
                    </a:solidFill>
                  </a:tcPr>
                </a:tc>
                <a:extLst>
                  <a:ext uri="{0D108BD9-81ED-4DB2-BD59-A6C34878D82A}">
                    <a16:rowId xmlns:a16="http://schemas.microsoft.com/office/drawing/2014/main" val="2991231099"/>
                  </a:ext>
                </a:extLst>
              </a:tr>
              <a:tr h="245401">
                <a:tc rowSpan="3">
                  <a:txBody>
                    <a:bodyPr/>
                    <a:lstStyle/>
                    <a:p>
                      <a:pPr>
                        <a:lnSpc>
                          <a:spcPct val="107000"/>
                        </a:lnSpc>
                        <a:spcAft>
                          <a:spcPts val="0"/>
                        </a:spcAft>
                      </a:pPr>
                      <a:r>
                        <a:rPr lang="uk-UA" sz="1400" dirty="0">
                          <a:effectLst/>
                          <a:latin typeface="Times New Roman" panose="02020603050405020304" pitchFamily="18" charset="0"/>
                          <a:cs typeface="Times New Roman" panose="02020603050405020304" pitchFamily="18" charset="0"/>
                        </a:rPr>
                        <a:t>ДК, </a:t>
                      </a:r>
                      <a:br>
                        <a:rPr lang="uk-UA" sz="1400" dirty="0">
                          <a:effectLst/>
                          <a:latin typeface="Times New Roman" panose="02020603050405020304" pitchFamily="18" charset="0"/>
                          <a:cs typeface="Times New Roman" panose="02020603050405020304" pitchFamily="18" charset="0"/>
                        </a:rPr>
                      </a:br>
                      <a:r>
                        <a:rPr lang="uk-UA" sz="1400" dirty="0">
                          <a:effectLst/>
                          <a:latin typeface="Times New Roman" panose="02020603050405020304" pitchFamily="18" charset="0"/>
                          <a:cs typeface="Times New Roman" panose="02020603050405020304" pitchFamily="18" charset="0"/>
                        </a:rPr>
                        <a:t>ммоль/л</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5 діб</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rowSpan="3">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14,16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0,64</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30,72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1,06*</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29,15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0,12*</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27, 24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0,01*</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28,09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1,43*</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25,45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0,32*</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595989213"/>
                  </a:ext>
                </a:extLst>
              </a:tr>
              <a:tr h="245401">
                <a:tc vMerge="1">
                  <a:txBody>
                    <a:bodyPr/>
                    <a:lstStyle/>
                    <a:p>
                      <a:endParaRPr lang="ru-RU"/>
                    </a:p>
                  </a:txBody>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15 діб</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vMerge="1">
                  <a:txBody>
                    <a:bodyPr/>
                    <a:lstStyle/>
                    <a:p>
                      <a:endParaRPr lang="ru-RU"/>
                    </a:p>
                  </a:txBody>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34,85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0,85*</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24,18</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0,44*</a:t>
                      </a:r>
                      <a:r>
                        <a:rPr lang="uk-UA" sz="1400" baseline="30000" dirty="0">
                          <a:effectLst/>
                          <a:latin typeface="Times New Roman" panose="02020603050405020304" pitchFamily="18" charset="0"/>
                          <a:cs typeface="Times New Roman" panose="02020603050405020304" pitchFamily="18" charset="0"/>
                        </a:rPr>
                        <a:t>,</a:t>
                      </a:r>
                      <a:r>
                        <a:rPr lang="uk-UA" sz="1400" dirty="0">
                          <a:effectLst/>
                          <a:latin typeface="Times New Roman" panose="02020603050405020304" pitchFamily="18" charset="0"/>
                          <a:cs typeface="Times New Roman" panose="02020603050405020304" pitchFamily="18" charset="0"/>
                        </a:rPr>
                        <a:t>**</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23, 18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0,1*</a:t>
                      </a:r>
                      <a:r>
                        <a:rPr lang="uk-UA" sz="1400" baseline="30000" dirty="0">
                          <a:effectLst/>
                          <a:latin typeface="Times New Roman" panose="02020603050405020304" pitchFamily="18" charset="0"/>
                          <a:cs typeface="Times New Roman" panose="02020603050405020304" pitchFamily="18" charset="0"/>
                        </a:rPr>
                        <a:t>,</a:t>
                      </a:r>
                      <a:r>
                        <a:rPr lang="uk-UA" sz="1400" dirty="0">
                          <a:effectLst/>
                          <a:latin typeface="Times New Roman" panose="02020603050405020304" pitchFamily="18" charset="0"/>
                          <a:cs typeface="Times New Roman" panose="02020603050405020304" pitchFamily="18" charset="0"/>
                        </a:rPr>
                        <a:t>**</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24,01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0,9*</a:t>
                      </a:r>
                      <a:r>
                        <a:rPr lang="uk-UA" sz="1400" baseline="30000" dirty="0">
                          <a:effectLst/>
                          <a:latin typeface="Times New Roman" panose="02020603050405020304" pitchFamily="18" charset="0"/>
                          <a:cs typeface="Times New Roman" panose="02020603050405020304" pitchFamily="18" charset="0"/>
                        </a:rPr>
                        <a:t>,</a:t>
                      </a:r>
                      <a:r>
                        <a:rPr lang="uk-UA" sz="14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21,21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0,1*,**</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2134638890"/>
                  </a:ext>
                </a:extLst>
              </a:tr>
              <a:tr h="245401">
                <a:tc vMerge="1">
                  <a:txBody>
                    <a:bodyPr/>
                    <a:lstStyle/>
                    <a:p>
                      <a:endParaRPr lang="ru-RU"/>
                    </a:p>
                  </a:txBody>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30 діб</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vMerge="1">
                  <a:txBody>
                    <a:bodyPr/>
                    <a:lstStyle/>
                    <a:p>
                      <a:endParaRPr lang="ru-RU"/>
                    </a:p>
                  </a:txBody>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37,85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0,12*</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15,11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1,12**</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15, 67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0,03**</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15,23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0,09**</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14,54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0,07**</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3526594925"/>
                  </a:ext>
                </a:extLst>
              </a:tr>
              <a:tr h="245401">
                <a:tc rowSpan="3">
                  <a:txBody>
                    <a:bodyPr/>
                    <a:lstStyle/>
                    <a:p>
                      <a:pPr>
                        <a:lnSpc>
                          <a:spcPct val="107000"/>
                        </a:lnSpc>
                        <a:spcAft>
                          <a:spcPts val="0"/>
                        </a:spcAft>
                      </a:pPr>
                      <a:r>
                        <a:rPr lang="uk-UA" sz="1400">
                          <a:effectLst/>
                          <a:latin typeface="Times New Roman" panose="02020603050405020304" pitchFamily="18" charset="0"/>
                          <a:cs typeface="Times New Roman" panose="02020603050405020304" pitchFamily="18" charset="0"/>
                        </a:rPr>
                        <a:t>МДА, </a:t>
                      </a:r>
                      <a:br>
                        <a:rPr lang="uk-UA" sz="1400">
                          <a:effectLst/>
                          <a:latin typeface="Times New Roman" panose="02020603050405020304" pitchFamily="18" charset="0"/>
                          <a:cs typeface="Times New Roman" panose="02020603050405020304" pitchFamily="18" charset="0"/>
                        </a:rPr>
                      </a:br>
                      <a:r>
                        <a:rPr lang="uk-UA" sz="1400">
                          <a:effectLst/>
                          <a:latin typeface="Times New Roman" panose="02020603050405020304" pitchFamily="18" charset="0"/>
                          <a:cs typeface="Times New Roman" panose="02020603050405020304" pitchFamily="18" charset="0"/>
                        </a:rPr>
                        <a:t>мкмоль/л</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5 діб</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rowSpan="3">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4,65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0,10</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6,94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0,16*</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6,02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0,21*</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6,13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0,11*</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5,98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0,04**</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5,67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0,06**</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extLst>
                  <a:ext uri="{0D108BD9-81ED-4DB2-BD59-A6C34878D82A}">
                    <a16:rowId xmlns:a16="http://schemas.microsoft.com/office/drawing/2014/main" val="3546010975"/>
                  </a:ext>
                </a:extLst>
              </a:tr>
              <a:tr h="245401">
                <a:tc vMerge="1">
                  <a:txBody>
                    <a:bodyPr/>
                    <a:lstStyle/>
                    <a:p>
                      <a:endParaRPr lang="ru-RU"/>
                    </a:p>
                  </a:txBody>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15 діб</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vMerge="1">
                  <a:txBody>
                    <a:bodyPr/>
                    <a:lstStyle/>
                    <a:p>
                      <a:endParaRPr lang="ru-RU"/>
                    </a:p>
                  </a:txBody>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7,15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0,45*</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5,11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0,01**</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5,16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5,06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0,56**</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4,89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0,17**</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2332845652"/>
                  </a:ext>
                </a:extLst>
              </a:tr>
              <a:tr h="245401">
                <a:tc vMerge="1">
                  <a:txBody>
                    <a:bodyPr/>
                    <a:lstStyle/>
                    <a:p>
                      <a:endParaRPr lang="ru-RU"/>
                    </a:p>
                  </a:txBody>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30 діб</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vMerge="1">
                  <a:txBody>
                    <a:bodyPr/>
                    <a:lstStyle/>
                    <a:p>
                      <a:endParaRPr lang="ru-RU"/>
                    </a:p>
                  </a:txBody>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7,56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0,78*</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4,21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0,23**</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4,34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0,05**</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4,56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0,34**</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4,23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0,23**</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2396158287"/>
                  </a:ext>
                </a:extLst>
              </a:tr>
              <a:tr h="245401">
                <a:tc rowSpan="3">
                  <a:txBody>
                    <a:bodyPr/>
                    <a:lstStyle/>
                    <a:p>
                      <a:pPr>
                        <a:lnSpc>
                          <a:spcPct val="107000"/>
                        </a:lnSpc>
                        <a:spcAft>
                          <a:spcPts val="0"/>
                        </a:spcAft>
                      </a:pPr>
                      <a:r>
                        <a:rPr lang="uk-UA" sz="1400">
                          <a:effectLst/>
                          <a:latin typeface="Times New Roman" panose="02020603050405020304" pitchFamily="18" charset="0"/>
                          <a:cs typeface="Times New Roman" panose="02020603050405020304" pitchFamily="18" charset="0"/>
                        </a:rPr>
                        <a:t>СОД, </a:t>
                      </a:r>
                      <a:br>
                        <a:rPr lang="uk-UA" sz="1400">
                          <a:effectLst/>
                          <a:latin typeface="Times New Roman" panose="02020603050405020304" pitchFamily="18" charset="0"/>
                          <a:cs typeface="Times New Roman" panose="02020603050405020304" pitchFamily="18" charset="0"/>
                        </a:rPr>
                      </a:br>
                      <a:r>
                        <a:rPr lang="uk-UA" sz="1400">
                          <a:effectLst/>
                          <a:latin typeface="Times New Roman" panose="02020603050405020304" pitchFamily="18" charset="0"/>
                          <a:cs typeface="Times New Roman" panose="02020603050405020304" pitchFamily="18" charset="0"/>
                        </a:rPr>
                        <a:t>у.о</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5 діб</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rowSpan="3">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3,59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0,11</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6,93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0,49*</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5,33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0,12*</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5,16</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0,3*</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5,09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0,12*</a:t>
                      </a:r>
                      <a:r>
                        <a:rPr lang="uk-UA" sz="1400" baseline="30000">
                          <a:effectLst/>
                          <a:latin typeface="Times New Roman" panose="02020603050405020304" pitchFamily="18" charset="0"/>
                          <a:cs typeface="Times New Roman" panose="02020603050405020304" pitchFamily="18" charset="0"/>
                        </a:rPr>
                        <a:t>,</a:t>
                      </a:r>
                      <a:r>
                        <a:rPr lang="uk-UA" sz="14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4,87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0,07*</a:t>
                      </a:r>
                      <a:r>
                        <a:rPr lang="uk-UA" sz="1400" baseline="30000" dirty="0">
                          <a:effectLst/>
                          <a:latin typeface="Times New Roman" panose="02020603050405020304" pitchFamily="18" charset="0"/>
                          <a:cs typeface="Times New Roman" panose="02020603050405020304" pitchFamily="18" charset="0"/>
                        </a:rPr>
                        <a:t>,</a:t>
                      </a:r>
                      <a:r>
                        <a:rPr lang="uk-UA" sz="14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extLst>
                  <a:ext uri="{0D108BD9-81ED-4DB2-BD59-A6C34878D82A}">
                    <a16:rowId xmlns:a16="http://schemas.microsoft.com/office/drawing/2014/main" val="474356104"/>
                  </a:ext>
                </a:extLst>
              </a:tr>
              <a:tr h="245401">
                <a:tc vMerge="1">
                  <a:txBody>
                    <a:bodyPr/>
                    <a:lstStyle/>
                    <a:p>
                      <a:endParaRPr lang="ru-RU"/>
                    </a:p>
                  </a:txBody>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15 діб</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vMerge="1">
                  <a:txBody>
                    <a:bodyPr/>
                    <a:lstStyle/>
                    <a:p>
                      <a:endParaRPr lang="ru-RU"/>
                    </a:p>
                  </a:txBody>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6,98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0,23*</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4,21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0,16**</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4,13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0,04**</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4,22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0,02*</a:t>
                      </a:r>
                      <a:r>
                        <a:rPr lang="uk-UA" sz="1400" baseline="30000">
                          <a:effectLst/>
                          <a:latin typeface="Times New Roman" panose="02020603050405020304" pitchFamily="18" charset="0"/>
                          <a:cs typeface="Times New Roman" panose="02020603050405020304" pitchFamily="18" charset="0"/>
                        </a:rPr>
                        <a:t>,</a:t>
                      </a:r>
                      <a:r>
                        <a:rPr lang="uk-UA" sz="1400">
                          <a:effectLst/>
                          <a:latin typeface="Times New Roman" panose="02020603050405020304" pitchFamily="18" charset="0"/>
                          <a:cs typeface="Times New Roman" panose="02020603050405020304" pitchFamily="18" charset="0"/>
                        </a:rPr>
                        <a:t>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4,08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0,67*</a:t>
                      </a:r>
                      <a:r>
                        <a:rPr lang="uk-UA" sz="1400" baseline="30000" dirty="0">
                          <a:effectLst/>
                          <a:latin typeface="Times New Roman" panose="02020603050405020304" pitchFamily="18" charset="0"/>
                          <a:cs typeface="Times New Roman" panose="02020603050405020304" pitchFamily="18" charset="0"/>
                        </a:rPr>
                        <a:t>,</a:t>
                      </a:r>
                      <a:r>
                        <a:rPr lang="uk-UA" sz="1400" dirty="0">
                          <a:effectLst/>
                          <a:latin typeface="Times New Roman" panose="02020603050405020304" pitchFamily="18" charset="0"/>
                          <a:cs typeface="Times New Roman" panose="02020603050405020304" pitchFamily="18" charset="0"/>
                        </a:rPr>
                        <a:t> **</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510443649"/>
                  </a:ext>
                </a:extLst>
              </a:tr>
              <a:tr h="245401">
                <a:tc vMerge="1">
                  <a:txBody>
                    <a:bodyPr/>
                    <a:lstStyle/>
                    <a:p>
                      <a:endParaRPr lang="ru-RU"/>
                    </a:p>
                  </a:txBody>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30 діб</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vMerge="1">
                  <a:txBody>
                    <a:bodyPr/>
                    <a:lstStyle/>
                    <a:p>
                      <a:endParaRPr lang="ru-RU"/>
                    </a:p>
                  </a:txBody>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7,13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0,89*</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3,42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0,34**</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3,47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0,05**</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3,47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0,57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3,32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0,07**</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1581110424"/>
                  </a:ext>
                </a:extLst>
              </a:tr>
              <a:tr h="245401">
                <a:tc rowSpan="3">
                  <a:txBody>
                    <a:bodyPr/>
                    <a:lstStyle/>
                    <a:p>
                      <a:pPr>
                        <a:lnSpc>
                          <a:spcPct val="107000"/>
                        </a:lnSpc>
                        <a:spcAft>
                          <a:spcPts val="0"/>
                        </a:spcAft>
                      </a:pPr>
                      <a:r>
                        <a:rPr lang="uk-UA" sz="1400">
                          <a:effectLst/>
                          <a:latin typeface="Times New Roman" panose="02020603050405020304" pitchFamily="18" charset="0"/>
                          <a:cs typeface="Times New Roman" panose="02020603050405020304" pitchFamily="18" charset="0"/>
                        </a:rPr>
                        <a:t>Каталаза,</a:t>
                      </a:r>
                      <a:br>
                        <a:rPr lang="uk-UA" sz="1400">
                          <a:effectLst/>
                          <a:latin typeface="Times New Roman" panose="02020603050405020304" pitchFamily="18" charset="0"/>
                          <a:cs typeface="Times New Roman" panose="02020603050405020304" pitchFamily="18" charset="0"/>
                        </a:rPr>
                      </a:br>
                      <a:r>
                        <a:rPr lang="uk-UA" sz="1400">
                          <a:effectLst/>
                          <a:latin typeface="Times New Roman" panose="02020603050405020304" pitchFamily="18" charset="0"/>
                          <a:cs typeface="Times New Roman" panose="02020603050405020304" pitchFamily="18" charset="0"/>
                        </a:rPr>
                        <a:t>у.о.</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5 діб</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rowSpan="3">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5,10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0,13</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5,88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0,26*</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5,74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0,11</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5,73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0,16</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4,97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0,25</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4,86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0,03**</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extLst>
                  <a:ext uri="{0D108BD9-81ED-4DB2-BD59-A6C34878D82A}">
                    <a16:rowId xmlns:a16="http://schemas.microsoft.com/office/drawing/2014/main" val="3717341204"/>
                  </a:ext>
                </a:extLst>
              </a:tr>
              <a:tr h="245401">
                <a:tc vMerge="1">
                  <a:txBody>
                    <a:bodyPr/>
                    <a:lstStyle/>
                    <a:p>
                      <a:endParaRPr lang="ru-RU"/>
                    </a:p>
                  </a:txBody>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15 діб</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vMerge="1">
                  <a:txBody>
                    <a:bodyPr/>
                    <a:lstStyle/>
                    <a:p>
                      <a:endParaRPr lang="ru-RU"/>
                    </a:p>
                  </a:txBody>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6,03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0,21*</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4,97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0,02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5,02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0,09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4,67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0,43**</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4,54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0,78**</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2058130736"/>
                  </a:ext>
                </a:extLst>
              </a:tr>
              <a:tr h="245401">
                <a:tc vMerge="1">
                  <a:txBody>
                    <a:bodyPr/>
                    <a:lstStyle/>
                    <a:p>
                      <a:endParaRPr lang="ru-RU"/>
                    </a:p>
                  </a:txBody>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30 діб</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tc vMerge="1">
                  <a:txBody>
                    <a:bodyPr/>
                    <a:lstStyle/>
                    <a:p>
                      <a:endParaRPr lang="ru-RU"/>
                    </a:p>
                  </a:txBody>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6,23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0,03*</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4,75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0,67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4,98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0,21 **</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4,78 </a:t>
                      </a:r>
                      <a:r>
                        <a:rPr lang="uk-UA" sz="1400">
                          <a:effectLst/>
                          <a:latin typeface="Times New Roman" panose="02020603050405020304" pitchFamily="18" charset="0"/>
                          <a:cs typeface="Times New Roman" panose="02020603050405020304" pitchFamily="18" charset="0"/>
                          <a:sym typeface="Symbol" panose="05050102010706020507" pitchFamily="18" charset="2"/>
                        </a:rPr>
                        <a:t></a:t>
                      </a:r>
                      <a:r>
                        <a:rPr lang="uk-UA" sz="1400">
                          <a:effectLst/>
                          <a:latin typeface="Times New Roman" panose="02020603050405020304" pitchFamily="18" charset="0"/>
                          <a:cs typeface="Times New Roman" panose="02020603050405020304" pitchFamily="18" charset="0"/>
                        </a:rPr>
                        <a:t> 0,06**</a:t>
                      </a:r>
                      <a:endParaRPr lang="ru-RU"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4,66 </a:t>
                      </a:r>
                      <a:r>
                        <a:rPr lang="uk-UA" sz="1400" dirty="0">
                          <a:effectLst/>
                          <a:latin typeface="Times New Roman" panose="02020603050405020304" pitchFamily="18" charset="0"/>
                          <a:cs typeface="Times New Roman" panose="02020603050405020304" pitchFamily="18" charset="0"/>
                          <a:sym typeface="Symbol" panose="05050102010706020507" pitchFamily="18" charset="2"/>
                        </a:rPr>
                        <a:t></a:t>
                      </a:r>
                      <a:r>
                        <a:rPr lang="uk-UA" sz="1400" dirty="0">
                          <a:effectLst/>
                          <a:latin typeface="Times New Roman" panose="02020603050405020304" pitchFamily="18" charset="0"/>
                          <a:cs typeface="Times New Roman" panose="02020603050405020304" pitchFamily="18" charset="0"/>
                        </a:rPr>
                        <a:t> 0,01**</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alpha val="10000"/>
                      </a:srgbClr>
                    </a:solidFill>
                  </a:tcPr>
                </a:tc>
                <a:extLst>
                  <a:ext uri="{0D108BD9-81ED-4DB2-BD59-A6C34878D82A}">
                    <a16:rowId xmlns:a16="http://schemas.microsoft.com/office/drawing/2014/main" val="610490401"/>
                  </a:ext>
                </a:extLst>
              </a:tr>
            </a:tbl>
          </a:graphicData>
        </a:graphic>
      </p:graphicFrame>
      <p:sp>
        <p:nvSpPr>
          <p:cNvPr id="7" name="Прямоугольник 6"/>
          <p:cNvSpPr/>
          <p:nvPr/>
        </p:nvSpPr>
        <p:spPr>
          <a:xfrm>
            <a:off x="1095271" y="5553301"/>
            <a:ext cx="10229224" cy="523220"/>
          </a:xfrm>
          <a:prstGeom prst="rect">
            <a:avLst/>
          </a:prstGeom>
        </p:spPr>
        <p:txBody>
          <a:bodyPr wrap="square">
            <a:spAutoFit/>
          </a:bodyPr>
          <a:lstStyle/>
          <a:p>
            <a:r>
              <a:rPr lang="uk-UA" sz="1400" dirty="0">
                <a:latin typeface="Times New Roman" panose="02020603050405020304" pitchFamily="18" charset="0"/>
                <a:ea typeface="Calibri" panose="020F0502020204030204" pitchFamily="34" charset="0"/>
              </a:rPr>
              <a:t>Примітка: * - Р&lt;0,05 в порівнянні з показниками інтактних тварин; ** - Р&lt;0,05 в порівнянні з показниками групи тварин при моделюванні </a:t>
            </a:r>
            <a:r>
              <a:rPr lang="uk-UA" sz="1400" dirty="0" err="1">
                <a:latin typeface="Times New Roman" panose="02020603050405020304" pitchFamily="18" charset="0"/>
                <a:ea typeface="Calibri" panose="020F0502020204030204" pitchFamily="34" charset="0"/>
              </a:rPr>
              <a:t>іммобілізаційного</a:t>
            </a:r>
            <a:r>
              <a:rPr lang="uk-UA" sz="1400" dirty="0">
                <a:latin typeface="Times New Roman" panose="02020603050405020304" pitchFamily="18" charset="0"/>
                <a:ea typeface="Calibri" panose="020F0502020204030204" pitchFamily="34" charset="0"/>
              </a:rPr>
              <a:t> стресу.</a:t>
            </a:r>
            <a:endParaRPr lang="ru-RU" sz="1400" dirty="0"/>
          </a:p>
        </p:txBody>
      </p:sp>
      <p:sp>
        <p:nvSpPr>
          <p:cNvPr id="8" name="Номер слайда 7"/>
          <p:cNvSpPr>
            <a:spLocks noGrp="1"/>
          </p:cNvSpPr>
          <p:nvPr>
            <p:ph type="sldNum" sz="quarter" idx="12"/>
          </p:nvPr>
        </p:nvSpPr>
        <p:spPr>
          <a:xfrm>
            <a:off x="9308357" y="6456328"/>
            <a:ext cx="2743200" cy="365125"/>
          </a:xfrm>
        </p:spPr>
        <p:txBody>
          <a:body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t>24</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3484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6" y="6503071"/>
            <a:ext cx="12192506" cy="276999"/>
          </a:xfrm>
          <a:prstGeom prst="rect">
            <a:avLst/>
          </a:prstGeom>
        </p:spPr>
        <p:txBody>
          <a:bodyPr wrap="square">
            <a:spAutoFit/>
          </a:bodyPr>
          <a:lstStyle/>
          <a:p>
            <a:r>
              <a:rPr lang="uk-UA" sz="1200" dirty="0">
                <a:latin typeface="Arial" panose="020B0604020202020204" pitchFamily="34" charset="0"/>
                <a:ea typeface="Calibri" panose="020F0502020204030204" pitchFamily="34" charset="0"/>
                <a:cs typeface="Arial" panose="020B0604020202020204" pitchFamily="34" charset="0"/>
              </a:rPr>
              <a:t>Розробка складу та технології комбінованого засобу </a:t>
            </a:r>
            <a:r>
              <a:rPr lang="uk-UA" sz="1200" dirty="0" err="1">
                <a:latin typeface="Arial" panose="020B0604020202020204" pitchFamily="34" charset="0"/>
                <a:ea typeface="Calibri" panose="020F0502020204030204" pitchFamily="34" charset="0"/>
                <a:cs typeface="Arial" panose="020B0604020202020204" pitchFamily="34" charset="0"/>
              </a:rPr>
              <a:t>нейромедіаторної</a:t>
            </a:r>
            <a:r>
              <a:rPr lang="uk-UA" sz="1200" dirty="0">
                <a:latin typeface="Arial" panose="020B0604020202020204" pitchFamily="34" charset="0"/>
                <a:ea typeface="Calibri" panose="020F0502020204030204" pitchFamily="34" charset="0"/>
                <a:cs typeface="Arial" panose="020B0604020202020204" pitchFamily="34" charset="0"/>
              </a:rPr>
              <a:t> дії «</a:t>
            </a:r>
            <a:r>
              <a:rPr lang="uk-UA" sz="1200" dirty="0" err="1">
                <a:latin typeface="Arial" panose="020B0604020202020204" pitchFamily="34" charset="0"/>
                <a:ea typeface="Calibri" panose="020F0502020204030204" pitchFamily="34" charset="0"/>
                <a:cs typeface="Arial" panose="020B0604020202020204" pitchFamily="34" charset="0"/>
              </a:rPr>
              <a:t>Мемофіт</a:t>
            </a:r>
            <a:r>
              <a:rPr lang="uk-UA" sz="1200" dirty="0">
                <a:latin typeface="Arial" panose="020B0604020202020204" pitchFamily="34" charset="0"/>
                <a:ea typeface="Calibri" panose="020F0502020204030204" pitchFamily="34" charset="0"/>
                <a:cs typeface="Arial" panose="020B0604020202020204" pitchFamily="34" charset="0"/>
              </a:rPr>
              <a:t>» / О. В. Савельєва, І. М. Владимирова. </a:t>
            </a:r>
            <a:r>
              <a:rPr lang="en-US" sz="1200" i="1" dirty="0" err="1">
                <a:latin typeface="Arial" panose="020B0604020202020204" pitchFamily="34" charset="0"/>
                <a:ea typeface="Calibri" panose="020F0502020204030204" pitchFamily="34" charset="0"/>
                <a:cs typeface="Arial" panose="020B0604020202020204" pitchFamily="34" charset="0"/>
              </a:rPr>
              <a:t>ScienceRise</a:t>
            </a:r>
            <a:r>
              <a:rPr lang="uk-UA" sz="1200" dirty="0">
                <a:latin typeface="Arial" panose="020B0604020202020204" pitchFamily="34" charset="0"/>
                <a:ea typeface="Calibri" panose="020F0502020204030204" pitchFamily="34" charset="0"/>
                <a:cs typeface="Arial" panose="020B0604020202020204" pitchFamily="34" charset="0"/>
              </a:rPr>
              <a:t>. 2017. №. 6(10) С. 38-44. </a:t>
            </a:r>
            <a:endParaRPr lang="ru-RU" sz="1200" dirty="0">
              <a:latin typeface="Arial" panose="020B0604020202020204" pitchFamily="34" charset="0"/>
              <a:cs typeface="Arial" panose="020B0604020202020204" pitchFamily="34" charset="0"/>
            </a:endParaRPr>
          </a:p>
        </p:txBody>
      </p:sp>
      <p:pic>
        <p:nvPicPr>
          <p:cNvPr id="19458" name="Рисунок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462" y="157076"/>
            <a:ext cx="2318169" cy="204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3285462" y="58230"/>
            <a:ext cx="6448112" cy="430887"/>
          </a:xfrm>
          <a:prstGeom prst="rect">
            <a:avLst/>
          </a:prstGeom>
        </p:spPr>
        <p:txBody>
          <a:bodyPr wrap="none">
            <a:spAutoFit/>
          </a:bodyPr>
          <a:lstStyle/>
          <a:p>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Одержання та стандартизація капсул «</a:t>
            </a:r>
            <a:r>
              <a:rPr lang="uk-UA" sz="22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Мемофіт</a:t>
            </a: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ru-RU" sz="2200" b="1" dirty="0">
              <a:solidFill>
                <a:srgbClr val="002060"/>
              </a:solidFill>
              <a:effectLst>
                <a:outerShdw blurRad="38100" dist="38100" dir="2700000" algn="tl">
                  <a:srgbClr val="000000">
                    <a:alpha val="43137"/>
                  </a:srgbClr>
                </a:outerShdw>
              </a:effectLst>
            </a:endParaRPr>
          </a:p>
        </p:txBody>
      </p:sp>
      <p:graphicFrame>
        <p:nvGraphicFramePr>
          <p:cNvPr id="5" name="Таблица 4"/>
          <p:cNvGraphicFramePr>
            <a:graphicFrameLocks noGrp="1"/>
          </p:cNvGraphicFramePr>
          <p:nvPr>
            <p:extLst>
              <p:ext uri="{D42A27DB-BD31-4B8C-83A1-F6EECF244321}">
                <p14:modId xmlns:p14="http://schemas.microsoft.com/office/powerpoint/2010/main" val="4233999908"/>
              </p:ext>
            </p:extLst>
          </p:nvPr>
        </p:nvGraphicFramePr>
        <p:xfrm>
          <a:off x="2593725" y="1067856"/>
          <a:ext cx="4674283" cy="2880360"/>
        </p:xfrm>
        <a:graphic>
          <a:graphicData uri="http://schemas.openxmlformats.org/drawingml/2006/table">
            <a:tbl>
              <a:tblPr firstRow="1" firstCol="1" bandRow="1">
                <a:tableStyleId>{5940675A-B579-460E-94D1-54222C63F5DA}</a:tableStyleId>
              </a:tblPr>
              <a:tblGrid>
                <a:gridCol w="3507740">
                  <a:extLst>
                    <a:ext uri="{9D8B030D-6E8A-4147-A177-3AD203B41FA5}">
                      <a16:colId xmlns:a16="http://schemas.microsoft.com/office/drawing/2014/main" val="1299676207"/>
                    </a:ext>
                  </a:extLst>
                </a:gridCol>
                <a:gridCol w="1166543">
                  <a:extLst>
                    <a:ext uri="{9D8B030D-6E8A-4147-A177-3AD203B41FA5}">
                      <a16:colId xmlns:a16="http://schemas.microsoft.com/office/drawing/2014/main" val="686120240"/>
                    </a:ext>
                  </a:extLst>
                </a:gridCol>
              </a:tblGrid>
              <a:tr h="0">
                <a:tc>
                  <a:txBody>
                    <a:bodyPr/>
                    <a:lstStyle/>
                    <a:p>
                      <a:pPr marR="127000" algn="ctr">
                        <a:lnSpc>
                          <a:spcPct val="150000"/>
                        </a:lnSpc>
                        <a:spcAft>
                          <a:spcPts val="0"/>
                        </a:spcAft>
                      </a:pPr>
                      <a:r>
                        <a:rPr lang="uk-UA" sz="1400" dirty="0">
                          <a:effectLst/>
                          <a:latin typeface="Times New Roman" panose="02020603050405020304" pitchFamily="18" charset="0"/>
                          <a:cs typeface="Times New Roman" panose="02020603050405020304" pitchFamily="18" charset="0"/>
                        </a:rPr>
                        <a:t>Найменування компонента</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6">
                        <a:lumMod val="75000"/>
                        <a:alpha val="60000"/>
                      </a:schemeClr>
                    </a:solidFill>
                  </a:tcPr>
                </a:tc>
                <a:tc>
                  <a:txBody>
                    <a:bodyPr/>
                    <a:lstStyle/>
                    <a:p>
                      <a:pPr marR="127000" algn="ctr">
                        <a:lnSpc>
                          <a:spcPct val="150000"/>
                        </a:lnSpc>
                        <a:spcAft>
                          <a:spcPts val="0"/>
                        </a:spcAft>
                      </a:pPr>
                      <a:r>
                        <a:rPr lang="uk-UA" sz="1400" dirty="0">
                          <a:effectLst/>
                          <a:latin typeface="Times New Roman" panose="02020603050405020304" pitchFamily="18" charset="0"/>
                          <a:cs typeface="Times New Roman" panose="02020603050405020304" pitchFamily="18" charset="0"/>
                        </a:rPr>
                        <a:t>Кількісний вміст</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6">
                        <a:lumMod val="75000"/>
                        <a:alpha val="60000"/>
                      </a:schemeClr>
                    </a:solidFill>
                  </a:tcPr>
                </a:tc>
                <a:extLst>
                  <a:ext uri="{0D108BD9-81ED-4DB2-BD59-A6C34878D82A}">
                    <a16:rowId xmlns:a16="http://schemas.microsoft.com/office/drawing/2014/main" val="636070948"/>
                  </a:ext>
                </a:extLst>
              </a:tr>
              <a:tr h="0">
                <a:tc>
                  <a:txBody>
                    <a:bodyPr/>
                    <a:lstStyle/>
                    <a:p>
                      <a:pPr marR="127000" algn="just">
                        <a:lnSpc>
                          <a:spcPct val="150000"/>
                        </a:lnSpc>
                        <a:spcAft>
                          <a:spcPts val="0"/>
                        </a:spcAft>
                      </a:pPr>
                      <a:r>
                        <a:rPr lang="uk-UA" sz="1400" dirty="0" err="1">
                          <a:effectLst/>
                          <a:latin typeface="Times New Roman" panose="02020603050405020304" pitchFamily="18" charset="0"/>
                          <a:cs typeface="Times New Roman" panose="02020603050405020304" pitchFamily="18" charset="0"/>
                        </a:rPr>
                        <a:t>Гінкго</a:t>
                      </a:r>
                      <a:r>
                        <a:rPr lang="uk-UA" sz="1400" dirty="0">
                          <a:effectLst/>
                          <a:latin typeface="Times New Roman" panose="02020603050405020304" pitchFamily="18" charset="0"/>
                          <a:cs typeface="Times New Roman" panose="02020603050405020304" pitchFamily="18" charset="0"/>
                        </a:rPr>
                        <a:t> </a:t>
                      </a:r>
                      <a:r>
                        <a:rPr lang="uk-UA" sz="1400" dirty="0" err="1">
                          <a:effectLst/>
                          <a:latin typeface="Times New Roman" panose="02020603050405020304" pitchFamily="18" charset="0"/>
                          <a:cs typeface="Times New Roman" panose="02020603050405020304" pitchFamily="18" charset="0"/>
                        </a:rPr>
                        <a:t>білоба</a:t>
                      </a:r>
                      <a:r>
                        <a:rPr lang="uk-UA" sz="1400" dirty="0">
                          <a:effectLst/>
                          <a:latin typeface="Times New Roman" panose="02020603050405020304" pitchFamily="18" charset="0"/>
                          <a:cs typeface="Times New Roman" panose="02020603050405020304" pitchFamily="18" charset="0"/>
                        </a:rPr>
                        <a:t> листя екстракт</a:t>
                      </a:r>
                      <a:r>
                        <a:rPr lang="uk-UA" sz="1400" baseline="0" dirty="0">
                          <a:effectLst/>
                          <a:latin typeface="Times New Roman" panose="02020603050405020304" pitchFamily="18" charset="0"/>
                          <a:cs typeface="Times New Roman" panose="02020603050405020304" pitchFamily="18" charset="0"/>
                        </a:rPr>
                        <a:t> с</a:t>
                      </a:r>
                      <a:r>
                        <a:rPr lang="uk-UA" sz="1400" dirty="0">
                          <a:effectLst/>
                          <a:latin typeface="Times New Roman" panose="02020603050405020304" pitchFamily="18" charset="0"/>
                          <a:cs typeface="Times New Roman" panose="02020603050405020304" pitchFamily="18" charset="0"/>
                        </a:rPr>
                        <a:t>ухий</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alpha val="20000"/>
                      </a:schemeClr>
                    </a:solidFill>
                  </a:tcPr>
                </a:tc>
                <a:tc>
                  <a:txBody>
                    <a:bodyPr/>
                    <a:lstStyle/>
                    <a:p>
                      <a:pPr marR="127000" algn="just">
                        <a:lnSpc>
                          <a:spcPct val="150000"/>
                        </a:lnSpc>
                        <a:spcAft>
                          <a:spcPts val="0"/>
                        </a:spcAft>
                      </a:pPr>
                      <a:r>
                        <a:rPr lang="uk-UA" sz="1400">
                          <a:effectLst/>
                          <a:latin typeface="Times New Roman" panose="02020603050405020304" pitchFamily="18" charset="0"/>
                          <a:cs typeface="Times New Roman" panose="02020603050405020304" pitchFamily="18" charset="0"/>
                        </a:rPr>
                        <a:t>40,0 мг</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alpha val="20000"/>
                      </a:schemeClr>
                    </a:solidFill>
                  </a:tcPr>
                </a:tc>
                <a:extLst>
                  <a:ext uri="{0D108BD9-81ED-4DB2-BD59-A6C34878D82A}">
                    <a16:rowId xmlns:a16="http://schemas.microsoft.com/office/drawing/2014/main" val="2694639030"/>
                  </a:ext>
                </a:extLst>
              </a:tr>
              <a:tr h="0">
                <a:tc>
                  <a:txBody>
                    <a:bodyPr/>
                    <a:lstStyle/>
                    <a:p>
                      <a:pPr marR="127000" algn="just">
                        <a:lnSpc>
                          <a:spcPct val="150000"/>
                        </a:lnSpc>
                        <a:spcAft>
                          <a:spcPts val="0"/>
                        </a:spcAft>
                      </a:pPr>
                      <a:r>
                        <a:rPr lang="uk-UA" sz="1400" dirty="0" err="1">
                          <a:effectLst/>
                          <a:latin typeface="Times New Roman" panose="02020603050405020304" pitchFamily="18" charset="0"/>
                          <a:cs typeface="Times New Roman" panose="02020603050405020304" pitchFamily="18" charset="0"/>
                        </a:rPr>
                        <a:t>М'яточнику</a:t>
                      </a:r>
                      <a:r>
                        <a:rPr lang="uk-UA" sz="1400" dirty="0">
                          <a:effectLst/>
                          <a:latin typeface="Times New Roman" panose="02020603050405020304" pitchFamily="18" charset="0"/>
                          <a:cs typeface="Times New Roman" panose="02020603050405020304" pitchFamily="18" charset="0"/>
                        </a:rPr>
                        <a:t> чорного трави екстракт сухий</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alpha val="20000"/>
                      </a:schemeClr>
                    </a:solidFill>
                  </a:tcPr>
                </a:tc>
                <a:tc>
                  <a:txBody>
                    <a:bodyPr/>
                    <a:lstStyle/>
                    <a:p>
                      <a:pPr marR="127000" algn="just">
                        <a:lnSpc>
                          <a:spcPct val="150000"/>
                        </a:lnSpc>
                        <a:spcAft>
                          <a:spcPts val="0"/>
                        </a:spcAft>
                      </a:pPr>
                      <a:r>
                        <a:rPr lang="uk-UA" sz="1400" dirty="0">
                          <a:effectLst/>
                          <a:latin typeface="Times New Roman" panose="02020603050405020304" pitchFamily="18" charset="0"/>
                          <a:cs typeface="Times New Roman" panose="02020603050405020304" pitchFamily="18" charset="0"/>
                        </a:rPr>
                        <a:t>50,0 мг</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alpha val="20000"/>
                      </a:schemeClr>
                    </a:solidFill>
                  </a:tcPr>
                </a:tc>
                <a:extLst>
                  <a:ext uri="{0D108BD9-81ED-4DB2-BD59-A6C34878D82A}">
                    <a16:rowId xmlns:a16="http://schemas.microsoft.com/office/drawing/2014/main" val="2038237179"/>
                  </a:ext>
                </a:extLst>
              </a:tr>
              <a:tr h="0">
                <a:tc>
                  <a:txBody>
                    <a:bodyPr/>
                    <a:lstStyle/>
                    <a:p>
                      <a:pPr marR="127000" algn="just">
                        <a:lnSpc>
                          <a:spcPct val="150000"/>
                        </a:lnSpc>
                        <a:spcAft>
                          <a:spcPts val="0"/>
                        </a:spcAft>
                      </a:pPr>
                      <a:r>
                        <a:rPr lang="uk-UA" sz="1400" dirty="0">
                          <a:effectLst/>
                          <a:latin typeface="Times New Roman" panose="02020603050405020304" pitchFamily="18" charset="0"/>
                          <a:cs typeface="Times New Roman" panose="02020603050405020304" pitchFamily="18" charset="0"/>
                        </a:rPr>
                        <a:t>Рутвиці смердючої трави екстракт сухий</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alpha val="20000"/>
                      </a:schemeClr>
                    </a:solidFill>
                  </a:tcPr>
                </a:tc>
                <a:tc>
                  <a:txBody>
                    <a:bodyPr/>
                    <a:lstStyle/>
                    <a:p>
                      <a:pPr marR="127000" algn="just">
                        <a:lnSpc>
                          <a:spcPct val="150000"/>
                        </a:lnSpc>
                        <a:spcAft>
                          <a:spcPts val="0"/>
                        </a:spcAft>
                      </a:pPr>
                      <a:r>
                        <a:rPr lang="uk-UA" sz="1400" dirty="0">
                          <a:effectLst/>
                          <a:latin typeface="Times New Roman" panose="02020603050405020304" pitchFamily="18" charset="0"/>
                          <a:cs typeface="Times New Roman" panose="02020603050405020304" pitchFamily="18" charset="0"/>
                        </a:rPr>
                        <a:t>20,0 мг</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alpha val="20000"/>
                      </a:schemeClr>
                    </a:solidFill>
                  </a:tcPr>
                </a:tc>
                <a:extLst>
                  <a:ext uri="{0D108BD9-81ED-4DB2-BD59-A6C34878D82A}">
                    <a16:rowId xmlns:a16="http://schemas.microsoft.com/office/drawing/2014/main" val="1849678375"/>
                  </a:ext>
                </a:extLst>
              </a:tr>
              <a:tr h="0">
                <a:tc>
                  <a:txBody>
                    <a:bodyPr/>
                    <a:lstStyle/>
                    <a:p>
                      <a:pPr marR="127000" algn="just">
                        <a:lnSpc>
                          <a:spcPct val="150000"/>
                        </a:lnSpc>
                        <a:spcAft>
                          <a:spcPts val="0"/>
                        </a:spcAft>
                      </a:pPr>
                      <a:r>
                        <a:rPr lang="uk-UA" sz="1400">
                          <a:effectLst/>
                          <a:latin typeface="Times New Roman" panose="02020603050405020304" pitchFamily="18" charset="0"/>
                          <a:cs typeface="Times New Roman" panose="02020603050405020304" pitchFamily="18" charset="0"/>
                        </a:rPr>
                        <a:t>Лецитин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alpha val="20000"/>
                      </a:schemeClr>
                    </a:solidFill>
                  </a:tcPr>
                </a:tc>
                <a:tc>
                  <a:txBody>
                    <a:bodyPr/>
                    <a:lstStyle/>
                    <a:p>
                      <a:pPr marR="127000" algn="just">
                        <a:lnSpc>
                          <a:spcPct val="150000"/>
                        </a:lnSpc>
                        <a:spcAft>
                          <a:spcPts val="0"/>
                        </a:spcAft>
                      </a:pPr>
                      <a:r>
                        <a:rPr lang="uk-UA" sz="1400" dirty="0">
                          <a:effectLst/>
                          <a:latin typeface="Times New Roman" panose="02020603050405020304" pitchFamily="18" charset="0"/>
                          <a:cs typeface="Times New Roman" panose="02020603050405020304" pitchFamily="18" charset="0"/>
                        </a:rPr>
                        <a:t>140,0 мг</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alpha val="20000"/>
                      </a:schemeClr>
                    </a:solidFill>
                  </a:tcPr>
                </a:tc>
                <a:extLst>
                  <a:ext uri="{0D108BD9-81ED-4DB2-BD59-A6C34878D82A}">
                    <a16:rowId xmlns:a16="http://schemas.microsoft.com/office/drawing/2014/main" val="1021946600"/>
                  </a:ext>
                </a:extLst>
              </a:tr>
              <a:tr h="0">
                <a:tc>
                  <a:txBody>
                    <a:bodyPr/>
                    <a:lstStyle/>
                    <a:p>
                      <a:pPr marR="127000" algn="just">
                        <a:lnSpc>
                          <a:spcPct val="150000"/>
                        </a:lnSpc>
                        <a:spcAft>
                          <a:spcPts val="0"/>
                        </a:spcAft>
                      </a:pPr>
                      <a:r>
                        <a:rPr lang="uk-UA" sz="1400">
                          <a:effectLst/>
                          <a:latin typeface="Times New Roman" panose="02020603050405020304" pitchFamily="18" charset="0"/>
                          <a:cs typeface="Times New Roman" panose="02020603050405020304" pitchFamily="18" charset="0"/>
                        </a:rPr>
                        <a:t>Холіну бітартрат</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alpha val="20000"/>
                      </a:schemeClr>
                    </a:solidFill>
                  </a:tcPr>
                </a:tc>
                <a:tc>
                  <a:txBody>
                    <a:bodyPr/>
                    <a:lstStyle/>
                    <a:p>
                      <a:pPr marR="127000" algn="just">
                        <a:lnSpc>
                          <a:spcPct val="150000"/>
                        </a:lnSpc>
                        <a:spcAft>
                          <a:spcPts val="0"/>
                        </a:spcAft>
                      </a:pPr>
                      <a:r>
                        <a:rPr lang="uk-UA" sz="1400" dirty="0">
                          <a:effectLst/>
                          <a:latin typeface="Times New Roman" panose="02020603050405020304" pitchFamily="18" charset="0"/>
                          <a:cs typeface="Times New Roman" panose="02020603050405020304" pitchFamily="18" charset="0"/>
                        </a:rPr>
                        <a:t>50,0 мг</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alpha val="20000"/>
                      </a:schemeClr>
                    </a:solidFill>
                  </a:tcPr>
                </a:tc>
                <a:extLst>
                  <a:ext uri="{0D108BD9-81ED-4DB2-BD59-A6C34878D82A}">
                    <a16:rowId xmlns:a16="http://schemas.microsoft.com/office/drawing/2014/main" val="3978005338"/>
                  </a:ext>
                </a:extLst>
              </a:tr>
              <a:tr h="0">
                <a:tc>
                  <a:txBody>
                    <a:bodyPr/>
                    <a:lstStyle/>
                    <a:p>
                      <a:pPr marR="127000" algn="just">
                        <a:lnSpc>
                          <a:spcPct val="100000"/>
                        </a:lnSpc>
                        <a:spcAft>
                          <a:spcPts val="0"/>
                        </a:spcAft>
                      </a:pPr>
                      <a:r>
                        <a:rPr lang="uk-UA" sz="1400" dirty="0">
                          <a:effectLst/>
                          <a:latin typeface="Times New Roman" panose="02020603050405020304" pitchFamily="18" charset="0"/>
                          <a:cs typeface="Times New Roman" panose="02020603050405020304" pitchFamily="18" charset="0"/>
                        </a:rPr>
                        <a:t>Допоміжні речовини:</a:t>
                      </a:r>
                      <a:endParaRPr lang="ru-RU" sz="1400" dirty="0">
                        <a:effectLst/>
                        <a:latin typeface="Times New Roman" panose="02020603050405020304" pitchFamily="18" charset="0"/>
                        <a:cs typeface="Times New Roman" panose="02020603050405020304" pitchFamily="18" charset="0"/>
                      </a:endParaRPr>
                    </a:p>
                    <a:p>
                      <a:pPr marR="127000" algn="just">
                        <a:lnSpc>
                          <a:spcPct val="100000"/>
                        </a:lnSpc>
                        <a:spcAft>
                          <a:spcPts val="0"/>
                        </a:spcAft>
                      </a:pPr>
                      <a:r>
                        <a:rPr lang="uk-UA" sz="1400" dirty="0">
                          <a:effectLst/>
                          <a:latin typeface="Times New Roman" panose="02020603050405020304" pitchFamily="18" charset="0"/>
                          <a:cs typeface="Times New Roman" panose="02020603050405020304" pitchFamily="18" charset="0"/>
                        </a:rPr>
                        <a:t>Целюлоза мікрокристалічна, лактоза, </a:t>
                      </a:r>
                      <a:endParaRPr lang="ru-RU" sz="1400" dirty="0">
                        <a:effectLst/>
                        <a:latin typeface="Times New Roman" panose="02020603050405020304" pitchFamily="18" charset="0"/>
                        <a:cs typeface="Times New Roman" panose="02020603050405020304" pitchFamily="18" charset="0"/>
                      </a:endParaRPr>
                    </a:p>
                    <a:p>
                      <a:pPr marR="127000" algn="just">
                        <a:lnSpc>
                          <a:spcPct val="100000"/>
                        </a:lnSpc>
                        <a:spcAft>
                          <a:spcPts val="0"/>
                        </a:spcAft>
                      </a:pPr>
                      <a:r>
                        <a:rPr lang="uk-UA" sz="1400" dirty="0" err="1">
                          <a:effectLst/>
                          <a:latin typeface="Times New Roman" panose="02020603050405020304" pitchFamily="18" charset="0"/>
                          <a:cs typeface="Times New Roman" panose="02020603050405020304" pitchFamily="18" charset="0"/>
                        </a:rPr>
                        <a:t>стеарат</a:t>
                      </a:r>
                      <a:r>
                        <a:rPr lang="uk-UA" sz="1400" dirty="0">
                          <a:effectLst/>
                          <a:latin typeface="Times New Roman" panose="02020603050405020304" pitchFamily="18" charset="0"/>
                          <a:cs typeface="Times New Roman" panose="02020603050405020304" pitchFamily="18" charset="0"/>
                        </a:rPr>
                        <a:t> кальцію (магнію)</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alpha val="20000"/>
                      </a:schemeClr>
                    </a:solidFill>
                  </a:tcPr>
                </a:tc>
                <a:tc>
                  <a:txBody>
                    <a:bodyPr/>
                    <a:lstStyle/>
                    <a:p>
                      <a:pPr marR="127000" algn="just">
                        <a:lnSpc>
                          <a:spcPct val="150000"/>
                        </a:lnSpc>
                        <a:spcAft>
                          <a:spcPts val="0"/>
                        </a:spcAft>
                      </a:pPr>
                      <a:r>
                        <a:rPr lang="uk-UA" sz="1400" dirty="0">
                          <a:effectLst/>
                          <a:latin typeface="Times New Roman" panose="02020603050405020304" pitchFamily="18" charset="0"/>
                          <a:cs typeface="Times New Roman" panose="02020603050405020304" pitchFamily="18" charset="0"/>
                        </a:rPr>
                        <a:t>до 500,0 мг</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75000"/>
                        <a:alpha val="20000"/>
                      </a:schemeClr>
                    </a:solidFill>
                  </a:tcPr>
                </a:tc>
                <a:extLst>
                  <a:ext uri="{0D108BD9-81ED-4DB2-BD59-A6C34878D82A}">
                    <a16:rowId xmlns:a16="http://schemas.microsoft.com/office/drawing/2014/main" val="2450651067"/>
                  </a:ext>
                </a:extLst>
              </a:tr>
            </a:tbl>
          </a:graphicData>
        </a:graphic>
      </p:graphicFrame>
      <p:sp>
        <p:nvSpPr>
          <p:cNvPr id="6" name="Прямоугольник 5"/>
          <p:cNvSpPr/>
          <p:nvPr/>
        </p:nvSpPr>
        <p:spPr>
          <a:xfrm>
            <a:off x="2977155" y="621581"/>
            <a:ext cx="4220514" cy="338554"/>
          </a:xfrm>
          <a:prstGeom prst="rect">
            <a:avLst/>
          </a:prstGeom>
        </p:spPr>
        <p:txBody>
          <a:bodyPr wrap="none">
            <a:spAutoFit/>
          </a:bodyPr>
          <a:lstStyle/>
          <a:p>
            <a:r>
              <a:rPr lang="uk-UA" sz="1600" b="1" dirty="0">
                <a:latin typeface="Times New Roman" panose="02020603050405020304" pitchFamily="18" charset="0"/>
                <a:ea typeface="Calibri" panose="020F0502020204030204" pitchFamily="34" charset="0"/>
              </a:rPr>
              <a:t>Склад капсул «</a:t>
            </a:r>
            <a:r>
              <a:rPr lang="uk-UA" sz="1600" b="1" dirty="0" err="1">
                <a:latin typeface="Times New Roman" panose="02020603050405020304" pitchFamily="18" charset="0"/>
                <a:ea typeface="Calibri" panose="020F0502020204030204" pitchFamily="34" charset="0"/>
              </a:rPr>
              <a:t>Мемофіт</a:t>
            </a:r>
            <a:r>
              <a:rPr lang="uk-UA" sz="1600" b="1" dirty="0">
                <a:latin typeface="Times New Roman" panose="02020603050405020304" pitchFamily="18" charset="0"/>
                <a:ea typeface="Calibri" panose="020F0502020204030204" pitchFamily="34" charset="0"/>
              </a:rPr>
              <a:t>» (склад 1 капсули)</a:t>
            </a:r>
            <a:endParaRPr lang="ru-RU" sz="1600" dirty="0"/>
          </a:p>
        </p:txBody>
      </p:sp>
      <p:cxnSp>
        <p:nvCxnSpPr>
          <p:cNvPr id="8" name="Прямая соединительная линия 7"/>
          <p:cNvCxnSpPr/>
          <p:nvPr/>
        </p:nvCxnSpPr>
        <p:spPr>
          <a:xfrm>
            <a:off x="0" y="650307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158126" y="2366689"/>
            <a:ext cx="2222281" cy="116955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Aft>
                <a:spcPts val="0"/>
              </a:spcAft>
            </a:pPr>
            <a:r>
              <a:rPr lang="uk-UA" sz="1400" dirty="0">
                <a:latin typeface="Times New Roman" panose="02020603050405020304" pitchFamily="18" charset="0"/>
                <a:ea typeface="Times New Roman" panose="02020603050405020304" pitchFamily="18" charset="0"/>
              </a:rPr>
              <a:t>виробник </a:t>
            </a:r>
          </a:p>
          <a:p>
            <a:pPr algn="ctr">
              <a:spcAft>
                <a:spcPts val="0"/>
              </a:spcAft>
            </a:pPr>
            <a:r>
              <a:rPr lang="uk-UA" sz="1400" dirty="0">
                <a:latin typeface="Times New Roman" panose="02020603050405020304" pitchFamily="18" charset="0"/>
                <a:ea typeface="Times New Roman" panose="02020603050405020304" pitchFamily="18" charset="0"/>
              </a:rPr>
              <a:t>ТОВ «ДЗ «ГНЦЛС»</a:t>
            </a:r>
            <a:endParaRPr lang="ru-RU" sz="1400" dirty="0">
              <a:latin typeface="Times New Roman" panose="02020603050405020304" pitchFamily="18" charset="0"/>
              <a:ea typeface="Times New Roman" panose="02020603050405020304" pitchFamily="18" charset="0"/>
            </a:endParaRPr>
          </a:p>
          <a:p>
            <a:pPr algn="ctr">
              <a:spcAft>
                <a:spcPts val="0"/>
              </a:spcAft>
            </a:pPr>
            <a:r>
              <a:rPr lang="uk-UA" sz="1400" dirty="0">
                <a:latin typeface="Times New Roman" panose="02020603050405020304" pitchFamily="18" charset="0"/>
                <a:ea typeface="Times New Roman" panose="02020603050405020304" pitchFamily="18" charset="0"/>
              </a:rPr>
              <a:t>на замовлення ТОВ «Фармацевтична фірма «</a:t>
            </a:r>
            <a:r>
              <a:rPr lang="uk-UA" sz="1400" dirty="0" err="1">
                <a:latin typeface="Times New Roman" panose="02020603050405020304" pitchFamily="18" charset="0"/>
                <a:ea typeface="Times New Roman" panose="02020603050405020304" pitchFamily="18" charset="0"/>
              </a:rPr>
              <a:t>Вертекс</a:t>
            </a:r>
            <a:r>
              <a:rPr lang="uk-UA" sz="1400" dirty="0">
                <a:latin typeface="Times New Roman" panose="02020603050405020304" pitchFamily="18" charset="0"/>
                <a:ea typeface="Times New Roman" panose="02020603050405020304" pitchFamily="18" charset="0"/>
              </a:rPr>
              <a:t>» (м. Харків)</a:t>
            </a:r>
            <a:endParaRPr lang="ru-RU" sz="1400" dirty="0">
              <a:latin typeface="Times New Roman" panose="02020603050405020304" pitchFamily="18" charset="0"/>
              <a:ea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2707989467"/>
              </p:ext>
            </p:extLst>
          </p:nvPr>
        </p:nvGraphicFramePr>
        <p:xfrm>
          <a:off x="287755" y="4377434"/>
          <a:ext cx="5378799" cy="1826260"/>
        </p:xfrm>
        <a:graphic>
          <a:graphicData uri="http://schemas.openxmlformats.org/drawingml/2006/table">
            <a:tbl>
              <a:tblPr>
                <a:tableStyleId>{5940675A-B579-460E-94D1-54222C63F5DA}</a:tableStyleId>
              </a:tblPr>
              <a:tblGrid>
                <a:gridCol w="1329313">
                  <a:extLst>
                    <a:ext uri="{9D8B030D-6E8A-4147-A177-3AD203B41FA5}">
                      <a16:colId xmlns:a16="http://schemas.microsoft.com/office/drawing/2014/main" val="4257175055"/>
                    </a:ext>
                  </a:extLst>
                </a:gridCol>
                <a:gridCol w="2671202">
                  <a:extLst>
                    <a:ext uri="{9D8B030D-6E8A-4147-A177-3AD203B41FA5}">
                      <a16:colId xmlns:a16="http://schemas.microsoft.com/office/drawing/2014/main" val="2706712529"/>
                    </a:ext>
                  </a:extLst>
                </a:gridCol>
                <a:gridCol w="1378284">
                  <a:extLst>
                    <a:ext uri="{9D8B030D-6E8A-4147-A177-3AD203B41FA5}">
                      <a16:colId xmlns:a16="http://schemas.microsoft.com/office/drawing/2014/main" val="1231343278"/>
                    </a:ext>
                  </a:extLst>
                </a:gridCol>
              </a:tblGrid>
              <a:tr h="202565">
                <a:tc>
                  <a:txBody>
                    <a:bodyPr/>
                    <a:lstStyle/>
                    <a:p>
                      <a:pPr marL="90170" marR="90170"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Найменування показника</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rgbClr val="0070C0">
                        <a:alpha val="4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Характеристика</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rgbClr val="0070C0">
                        <a:alpha val="40000"/>
                      </a:srgbClr>
                    </a:solidFill>
                  </a:tcPr>
                </a:tc>
                <a:tc>
                  <a:txBody>
                    <a:bodyPr/>
                    <a:lstStyle/>
                    <a:p>
                      <a:pPr marL="90170" marR="102235"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Метод контролю</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rgbClr val="0070C0">
                        <a:alpha val="40000"/>
                      </a:srgbClr>
                    </a:solidFill>
                  </a:tcPr>
                </a:tc>
                <a:extLst>
                  <a:ext uri="{0D108BD9-81ED-4DB2-BD59-A6C34878D82A}">
                    <a16:rowId xmlns:a16="http://schemas.microsoft.com/office/drawing/2014/main" val="3505084139"/>
                  </a:ext>
                </a:extLst>
              </a:tr>
              <a:tr h="144780">
                <a:tc>
                  <a:txBody>
                    <a:bodyPr/>
                    <a:lstStyle/>
                    <a:p>
                      <a:pPr marL="90170" algn="just">
                        <a:lnSpc>
                          <a:spcPct val="107000"/>
                        </a:lnSpc>
                        <a:spcAft>
                          <a:spcPts val="0"/>
                        </a:spcAft>
                      </a:pPr>
                      <a:r>
                        <a:rPr lang="uk-UA" sz="1400" dirty="0">
                          <a:effectLst/>
                          <a:latin typeface="Times New Roman" panose="02020603050405020304" pitchFamily="18" charset="0"/>
                          <a:cs typeface="Times New Roman" panose="02020603050405020304" pitchFamily="18" charset="0"/>
                        </a:rPr>
                        <a:t>Опис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70C0">
                        <a:alpha val="10000"/>
                      </a:srgbClr>
                    </a:solidFill>
                  </a:tcPr>
                </a:tc>
                <a:tc>
                  <a:txBody>
                    <a:bodyPr/>
                    <a:lstStyle/>
                    <a:p>
                      <a:pPr marL="89535" marR="89535" algn="just">
                        <a:lnSpc>
                          <a:spcPct val="107000"/>
                        </a:lnSpc>
                        <a:spcAft>
                          <a:spcPts val="0"/>
                        </a:spcAft>
                      </a:pPr>
                      <a:r>
                        <a:rPr lang="uk-UA" sz="1400">
                          <a:effectLst/>
                          <a:latin typeface="Times New Roman" panose="02020603050405020304" pitchFamily="18" charset="0"/>
                          <a:cs typeface="Times New Roman" panose="02020603050405020304" pitchFamily="18" charset="0"/>
                        </a:rPr>
                        <a:t>Однорідний порошок рослинного походження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70C0">
                        <a:alpha val="10000"/>
                      </a:srgbClr>
                    </a:solidFill>
                  </a:tcPr>
                </a:tc>
                <a:tc rowSpan="3">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ГОСТ 24027.0;</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п. 7.2</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rgbClr val="0070C0">
                        <a:alpha val="10000"/>
                      </a:srgbClr>
                    </a:solidFill>
                  </a:tcPr>
                </a:tc>
                <a:extLst>
                  <a:ext uri="{0D108BD9-81ED-4DB2-BD59-A6C34878D82A}">
                    <a16:rowId xmlns:a16="http://schemas.microsoft.com/office/drawing/2014/main" val="1556179840"/>
                  </a:ext>
                </a:extLst>
              </a:tr>
              <a:tr h="282575">
                <a:tc>
                  <a:txBody>
                    <a:bodyPr/>
                    <a:lstStyle/>
                    <a:p>
                      <a:pPr marL="90170" algn="just">
                        <a:lnSpc>
                          <a:spcPct val="107000"/>
                        </a:lnSpc>
                        <a:spcAft>
                          <a:spcPts val="0"/>
                        </a:spcAft>
                      </a:pPr>
                      <a:r>
                        <a:rPr lang="uk-UA" sz="1400" dirty="0">
                          <a:effectLst/>
                          <a:latin typeface="Times New Roman" panose="02020603050405020304" pitchFamily="18" charset="0"/>
                          <a:cs typeface="Times New Roman" panose="02020603050405020304" pitchFamily="18" charset="0"/>
                        </a:rPr>
                        <a:t>Колір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70C0">
                        <a:alpha val="10000"/>
                      </a:srgbClr>
                    </a:solidFill>
                  </a:tcPr>
                </a:tc>
                <a:tc>
                  <a:txBody>
                    <a:bodyPr/>
                    <a:lstStyle/>
                    <a:p>
                      <a:pPr marL="76200" marR="54610" algn="just">
                        <a:lnSpc>
                          <a:spcPct val="107000"/>
                        </a:lnSpc>
                        <a:spcAft>
                          <a:spcPts val="0"/>
                        </a:spcAft>
                        <a:tabLst>
                          <a:tab pos="807085" algn="l"/>
                        </a:tabLst>
                      </a:pPr>
                      <a:r>
                        <a:rPr lang="uk-UA" sz="1400" dirty="0">
                          <a:effectLst/>
                          <a:latin typeface="Times New Roman" panose="02020603050405020304" pitchFamily="18" charset="0"/>
                          <a:cs typeface="Times New Roman" panose="02020603050405020304" pitchFamily="18" charset="0"/>
                        </a:rPr>
                        <a:t>Від світло-коричневого до темно-коричневого кольору</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70C0">
                        <a:alpha val="10000"/>
                      </a:srgbClr>
                    </a:solidFill>
                  </a:tcPr>
                </a:tc>
                <a:tc vMerge="1">
                  <a:txBody>
                    <a:bodyPr/>
                    <a:lstStyle/>
                    <a:p>
                      <a:endParaRPr lang="ru-RU"/>
                    </a:p>
                  </a:txBody>
                  <a:tcPr/>
                </a:tc>
                <a:extLst>
                  <a:ext uri="{0D108BD9-81ED-4DB2-BD59-A6C34878D82A}">
                    <a16:rowId xmlns:a16="http://schemas.microsoft.com/office/drawing/2014/main" val="3120166393"/>
                  </a:ext>
                </a:extLst>
              </a:tr>
              <a:tr h="282575">
                <a:tc>
                  <a:txBody>
                    <a:bodyPr/>
                    <a:lstStyle/>
                    <a:p>
                      <a:pPr marL="90170" algn="just">
                        <a:lnSpc>
                          <a:spcPct val="107000"/>
                        </a:lnSpc>
                        <a:spcAft>
                          <a:spcPts val="0"/>
                        </a:spcAft>
                      </a:pPr>
                      <a:r>
                        <a:rPr lang="uk-UA" sz="1400">
                          <a:effectLst/>
                          <a:latin typeface="Times New Roman" panose="02020603050405020304" pitchFamily="18" charset="0"/>
                          <a:cs typeface="Times New Roman" panose="02020603050405020304" pitchFamily="18" charset="0"/>
                        </a:rPr>
                        <a:t>Запах</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70C0">
                        <a:alpha val="10000"/>
                      </a:srgbClr>
                    </a:solidFill>
                  </a:tcPr>
                </a:tc>
                <a:tc>
                  <a:txBody>
                    <a:bodyPr/>
                    <a:lstStyle/>
                    <a:p>
                      <a:pPr marL="89535" marR="90170" algn="just">
                        <a:lnSpc>
                          <a:spcPct val="107000"/>
                        </a:lnSpc>
                        <a:spcAft>
                          <a:spcPts val="0"/>
                        </a:spcAft>
                      </a:pPr>
                      <a:r>
                        <a:rPr lang="uk-UA" sz="1400" dirty="0">
                          <a:effectLst/>
                          <a:latin typeface="Times New Roman" panose="02020603050405020304" pitchFamily="18" charset="0"/>
                          <a:cs typeface="Times New Roman" panose="02020603050405020304" pitchFamily="18" charset="0"/>
                        </a:rPr>
                        <a:t>Специфічний, обумовлений наявністю рослинної сировини.</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70C0">
                        <a:alpha val="10000"/>
                      </a:srgbClr>
                    </a:solidFill>
                  </a:tcPr>
                </a:tc>
                <a:tc vMerge="1">
                  <a:txBody>
                    <a:bodyPr/>
                    <a:lstStyle/>
                    <a:p>
                      <a:endParaRPr lang="ru-RU"/>
                    </a:p>
                  </a:txBody>
                  <a:tcPr/>
                </a:tc>
                <a:extLst>
                  <a:ext uri="{0D108BD9-81ED-4DB2-BD59-A6C34878D82A}">
                    <a16:rowId xmlns:a16="http://schemas.microsoft.com/office/drawing/2014/main" val="2702045053"/>
                  </a:ext>
                </a:extLst>
              </a:tr>
            </a:tbl>
          </a:graphicData>
        </a:graphic>
      </p:graphicFrame>
      <p:sp>
        <p:nvSpPr>
          <p:cNvPr id="10" name="Прямоугольник 9"/>
          <p:cNvSpPr/>
          <p:nvPr/>
        </p:nvSpPr>
        <p:spPr>
          <a:xfrm>
            <a:off x="237462" y="3970459"/>
            <a:ext cx="6096000" cy="338554"/>
          </a:xfrm>
          <a:prstGeom prst="rect">
            <a:avLst/>
          </a:prstGeom>
        </p:spPr>
        <p:txBody>
          <a:bodyPr>
            <a:spAutoFit/>
          </a:bodyPr>
          <a:lstStyle/>
          <a:p>
            <a:r>
              <a:rPr lang="uk-UA" sz="1600" b="1" dirty="0">
                <a:latin typeface="Times New Roman" panose="02020603050405020304" pitchFamily="18" charset="0"/>
                <a:ea typeface="Calibri" panose="020F0502020204030204" pitchFamily="34" charset="0"/>
              </a:rPr>
              <a:t>Органолептичні показники добавки дієтичної «</a:t>
            </a:r>
            <a:r>
              <a:rPr lang="uk-UA" sz="1600" b="1" dirty="0" err="1">
                <a:latin typeface="Times New Roman" panose="02020603050405020304" pitchFamily="18" charset="0"/>
                <a:ea typeface="Calibri" panose="020F0502020204030204" pitchFamily="34" charset="0"/>
              </a:rPr>
              <a:t>Мемофіт</a:t>
            </a:r>
            <a:r>
              <a:rPr lang="uk-UA" sz="1600" b="1" dirty="0">
                <a:latin typeface="Times New Roman" panose="02020603050405020304" pitchFamily="18" charset="0"/>
                <a:ea typeface="Calibri" panose="020F0502020204030204" pitchFamily="34" charset="0"/>
              </a:rPr>
              <a:t>»</a:t>
            </a:r>
            <a:endParaRPr lang="ru-RU" sz="1600" dirty="0"/>
          </a:p>
        </p:txBody>
      </p:sp>
      <p:graphicFrame>
        <p:nvGraphicFramePr>
          <p:cNvPr id="11" name="Таблица 10"/>
          <p:cNvGraphicFramePr>
            <a:graphicFrameLocks noGrp="1"/>
          </p:cNvGraphicFramePr>
          <p:nvPr>
            <p:extLst>
              <p:ext uri="{D42A27DB-BD31-4B8C-83A1-F6EECF244321}">
                <p14:modId xmlns:p14="http://schemas.microsoft.com/office/powerpoint/2010/main" val="2230494654"/>
              </p:ext>
            </p:extLst>
          </p:nvPr>
        </p:nvGraphicFramePr>
        <p:xfrm>
          <a:off x="5871210" y="4397626"/>
          <a:ext cx="5935980" cy="1826260"/>
        </p:xfrm>
        <a:graphic>
          <a:graphicData uri="http://schemas.openxmlformats.org/drawingml/2006/table">
            <a:tbl>
              <a:tblPr>
                <a:tableStyleId>{5940675A-B579-460E-94D1-54222C63F5DA}</a:tableStyleId>
              </a:tblPr>
              <a:tblGrid>
                <a:gridCol w="1616826">
                  <a:extLst>
                    <a:ext uri="{9D8B030D-6E8A-4147-A177-3AD203B41FA5}">
                      <a16:colId xmlns:a16="http://schemas.microsoft.com/office/drawing/2014/main" val="1045038282"/>
                    </a:ext>
                  </a:extLst>
                </a:gridCol>
                <a:gridCol w="1349577">
                  <a:extLst>
                    <a:ext uri="{9D8B030D-6E8A-4147-A177-3AD203B41FA5}">
                      <a16:colId xmlns:a16="http://schemas.microsoft.com/office/drawing/2014/main" val="2490462756"/>
                    </a:ext>
                  </a:extLst>
                </a:gridCol>
                <a:gridCol w="1709506">
                  <a:extLst>
                    <a:ext uri="{9D8B030D-6E8A-4147-A177-3AD203B41FA5}">
                      <a16:colId xmlns:a16="http://schemas.microsoft.com/office/drawing/2014/main" val="2009669138"/>
                    </a:ext>
                  </a:extLst>
                </a:gridCol>
                <a:gridCol w="1260071">
                  <a:extLst>
                    <a:ext uri="{9D8B030D-6E8A-4147-A177-3AD203B41FA5}">
                      <a16:colId xmlns:a16="http://schemas.microsoft.com/office/drawing/2014/main" val="2142321085"/>
                    </a:ext>
                  </a:extLst>
                </a:gridCol>
              </a:tblGrid>
              <a:tr h="415290">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Найменування</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показника</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rgbClr val="0070C0">
                        <a:alpha val="4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Вимоги НД</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rgbClr val="0070C0">
                        <a:alpha val="4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Результати визначення</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rgbClr val="0070C0">
                        <a:alpha val="4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Метод</a:t>
                      </a:r>
                      <a:endParaRPr lang="ru-RU" sz="14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Контролю</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rgbClr val="0070C0">
                        <a:alpha val="40000"/>
                      </a:srgbClr>
                    </a:solidFill>
                  </a:tcPr>
                </a:tc>
                <a:extLst>
                  <a:ext uri="{0D108BD9-81ED-4DB2-BD59-A6C34878D82A}">
                    <a16:rowId xmlns:a16="http://schemas.microsoft.com/office/drawing/2014/main" val="2794234944"/>
                  </a:ext>
                </a:extLst>
              </a:tr>
              <a:tr h="266065">
                <a:tc>
                  <a:txBody>
                    <a:bodyPr/>
                    <a:lstStyle/>
                    <a:p>
                      <a:pPr marL="90170" marR="90170">
                        <a:lnSpc>
                          <a:spcPct val="107000"/>
                        </a:lnSpc>
                        <a:spcAft>
                          <a:spcPts val="0"/>
                        </a:spcAft>
                      </a:pPr>
                      <a:r>
                        <a:rPr lang="uk-UA" sz="1400" dirty="0">
                          <a:effectLst/>
                          <a:latin typeface="Times New Roman" panose="02020603050405020304" pitchFamily="18" charset="0"/>
                          <a:cs typeface="Times New Roman" panose="02020603050405020304" pitchFamily="18" charset="0"/>
                        </a:rPr>
                        <a:t>Масова частка вологи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70C0">
                        <a:alpha val="10000"/>
                      </a:srgbClr>
                    </a:solidFill>
                  </a:tcPr>
                </a:tc>
                <a:tc>
                  <a:txBody>
                    <a:bodyPr/>
                    <a:lstStyle/>
                    <a:p>
                      <a:pPr marL="83820" algn="just">
                        <a:lnSpc>
                          <a:spcPct val="107000"/>
                        </a:lnSpc>
                        <a:spcAft>
                          <a:spcPts val="0"/>
                        </a:spcAft>
                      </a:pPr>
                      <a:r>
                        <a:rPr lang="uk-UA" sz="1400">
                          <a:effectLst/>
                          <a:latin typeface="Times New Roman" panose="02020603050405020304" pitchFamily="18" charset="0"/>
                          <a:cs typeface="Times New Roman" panose="02020603050405020304" pitchFamily="18" charset="0"/>
                        </a:rPr>
                        <a:t>Не більше</a:t>
                      </a:r>
                      <a:endParaRPr lang="ru-RU" sz="1400">
                        <a:effectLst/>
                        <a:latin typeface="Times New Roman" panose="02020603050405020304" pitchFamily="18" charset="0"/>
                        <a:cs typeface="Times New Roman" panose="02020603050405020304" pitchFamily="18" charset="0"/>
                      </a:endParaRPr>
                    </a:p>
                    <a:p>
                      <a:pPr marL="83820" algn="just">
                        <a:lnSpc>
                          <a:spcPct val="107000"/>
                        </a:lnSpc>
                        <a:spcAft>
                          <a:spcPts val="0"/>
                        </a:spcAft>
                      </a:pPr>
                      <a:r>
                        <a:rPr lang="uk-UA" sz="1400">
                          <a:effectLst/>
                          <a:latin typeface="Times New Roman" panose="02020603050405020304" pitchFamily="18" charset="0"/>
                          <a:cs typeface="Times New Roman" panose="02020603050405020304" pitchFamily="18" charset="0"/>
                        </a:rPr>
                        <a:t>10,0 %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70C0">
                        <a:alpha val="10000"/>
                      </a:srgbClr>
                    </a:solidFill>
                  </a:tcPr>
                </a:tc>
                <a:tc>
                  <a:txBody>
                    <a:bodyPr/>
                    <a:lstStyle/>
                    <a:p>
                      <a:pPr algn="ctr">
                        <a:lnSpc>
                          <a:spcPct val="107000"/>
                        </a:lnSpc>
                        <a:spcAft>
                          <a:spcPts val="0"/>
                        </a:spcAft>
                      </a:pPr>
                      <a:r>
                        <a:rPr lang="uk-UA" sz="1400">
                          <a:effectLst/>
                          <a:latin typeface="Times New Roman" panose="02020603050405020304" pitchFamily="18" charset="0"/>
                          <a:cs typeface="Times New Roman" panose="02020603050405020304" pitchFamily="18" charset="0"/>
                        </a:rPr>
                        <a:t>3,1±0,23</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rgbClr val="0070C0">
                        <a:alpha val="10000"/>
                      </a:srgbClr>
                    </a:solidFill>
                  </a:tcPr>
                </a:tc>
                <a:tc>
                  <a:txBody>
                    <a:bodyPr/>
                    <a:lstStyle/>
                    <a:p>
                      <a:pPr marL="80010" marR="83820" algn="just">
                        <a:lnSpc>
                          <a:spcPct val="107000"/>
                        </a:lnSpc>
                        <a:spcAft>
                          <a:spcPts val="0"/>
                        </a:spcAft>
                      </a:pPr>
                      <a:r>
                        <a:rPr lang="uk-UA" sz="1400">
                          <a:effectLst/>
                          <a:latin typeface="Times New Roman" panose="02020603050405020304" pitchFamily="18" charset="0"/>
                          <a:cs typeface="Times New Roman" panose="02020603050405020304" pitchFamily="18" charset="0"/>
                        </a:rPr>
                        <a:t>ГОСТ 24027.2</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70C0">
                        <a:alpha val="10000"/>
                      </a:srgbClr>
                    </a:solidFill>
                  </a:tcPr>
                </a:tc>
                <a:extLst>
                  <a:ext uri="{0D108BD9-81ED-4DB2-BD59-A6C34878D82A}">
                    <a16:rowId xmlns:a16="http://schemas.microsoft.com/office/drawing/2014/main" val="1740448977"/>
                  </a:ext>
                </a:extLst>
              </a:tr>
              <a:tr h="266065">
                <a:tc>
                  <a:txBody>
                    <a:bodyPr/>
                    <a:lstStyle/>
                    <a:p>
                      <a:pPr marL="90170" marR="90170">
                        <a:lnSpc>
                          <a:spcPct val="107000"/>
                        </a:lnSpc>
                        <a:spcAft>
                          <a:spcPts val="0"/>
                        </a:spcAft>
                      </a:pPr>
                      <a:r>
                        <a:rPr lang="uk-UA" sz="1400">
                          <a:effectLst/>
                          <a:latin typeface="Times New Roman" panose="02020603050405020304" pitchFamily="18" charset="0"/>
                          <a:cs typeface="Times New Roman" panose="02020603050405020304" pitchFamily="18" charset="0"/>
                        </a:rPr>
                        <a:t>Сторонні домішки</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70C0">
                        <a:alpha val="10000"/>
                      </a:srgbClr>
                    </a:solidFill>
                  </a:tcPr>
                </a:tc>
                <a:tc>
                  <a:txBody>
                    <a:bodyPr/>
                    <a:lstStyle/>
                    <a:p>
                      <a:pPr marL="83820" indent="1270" algn="just">
                        <a:lnSpc>
                          <a:spcPct val="107000"/>
                        </a:lnSpc>
                        <a:spcAft>
                          <a:spcPts val="0"/>
                        </a:spcAft>
                      </a:pPr>
                      <a:r>
                        <a:rPr lang="uk-UA" sz="1400" dirty="0">
                          <a:effectLst/>
                          <a:latin typeface="Times New Roman" panose="02020603050405020304" pitchFamily="18" charset="0"/>
                          <a:cs typeface="Times New Roman" panose="02020603050405020304" pitchFamily="18" charset="0"/>
                        </a:rPr>
                        <a:t>Не допускаються</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відсутні</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rgbClr val="0070C0">
                        <a:alpha val="10000"/>
                      </a:srgbClr>
                    </a:solidFill>
                  </a:tcPr>
                </a:tc>
                <a:tc>
                  <a:txBody>
                    <a:bodyPr/>
                    <a:lstStyle/>
                    <a:p>
                      <a:pPr marL="80010" marR="83820" algn="just">
                        <a:lnSpc>
                          <a:spcPct val="107000"/>
                        </a:lnSpc>
                        <a:spcAft>
                          <a:spcPts val="0"/>
                        </a:spcAft>
                      </a:pPr>
                      <a:r>
                        <a:rPr lang="uk-UA" sz="1400">
                          <a:effectLst/>
                          <a:latin typeface="Times New Roman" panose="02020603050405020304" pitchFamily="18" charset="0"/>
                          <a:cs typeface="Times New Roman" panose="02020603050405020304" pitchFamily="18" charset="0"/>
                        </a:rPr>
                        <a:t>ГОСТ 24027.1</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70C0">
                        <a:alpha val="10000"/>
                      </a:srgbClr>
                    </a:solidFill>
                  </a:tcPr>
                </a:tc>
                <a:extLst>
                  <a:ext uri="{0D108BD9-81ED-4DB2-BD59-A6C34878D82A}">
                    <a16:rowId xmlns:a16="http://schemas.microsoft.com/office/drawing/2014/main" val="3311584817"/>
                  </a:ext>
                </a:extLst>
              </a:tr>
              <a:tr h="266065">
                <a:tc>
                  <a:txBody>
                    <a:bodyPr/>
                    <a:lstStyle/>
                    <a:p>
                      <a:pPr marL="90170" marR="90170">
                        <a:lnSpc>
                          <a:spcPct val="107000"/>
                        </a:lnSpc>
                        <a:spcAft>
                          <a:spcPts val="0"/>
                        </a:spcAft>
                      </a:pPr>
                      <a:r>
                        <a:rPr lang="uk-UA" sz="1400">
                          <a:effectLst/>
                          <a:latin typeface="Times New Roman" panose="02020603050405020304" pitchFamily="18" charset="0"/>
                          <a:cs typeface="Times New Roman" panose="02020603050405020304" pitchFamily="18" charset="0"/>
                        </a:rPr>
                        <a:t>Масова частка загальної золи</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70C0">
                        <a:alpha val="10000"/>
                      </a:srgbClr>
                    </a:solidFill>
                  </a:tcPr>
                </a:tc>
                <a:tc>
                  <a:txBody>
                    <a:bodyPr/>
                    <a:lstStyle/>
                    <a:p>
                      <a:pPr marL="83820" algn="just">
                        <a:lnSpc>
                          <a:spcPct val="107000"/>
                        </a:lnSpc>
                        <a:spcAft>
                          <a:spcPts val="0"/>
                        </a:spcAft>
                      </a:pPr>
                      <a:r>
                        <a:rPr lang="uk-UA" sz="1400">
                          <a:effectLst/>
                          <a:latin typeface="Times New Roman" panose="02020603050405020304" pitchFamily="18" charset="0"/>
                          <a:cs typeface="Times New Roman" panose="02020603050405020304" pitchFamily="18" charset="0"/>
                        </a:rPr>
                        <a:t>Не більше</a:t>
                      </a:r>
                      <a:endParaRPr lang="ru-RU" sz="1400">
                        <a:effectLst/>
                        <a:latin typeface="Times New Roman" panose="02020603050405020304" pitchFamily="18" charset="0"/>
                        <a:cs typeface="Times New Roman" panose="02020603050405020304" pitchFamily="18" charset="0"/>
                      </a:endParaRPr>
                    </a:p>
                    <a:p>
                      <a:pPr marL="83820" algn="just">
                        <a:lnSpc>
                          <a:spcPct val="107000"/>
                        </a:lnSpc>
                        <a:spcAft>
                          <a:spcPts val="0"/>
                        </a:spcAft>
                      </a:pPr>
                      <a:r>
                        <a:rPr lang="uk-UA" sz="1400">
                          <a:effectLst/>
                          <a:latin typeface="Times New Roman" panose="02020603050405020304" pitchFamily="18" charset="0"/>
                          <a:cs typeface="Times New Roman" panose="02020603050405020304" pitchFamily="18" charset="0"/>
                        </a:rPr>
                        <a:t>10,0 %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70C0">
                        <a:alpha val="10000"/>
                      </a:srgbClr>
                    </a:solidFill>
                  </a:tcPr>
                </a:tc>
                <a:tc>
                  <a:txBody>
                    <a:bodyPr/>
                    <a:lstStyle/>
                    <a:p>
                      <a:pPr algn="ctr">
                        <a:lnSpc>
                          <a:spcPct val="107000"/>
                        </a:lnSpc>
                        <a:spcAft>
                          <a:spcPts val="0"/>
                        </a:spcAft>
                      </a:pPr>
                      <a:r>
                        <a:rPr lang="uk-UA" sz="1400" dirty="0">
                          <a:effectLst/>
                          <a:latin typeface="Times New Roman" panose="02020603050405020304" pitchFamily="18" charset="0"/>
                          <a:cs typeface="Times New Roman" panose="02020603050405020304" pitchFamily="18" charset="0"/>
                        </a:rPr>
                        <a:t>2,1±0,41</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rgbClr val="0070C0">
                        <a:alpha val="10000"/>
                      </a:srgbClr>
                    </a:solidFill>
                  </a:tcPr>
                </a:tc>
                <a:tc>
                  <a:txBody>
                    <a:bodyPr/>
                    <a:lstStyle/>
                    <a:p>
                      <a:pPr marL="80010" marR="83820" algn="just">
                        <a:lnSpc>
                          <a:spcPct val="107000"/>
                        </a:lnSpc>
                        <a:spcAft>
                          <a:spcPts val="0"/>
                        </a:spcAft>
                      </a:pPr>
                      <a:r>
                        <a:rPr lang="uk-UA" sz="1400" dirty="0">
                          <a:effectLst/>
                          <a:latin typeface="Times New Roman" panose="02020603050405020304" pitchFamily="18" charset="0"/>
                          <a:cs typeface="Times New Roman" panose="02020603050405020304" pitchFamily="18" charset="0"/>
                        </a:rPr>
                        <a:t>ГОСТ 24027.2</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solidFill>
                      <a:srgbClr val="0070C0">
                        <a:alpha val="10000"/>
                      </a:srgbClr>
                    </a:solidFill>
                  </a:tcPr>
                </a:tc>
                <a:extLst>
                  <a:ext uri="{0D108BD9-81ED-4DB2-BD59-A6C34878D82A}">
                    <a16:rowId xmlns:a16="http://schemas.microsoft.com/office/drawing/2014/main" val="3337412832"/>
                  </a:ext>
                </a:extLst>
              </a:tr>
            </a:tbl>
          </a:graphicData>
        </a:graphic>
      </p:graphicFrame>
      <p:sp>
        <p:nvSpPr>
          <p:cNvPr id="12" name="Прямоугольник 11"/>
          <p:cNvSpPr/>
          <p:nvPr/>
        </p:nvSpPr>
        <p:spPr>
          <a:xfrm>
            <a:off x="6244489" y="3979357"/>
            <a:ext cx="5408917" cy="338554"/>
          </a:xfrm>
          <a:prstGeom prst="rect">
            <a:avLst/>
          </a:prstGeom>
        </p:spPr>
        <p:txBody>
          <a:bodyPr wrap="none">
            <a:spAutoFit/>
          </a:bodyPr>
          <a:lstStyle/>
          <a:p>
            <a:r>
              <a:rPr lang="uk-UA" sz="1600" b="1" dirty="0">
                <a:latin typeface="Times New Roman" panose="02020603050405020304" pitchFamily="18" charset="0"/>
                <a:ea typeface="Calibri" panose="020F0502020204030204" pitchFamily="34" charset="0"/>
              </a:rPr>
              <a:t>Фізико-хімічні показники добавки дієтичної «</a:t>
            </a:r>
            <a:r>
              <a:rPr lang="uk-UA" sz="1600" b="1" dirty="0" err="1">
                <a:latin typeface="Times New Roman" panose="02020603050405020304" pitchFamily="18" charset="0"/>
                <a:ea typeface="Calibri" panose="020F0502020204030204" pitchFamily="34" charset="0"/>
              </a:rPr>
              <a:t>Мемофіт</a:t>
            </a:r>
            <a:r>
              <a:rPr lang="uk-UA" sz="1600" b="1" dirty="0">
                <a:latin typeface="Times New Roman" panose="02020603050405020304" pitchFamily="18" charset="0"/>
                <a:ea typeface="Calibri" panose="020F0502020204030204" pitchFamily="34" charset="0"/>
              </a:rPr>
              <a:t>»</a:t>
            </a:r>
            <a:endParaRPr lang="ru-RU" sz="1600" dirty="0"/>
          </a:p>
        </p:txBody>
      </p:sp>
      <p:sp>
        <p:nvSpPr>
          <p:cNvPr id="13" name="Прямоугольник 12"/>
          <p:cNvSpPr/>
          <p:nvPr/>
        </p:nvSpPr>
        <p:spPr>
          <a:xfrm>
            <a:off x="7804511" y="1273754"/>
            <a:ext cx="3848895"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uk-UA" sz="1600" b="1" i="1" dirty="0">
                <a:solidFill>
                  <a:srgbClr val="002060"/>
                </a:solidFill>
                <a:latin typeface="Times New Roman" panose="02020603050405020304" pitchFamily="18" charset="0"/>
                <a:ea typeface="Calibri" panose="020F0502020204030204" pitchFamily="34" charset="0"/>
              </a:rPr>
              <a:t>Для використання у раціонах дієтичного харчування як додаткове джерело біологічно активних речовин, що сприяє нормалізації функціонування головного мозку, підвищенню уваги, нормалізації сну; має загально-</a:t>
            </a:r>
            <a:r>
              <a:rPr lang="en-US" sz="1600" b="1" i="1" dirty="0">
                <a:solidFill>
                  <a:srgbClr val="002060"/>
                </a:solidFill>
                <a:latin typeface="Times New Roman" panose="02020603050405020304" pitchFamily="18" charset="0"/>
                <a:ea typeface="Calibri" panose="020F0502020204030204" pitchFamily="34" charset="0"/>
              </a:rPr>
              <a:t> </a:t>
            </a:r>
            <a:r>
              <a:rPr lang="uk-UA" sz="1600" b="1" i="1" dirty="0" err="1">
                <a:solidFill>
                  <a:srgbClr val="002060"/>
                </a:solidFill>
                <a:latin typeface="Times New Roman" panose="02020603050405020304" pitchFamily="18" charset="0"/>
                <a:ea typeface="Calibri" panose="020F0502020204030204" pitchFamily="34" charset="0"/>
              </a:rPr>
              <a:t>зміцнюючі</a:t>
            </a:r>
            <a:r>
              <a:rPr lang="uk-UA" sz="1600" b="1" i="1" dirty="0">
                <a:solidFill>
                  <a:srgbClr val="002060"/>
                </a:solidFill>
                <a:latin typeface="Times New Roman" panose="02020603050405020304" pitchFamily="18" charset="0"/>
                <a:ea typeface="Calibri" panose="020F0502020204030204" pitchFamily="34" charset="0"/>
              </a:rPr>
              <a:t> властивості, підвищує розумову та фізичну працездатність.</a:t>
            </a:r>
            <a:endParaRPr lang="ru-RU" sz="1600" b="1" dirty="0">
              <a:solidFill>
                <a:srgbClr val="002060"/>
              </a:solidFill>
            </a:endParaRPr>
          </a:p>
        </p:txBody>
      </p:sp>
      <p:sp>
        <p:nvSpPr>
          <p:cNvPr id="15" name="Номер слайда 7"/>
          <p:cNvSpPr>
            <a:spLocks noGrp="1"/>
          </p:cNvSpPr>
          <p:nvPr>
            <p:ph type="sldNum" sz="quarter" idx="12"/>
          </p:nvPr>
        </p:nvSpPr>
        <p:spPr>
          <a:xfrm>
            <a:off x="9343526" y="6491497"/>
            <a:ext cx="2743200" cy="365125"/>
          </a:xfrm>
        </p:spPr>
        <p:txBody>
          <a:body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t>25</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8463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6027003"/>
            <a:ext cx="12192000" cy="646331"/>
          </a:xfrm>
          <a:prstGeom prst="rect">
            <a:avLst/>
          </a:prstGeom>
        </p:spPr>
        <p:txBody>
          <a:bodyPr wrap="square">
            <a:spAutoFit/>
          </a:bodyPr>
          <a:lstStyle/>
          <a:p>
            <a:pPr lvl="0" algn="just">
              <a:spcAft>
                <a:spcPts val="0"/>
              </a:spcAft>
            </a:pPr>
            <a:r>
              <a:rPr lang="uk-UA" sz="1200" dirty="0">
                <a:latin typeface="Arial" panose="020B0604020202020204" pitchFamily="34" charset="0"/>
                <a:ea typeface="Calibri" panose="020F0502020204030204" pitchFamily="34" charset="0"/>
                <a:cs typeface="Arial" panose="020B0604020202020204" pitchFamily="34" charset="0"/>
              </a:rPr>
              <a:t>1. Савельєва О. В., Владимирова І. М. Вивчення токсичності добавки дієтичної «</a:t>
            </a:r>
            <a:r>
              <a:rPr lang="uk-UA" sz="1200" dirty="0" err="1">
                <a:latin typeface="Arial" panose="020B0604020202020204" pitchFamily="34" charset="0"/>
                <a:ea typeface="Calibri" panose="020F0502020204030204" pitchFamily="34" charset="0"/>
                <a:cs typeface="Arial" panose="020B0604020202020204" pitchFamily="34" charset="0"/>
              </a:rPr>
              <a:t>Мемофіт</a:t>
            </a:r>
            <a:r>
              <a:rPr lang="uk-UA" sz="1200" dirty="0">
                <a:latin typeface="Arial" panose="020B0604020202020204" pitchFamily="34" charset="0"/>
                <a:ea typeface="Calibri" panose="020F0502020204030204" pitchFamily="34" charset="0"/>
                <a:cs typeface="Arial" panose="020B0604020202020204" pitchFamily="34" charset="0"/>
              </a:rPr>
              <a:t>». </a:t>
            </a:r>
            <a:r>
              <a:rPr lang="uk-UA" sz="1200" i="1" dirty="0">
                <a:latin typeface="Arial" panose="020B0604020202020204" pitchFamily="34" charset="0"/>
                <a:ea typeface="Calibri" panose="020F0502020204030204" pitchFamily="34" charset="0"/>
                <a:cs typeface="Arial" panose="020B0604020202020204" pitchFamily="34" charset="0"/>
              </a:rPr>
              <a:t>Сучасні досягнення фармацевтичної науки в створенні та стандартизації лікарських засобів та дієтичних добавок, що містять компоненти природного походження: </a:t>
            </a:r>
            <a:r>
              <a:rPr lang="uk-UA" sz="1200" dirty="0">
                <a:latin typeface="Arial" panose="020B0604020202020204" pitchFamily="34" charset="0"/>
                <a:ea typeface="Calibri" panose="020F0502020204030204" pitchFamily="34" charset="0"/>
                <a:cs typeface="Arial" panose="020B0604020202020204" pitchFamily="34" charset="0"/>
              </a:rPr>
              <a:t>матеріали </a:t>
            </a:r>
            <a:r>
              <a:rPr lang="en-US" sz="1200" dirty="0">
                <a:latin typeface="Arial" panose="020B0604020202020204" pitchFamily="34" charset="0"/>
                <a:ea typeface="Calibri" panose="020F0502020204030204" pitchFamily="34" charset="0"/>
                <a:cs typeface="Arial" panose="020B0604020202020204" pitchFamily="34" charset="0"/>
              </a:rPr>
              <a:t>I </a:t>
            </a:r>
            <a:r>
              <a:rPr lang="uk-UA" sz="1200" dirty="0" err="1">
                <a:latin typeface="Arial" panose="020B0604020202020204" pitchFamily="34" charset="0"/>
                <a:ea typeface="Calibri" panose="020F0502020204030204" pitchFamily="34" charset="0"/>
                <a:cs typeface="Arial" panose="020B0604020202020204" pitchFamily="34" charset="0"/>
              </a:rPr>
              <a:t>Міжнарод</a:t>
            </a:r>
            <a:r>
              <a:rPr lang="uk-UA" sz="1200" dirty="0">
                <a:latin typeface="Arial" panose="020B0604020202020204" pitchFamily="34" charset="0"/>
                <a:ea typeface="Calibri" panose="020F0502020204030204" pitchFamily="34" charset="0"/>
                <a:cs typeface="Arial" panose="020B0604020202020204" pitchFamily="34" charset="0"/>
              </a:rPr>
              <a:t>. наук.-</a:t>
            </a:r>
            <a:r>
              <a:rPr lang="uk-UA" sz="1200" dirty="0" err="1">
                <a:latin typeface="Arial" panose="020B0604020202020204" pitchFamily="34" charset="0"/>
                <a:ea typeface="Calibri" panose="020F0502020204030204" pitchFamily="34" charset="0"/>
                <a:cs typeface="Arial" panose="020B0604020202020204" pitchFamily="34" charset="0"/>
              </a:rPr>
              <a:t>практ</a:t>
            </a:r>
            <a:r>
              <a:rPr lang="uk-UA" sz="1200" dirty="0">
                <a:latin typeface="Arial" panose="020B0604020202020204" pitchFamily="34" charset="0"/>
                <a:ea typeface="Calibri" panose="020F0502020204030204" pitchFamily="34" charset="0"/>
                <a:cs typeface="Arial" panose="020B0604020202020204" pitchFamily="34" charset="0"/>
              </a:rPr>
              <a:t>. інтернет-</a:t>
            </a:r>
            <a:r>
              <a:rPr lang="uk-UA" sz="1200" dirty="0" err="1">
                <a:latin typeface="Arial" panose="020B0604020202020204" pitchFamily="34" charset="0"/>
                <a:ea typeface="Calibri" panose="020F0502020204030204" pitchFamily="34" charset="0"/>
                <a:cs typeface="Arial" panose="020B0604020202020204" pitchFamily="34" charset="0"/>
              </a:rPr>
              <a:t>конф</a:t>
            </a:r>
            <a:r>
              <a:rPr lang="uk-UA" sz="1200" dirty="0">
                <a:latin typeface="Arial" panose="020B0604020202020204" pitchFamily="34" charset="0"/>
                <a:ea typeface="Calibri" panose="020F0502020204030204" pitchFamily="34" charset="0"/>
                <a:cs typeface="Arial" panose="020B0604020202020204" pitchFamily="34" charset="0"/>
              </a:rPr>
              <a:t>., м. Харків, 5 квітня 2018 р., Х., 2018. С. 113-114.</a:t>
            </a:r>
            <a:endParaRPr lang="ru-RU" sz="1200"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5" name="Прямая соединительная линия 4"/>
          <p:cNvCxnSpPr/>
          <p:nvPr/>
        </p:nvCxnSpPr>
        <p:spPr>
          <a:xfrm>
            <a:off x="0" y="6027003"/>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7" name="Объект 6"/>
          <p:cNvGraphicFramePr>
            <a:graphicFrameLocks/>
          </p:cNvGraphicFramePr>
          <p:nvPr>
            <p:extLst>
              <p:ext uri="{D42A27DB-BD31-4B8C-83A1-F6EECF244321}">
                <p14:modId xmlns:p14="http://schemas.microsoft.com/office/powerpoint/2010/main" val="2195512294"/>
              </p:ext>
            </p:extLst>
          </p:nvPr>
        </p:nvGraphicFramePr>
        <p:xfrm>
          <a:off x="616297" y="740506"/>
          <a:ext cx="5327303" cy="2260602"/>
        </p:xfrm>
        <a:graphic>
          <a:graphicData uri="http://schemas.openxmlformats.org/presentationml/2006/ole">
            <mc:AlternateContent xmlns:mc="http://schemas.openxmlformats.org/markup-compatibility/2006">
              <mc:Choice xmlns:v="urn:schemas-microsoft-com:vml" Requires="v">
                <p:oleObj spid="_x0000_s31014" name="Chart" r:id="rId3" imgW="6458065" imgH="3200333" progId="Excel.Chart.8">
                  <p:embed/>
                </p:oleObj>
              </mc:Choice>
              <mc:Fallback>
                <p:oleObj name="Chart" r:id="rId3" imgW="6458065" imgH="3200333" progId="Excel.Chart.8">
                  <p:embed/>
                  <p:pic>
                    <p:nvPicPr>
                      <p:cNvPr id="0" name="Object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97" y="740506"/>
                        <a:ext cx="5327303" cy="2260602"/>
                      </a:xfrm>
                      <a:prstGeom prst="rect">
                        <a:avLst/>
                      </a:prstGeom>
                      <a:noFill/>
                    </p:spPr>
                  </p:pic>
                </p:oleObj>
              </mc:Fallback>
            </mc:AlternateContent>
          </a:graphicData>
        </a:graphic>
      </p:graphicFrame>
      <p:sp>
        <p:nvSpPr>
          <p:cNvPr id="8" name="Rectangle 4"/>
          <p:cNvSpPr>
            <a:spLocks noChangeArrowheads="1"/>
          </p:cNvSpPr>
          <p:nvPr/>
        </p:nvSpPr>
        <p:spPr bwMode="auto">
          <a:xfrm>
            <a:off x="4332514" y="282660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9" name="Объект 8"/>
          <p:cNvGraphicFramePr>
            <a:graphicFrameLocks/>
          </p:cNvGraphicFramePr>
          <p:nvPr>
            <p:extLst>
              <p:ext uri="{D42A27DB-BD31-4B8C-83A1-F6EECF244321}">
                <p14:modId xmlns:p14="http://schemas.microsoft.com/office/powerpoint/2010/main" val="2430830856"/>
              </p:ext>
            </p:extLst>
          </p:nvPr>
        </p:nvGraphicFramePr>
        <p:xfrm>
          <a:off x="6296965" y="749808"/>
          <a:ext cx="5151323" cy="2260572"/>
        </p:xfrm>
        <a:graphic>
          <a:graphicData uri="http://schemas.openxmlformats.org/presentationml/2006/ole">
            <mc:AlternateContent xmlns:mc="http://schemas.openxmlformats.org/markup-compatibility/2006">
              <mc:Choice xmlns:v="urn:schemas-microsoft-com:vml" Requires="v">
                <p:oleObj spid="_x0000_s31015" name="Chart" r:id="rId5" imgW="6458065" imgH="3200333" progId="Excel.Chart.8">
                  <p:embed/>
                </p:oleObj>
              </mc:Choice>
              <mc:Fallback>
                <p:oleObj name="Chart" r:id="rId5" imgW="6458065" imgH="3200333" progId="Excel.Chart.8">
                  <p:embed/>
                  <p:pic>
                    <p:nvPicPr>
                      <p:cNvPr id="0" name="Object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6965" y="749808"/>
                        <a:ext cx="5151323" cy="2260572"/>
                      </a:xfrm>
                      <a:prstGeom prst="rect">
                        <a:avLst/>
                      </a:prstGeom>
                      <a:noFill/>
                    </p:spPr>
                  </p:pic>
                </p:oleObj>
              </mc:Fallback>
            </mc:AlternateContent>
          </a:graphicData>
        </a:graphic>
      </p:graphicFrame>
      <p:sp>
        <p:nvSpPr>
          <p:cNvPr id="10" name="Rectangle 6"/>
          <p:cNvSpPr>
            <a:spLocks noChangeArrowheads="1"/>
          </p:cNvSpPr>
          <p:nvPr/>
        </p:nvSpPr>
        <p:spPr bwMode="auto">
          <a:xfrm flipV="1">
            <a:off x="0" y="2819571"/>
            <a:ext cx="932882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11" name="Объект 10"/>
          <p:cNvGraphicFramePr>
            <a:graphicFrameLocks/>
          </p:cNvGraphicFramePr>
          <p:nvPr>
            <p:extLst>
              <p:ext uri="{D42A27DB-BD31-4B8C-83A1-F6EECF244321}">
                <p14:modId xmlns:p14="http://schemas.microsoft.com/office/powerpoint/2010/main" val="2348090030"/>
              </p:ext>
            </p:extLst>
          </p:nvPr>
        </p:nvGraphicFramePr>
        <p:xfrm>
          <a:off x="616297" y="3272625"/>
          <a:ext cx="5258801" cy="2025303"/>
        </p:xfrm>
        <a:graphic>
          <a:graphicData uri="http://schemas.openxmlformats.org/presentationml/2006/ole">
            <mc:AlternateContent xmlns:mc="http://schemas.openxmlformats.org/markup-compatibility/2006">
              <mc:Choice xmlns:v="urn:schemas-microsoft-com:vml" Requires="v">
                <p:oleObj spid="_x0000_s31016" name="Chart" r:id="rId7" imgW="6453963" imgH="3200590" progId="Excel.Chart.8">
                  <p:embed/>
                </p:oleObj>
              </mc:Choice>
              <mc:Fallback>
                <p:oleObj name="Chart" r:id="rId7" imgW="6453963" imgH="3200590" progId="Excel.Chart.8">
                  <p:embed/>
                  <p:pic>
                    <p:nvPicPr>
                      <p:cNvPr id="0" name="Object 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297" y="3272625"/>
                        <a:ext cx="5258801" cy="2025303"/>
                      </a:xfrm>
                      <a:prstGeom prst="rect">
                        <a:avLst/>
                      </a:prstGeom>
                      <a:noFill/>
                    </p:spPr>
                  </p:pic>
                </p:oleObj>
              </mc:Fallback>
            </mc:AlternateContent>
          </a:graphicData>
        </a:graphic>
      </p:graphicFrame>
      <p:sp>
        <p:nvSpPr>
          <p:cNvPr id="12" name="Rectangle 8"/>
          <p:cNvSpPr>
            <a:spLocks noChangeArrowheads="1"/>
          </p:cNvSpPr>
          <p:nvPr/>
        </p:nvSpPr>
        <p:spPr bwMode="auto">
          <a:xfrm>
            <a:off x="5275384" y="28723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3" name="Объект 12"/>
          <p:cNvGraphicFramePr>
            <a:graphicFrameLocks/>
          </p:cNvGraphicFramePr>
          <p:nvPr>
            <p:extLst>
              <p:ext uri="{D42A27DB-BD31-4B8C-83A1-F6EECF244321}">
                <p14:modId xmlns:p14="http://schemas.microsoft.com/office/powerpoint/2010/main" val="3138908044"/>
              </p:ext>
            </p:extLst>
          </p:nvPr>
        </p:nvGraphicFramePr>
        <p:xfrm>
          <a:off x="6296965" y="3201669"/>
          <a:ext cx="5151323" cy="2041059"/>
        </p:xfrm>
        <a:graphic>
          <a:graphicData uri="http://schemas.openxmlformats.org/presentationml/2006/ole">
            <mc:AlternateContent xmlns:mc="http://schemas.openxmlformats.org/markup-compatibility/2006">
              <mc:Choice xmlns:v="urn:schemas-microsoft-com:vml" Requires="v">
                <p:oleObj spid="_x0000_s31017" name="Chart" r:id="rId9" imgW="6458065" imgH="3200333" progId="Excel.Chart.8">
                  <p:embed/>
                </p:oleObj>
              </mc:Choice>
              <mc:Fallback>
                <p:oleObj name="Chart" r:id="rId9" imgW="6458065" imgH="3200333" progId="Excel.Chart.8">
                  <p:embed/>
                  <p:pic>
                    <p:nvPicPr>
                      <p:cNvPr id="0" name="Object 7"/>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96965" y="3201669"/>
                        <a:ext cx="5151323" cy="2041059"/>
                      </a:xfrm>
                      <a:prstGeom prst="rect">
                        <a:avLst/>
                      </a:prstGeom>
                      <a:noFill/>
                    </p:spPr>
                  </p:pic>
                </p:oleObj>
              </mc:Fallback>
            </mc:AlternateContent>
          </a:graphicData>
        </a:graphic>
      </p:graphicFrame>
      <p:sp>
        <p:nvSpPr>
          <p:cNvPr id="14" name="Прямоугольник 13"/>
          <p:cNvSpPr/>
          <p:nvPr/>
        </p:nvSpPr>
        <p:spPr>
          <a:xfrm>
            <a:off x="182880" y="0"/>
            <a:ext cx="11841480" cy="738664"/>
          </a:xfrm>
          <a:prstGeom prst="rect">
            <a:avLst/>
          </a:prstGeom>
        </p:spPr>
        <p:txBody>
          <a:bodyPr wrap="square">
            <a:spAutoFit/>
          </a:bodyPr>
          <a:lstStyle/>
          <a:p>
            <a:pPr algn="ct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Дослідження </a:t>
            </a:r>
            <a:r>
              <a:rPr lang="uk-UA" sz="22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нейромедіаторної</a:t>
            </a: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дії капсул «</a:t>
            </a:r>
            <a:r>
              <a:rPr lang="uk-UA" sz="22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Мемофіт</a:t>
            </a: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p>
          <a:p>
            <a:pPr algn="ctr"/>
            <a:r>
              <a:rPr lang="uk-UA" sz="2000" dirty="0">
                <a:solidFill>
                  <a:srgbClr val="002060"/>
                </a:solidFill>
                <a:latin typeface="Times New Roman" panose="02020603050405020304" pitchFamily="18" charset="0"/>
                <a:ea typeface="Calibri" panose="020F0502020204030204" pitchFamily="34" charset="0"/>
              </a:rPr>
              <a:t>(обговорення результатів фармакологічних досліджень)</a:t>
            </a:r>
            <a:endParaRPr lang="ru-RU" sz="2000" dirty="0">
              <a:solidFill>
                <a:srgbClr val="002060"/>
              </a:solidFill>
            </a:endParaRPr>
          </a:p>
        </p:txBody>
      </p:sp>
      <p:sp>
        <p:nvSpPr>
          <p:cNvPr id="15" name="Прямоугольник 14"/>
          <p:cNvSpPr/>
          <p:nvPr/>
        </p:nvSpPr>
        <p:spPr>
          <a:xfrm>
            <a:off x="616297" y="5297928"/>
            <a:ext cx="10986197" cy="584775"/>
          </a:xfrm>
          <a:prstGeom prst="rect">
            <a:avLst/>
          </a:prstGeom>
        </p:spPr>
        <p:txBody>
          <a:bodyPr wrap="square">
            <a:spAutoFit/>
          </a:bodyPr>
          <a:lstStyle/>
          <a:p>
            <a:r>
              <a:rPr lang="uk-UA" sz="1600" b="1" dirty="0">
                <a:solidFill>
                  <a:srgbClr val="002060"/>
                </a:solidFill>
                <a:latin typeface="Times New Roman" panose="02020603050405020304" pitchFamily="18" charset="0"/>
                <a:cs typeface="Times New Roman" panose="02020603050405020304" pitchFamily="18" charset="0"/>
              </a:rPr>
              <a:t>За результатами проведених токсикологічних досліджень засіб «</a:t>
            </a:r>
            <a:r>
              <a:rPr lang="uk-UA" sz="1600" b="1" dirty="0" err="1">
                <a:solidFill>
                  <a:srgbClr val="002060"/>
                </a:solidFill>
                <a:latin typeface="Times New Roman" panose="02020603050405020304" pitchFamily="18" charset="0"/>
                <a:cs typeface="Times New Roman" panose="02020603050405020304" pitchFamily="18" charset="0"/>
              </a:rPr>
              <a:t>Мемофіт</a:t>
            </a:r>
            <a:r>
              <a:rPr lang="uk-UA" sz="1600" b="1" dirty="0">
                <a:solidFill>
                  <a:srgbClr val="002060"/>
                </a:solidFill>
                <a:latin typeface="Times New Roman" panose="02020603050405020304" pitchFamily="18" charset="0"/>
                <a:cs typeface="Times New Roman" panose="02020603050405020304" pitchFamily="18" charset="0"/>
              </a:rPr>
              <a:t>» віднесений до V класу токсичності «Практично нетоксичні речовини» відповідно до класифікації К. К. Сидорова. </a:t>
            </a:r>
            <a:endParaRPr lang="ru-RU" sz="1400" b="1" dirty="0">
              <a:solidFill>
                <a:srgbClr val="002060"/>
              </a:solidFill>
              <a:latin typeface="Times New Roman" panose="02020603050405020304" pitchFamily="18" charset="0"/>
              <a:cs typeface="Times New Roman" panose="02020603050405020304" pitchFamily="18" charset="0"/>
            </a:endParaRPr>
          </a:p>
        </p:txBody>
      </p:sp>
      <p:sp>
        <p:nvSpPr>
          <p:cNvPr id="16" name="Номер слайда 7"/>
          <p:cNvSpPr>
            <a:spLocks noGrp="1"/>
          </p:cNvSpPr>
          <p:nvPr>
            <p:ph type="sldNum" sz="quarter" idx="12"/>
          </p:nvPr>
        </p:nvSpPr>
        <p:spPr>
          <a:xfrm>
            <a:off x="9273188" y="6456328"/>
            <a:ext cx="2743200" cy="365125"/>
          </a:xfrm>
        </p:spPr>
        <p:txBody>
          <a:body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t>26</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9287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ÐÐ¾ÑÐ¾Ð¶ÐµÐµ Ð¸Ð·Ð¾Ð±ÑÐ°Ð¶ÐµÐ½Ð¸Ðµ"/>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477645" y="130295"/>
            <a:ext cx="7730706" cy="461665"/>
          </a:xfrm>
          <a:prstGeom prst="rect">
            <a:avLst/>
          </a:prstGeom>
        </p:spPr>
        <p:txBody>
          <a:bodyPr wrap="none">
            <a:spAutoFit/>
          </a:bodyPr>
          <a:lstStyle/>
          <a:p>
            <a:r>
              <a:rPr lang="uk-UA" altLang="ru-RU"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Впровадження результатів дисертаційної роботи</a:t>
            </a:r>
            <a:endParaRPr lang="ru-RU" sz="24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7410" name="Picture 2" descr="Картинки по запросу дисертаці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479" y="130295"/>
            <a:ext cx="2495550" cy="18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877177" y="591960"/>
            <a:ext cx="8989925"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449580" algn="just">
              <a:spcAft>
                <a:spcPts val="0"/>
              </a:spcAft>
            </a:pPr>
            <a:r>
              <a:rPr lang="uk-UA" sz="1600" b="1" dirty="0">
                <a:solidFill>
                  <a:srgbClr val="002060"/>
                </a:solidFill>
                <a:latin typeface="Times New Roman" panose="02020603050405020304" pitchFamily="18" charset="0"/>
                <a:ea typeface="Times New Roman" panose="02020603050405020304" pitchFamily="18" charset="0"/>
                <a:cs typeface="PetersburgC"/>
              </a:rPr>
              <a:t>За матеріалами дисертації опубліковано: </a:t>
            </a:r>
          </a:p>
          <a:p>
            <a:pPr marL="285750" indent="-285750" algn="just">
              <a:spcAft>
                <a:spcPts val="0"/>
              </a:spcAft>
              <a:buFont typeface="Wingdings" panose="05000000000000000000" pitchFamily="2" charset="2"/>
              <a:buChar char="§"/>
            </a:pPr>
            <a:r>
              <a:rPr lang="uk-UA" sz="1600" b="1" dirty="0">
                <a:solidFill>
                  <a:srgbClr val="002060"/>
                </a:solidFill>
                <a:latin typeface="Times New Roman" panose="02020603050405020304" pitchFamily="18" charset="0"/>
                <a:ea typeface="Times New Roman" panose="02020603050405020304" pitchFamily="18" charset="0"/>
                <a:cs typeface="PetersburgC"/>
              </a:rPr>
              <a:t>30 наукових роботи</a:t>
            </a:r>
            <a:r>
              <a:rPr lang="uk-UA" sz="1600" dirty="0">
                <a:latin typeface="Times New Roman" panose="02020603050405020304" pitchFamily="18" charset="0"/>
                <a:ea typeface="Times New Roman" panose="02020603050405020304" pitchFamily="18" charset="0"/>
                <a:cs typeface="PetersburgC"/>
              </a:rPr>
              <a:t>, в тому числі 9 наукових статей, з них – </a:t>
            </a:r>
            <a:r>
              <a:rPr lang="uk-UA" sz="1600" b="1" dirty="0">
                <a:solidFill>
                  <a:srgbClr val="002060"/>
                </a:solidFill>
                <a:latin typeface="Times New Roman" panose="02020603050405020304" pitchFamily="18" charset="0"/>
                <a:ea typeface="Times New Roman" panose="02020603050405020304" pitchFamily="18" charset="0"/>
                <a:cs typeface="PetersburgC"/>
              </a:rPr>
              <a:t>8 статей у фахових виданнях</a:t>
            </a:r>
            <a:r>
              <a:rPr lang="uk-UA" sz="1600" dirty="0">
                <a:latin typeface="Times New Roman" panose="02020603050405020304" pitchFamily="18" charset="0"/>
                <a:ea typeface="Times New Roman" panose="02020603050405020304" pitchFamily="18" charset="0"/>
                <a:cs typeface="PetersburgC"/>
              </a:rPr>
              <a:t> </a:t>
            </a:r>
            <a:br>
              <a:rPr lang="uk-UA" sz="1600" dirty="0">
                <a:latin typeface="Times New Roman" panose="02020603050405020304" pitchFamily="18" charset="0"/>
                <a:ea typeface="Times New Roman" panose="02020603050405020304" pitchFamily="18" charset="0"/>
                <a:cs typeface="PetersburgC"/>
              </a:rPr>
            </a:br>
            <a:r>
              <a:rPr lang="uk-UA" sz="1600" dirty="0">
                <a:latin typeface="Times New Roman" panose="02020603050405020304" pitchFamily="18" charset="0"/>
                <a:ea typeface="Times New Roman" panose="02020603050405020304" pitchFamily="18" charset="0"/>
                <a:cs typeface="PetersburgC"/>
              </a:rPr>
              <a:t>(з яких</a:t>
            </a:r>
            <a:r>
              <a:rPr lang="en-US" sz="1600" dirty="0">
                <a:latin typeface="Times New Roman" panose="02020603050405020304" pitchFamily="18" charset="0"/>
                <a:ea typeface="Times New Roman" panose="02020603050405020304" pitchFamily="18" charset="0"/>
                <a:cs typeface="PetersburgC"/>
              </a:rPr>
              <a:t> 2</a:t>
            </a:r>
            <a:r>
              <a:rPr lang="uk-UA" sz="1600" dirty="0">
                <a:latin typeface="Times New Roman" panose="02020603050405020304" pitchFamily="18" charset="0"/>
                <a:ea typeface="Times New Roman" panose="02020603050405020304" pitchFamily="18" charset="0"/>
                <a:cs typeface="PetersburgC"/>
              </a:rPr>
              <a:t> </a:t>
            </a:r>
            <a:r>
              <a:rPr lang="uk-UA" sz="1600" b="1" dirty="0">
                <a:solidFill>
                  <a:srgbClr val="002060"/>
                </a:solidFill>
                <a:latin typeface="Times New Roman" panose="02020603050405020304" pitchFamily="18" charset="0"/>
                <a:ea typeface="Times New Roman" panose="02020603050405020304" pitchFamily="18" charset="0"/>
                <a:cs typeface="PetersburgC"/>
              </a:rPr>
              <a:t>статті у наукових журналах, що індексуються у базі </a:t>
            </a:r>
            <a:r>
              <a:rPr lang="en-US" sz="1600" b="1" dirty="0">
                <a:solidFill>
                  <a:srgbClr val="002060"/>
                </a:solidFill>
                <a:latin typeface="Times New Roman" panose="02020603050405020304" pitchFamily="18" charset="0"/>
                <a:ea typeface="Times New Roman" panose="02020603050405020304" pitchFamily="18" charset="0"/>
                <a:cs typeface="PetersburgC"/>
              </a:rPr>
              <a:t>Scopus</a:t>
            </a:r>
            <a:r>
              <a:rPr lang="uk-UA" sz="1600" dirty="0">
                <a:latin typeface="Times New Roman" panose="02020603050405020304" pitchFamily="18" charset="0"/>
                <a:ea typeface="Times New Roman" panose="02020603050405020304" pitchFamily="18" charset="0"/>
                <a:cs typeface="PetersburgC"/>
              </a:rPr>
              <a:t>), </a:t>
            </a:r>
          </a:p>
          <a:p>
            <a:pPr marL="285750" indent="-285750" algn="just">
              <a:spcAft>
                <a:spcPts val="0"/>
              </a:spcAft>
              <a:buFont typeface="Wingdings" panose="05000000000000000000" pitchFamily="2" charset="2"/>
              <a:buChar char="§"/>
            </a:pPr>
            <a:r>
              <a:rPr lang="uk-UA" sz="1600" b="1" dirty="0">
                <a:solidFill>
                  <a:srgbClr val="002060"/>
                </a:solidFill>
                <a:latin typeface="Times New Roman" panose="02020603050405020304" pitchFamily="18" charset="0"/>
                <a:ea typeface="Times New Roman" panose="02020603050405020304" pitchFamily="18" charset="0"/>
                <a:cs typeface="PetersburgC"/>
              </a:rPr>
              <a:t>2 патенти України </a:t>
            </a:r>
            <a:r>
              <a:rPr lang="uk-UA" sz="1600" dirty="0">
                <a:latin typeface="Times New Roman" panose="02020603050405020304" pitchFamily="18" charset="0"/>
                <a:ea typeface="Times New Roman" panose="02020603050405020304" pitchFamily="18" charset="0"/>
                <a:cs typeface="PetersburgC"/>
              </a:rPr>
              <a:t>на корисну модель,</a:t>
            </a:r>
          </a:p>
          <a:p>
            <a:pPr marL="285750" indent="-285750" algn="just">
              <a:spcAft>
                <a:spcPts val="0"/>
              </a:spcAft>
              <a:buFont typeface="Wingdings" panose="05000000000000000000" pitchFamily="2" charset="2"/>
              <a:buChar char="§"/>
            </a:pPr>
            <a:r>
              <a:rPr lang="uk-UA" sz="1600" b="1" dirty="0">
                <a:solidFill>
                  <a:srgbClr val="002060"/>
                </a:solidFill>
                <a:latin typeface="Times New Roman" panose="02020603050405020304" pitchFamily="18" charset="0"/>
                <a:ea typeface="Times New Roman" panose="02020603050405020304" pitchFamily="18" charset="0"/>
                <a:cs typeface="PetersburgC"/>
              </a:rPr>
              <a:t>1 інформаційний лист</a:t>
            </a:r>
            <a:r>
              <a:rPr lang="uk-UA" sz="1600" dirty="0">
                <a:latin typeface="Times New Roman" panose="02020603050405020304" pitchFamily="18" charset="0"/>
                <a:ea typeface="Times New Roman" panose="02020603050405020304" pitchFamily="18" charset="0"/>
                <a:cs typeface="PetersburgC"/>
              </a:rPr>
              <a:t> про нововведення в системі охорони здоров’я,</a:t>
            </a:r>
          </a:p>
          <a:p>
            <a:pPr marL="285750" indent="-285750" algn="just">
              <a:spcAft>
                <a:spcPts val="0"/>
              </a:spcAft>
              <a:buFont typeface="Wingdings" panose="05000000000000000000" pitchFamily="2" charset="2"/>
              <a:buChar char="§"/>
            </a:pPr>
            <a:r>
              <a:rPr lang="uk-UA" sz="1600" b="1" dirty="0">
                <a:solidFill>
                  <a:srgbClr val="002060"/>
                </a:solidFill>
                <a:latin typeface="Times New Roman" panose="02020603050405020304" pitchFamily="18" charset="0"/>
                <a:ea typeface="Times New Roman" panose="02020603050405020304" pitchFamily="18" charset="0"/>
                <a:cs typeface="PetersburgC"/>
              </a:rPr>
              <a:t>18 тез доповідей</a:t>
            </a:r>
            <a:r>
              <a:rPr lang="uk-UA" sz="1600" dirty="0">
                <a:latin typeface="Times New Roman" panose="02020603050405020304" pitchFamily="18" charset="0"/>
                <a:ea typeface="Times New Roman" panose="02020603050405020304" pitchFamily="18" charset="0"/>
                <a:cs typeface="PetersburgC"/>
              </a:rPr>
              <a:t>.</a:t>
            </a:r>
            <a:endParaRPr lang="ru-RU" sz="1600" dirty="0">
              <a:latin typeface="Times New Roman" panose="02020603050405020304" pitchFamily="18" charset="0"/>
              <a:ea typeface="Times New Roman" panose="02020603050405020304" pitchFamily="18" charset="0"/>
              <a:cs typeface="PetersburgC"/>
            </a:endParaRPr>
          </a:p>
        </p:txBody>
      </p:sp>
      <p:sp>
        <p:nvSpPr>
          <p:cNvPr id="4" name="Прямоугольник 3"/>
          <p:cNvSpPr/>
          <p:nvPr/>
        </p:nvSpPr>
        <p:spPr>
          <a:xfrm>
            <a:off x="6310365" y="2569756"/>
            <a:ext cx="4897986" cy="1477328"/>
          </a:xfrm>
          <a:prstGeom prst="rect">
            <a:avLst/>
          </a:prstGeom>
        </p:spPr>
        <p:txBody>
          <a:bodyPr wrap="square">
            <a:spAutoFit/>
          </a:bodyPr>
          <a:lstStyle/>
          <a:p>
            <a:pPr>
              <a:buClr>
                <a:srgbClr val="002060"/>
              </a:buClr>
            </a:pPr>
            <a:r>
              <a:rPr lang="uk-UA" sz="1500" dirty="0">
                <a:latin typeface="Times New Roman" panose="02020603050405020304" pitchFamily="18" charset="0"/>
                <a:ea typeface="Calibri" panose="020F0502020204030204" pitchFamily="34" charset="0"/>
              </a:rPr>
              <a:t>Результати досліджень з розробки </a:t>
            </a:r>
            <a:br>
              <a:rPr lang="uk-UA" sz="1500" dirty="0">
                <a:latin typeface="Times New Roman" panose="02020603050405020304" pitchFamily="18" charset="0"/>
                <a:ea typeface="Calibri" panose="020F0502020204030204" pitchFamily="34" charset="0"/>
              </a:rPr>
            </a:br>
            <a:r>
              <a:rPr lang="uk-UA" sz="1500" dirty="0">
                <a:latin typeface="Times New Roman" panose="02020603050405020304" pitchFamily="18" charset="0"/>
                <a:ea typeface="Calibri" panose="020F0502020204030204" pitchFamily="34" charset="0"/>
              </a:rPr>
              <a:t>параметрів стандартизації </a:t>
            </a:r>
            <a:r>
              <a:rPr lang="uk-UA" sz="1500" dirty="0" err="1">
                <a:latin typeface="Times New Roman" panose="02020603050405020304" pitchFamily="18" charset="0"/>
                <a:ea typeface="Calibri" panose="020F0502020204030204" pitchFamily="34" charset="0"/>
              </a:rPr>
              <a:t>м'яточнику</a:t>
            </a:r>
            <a:r>
              <a:rPr lang="uk-UA" sz="1500" dirty="0">
                <a:latin typeface="Times New Roman" panose="02020603050405020304" pitchFamily="18" charset="0"/>
                <a:ea typeface="Calibri" panose="020F0502020204030204" pitchFamily="34" charset="0"/>
              </a:rPr>
              <a:t> чорного </a:t>
            </a:r>
            <a:br>
              <a:rPr lang="uk-UA" sz="1500" dirty="0">
                <a:latin typeface="Times New Roman" panose="02020603050405020304" pitchFamily="18" charset="0"/>
                <a:ea typeface="Calibri" panose="020F0502020204030204" pitchFamily="34" charset="0"/>
              </a:rPr>
            </a:br>
            <a:r>
              <a:rPr lang="uk-UA" sz="1500" dirty="0">
                <a:latin typeface="Times New Roman" panose="02020603050405020304" pitchFamily="18" charset="0"/>
                <a:ea typeface="Calibri" panose="020F0502020204030204" pitchFamily="34" charset="0"/>
              </a:rPr>
              <a:t>трави  використані при розробці </a:t>
            </a:r>
          </a:p>
          <a:p>
            <a:pPr marL="285750" indent="-285750">
              <a:buClr>
                <a:srgbClr val="002060"/>
              </a:buClr>
              <a:buFont typeface="Wingdings" panose="05000000000000000000" pitchFamily="2" charset="2"/>
              <a:buChar char="v"/>
            </a:pPr>
            <a:r>
              <a:rPr lang="uk-UA" sz="1500" b="1" dirty="0">
                <a:solidFill>
                  <a:srgbClr val="002060"/>
                </a:solidFill>
                <a:latin typeface="Times New Roman" panose="02020603050405020304" pitchFamily="18" charset="0"/>
                <a:ea typeface="Calibri" panose="020F0502020204030204" pitchFamily="34" charset="0"/>
              </a:rPr>
              <a:t>ТУ У 15.8-31062507-022:2009 «Сировина рослинна, натуральна для виробництва добавок дієтичних» </a:t>
            </a:r>
          </a:p>
          <a:p>
            <a:pPr marL="285750" indent="-285750">
              <a:buClr>
                <a:srgbClr val="002060"/>
              </a:buClr>
              <a:buFont typeface="Wingdings" panose="05000000000000000000" pitchFamily="2" charset="2"/>
              <a:buChar char="v"/>
            </a:pPr>
            <a:r>
              <a:rPr lang="uk-UA" sz="1500" b="1" dirty="0">
                <a:solidFill>
                  <a:srgbClr val="002060"/>
                </a:solidFill>
                <a:latin typeface="Times New Roman" panose="02020603050405020304" pitchFamily="18" charset="0"/>
                <a:cs typeface="Times New Roman" panose="02020603050405020304" pitchFamily="18" charset="0"/>
              </a:rPr>
              <a:t>монографії ДФУ 2.0 Т.3 «</a:t>
            </a:r>
            <a:r>
              <a:rPr lang="uk-UA" sz="1500" b="1" dirty="0" err="1">
                <a:solidFill>
                  <a:srgbClr val="002060"/>
                </a:solidFill>
                <a:latin typeface="Times New Roman" panose="02020603050405020304" pitchFamily="18" charset="0"/>
                <a:cs typeface="Times New Roman" panose="02020603050405020304" pitchFamily="18" charset="0"/>
              </a:rPr>
              <a:t>М'яточник</a:t>
            </a:r>
            <a:r>
              <a:rPr lang="uk-UA" sz="1500" b="1" dirty="0">
                <a:solidFill>
                  <a:srgbClr val="002060"/>
                </a:solidFill>
                <a:latin typeface="Times New Roman" panose="02020603050405020304" pitchFamily="18" charset="0"/>
                <a:cs typeface="Times New Roman" panose="02020603050405020304" pitchFamily="18" charset="0"/>
              </a:rPr>
              <a:t> чорний».</a:t>
            </a:r>
            <a:endParaRPr lang="ru-RU" sz="1500" b="1" dirty="0">
              <a:solidFill>
                <a:srgbClr val="002060"/>
              </a:solidFill>
            </a:endParaRPr>
          </a:p>
        </p:txBody>
      </p:sp>
      <p:pic>
        <p:nvPicPr>
          <p:cNvPr id="17412" name="Picture 4" descr="Картинки по запросу технічні умови"/>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031" y="3129212"/>
            <a:ext cx="835700" cy="1018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6164975" y="4932504"/>
            <a:ext cx="5393390" cy="1015663"/>
          </a:xfrm>
          <a:prstGeom prst="rect">
            <a:avLst/>
          </a:prstGeom>
        </p:spPr>
        <p:txBody>
          <a:bodyPr wrap="square">
            <a:spAutoFit/>
          </a:bodyPr>
          <a:lstStyle/>
          <a:p>
            <a:pPr marL="285750" indent="-285750">
              <a:buClr>
                <a:srgbClr val="002060"/>
              </a:buClr>
              <a:buFont typeface="Wingdings" panose="05000000000000000000" pitchFamily="2" charset="2"/>
              <a:buChar char="v"/>
            </a:pPr>
            <a:r>
              <a:rPr lang="uk-UA" sz="1500" dirty="0">
                <a:latin typeface="Times New Roman" panose="02020603050405020304" pitchFamily="18" charset="0"/>
                <a:ea typeface="Calibri" panose="020F0502020204030204" pitchFamily="34" charset="0"/>
              </a:rPr>
              <a:t>Добавка дієтична </a:t>
            </a:r>
            <a:r>
              <a:rPr lang="uk-UA" sz="1500" b="1" dirty="0">
                <a:solidFill>
                  <a:srgbClr val="002060"/>
                </a:solidFill>
                <a:latin typeface="Times New Roman" panose="02020603050405020304" pitchFamily="18" charset="0"/>
                <a:ea typeface="Calibri" panose="020F0502020204030204" pitchFamily="34" charset="0"/>
              </a:rPr>
              <a:t>«</a:t>
            </a:r>
            <a:r>
              <a:rPr lang="uk-UA" sz="1500" b="1" dirty="0" err="1">
                <a:solidFill>
                  <a:srgbClr val="002060"/>
                </a:solidFill>
                <a:latin typeface="Times New Roman" panose="02020603050405020304" pitchFamily="18" charset="0"/>
                <a:ea typeface="Calibri" panose="020F0502020204030204" pitchFamily="34" charset="0"/>
              </a:rPr>
              <a:t>Мемофіт</a:t>
            </a:r>
            <a:r>
              <a:rPr lang="uk-UA" sz="1500" b="1" dirty="0">
                <a:solidFill>
                  <a:srgbClr val="002060"/>
                </a:solidFill>
                <a:latin typeface="Times New Roman" panose="02020603050405020304" pitchFamily="18" charset="0"/>
                <a:ea typeface="Calibri" panose="020F0502020204030204" pitchFamily="34" charset="0"/>
              </a:rPr>
              <a:t>» впроваджена у промислове виробництво в умовах ТОВ «Дослідний завод «ГНЦЛС» </a:t>
            </a:r>
            <a:r>
              <a:rPr lang="uk-UA" sz="1500" dirty="0">
                <a:latin typeface="Times New Roman" panose="02020603050405020304" pitchFamily="18" charset="0"/>
                <a:ea typeface="Calibri" panose="020F0502020204030204" pitchFamily="34" charset="0"/>
              </a:rPr>
              <a:t>на замовлення ТОВ «Фармацевтична фірма «</a:t>
            </a:r>
            <a:r>
              <a:rPr lang="uk-UA" sz="1500" dirty="0" err="1">
                <a:latin typeface="Times New Roman" panose="02020603050405020304" pitchFamily="18" charset="0"/>
                <a:ea typeface="Calibri" panose="020F0502020204030204" pitchFamily="34" charset="0"/>
              </a:rPr>
              <a:t>Вертекс</a:t>
            </a:r>
            <a:r>
              <a:rPr lang="uk-UA" sz="1500" dirty="0">
                <a:latin typeface="Times New Roman" panose="02020603050405020304" pitchFamily="18" charset="0"/>
                <a:ea typeface="Calibri" panose="020F0502020204030204" pitchFamily="34" charset="0"/>
              </a:rPr>
              <a:t>» </a:t>
            </a:r>
            <a:br>
              <a:rPr lang="uk-UA" sz="1500" dirty="0">
                <a:latin typeface="Times New Roman" panose="02020603050405020304" pitchFamily="18" charset="0"/>
                <a:ea typeface="Calibri" panose="020F0502020204030204" pitchFamily="34" charset="0"/>
              </a:rPr>
            </a:br>
            <a:r>
              <a:rPr lang="uk-UA" sz="1500" dirty="0">
                <a:latin typeface="Times New Roman" panose="02020603050405020304" pitchFamily="18" charset="0"/>
                <a:ea typeface="Calibri" panose="020F0502020204030204" pitchFamily="34" charset="0"/>
              </a:rPr>
              <a:t>(м. Харків) </a:t>
            </a:r>
            <a:endParaRPr lang="ru-RU" sz="1500" dirty="0"/>
          </a:p>
        </p:txBody>
      </p:sp>
      <p:sp>
        <p:nvSpPr>
          <p:cNvPr id="7" name="Прямоугольник 6"/>
          <p:cNvSpPr/>
          <p:nvPr/>
        </p:nvSpPr>
        <p:spPr>
          <a:xfrm>
            <a:off x="6164492" y="5955098"/>
            <a:ext cx="4424079" cy="784830"/>
          </a:xfrm>
          <a:prstGeom prst="rect">
            <a:avLst/>
          </a:prstGeom>
        </p:spPr>
        <p:txBody>
          <a:bodyPr wrap="square">
            <a:spAutoFit/>
          </a:bodyPr>
          <a:lstStyle/>
          <a:p>
            <a:pPr marL="285750" indent="-285750">
              <a:buClr>
                <a:srgbClr val="002060"/>
              </a:buClr>
              <a:buFont typeface="Wingdings" panose="05000000000000000000" pitchFamily="2" charset="2"/>
              <a:buChar char="v"/>
            </a:pPr>
            <a:r>
              <a:rPr lang="uk-UA" sz="1500" dirty="0">
                <a:latin typeface="Times New Roman" panose="02020603050405020304" pitchFamily="18" charset="0"/>
                <a:ea typeface="Calibri" panose="020F0502020204030204" pitchFamily="34" charset="0"/>
              </a:rPr>
              <a:t>Розроблені </a:t>
            </a:r>
            <a:r>
              <a:rPr lang="uk-UA" sz="1500" b="1" dirty="0">
                <a:solidFill>
                  <a:srgbClr val="002060"/>
                </a:solidFill>
                <a:latin typeface="Times New Roman" panose="02020603050405020304" pitchFamily="18" charset="0"/>
                <a:ea typeface="Calibri" panose="020F0502020204030204" pitchFamily="34" charset="0"/>
              </a:rPr>
              <a:t>параметри стандартизації та методики контролю добавки дієтичної «</a:t>
            </a:r>
            <a:r>
              <a:rPr lang="uk-UA" sz="1500" b="1" dirty="0" err="1">
                <a:solidFill>
                  <a:srgbClr val="002060"/>
                </a:solidFill>
                <a:latin typeface="Times New Roman" panose="02020603050405020304" pitchFamily="18" charset="0"/>
                <a:ea typeface="Calibri" panose="020F0502020204030204" pitchFamily="34" charset="0"/>
              </a:rPr>
              <a:t>Мемофіт</a:t>
            </a:r>
            <a:r>
              <a:rPr lang="uk-UA" sz="1500" b="1" dirty="0">
                <a:solidFill>
                  <a:srgbClr val="002060"/>
                </a:solidFill>
                <a:latin typeface="Times New Roman" panose="02020603050405020304" pitchFamily="18" charset="0"/>
                <a:ea typeface="Calibri" panose="020F0502020204030204" pitchFamily="34" charset="0"/>
              </a:rPr>
              <a:t>»</a:t>
            </a:r>
            <a:r>
              <a:rPr lang="uk-UA" sz="1500" dirty="0">
                <a:latin typeface="Times New Roman" panose="02020603050405020304" pitchFamily="18" charset="0"/>
                <a:ea typeface="Calibri" panose="020F0502020204030204" pitchFamily="34" charset="0"/>
              </a:rPr>
              <a:t>. </a:t>
            </a:r>
            <a:endParaRPr lang="ru-RU" sz="1500" dirty="0"/>
          </a:p>
        </p:txBody>
      </p:sp>
      <p:sp>
        <p:nvSpPr>
          <p:cNvPr id="8" name="Прямоугольник 7"/>
          <p:cNvSpPr/>
          <p:nvPr/>
        </p:nvSpPr>
        <p:spPr>
          <a:xfrm>
            <a:off x="135479" y="2502288"/>
            <a:ext cx="6029013" cy="39703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0215" algn="just">
              <a:spcAft>
                <a:spcPts val="0"/>
              </a:spcAft>
            </a:pPr>
            <a:r>
              <a:rPr lang="uk-UA" sz="1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Результати наукових досліджень впроваджено в науково-практичну діяльність:</a:t>
            </a:r>
          </a:p>
          <a:p>
            <a:pPr marL="285750" indent="-285750" algn="just">
              <a:spcAft>
                <a:spcPts val="0"/>
              </a:spcAft>
              <a:buFont typeface="Arial" panose="020B0604020202020204" pitchFamily="34" charset="0"/>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кафедри фармакогнозії, фармацевтичної хімії та технології ФПО Запорізького державного медичного університету; </a:t>
            </a:r>
          </a:p>
          <a:p>
            <a:pPr marL="285750" indent="-285750" algn="just">
              <a:spcAft>
                <a:spcPts val="0"/>
              </a:spcAft>
              <a:buFont typeface="Arial" panose="020B0604020202020204" pitchFamily="34" charset="0"/>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кафедри фітотерапії, гомеопатії та </a:t>
            </a:r>
            <a:r>
              <a:rPr lang="uk-UA" sz="1400" dirty="0" err="1">
                <a:latin typeface="Times New Roman" panose="02020603050405020304" pitchFamily="18" charset="0"/>
                <a:ea typeface="Calibri" panose="020F0502020204030204" pitchFamily="34" charset="0"/>
                <a:cs typeface="Times New Roman" panose="02020603050405020304" pitchFamily="18" charset="0"/>
              </a:rPr>
              <a:t>біоенергоінформаційної</a:t>
            </a:r>
            <a:r>
              <a:rPr lang="uk-UA" sz="1400" dirty="0">
                <a:latin typeface="Times New Roman" panose="02020603050405020304" pitchFamily="18" charset="0"/>
                <a:ea typeface="Calibri" panose="020F0502020204030204" pitchFamily="34" charset="0"/>
                <a:cs typeface="Times New Roman" panose="02020603050405020304" pitchFamily="18" charset="0"/>
              </a:rPr>
              <a:t> медицини ПВНЗ «Київський медичний університет»; </a:t>
            </a:r>
          </a:p>
          <a:p>
            <a:pPr marL="285750" indent="-285750" algn="just">
              <a:spcAft>
                <a:spcPts val="0"/>
              </a:spcAft>
              <a:buFont typeface="Arial" panose="020B0604020202020204" pitchFamily="34" charset="0"/>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кафедри фармації Івано-Франківського національного медичного університету; </a:t>
            </a:r>
          </a:p>
          <a:p>
            <a:pPr marL="285750" indent="-285750" algn="just">
              <a:spcAft>
                <a:spcPts val="0"/>
              </a:spcAft>
              <a:buFont typeface="Arial" panose="020B0604020202020204" pitchFamily="34" charset="0"/>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кафедри фармакології Національного медичного університету ім. О.О. Богомольця; </a:t>
            </a:r>
          </a:p>
          <a:p>
            <a:pPr marL="285750" indent="-285750" algn="just">
              <a:spcAft>
                <a:spcPts val="0"/>
              </a:spcAft>
              <a:buFont typeface="Arial" panose="020B0604020202020204" pitchFamily="34" charset="0"/>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кафедри контролю якості і стандартизації лікарських засобів Національної медичної академії післядипломної освіти ім. П.Л. </a:t>
            </a:r>
            <a:r>
              <a:rPr lang="uk-UA" sz="1400" dirty="0" err="1">
                <a:latin typeface="Times New Roman" panose="02020603050405020304" pitchFamily="18" charset="0"/>
                <a:ea typeface="Calibri" panose="020F0502020204030204" pitchFamily="34" charset="0"/>
                <a:cs typeface="Times New Roman" panose="02020603050405020304" pitchFamily="18" charset="0"/>
              </a:rPr>
              <a:t>Шупика</a:t>
            </a:r>
            <a:r>
              <a:rPr lang="uk-UA" sz="1400" dirty="0">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lgn="just">
              <a:spcAft>
                <a:spcPts val="0"/>
              </a:spcAft>
              <a:buFont typeface="Arial" panose="020B0604020202020204" pitchFamily="34" charset="0"/>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кафедри фармакогнозії з медичною ботанікою ДВНЗ «Тернопільський державний медичний університет імені І.Я. </a:t>
            </a:r>
            <a:r>
              <a:rPr lang="uk-UA" sz="1400" dirty="0" err="1">
                <a:latin typeface="Times New Roman" panose="02020603050405020304" pitchFamily="18" charset="0"/>
                <a:ea typeface="Calibri" panose="020F0502020204030204" pitchFamily="34" charset="0"/>
                <a:cs typeface="Times New Roman" panose="02020603050405020304" pitchFamily="18" charset="0"/>
              </a:rPr>
              <a:t>Горбачевського</a:t>
            </a:r>
            <a:r>
              <a:rPr lang="uk-UA" sz="1400" dirty="0">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lgn="just">
              <a:spcAft>
                <a:spcPts val="0"/>
              </a:spcAft>
              <a:buFont typeface="Arial" panose="020B0604020202020204" pitchFamily="34" charset="0"/>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кафедри фармації Буковинського державного медичного університету; </a:t>
            </a:r>
          </a:p>
          <a:p>
            <a:pPr marL="285750" indent="-285750" algn="just">
              <a:spcAft>
                <a:spcPts val="0"/>
              </a:spcAft>
              <a:buFont typeface="Arial" panose="020B0604020202020204" pitchFamily="34" charset="0"/>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кафедри фармакогнозії і ботаніки Львівського національного медичного університету; </a:t>
            </a:r>
          </a:p>
          <a:p>
            <a:pPr marL="285750" indent="-285750" algn="just">
              <a:spcAft>
                <a:spcPts val="0"/>
              </a:spcAft>
              <a:buFont typeface="Arial" panose="020B0604020202020204" pitchFamily="34" charset="0"/>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кафедри ботаніки Національного фармацевтичного університету.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510" descr="GF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49387" y="2079670"/>
            <a:ext cx="1308977" cy="10451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Рисунок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73540" y="5724481"/>
            <a:ext cx="1484823" cy="10989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p:cNvSpPr/>
          <p:nvPr/>
        </p:nvSpPr>
        <p:spPr>
          <a:xfrm>
            <a:off x="6164492" y="4147674"/>
            <a:ext cx="5807947" cy="784830"/>
          </a:xfrm>
          <a:prstGeom prst="rect">
            <a:avLst/>
          </a:prstGeom>
        </p:spPr>
        <p:txBody>
          <a:bodyPr wrap="square">
            <a:spAutoFit/>
          </a:bodyPr>
          <a:lstStyle/>
          <a:p>
            <a:pPr marL="285750" indent="-285750">
              <a:buClr>
                <a:srgbClr val="002060"/>
              </a:buClr>
              <a:buFont typeface="Wingdings" panose="05000000000000000000" pitchFamily="2" charset="2"/>
              <a:buChar char="v"/>
            </a:pPr>
            <a:r>
              <a:rPr lang="uk-UA" sz="1500" dirty="0">
                <a:latin typeface="Times New Roman" panose="02020603050405020304" pitchFamily="18" charset="0"/>
                <a:ea typeface="Calibri" panose="020F0502020204030204" pitchFamily="34" charset="0"/>
              </a:rPr>
              <a:t>Розроблено зміну № 7 до ТУ У 15.8-31062507-014:2008 від 24.04.2017 р. «Добавка дієтична. Капсули з рослинними екстрактами серії «Захист судин».</a:t>
            </a:r>
            <a:endParaRPr lang="ru-RU" sz="1500" dirty="0"/>
          </a:p>
        </p:txBody>
      </p:sp>
      <p:sp>
        <p:nvSpPr>
          <p:cNvPr id="15" name="Номер слайда 7"/>
          <p:cNvSpPr>
            <a:spLocks noGrp="1"/>
          </p:cNvSpPr>
          <p:nvPr>
            <p:ph type="sldNum" sz="quarter" idx="12"/>
          </p:nvPr>
        </p:nvSpPr>
        <p:spPr>
          <a:xfrm>
            <a:off x="9320080" y="6456328"/>
            <a:ext cx="2743200" cy="365125"/>
          </a:xfrm>
        </p:spPr>
        <p:txBody>
          <a:body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t>27</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7865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ÐÐ¾ÑÐ¾Ð¶ÐµÐµ Ð¸Ð·Ð¾Ð±ÑÐ°Ð¶ÐµÐ½Ð¸Ðµ"/>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643253" y="170488"/>
            <a:ext cx="3129383" cy="461665"/>
          </a:xfrm>
          <a:prstGeom prst="rect">
            <a:avLst/>
          </a:prstGeom>
        </p:spPr>
        <p:txBody>
          <a:bodyPr wrap="none">
            <a:spAutoFit/>
          </a:bodyPr>
          <a:lstStyle/>
          <a:p>
            <a:r>
              <a:rPr lang="uk-UA" altLang="ru-RU"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Загальні висновки </a:t>
            </a:r>
            <a:endParaRPr lang="ru-RU" sz="24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Прямоугольник 3"/>
          <p:cNvSpPr/>
          <p:nvPr/>
        </p:nvSpPr>
        <p:spPr>
          <a:xfrm>
            <a:off x="83736" y="732637"/>
            <a:ext cx="11853706" cy="954107"/>
          </a:xfrm>
          <a:prstGeom prst="rect">
            <a:avLst/>
          </a:prstGeom>
        </p:spPr>
        <p:txBody>
          <a:bodyPr wrap="square">
            <a:spAutoFit/>
          </a:bodyPr>
          <a:lstStyle/>
          <a:p>
            <a:pPr indent="449580" algn="just">
              <a:spcAft>
                <a:spcPts val="0"/>
              </a:spcAft>
            </a:pPr>
            <a:r>
              <a:rPr lang="uk-UA" sz="1400" b="1" dirty="0">
                <a:solidFill>
                  <a:srgbClr val="002060"/>
                </a:solidFill>
                <a:latin typeface="Arial" panose="020B0604020202020204" pitchFamily="34" charset="0"/>
                <a:cs typeface="Arial" panose="020B0604020202020204" pitchFamily="34" charset="0"/>
              </a:rPr>
              <a:t>У дисертаційній роботі представлене вирішення наукової задачі, що полягає у цілеспрямованому пошуку рослинної сировини </a:t>
            </a:r>
            <a:r>
              <a:rPr lang="uk-UA" sz="1400" b="1" dirty="0" err="1">
                <a:solidFill>
                  <a:srgbClr val="002060"/>
                </a:solidFill>
                <a:latin typeface="Arial" panose="020B0604020202020204" pitchFamily="34" charset="0"/>
                <a:cs typeface="Arial" panose="020B0604020202020204" pitchFamily="34" charset="0"/>
              </a:rPr>
              <a:t>нейромедіаторної</a:t>
            </a:r>
            <a:r>
              <a:rPr lang="uk-UA" sz="1400" b="1" dirty="0">
                <a:solidFill>
                  <a:srgbClr val="002060"/>
                </a:solidFill>
                <a:latin typeface="Arial" panose="020B0604020202020204" pitchFamily="34" charset="0"/>
                <a:cs typeface="Arial" panose="020B0604020202020204" pitchFamily="34" charset="0"/>
              </a:rPr>
              <a:t> дії серед представників родин </a:t>
            </a:r>
            <a:r>
              <a:rPr lang="en-US" sz="1400" b="1" i="1" dirty="0" err="1">
                <a:solidFill>
                  <a:srgbClr val="002060"/>
                </a:solidFill>
                <a:latin typeface="Arial" panose="020B0604020202020204" pitchFamily="34" charset="0"/>
                <a:cs typeface="Arial" panose="020B0604020202020204" pitchFamily="34" charset="0"/>
              </a:rPr>
              <a:t>Lamiaceae</a:t>
            </a:r>
            <a:r>
              <a:rPr lang="en-US" sz="1400" b="1" dirty="0">
                <a:solidFill>
                  <a:srgbClr val="002060"/>
                </a:solidFill>
                <a:latin typeface="Arial" panose="020B0604020202020204" pitchFamily="34" charset="0"/>
                <a:cs typeface="Arial" panose="020B0604020202020204" pitchFamily="34" charset="0"/>
              </a:rPr>
              <a:t> </a:t>
            </a:r>
            <a:r>
              <a:rPr lang="uk-UA" sz="1400" b="1" dirty="0">
                <a:solidFill>
                  <a:srgbClr val="002060"/>
                </a:solidFill>
                <a:latin typeface="Arial" panose="020B0604020202020204" pitchFamily="34" charset="0"/>
                <a:cs typeface="Arial" panose="020B0604020202020204" pitchFamily="34" charset="0"/>
              </a:rPr>
              <a:t>та </a:t>
            </a:r>
            <a:r>
              <a:rPr lang="en-US" sz="1400" b="1" i="1" dirty="0" err="1">
                <a:solidFill>
                  <a:srgbClr val="002060"/>
                </a:solidFill>
                <a:latin typeface="Arial" panose="020B0604020202020204" pitchFamily="34" charset="0"/>
                <a:cs typeface="Arial" panose="020B0604020202020204" pitchFamily="34" charset="0"/>
              </a:rPr>
              <a:t>Ranunculaceae</a:t>
            </a:r>
            <a:r>
              <a:rPr lang="uk-UA" sz="1400" b="1" dirty="0">
                <a:solidFill>
                  <a:srgbClr val="002060"/>
                </a:solidFill>
                <a:latin typeface="Arial" panose="020B0604020202020204" pitchFamily="34" charset="0"/>
                <a:cs typeface="Arial" panose="020B0604020202020204" pitchFamily="34" charset="0"/>
              </a:rPr>
              <a:t> родів </a:t>
            </a:r>
            <a:r>
              <a:rPr lang="ru-RU" sz="1400" b="1" i="1" dirty="0" err="1">
                <a:solidFill>
                  <a:srgbClr val="002060"/>
                </a:solidFill>
                <a:latin typeface="Arial" panose="020B0604020202020204" pitchFamily="34" charset="0"/>
                <a:cs typeface="Arial" panose="020B0604020202020204" pitchFamily="34" charset="0"/>
              </a:rPr>
              <a:t>Thalictrum</a:t>
            </a:r>
            <a:r>
              <a:rPr lang="uk-UA" sz="1400" b="1" dirty="0">
                <a:solidFill>
                  <a:srgbClr val="002060"/>
                </a:solidFill>
                <a:latin typeface="Arial" panose="020B0604020202020204" pitchFamily="34" charset="0"/>
                <a:cs typeface="Arial" panose="020B0604020202020204" pitchFamily="34" charset="0"/>
              </a:rPr>
              <a:t> та </a:t>
            </a:r>
            <a:r>
              <a:rPr lang="en-US" sz="1400" b="1" i="1" dirty="0" err="1">
                <a:solidFill>
                  <a:srgbClr val="002060"/>
                </a:solidFill>
                <a:latin typeface="Arial" panose="020B0604020202020204" pitchFamily="34" charset="0"/>
                <a:cs typeface="Arial" panose="020B0604020202020204" pitchFamily="34" charset="0"/>
              </a:rPr>
              <a:t>Pulsatilla</a:t>
            </a:r>
            <a:r>
              <a:rPr lang="uk-UA" sz="1400" b="1" dirty="0">
                <a:solidFill>
                  <a:srgbClr val="002060"/>
                </a:solidFill>
                <a:latin typeface="Arial" panose="020B0604020202020204" pitchFamily="34" charset="0"/>
                <a:cs typeface="Arial" panose="020B0604020202020204" pitchFamily="34" charset="0"/>
              </a:rPr>
              <a:t>, її фармакогностичному вивченні, створенні нових фітотерапевтичних засобів, їх стандартизації, дослідженні технологічних та фармакологічних властивостей.</a:t>
            </a:r>
          </a:p>
        </p:txBody>
      </p:sp>
      <p:sp>
        <p:nvSpPr>
          <p:cNvPr id="6" name="Прямоугольник 5"/>
          <p:cNvSpPr/>
          <p:nvPr/>
        </p:nvSpPr>
        <p:spPr>
          <a:xfrm>
            <a:off x="118872" y="1686744"/>
            <a:ext cx="11818570" cy="4637552"/>
          </a:xfrm>
          <a:prstGeom prst="rect">
            <a:avLst/>
          </a:prstGeom>
        </p:spPr>
        <p:txBody>
          <a:bodyPr wrap="square">
            <a:spAutoFit/>
          </a:bodyPr>
          <a:lstStyle/>
          <a:p>
            <a:pPr marL="342900" marR="25400" lvl="0" indent="-342900" algn="just">
              <a:lnSpc>
                <a:spcPct val="107000"/>
              </a:lnSpc>
              <a:spcAft>
                <a:spcPts val="0"/>
              </a:spcAft>
              <a:buFont typeface="+mj-lt"/>
              <a:buAutoNum type="arabicPeriod"/>
            </a:pP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У результаті проведеного аналізу наукових літературних даних встановлено актуальність фармакогностичного вивчення лікарських рослин </a:t>
            </a:r>
            <a:r>
              <a:rPr lang="uk-UA" sz="1200" dirty="0" err="1">
                <a:solidFill>
                  <a:srgbClr val="000000"/>
                </a:solidFill>
                <a:latin typeface="Arial" panose="020B0604020202020204" pitchFamily="34" charset="0"/>
                <a:ea typeface="Calibri" panose="020F0502020204030204" pitchFamily="34" charset="0"/>
                <a:cs typeface="Arial" panose="020B0604020202020204" pitchFamily="34" charset="0"/>
              </a:rPr>
              <a:t>нейромедіаторної</a:t>
            </a: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 дії серед представників родин </a:t>
            </a:r>
            <a:r>
              <a:rPr lang="en-US" sz="1200" i="1" dirty="0" err="1">
                <a:solidFill>
                  <a:srgbClr val="000000"/>
                </a:solidFill>
                <a:latin typeface="Arial" panose="020B0604020202020204" pitchFamily="34" charset="0"/>
                <a:ea typeface="Calibri" panose="020F0502020204030204" pitchFamily="34" charset="0"/>
                <a:cs typeface="Arial" panose="020B0604020202020204" pitchFamily="34" charset="0"/>
              </a:rPr>
              <a:t>Lamiaceae</a:t>
            </a:r>
            <a:r>
              <a:rPr lang="en-US" sz="1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та </a:t>
            </a:r>
            <a:r>
              <a:rPr lang="en-US" sz="1200" i="1" dirty="0" err="1">
                <a:solidFill>
                  <a:srgbClr val="000000"/>
                </a:solidFill>
                <a:latin typeface="Arial" panose="020B0604020202020204" pitchFamily="34" charset="0"/>
                <a:ea typeface="Calibri" panose="020F0502020204030204" pitchFamily="34" charset="0"/>
                <a:cs typeface="Arial" panose="020B0604020202020204" pitchFamily="34" charset="0"/>
              </a:rPr>
              <a:t>Ranunculaceae</a:t>
            </a: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 родів </a:t>
            </a:r>
            <a:r>
              <a:rPr lang="ru-RU" sz="12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Thalictrum</a:t>
            </a:r>
            <a:r>
              <a:rPr lang="uk-UA"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та </a:t>
            </a:r>
            <a:r>
              <a:rPr lang="en-US" sz="12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Pulsatilla</a:t>
            </a: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 Узагальнено дані щодо ботанічної характеристики, поширення, хімічного складу та застосування рослин даних родів. Проаналізовано асортимент седативних та снодійних засобів та встановлено, що фармацевтичні підприємства України займають 76,70 % ринку. Визначено, що засоби рослинного походження мають частку понад 70 %, проте характеризуються одноманітністю лікарських форм. </a:t>
            </a:r>
            <a:r>
              <a:rPr lang="uk-UA" sz="1200" dirty="0" err="1">
                <a:solidFill>
                  <a:srgbClr val="000000"/>
                </a:solidFill>
                <a:latin typeface="Arial" panose="020B0604020202020204" pitchFamily="34" charset="0"/>
                <a:ea typeface="Calibri" panose="020F0502020204030204" pitchFamily="34" charset="0"/>
                <a:cs typeface="Arial" panose="020B0604020202020204" pitchFamily="34" charset="0"/>
              </a:rPr>
              <a:t>Ноотропні</a:t>
            </a: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 препарати вітчизняного виробництва займають 57 % ринку і представлені в різних лікарських формах. Надзвичайно низькою долею ринку характеризуються препарати рослинного походження – 13 %, які представлені лише препаратами </a:t>
            </a:r>
            <a:r>
              <a:rPr lang="uk-UA" sz="1200" dirty="0" err="1">
                <a:solidFill>
                  <a:srgbClr val="000000"/>
                </a:solidFill>
                <a:latin typeface="Arial" panose="020B0604020202020204" pitchFamily="34" charset="0"/>
                <a:ea typeface="Calibri" panose="020F0502020204030204" pitchFamily="34" charset="0"/>
                <a:cs typeface="Arial" panose="020B0604020202020204" pitchFamily="34" charset="0"/>
              </a:rPr>
              <a:t>гінкго</a:t>
            </a: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 дволопатевого. Встановлено, що асортимент препаратів, до складу яких входить сон лучний, представлений 5 найменуваннями гомеопатичних засобів лише імпортного виробництва.</a:t>
            </a:r>
            <a:endParaRPr lang="ru-RU" sz="12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Aft>
                <a:spcPts val="0"/>
              </a:spcAft>
              <a:buFont typeface="+mj-lt"/>
              <a:buAutoNum type="arabicPeriod"/>
            </a:pP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Проведено дослідження 5 серій </a:t>
            </a:r>
            <a:r>
              <a:rPr lang="uk-UA" sz="1200" dirty="0" err="1">
                <a:solidFill>
                  <a:srgbClr val="000000"/>
                </a:solidFill>
                <a:latin typeface="Arial" panose="020B0604020202020204" pitchFamily="34" charset="0"/>
                <a:ea typeface="Calibri" panose="020F0502020204030204" pitchFamily="34" charset="0"/>
                <a:cs typeface="Arial" panose="020B0604020202020204" pitchFamily="34" charset="0"/>
              </a:rPr>
              <a:t>м'яточника</a:t>
            </a: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 чорного трави у відповідності до вимог монографії ЄФ «</a:t>
            </a:r>
            <a:r>
              <a:rPr lang="en-US" sz="1200" dirty="0">
                <a:solidFill>
                  <a:srgbClr val="000000"/>
                </a:solidFill>
                <a:latin typeface="Arial" panose="020B0604020202020204" pitchFamily="34" charset="0"/>
                <a:ea typeface="Calibri" panose="020F0502020204030204" pitchFamily="34" charset="0"/>
                <a:cs typeface="Arial" panose="020B0604020202020204" pitchFamily="34" charset="0"/>
              </a:rPr>
              <a:t>Black horehound</a:t>
            </a: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 із апробації </a:t>
            </a:r>
            <a:r>
              <a:rPr lang="uk-UA" sz="1200" dirty="0" err="1">
                <a:solidFill>
                  <a:srgbClr val="000000"/>
                </a:solidFill>
                <a:latin typeface="Arial" panose="020B0604020202020204" pitchFamily="34" charset="0"/>
                <a:ea typeface="Calibri" panose="020F0502020204030204" pitchFamily="34" charset="0"/>
                <a:cs typeface="Arial" panose="020B0604020202020204" pitchFamily="34" charset="0"/>
              </a:rPr>
              <a:t>методик</a:t>
            </a: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 контролю якості монографії ДФУ 2.0 Т.3 «</a:t>
            </a:r>
            <a:r>
              <a:rPr lang="uk-UA" sz="1200" dirty="0" err="1">
                <a:solidFill>
                  <a:srgbClr val="000000"/>
                </a:solidFill>
                <a:latin typeface="Arial" panose="020B0604020202020204" pitchFamily="34" charset="0"/>
                <a:ea typeface="Calibri" panose="020F0502020204030204" pitchFamily="34" charset="0"/>
                <a:cs typeface="Arial" panose="020B0604020202020204" pitchFamily="34" charset="0"/>
              </a:rPr>
              <a:t>М'яточник</a:t>
            </a: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 чорний». Визначено нормування показників таких, як ідентифікація (визначення </a:t>
            </a:r>
            <a:r>
              <a:rPr lang="uk-UA" sz="1200" dirty="0" err="1">
                <a:solidFill>
                  <a:srgbClr val="000000"/>
                </a:solidFill>
                <a:latin typeface="Arial" panose="020B0604020202020204" pitchFamily="34" charset="0"/>
                <a:ea typeface="Calibri" panose="020F0502020204030204" pitchFamily="34" charset="0"/>
                <a:cs typeface="Arial" panose="020B0604020202020204" pitchFamily="34" charset="0"/>
              </a:rPr>
              <a:t>макро</a:t>
            </a: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 та мікроскопічних діагностичних ознак), ТШХ (визначення </a:t>
            </a:r>
            <a:r>
              <a:rPr lang="uk-UA" sz="1200" dirty="0" err="1">
                <a:solidFill>
                  <a:srgbClr val="000000"/>
                </a:solidFill>
                <a:latin typeface="Arial" panose="020B0604020202020204" pitchFamily="34" charset="0"/>
                <a:ea typeface="Calibri" panose="020F0502020204030204" pitchFamily="34" charset="0"/>
                <a:cs typeface="Arial" panose="020B0604020202020204" pitchFamily="34" charset="0"/>
              </a:rPr>
              <a:t>хлорогенової</a:t>
            </a: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 кислоти та рутину), втрата в масі при висушуванні (не більше 12 %), загальна зола (не більше 13 %), кількісний вміст суми похідних </a:t>
            </a:r>
            <a:r>
              <a:rPr lang="uk-UA" sz="1200" i="1" dirty="0" err="1">
                <a:solidFill>
                  <a:srgbClr val="000000"/>
                </a:solidFill>
                <a:latin typeface="Arial" panose="020B0604020202020204" pitchFamily="34" charset="0"/>
                <a:ea typeface="Calibri" panose="020F0502020204030204" pitchFamily="34" charset="0"/>
                <a:cs typeface="Arial" panose="020B0604020202020204" pitchFamily="34" charset="0"/>
              </a:rPr>
              <a:t>орто</a:t>
            </a:r>
            <a:r>
              <a:rPr lang="uk-UA" sz="1200" dirty="0" err="1">
                <a:solidFill>
                  <a:srgbClr val="000000"/>
                </a:solidFill>
                <a:latin typeface="Arial" panose="020B0604020202020204" pitchFamily="34" charset="0"/>
                <a:ea typeface="Calibri" panose="020F0502020204030204" pitchFamily="34" charset="0"/>
                <a:cs typeface="Arial" panose="020B0604020202020204" pitchFamily="34" charset="0"/>
              </a:rPr>
              <a:t>-дигідроксикоричної</a:t>
            </a: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 кислоти у перерахунку на </a:t>
            </a:r>
            <a:r>
              <a:rPr lang="uk-UA" sz="1200" dirty="0" err="1">
                <a:solidFill>
                  <a:srgbClr val="000000"/>
                </a:solidFill>
                <a:latin typeface="Arial" panose="020B0604020202020204" pitchFamily="34" charset="0"/>
                <a:ea typeface="Calibri" panose="020F0502020204030204" pitchFamily="34" charset="0"/>
                <a:cs typeface="Arial" panose="020B0604020202020204" pitchFamily="34" charset="0"/>
              </a:rPr>
              <a:t>актеозид</a:t>
            </a: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 (не менше 1,5 %).</a:t>
            </a:r>
            <a:endParaRPr lang="ru-RU" sz="12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Aft>
                <a:spcPts val="0"/>
              </a:spcAft>
              <a:buFont typeface="+mj-lt"/>
              <a:buAutoNum type="arabicPeriod"/>
            </a:pP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Проведене морфолого-анатомічне дослідження з визначенням діагностичних ознак рутвиці смердючої трави та сону лучного трави. Для сировини визначені показники якості: втрата в масі при висушуванні (не більше 12 %), загальна зола (не більше 2 %), зола нерозчинна в кислоті хлористоводневій (не більше </a:t>
            </a:r>
            <a:b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1,5 %), сторонні домішки (не більше 5 %), вміст </a:t>
            </a:r>
            <a:r>
              <a:rPr lang="uk-UA" sz="1200" dirty="0" err="1">
                <a:solidFill>
                  <a:srgbClr val="000000"/>
                </a:solidFill>
                <a:latin typeface="Arial" panose="020B0604020202020204" pitchFamily="34" charset="0"/>
                <a:ea typeface="Calibri" panose="020F0502020204030204" pitchFamily="34" charset="0"/>
                <a:cs typeface="Arial" panose="020B0604020202020204" pitchFamily="34" charset="0"/>
              </a:rPr>
              <a:t>флавоноїдів</a:t>
            </a: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 для рутвиці трави (не менше 1,5 %), вміст </a:t>
            </a:r>
            <a:r>
              <a:rPr lang="uk-UA" sz="1200" dirty="0" err="1">
                <a:solidFill>
                  <a:srgbClr val="000000"/>
                </a:solidFill>
                <a:latin typeface="Arial" panose="020B0604020202020204" pitchFamily="34" charset="0"/>
                <a:ea typeface="Calibri" panose="020F0502020204030204" pitchFamily="34" charset="0"/>
                <a:cs typeface="Arial" panose="020B0604020202020204" pitchFamily="34" charset="0"/>
              </a:rPr>
              <a:t>сапонінів</a:t>
            </a:r>
            <a:r>
              <a:rPr lang="uk-UA" sz="1200" dirty="0">
                <a:solidFill>
                  <a:srgbClr val="000000"/>
                </a:solidFill>
                <a:latin typeface="Arial" panose="020B0604020202020204" pitchFamily="34" charset="0"/>
                <a:ea typeface="Calibri" panose="020F0502020204030204" pitchFamily="34" charset="0"/>
                <a:cs typeface="Arial" panose="020B0604020202020204" pitchFamily="34" charset="0"/>
              </a:rPr>
              <a:t> для сону трави (не менше 2 %). На основі отриманих даних розроблено інформаційний лист  про нововведення у системі охорони здоров’я «Параметри стандартизації рутвиці смердючої трави».</a:t>
            </a:r>
          </a:p>
          <a:p>
            <a:pPr marL="342900" indent="-342900" algn="just">
              <a:lnSpc>
                <a:spcPct val="107000"/>
              </a:lnSpc>
              <a:buFont typeface="+mj-lt"/>
              <a:buAutoNum type="arabicPeriod"/>
            </a:pPr>
            <a:r>
              <a:rPr lang="uk-UA" sz="1200" dirty="0">
                <a:latin typeface="Arial" panose="020B0604020202020204" pitchFamily="34" charset="0"/>
                <a:cs typeface="Arial" panose="020B0604020202020204" pitchFamily="34" charset="0"/>
              </a:rPr>
              <a:t>Методом атомно-емісійної спектрографії був визначений вміст 15 </a:t>
            </a:r>
            <a:r>
              <a:rPr lang="uk-UA" sz="1200" dirty="0" err="1">
                <a:latin typeface="Arial" panose="020B0604020202020204" pitchFamily="34" charset="0"/>
                <a:cs typeface="Arial" panose="020B0604020202020204" pitchFamily="34" charset="0"/>
              </a:rPr>
              <a:t>макро</a:t>
            </a:r>
            <a:r>
              <a:rPr lang="uk-UA" sz="1200" dirty="0">
                <a:latin typeface="Arial" panose="020B0604020202020204" pitchFamily="34" charset="0"/>
                <a:cs typeface="Arial" panose="020B0604020202020204" pitchFamily="34" charset="0"/>
              </a:rPr>
              <a:t>- та мікроелементів у сону лучного траві, рутвиці смердючої траві та коренях. Встановлено, що вміст елементів у рутвиці коренях перевищував (для деяких елементів в декілька разів) вміст аналогічних елементів у траві. Так, вміст калію у траві складав 825 </a:t>
            </a:r>
            <a:r>
              <a:rPr lang="uk-UA" sz="1200" dirty="0" err="1">
                <a:latin typeface="Arial" panose="020B0604020202020204" pitchFamily="34" charset="0"/>
                <a:cs typeface="Arial" panose="020B0604020202020204" pitchFamily="34" charset="0"/>
              </a:rPr>
              <a:t>мкг</a:t>
            </a:r>
            <a:r>
              <a:rPr lang="uk-UA" sz="1200" dirty="0">
                <a:latin typeface="Arial" panose="020B0604020202020204" pitchFamily="34" charset="0"/>
                <a:cs typeface="Arial" panose="020B0604020202020204" pitchFamily="34" charset="0"/>
              </a:rPr>
              <a:t>/100 г, у коренях – 3760 </a:t>
            </a:r>
            <a:r>
              <a:rPr lang="uk-UA" sz="1200" dirty="0" err="1">
                <a:latin typeface="Arial" panose="020B0604020202020204" pitchFamily="34" charset="0"/>
                <a:cs typeface="Arial" panose="020B0604020202020204" pitchFamily="34" charset="0"/>
              </a:rPr>
              <a:t>мкг</a:t>
            </a:r>
            <a:r>
              <a:rPr lang="uk-UA" sz="1200" dirty="0">
                <a:latin typeface="Arial" panose="020B0604020202020204" pitchFamily="34" charset="0"/>
                <a:cs typeface="Arial" panose="020B0604020202020204" pitchFamily="34" charset="0"/>
              </a:rPr>
              <a:t>/100 г, що більше в 4,5 рази; </a:t>
            </a:r>
            <a:r>
              <a:rPr lang="uk-UA" sz="1200" dirty="0" err="1">
                <a:latin typeface="Arial" panose="020B0604020202020204" pitchFamily="34" charset="0"/>
                <a:cs typeface="Arial" panose="020B0604020202020204" pitchFamily="34" charset="0"/>
              </a:rPr>
              <a:t>сіліцію</a:t>
            </a:r>
            <a:r>
              <a:rPr lang="uk-UA" sz="1200" dirty="0">
                <a:latin typeface="Arial" panose="020B0604020202020204" pitchFamily="34" charset="0"/>
                <a:cs typeface="Arial" panose="020B0604020202020204" pitchFamily="34" charset="0"/>
              </a:rPr>
              <a:t> у траві 440 </a:t>
            </a:r>
            <a:r>
              <a:rPr lang="uk-UA" sz="1200" dirty="0" err="1">
                <a:latin typeface="Arial" panose="020B0604020202020204" pitchFamily="34" charset="0"/>
                <a:cs typeface="Arial" panose="020B0604020202020204" pitchFamily="34" charset="0"/>
              </a:rPr>
              <a:t>мкг</a:t>
            </a:r>
            <a:r>
              <a:rPr lang="uk-UA" sz="1200" dirty="0">
                <a:latin typeface="Arial" panose="020B0604020202020204" pitchFamily="34" charset="0"/>
                <a:cs typeface="Arial" panose="020B0604020202020204" pitchFamily="34" charset="0"/>
              </a:rPr>
              <a:t>/100 г, у коренях – 1130 </a:t>
            </a:r>
            <a:r>
              <a:rPr lang="uk-UA" sz="1200" dirty="0" err="1">
                <a:latin typeface="Arial" panose="020B0604020202020204" pitchFamily="34" charset="0"/>
                <a:cs typeface="Arial" panose="020B0604020202020204" pitchFamily="34" charset="0"/>
              </a:rPr>
              <a:t>мкг</a:t>
            </a:r>
            <a:r>
              <a:rPr lang="uk-UA" sz="1200" dirty="0">
                <a:latin typeface="Arial" panose="020B0604020202020204" pitchFamily="34" charset="0"/>
                <a:cs typeface="Arial" panose="020B0604020202020204" pitchFamily="34" charset="0"/>
              </a:rPr>
              <a:t>/100 г (більше в 2,5 рази); натрію у траві – 33 </a:t>
            </a:r>
            <a:r>
              <a:rPr lang="uk-UA" sz="1200" dirty="0" err="1">
                <a:latin typeface="Arial" panose="020B0604020202020204" pitchFamily="34" charset="0"/>
                <a:cs typeface="Arial" panose="020B0604020202020204" pitchFamily="34" charset="0"/>
              </a:rPr>
              <a:t>мкг</a:t>
            </a:r>
            <a:r>
              <a:rPr lang="uk-UA" sz="1200" dirty="0">
                <a:latin typeface="Arial" panose="020B0604020202020204" pitchFamily="34" charset="0"/>
                <a:cs typeface="Arial" panose="020B0604020202020204" pitchFamily="34" charset="0"/>
              </a:rPr>
              <a:t>/100 г, у коренях 95 </a:t>
            </a:r>
            <a:r>
              <a:rPr lang="uk-UA" sz="1200" dirty="0" err="1">
                <a:latin typeface="Arial" panose="020B0604020202020204" pitchFamily="34" charset="0"/>
                <a:cs typeface="Arial" panose="020B0604020202020204" pitchFamily="34" charset="0"/>
              </a:rPr>
              <a:t>мкг</a:t>
            </a:r>
            <a:r>
              <a:rPr lang="uk-UA" sz="1200" dirty="0">
                <a:latin typeface="Arial" panose="020B0604020202020204" pitchFamily="34" charset="0"/>
                <a:cs typeface="Arial" panose="020B0604020202020204" pitchFamily="34" charset="0"/>
              </a:rPr>
              <a:t>/100 г (більше в 2,8 разів). Вміст мінеральних речовин у сону лучного траві значно менший, в порівнянні із сировиною рутвиці смердючої. Встановлений високий вміст кальцію (120 </a:t>
            </a:r>
            <a:r>
              <a:rPr lang="uk-UA" sz="1200" dirty="0" err="1">
                <a:latin typeface="Arial" panose="020B0604020202020204" pitchFamily="34" charset="0"/>
                <a:cs typeface="Arial" panose="020B0604020202020204" pitchFamily="34" charset="0"/>
              </a:rPr>
              <a:t>мкг</a:t>
            </a:r>
            <a:r>
              <a:rPr lang="uk-UA" sz="1200" dirty="0">
                <a:latin typeface="Arial" panose="020B0604020202020204" pitchFamily="34" charset="0"/>
                <a:cs typeface="Arial" panose="020B0604020202020204" pitchFamily="34" charset="0"/>
              </a:rPr>
              <a:t>/100 г), магнію (30 </a:t>
            </a:r>
            <a:r>
              <a:rPr lang="uk-UA" sz="1200" dirty="0" err="1">
                <a:latin typeface="Arial" panose="020B0604020202020204" pitchFamily="34" charset="0"/>
                <a:cs typeface="Arial" panose="020B0604020202020204" pitchFamily="34" charset="0"/>
              </a:rPr>
              <a:t>мкг</a:t>
            </a:r>
            <a:r>
              <a:rPr lang="uk-UA" sz="1200" dirty="0">
                <a:latin typeface="Arial" panose="020B0604020202020204" pitchFamily="34" charset="0"/>
                <a:cs typeface="Arial" panose="020B0604020202020204" pitchFamily="34" charset="0"/>
              </a:rPr>
              <a:t>/100 г), фосфору і натрію (5,9 </a:t>
            </a:r>
            <a:r>
              <a:rPr lang="uk-UA" sz="1200" dirty="0" err="1">
                <a:latin typeface="Arial" panose="020B0604020202020204" pitchFamily="34" charset="0"/>
                <a:cs typeface="Arial" panose="020B0604020202020204" pitchFamily="34" charset="0"/>
              </a:rPr>
              <a:t>мкг</a:t>
            </a:r>
            <a:r>
              <a:rPr lang="uk-UA" sz="1200" dirty="0">
                <a:latin typeface="Arial" panose="020B0604020202020204" pitchFamily="34" charset="0"/>
                <a:cs typeface="Arial" panose="020B0604020202020204" pitchFamily="34" charset="0"/>
              </a:rPr>
              <a:t>/100 г). Серед мікроелементів слід зазначити високий вміст цинку (3,0 </a:t>
            </a:r>
            <a:r>
              <a:rPr lang="uk-UA" sz="1200" dirty="0" err="1">
                <a:latin typeface="Arial" panose="020B0604020202020204" pitchFamily="34" charset="0"/>
                <a:cs typeface="Arial" panose="020B0604020202020204" pitchFamily="34" charset="0"/>
              </a:rPr>
              <a:t>мкг</a:t>
            </a:r>
            <a:r>
              <a:rPr lang="uk-UA" sz="1200" dirty="0">
                <a:latin typeface="Arial" panose="020B0604020202020204" pitchFamily="34" charset="0"/>
                <a:cs typeface="Arial" panose="020B0604020202020204" pitchFamily="34" charset="0"/>
              </a:rPr>
              <a:t>/100 г), </a:t>
            </a:r>
            <a:r>
              <a:rPr lang="uk-UA" sz="1200" dirty="0" err="1">
                <a:latin typeface="Arial" panose="020B0604020202020204" pitchFamily="34" charset="0"/>
                <a:cs typeface="Arial" panose="020B0604020202020204" pitchFamily="34" charset="0"/>
              </a:rPr>
              <a:t>купруму</a:t>
            </a:r>
            <a:r>
              <a:rPr lang="uk-UA" sz="1200" dirty="0">
                <a:latin typeface="Arial" panose="020B0604020202020204" pitchFamily="34" charset="0"/>
                <a:cs typeface="Arial" panose="020B0604020202020204" pitchFamily="34" charset="0"/>
              </a:rPr>
              <a:t> (0,29 </a:t>
            </a:r>
            <a:r>
              <a:rPr lang="uk-UA" sz="1200" dirty="0" err="1">
                <a:latin typeface="Arial" panose="020B0604020202020204" pitchFamily="34" charset="0"/>
                <a:cs typeface="Arial" panose="020B0604020202020204" pitchFamily="34" charset="0"/>
              </a:rPr>
              <a:t>мкг</a:t>
            </a:r>
            <a:r>
              <a:rPr lang="uk-UA" sz="1200" dirty="0">
                <a:latin typeface="Arial" panose="020B0604020202020204" pitchFamily="34" charset="0"/>
                <a:cs typeface="Arial" panose="020B0604020202020204" pitchFamily="34" charset="0"/>
              </a:rPr>
              <a:t>/100 г), </a:t>
            </a:r>
            <a:r>
              <a:rPr lang="uk-UA" sz="1200" dirty="0" err="1">
                <a:latin typeface="Arial" panose="020B0604020202020204" pitchFamily="34" charset="0"/>
                <a:cs typeface="Arial" panose="020B0604020202020204" pitchFamily="34" charset="0"/>
              </a:rPr>
              <a:t>феруму</a:t>
            </a:r>
            <a:r>
              <a:rPr lang="uk-UA" sz="1200" dirty="0">
                <a:latin typeface="Arial" panose="020B0604020202020204" pitchFamily="34" charset="0"/>
                <a:cs typeface="Arial" panose="020B0604020202020204" pitchFamily="34" charset="0"/>
              </a:rPr>
              <a:t> і мангану (0,15 </a:t>
            </a:r>
            <a:r>
              <a:rPr lang="uk-UA" sz="1200" dirty="0" err="1">
                <a:latin typeface="Arial" panose="020B0604020202020204" pitchFamily="34" charset="0"/>
                <a:cs typeface="Arial" panose="020B0604020202020204" pitchFamily="34" charset="0"/>
              </a:rPr>
              <a:t>мкг</a:t>
            </a:r>
            <a:r>
              <a:rPr lang="uk-UA" sz="1200" dirty="0">
                <a:latin typeface="Arial" panose="020B0604020202020204" pitchFamily="34" charset="0"/>
                <a:cs typeface="Arial" panose="020B0604020202020204" pitchFamily="34" charset="0"/>
              </a:rPr>
              <a:t>/100 г). Вміст важких металів не перевищував їх допустимі норми в лікарській сировині.</a:t>
            </a:r>
            <a:endParaRPr lang="ru-RU" sz="1200" dirty="0">
              <a:latin typeface="Arial" panose="020B0604020202020204" pitchFamily="34" charset="0"/>
              <a:cs typeface="Arial" panose="020B0604020202020204" pitchFamily="34" charset="0"/>
            </a:endParaRPr>
          </a:p>
        </p:txBody>
      </p:sp>
      <p:sp>
        <p:nvSpPr>
          <p:cNvPr id="8" name="Номер слайда 7"/>
          <p:cNvSpPr>
            <a:spLocks noGrp="1"/>
          </p:cNvSpPr>
          <p:nvPr>
            <p:ph type="sldNum" sz="quarter" idx="12"/>
          </p:nvPr>
        </p:nvSpPr>
        <p:spPr>
          <a:xfrm>
            <a:off x="9226296" y="6456328"/>
            <a:ext cx="2743200" cy="365125"/>
          </a:xfrm>
        </p:spPr>
        <p:txBody>
          <a:body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t>28</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396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ÐÐ¾ÑÐ¾Ð¶ÐµÐµ Ð¸Ð·Ð¾Ð±ÑÐ°Ð¶ÐµÐ½Ð¸Ðµ"/>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590744" y="238575"/>
            <a:ext cx="3129383" cy="461665"/>
          </a:xfrm>
          <a:prstGeom prst="rect">
            <a:avLst/>
          </a:prstGeom>
        </p:spPr>
        <p:txBody>
          <a:bodyPr wrap="none">
            <a:spAutoFit/>
          </a:bodyPr>
          <a:lstStyle/>
          <a:p>
            <a:r>
              <a:rPr lang="uk-UA" altLang="ru-RU"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Загальні висновки </a:t>
            </a:r>
            <a:endParaRPr lang="ru-RU" sz="24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Прямоугольник 2"/>
          <p:cNvSpPr/>
          <p:nvPr/>
        </p:nvSpPr>
        <p:spPr>
          <a:xfrm>
            <a:off x="249936" y="1077496"/>
            <a:ext cx="11811000" cy="4999574"/>
          </a:xfrm>
          <a:prstGeom prst="rect">
            <a:avLst/>
          </a:prstGeom>
        </p:spPr>
        <p:txBody>
          <a:bodyPr wrap="square">
            <a:spAutoFit/>
          </a:bodyPr>
          <a:lstStyle/>
          <a:p>
            <a:pPr marL="342900" lvl="0" indent="-342900" algn="just">
              <a:lnSpc>
                <a:spcPct val="107000"/>
              </a:lnSpc>
              <a:spcAft>
                <a:spcPts val="0"/>
              </a:spcAft>
              <a:buFont typeface="+mj-lt"/>
              <a:buAutoNum type="arabicPeriod" startAt="5"/>
            </a:pP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Методом ГХ/МС був визначений вміст 15 вільних та зв’язаних амінокислот у сону лучного траві, рутвиці смердючої траві та коренях. Для всіх видів сировини високим вмістом характеризувалися глютамінова та аспарагінова кислоти: у сону лучного траві 13,41±0,04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мкг</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/мг і 17,47±0,05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мкг</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/мг відповідно; у рутвиці траві – 17,47±0,05   та 13,41±0,04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мкг</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/мг, у коренях – 27,12±0,45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мкг</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/мг та 22,16±0,12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мкг</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/мг відповідно. </a:t>
            </a:r>
            <a:endParaRPr lang="ru-RU" sz="13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Aft>
                <a:spcPts val="0"/>
              </a:spcAft>
              <a:buFont typeface="+mj-lt"/>
              <a:buAutoNum type="arabicPeriod" startAt="5"/>
            </a:pP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Методом ВЕРХ у</a:t>
            </a:r>
            <a:r>
              <a:rPr lang="uk-UA" sz="1300" spc="-25" dirty="0">
                <a:solidFill>
                  <a:srgbClr val="000000"/>
                </a:solidFill>
                <a:latin typeface="Arial" panose="020B0604020202020204" pitchFamily="34" charset="0"/>
                <a:ea typeface="Calibri" panose="020F0502020204030204" pitchFamily="34" charset="0"/>
                <a:cs typeface="Arial" panose="020B0604020202020204" pitchFamily="34" charset="0"/>
              </a:rPr>
              <a:t> сону лучного траві було ідентифіковано 9 </a:t>
            </a:r>
            <a:r>
              <a:rPr lang="uk-UA" sz="1300" spc="-25" dirty="0" err="1">
                <a:solidFill>
                  <a:srgbClr val="000000"/>
                </a:solidFill>
                <a:latin typeface="Arial" panose="020B0604020202020204" pitchFamily="34" charset="0"/>
                <a:ea typeface="Calibri" panose="020F0502020204030204" pitchFamily="34" charset="0"/>
                <a:cs typeface="Arial" panose="020B0604020202020204" pitchFamily="34" charset="0"/>
              </a:rPr>
              <a:t>сполук</a:t>
            </a:r>
            <a:r>
              <a:rPr lang="uk-UA" sz="1300" spc="-25" dirty="0">
                <a:solidFill>
                  <a:srgbClr val="000000"/>
                </a:solidFill>
                <a:latin typeface="Arial" panose="020B0604020202020204" pitchFamily="34" charset="0"/>
                <a:ea typeface="Calibri" panose="020F0502020204030204" pitchFamily="34" charset="0"/>
                <a:cs typeface="Arial" panose="020B0604020202020204" pitchFamily="34" charset="0"/>
              </a:rPr>
              <a:t> фенольної природи: 5 </a:t>
            </a:r>
            <a:r>
              <a:rPr lang="uk-UA" sz="1300" spc="-25" dirty="0" err="1">
                <a:solidFill>
                  <a:srgbClr val="000000"/>
                </a:solidFill>
                <a:latin typeface="Arial" panose="020B0604020202020204" pitchFamily="34" charset="0"/>
                <a:ea typeface="Calibri" panose="020F0502020204030204" pitchFamily="34" charset="0"/>
                <a:cs typeface="Arial" panose="020B0604020202020204" pitchFamily="34" charset="0"/>
              </a:rPr>
              <a:t>флавоноїдів</a:t>
            </a:r>
            <a:r>
              <a:rPr lang="uk-UA" sz="1300" spc="-25" dirty="0">
                <a:solidFill>
                  <a:srgbClr val="000000"/>
                </a:solidFill>
                <a:latin typeface="Arial" panose="020B0604020202020204" pitchFamily="34" charset="0"/>
                <a:ea typeface="Calibri" panose="020F0502020204030204" pitchFamily="34" charset="0"/>
                <a:cs typeface="Arial" panose="020B0604020202020204" pitchFamily="34" charset="0"/>
              </a:rPr>
              <a:t>, 2 </a:t>
            </a:r>
            <a:r>
              <a:rPr lang="uk-UA" sz="1300" spc="-25" dirty="0" err="1">
                <a:solidFill>
                  <a:srgbClr val="000000"/>
                </a:solidFill>
                <a:latin typeface="Arial" panose="020B0604020202020204" pitchFamily="34" charset="0"/>
                <a:ea typeface="Calibri" panose="020F0502020204030204" pitchFamily="34" charset="0"/>
                <a:cs typeface="Arial" panose="020B0604020202020204" pitchFamily="34" charset="0"/>
              </a:rPr>
              <a:t>гідроксикоричні</a:t>
            </a:r>
            <a:r>
              <a:rPr lang="uk-UA" sz="1300" spc="-25" dirty="0">
                <a:solidFill>
                  <a:srgbClr val="000000"/>
                </a:solidFill>
                <a:latin typeface="Arial" panose="020B0604020202020204" pitchFamily="34" charset="0"/>
                <a:ea typeface="Calibri" panose="020F0502020204030204" pitchFamily="34" charset="0"/>
                <a:cs typeface="Arial" panose="020B0604020202020204" pitchFamily="34" charset="0"/>
              </a:rPr>
              <a:t> кислоти та 2 </a:t>
            </a:r>
            <a:r>
              <a:rPr lang="uk-UA" sz="1300" spc="-25" dirty="0" err="1">
                <a:solidFill>
                  <a:srgbClr val="000000"/>
                </a:solidFill>
                <a:latin typeface="Arial" panose="020B0604020202020204" pitchFamily="34" charset="0"/>
                <a:ea typeface="Calibri" panose="020F0502020204030204" pitchFamily="34" charset="0"/>
                <a:cs typeface="Arial" panose="020B0604020202020204" pitchFamily="34" charset="0"/>
              </a:rPr>
              <a:t>кумарини</a:t>
            </a:r>
            <a:r>
              <a:rPr lang="uk-UA" sz="1300" spc="-25" dirty="0">
                <a:solidFill>
                  <a:srgbClr val="000000"/>
                </a:solidFill>
                <a:latin typeface="Arial" panose="020B0604020202020204" pitchFamily="34" charset="0"/>
                <a:ea typeface="Calibri" panose="020F0502020204030204" pitchFamily="34" charset="0"/>
                <a:cs typeface="Arial" panose="020B0604020202020204" pitchFamily="34" charset="0"/>
              </a:rPr>
              <a:t>. Б</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ули ідентифіковані і визначені кількісно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флавоноїди</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 рутин,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гіперозид</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 апігенін-7-глюкозид,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лютеолін</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 та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кверцетин</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 серед яких найбільшим вмістом характеризувалися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гіперозид</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 (0,244 ±0,02мг/г) та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лютеолін</a:t>
            </a:r>
            <a:r>
              <a:rPr lang="en-US" sz="1300" dirty="0">
                <a:solidFill>
                  <a:srgbClr val="000000"/>
                </a:solidFill>
                <a:latin typeface="Arial" panose="020B0604020202020204" pitchFamily="34" charset="0"/>
                <a:ea typeface="Calibri" panose="020F0502020204030204" pitchFamily="34" charset="0"/>
                <a:cs typeface="Arial" panose="020B0604020202020204" pitchFamily="34" charset="0"/>
              </a:rPr>
              <a:t>a</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 (0,157±0,02 мг/г).</a:t>
            </a:r>
            <a:endParaRPr lang="ru-RU" sz="13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Aft>
                <a:spcPts val="0"/>
              </a:spcAft>
              <a:buFont typeface="+mj-lt"/>
              <a:buAutoNum type="arabicPeriod" startAt="5"/>
            </a:pP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Методом ГХ/МС у сировині визначені вільних цукри та сума вільних та зв’язаних цукрів з переважним вмістом останніх. У рутвиці смердючої траві визначено в найбільшій кількості містилися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ксилоза</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 – 13,89±0,01 мг/г та глюкоза – 4,79±0,05 мг/г; у рутвиці коренях визначено високий вміст глюкози (14,83±0,06мг/г),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ксилози</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 (6,92±0,11 мг/г) та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арабінози</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 (4,57±0,1 мг/г) у вільному стані. Серед визначеної суми вільних та зв’язаних цукрів у сону лучного траві в найбільшій кількості містилися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ксилоза</a:t>
            </a:r>
            <a:r>
              <a:rPr lang="ru-RU" sz="13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uk-UA" sz="1300" dirty="0">
                <a:solidFill>
                  <a:srgbClr val="000000"/>
                </a:solidFill>
                <a:latin typeface="Arial" panose="020B0604020202020204" pitchFamily="34" charset="0"/>
                <a:ea typeface="Times New Roman" panose="02020603050405020304" pitchFamily="18" charset="0"/>
                <a:cs typeface="Arial" panose="020B0604020202020204" pitchFamily="34" charset="0"/>
              </a:rPr>
              <a:t>13,89 </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±0,05 </a:t>
            </a:r>
            <a:r>
              <a:rPr lang="uk-UA" sz="1300" dirty="0">
                <a:solidFill>
                  <a:srgbClr val="000000"/>
                </a:solidFill>
                <a:latin typeface="Arial" panose="020B0604020202020204" pitchFamily="34" charset="0"/>
                <a:ea typeface="Times New Roman" panose="02020603050405020304" pitchFamily="18" charset="0"/>
                <a:cs typeface="Arial" panose="020B0604020202020204" pitchFamily="34" charset="0"/>
              </a:rPr>
              <a:t>мг/г</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uk-UA" sz="1300" dirty="0">
                <a:solidFill>
                  <a:srgbClr val="000000"/>
                </a:solidFill>
                <a:latin typeface="Arial" panose="020B0604020202020204" pitchFamily="34" charset="0"/>
                <a:ea typeface="Times New Roman" panose="02020603050405020304" pitchFamily="18" charset="0"/>
                <a:cs typeface="Arial" panose="020B0604020202020204" pitchFamily="34" charset="0"/>
              </a:rPr>
              <a:t>глюкоза (4,79</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±0,02 </a:t>
            </a:r>
            <a:r>
              <a:rPr lang="uk-UA" sz="1300" dirty="0">
                <a:solidFill>
                  <a:srgbClr val="000000"/>
                </a:solidFill>
                <a:latin typeface="Arial" panose="020B0604020202020204" pitchFamily="34" charset="0"/>
                <a:ea typeface="Times New Roman" panose="02020603050405020304" pitchFamily="18" charset="0"/>
                <a:cs typeface="Arial" panose="020B0604020202020204" pitchFamily="34" charset="0"/>
              </a:rPr>
              <a:t> мг/г),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арабіноза</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uk-UA" sz="1300" dirty="0">
                <a:solidFill>
                  <a:srgbClr val="000000"/>
                </a:solidFill>
                <a:latin typeface="Arial" panose="020B0604020202020204" pitchFamily="34" charset="0"/>
                <a:ea typeface="Times New Roman" panose="02020603050405020304" pitchFamily="18" charset="0"/>
                <a:cs typeface="Arial" panose="020B0604020202020204" pitchFamily="34" charset="0"/>
              </a:rPr>
              <a:t>3,01</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±0,01 </a:t>
            </a:r>
            <a:r>
              <a:rPr lang="uk-UA" sz="1300" dirty="0">
                <a:solidFill>
                  <a:srgbClr val="000000"/>
                </a:solidFill>
                <a:latin typeface="Arial" panose="020B0604020202020204" pitchFamily="34" charset="0"/>
                <a:ea typeface="Times New Roman" panose="02020603050405020304" pitchFamily="18" charset="0"/>
                <a:cs typeface="Arial" panose="020B0604020202020204" pitchFamily="34" charset="0"/>
              </a:rPr>
              <a:t> мг/г</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uk-UA" sz="1300" i="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ru-RU" sz="13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Aft>
                <a:spcPts val="0"/>
              </a:spcAft>
              <a:buFont typeface="+mj-lt"/>
              <a:buAutoNum type="arabicPeriod" startAt="5"/>
            </a:pP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Серед ідентифікованих жирних кислот у сону лучного траві в найбільшій кількості містились пальмітинова (3,58</a:t>
            </a:r>
            <a:r>
              <a:rPr lang="ru-RU" sz="1300" dirty="0">
                <a:solidFill>
                  <a:srgbClr val="000000"/>
                </a:solidFill>
                <a:latin typeface="Arial" panose="020B0604020202020204" pitchFamily="34" charset="0"/>
                <a:ea typeface="Calibri" panose="020F0502020204030204" pitchFamily="34" charset="0"/>
                <a:cs typeface="Arial" panose="020B0604020202020204" pitchFamily="34" charset="0"/>
              </a:rPr>
              <a:t>±0,</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01 мг/г), ліноленова (3,83</a:t>
            </a:r>
            <a:r>
              <a:rPr lang="ru-RU" sz="1300" dirty="0">
                <a:solidFill>
                  <a:srgbClr val="000000"/>
                </a:solidFill>
                <a:latin typeface="Arial" panose="020B0604020202020204" pitchFamily="34" charset="0"/>
                <a:ea typeface="Calibri" panose="020F0502020204030204" pitchFamily="34" charset="0"/>
                <a:cs typeface="Arial" panose="020B0604020202020204" pitchFamily="34" charset="0"/>
              </a:rPr>
              <a:t>±0,</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0</a:t>
            </a:r>
            <a:r>
              <a:rPr lang="ru-RU" sz="1300" dirty="0">
                <a:solidFill>
                  <a:srgbClr val="000000"/>
                </a:solidFill>
                <a:latin typeface="Arial" panose="020B0604020202020204" pitchFamily="34" charset="0"/>
                <a:ea typeface="Calibri" panose="020F0502020204030204" pitchFamily="34" charset="0"/>
                <a:cs typeface="Arial" panose="020B0604020202020204" pitchFamily="34" charset="0"/>
              </a:rPr>
              <a:t>3 </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мг/г),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лінолева</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 (2,61</a:t>
            </a:r>
            <a:r>
              <a:rPr lang="ru-RU" sz="1300" dirty="0">
                <a:solidFill>
                  <a:srgbClr val="000000"/>
                </a:solidFill>
                <a:latin typeface="Arial" panose="020B0604020202020204" pitchFamily="34" charset="0"/>
                <a:ea typeface="Calibri" panose="020F0502020204030204" pitchFamily="34" charset="0"/>
                <a:cs typeface="Arial" panose="020B0604020202020204" pitchFamily="34" charset="0"/>
              </a:rPr>
              <a:t>±0,</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0</a:t>
            </a:r>
            <a:r>
              <a:rPr lang="ru-RU" sz="1300" dirty="0">
                <a:solidFill>
                  <a:srgbClr val="000000"/>
                </a:solidFill>
                <a:latin typeface="Arial" panose="020B0604020202020204" pitchFamily="34" charset="0"/>
                <a:ea typeface="Calibri" panose="020F0502020204030204" pitchFamily="34" charset="0"/>
                <a:cs typeface="Arial" panose="020B0604020202020204" pitchFamily="34" charset="0"/>
              </a:rPr>
              <a:t>1 </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мг/г) та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лігноцеринова</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 кислоти (</a:t>
            </a:r>
            <a:r>
              <a:rPr lang="ru-RU" sz="1300" dirty="0">
                <a:solidFill>
                  <a:srgbClr val="000000"/>
                </a:solidFill>
                <a:latin typeface="Arial" panose="020B0604020202020204" pitchFamily="34" charset="0"/>
                <a:ea typeface="Calibri" panose="020F0502020204030204" pitchFamily="34" charset="0"/>
                <a:cs typeface="Arial" panose="020B0604020202020204" pitchFamily="34" charset="0"/>
              </a:rPr>
              <a:t>0,27±0,</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0</a:t>
            </a:r>
            <a:r>
              <a:rPr lang="ru-RU" sz="1300" dirty="0">
                <a:solidFill>
                  <a:srgbClr val="000000"/>
                </a:solidFill>
                <a:latin typeface="Arial" panose="020B0604020202020204" pitchFamily="34" charset="0"/>
                <a:ea typeface="Calibri" panose="020F0502020204030204" pitchFamily="34" charset="0"/>
                <a:cs typeface="Arial" panose="020B0604020202020204" pitchFamily="34" charset="0"/>
              </a:rPr>
              <a:t>5 </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мг/г). У рутвиці смердючої траві також встановлено високий вміст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лінолевої</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 (7,99±0,07 мг/г) та пальмітинової кислот (4,21±0,08 мг/г). Вміст жирних кислот у рутвиці коренів значно нижчий, у порівнянні з травою. Можна відзначити найбільший вміст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лінолевої</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 кислоти (1,88±0,0</a:t>
            </a:r>
            <a:r>
              <a:rPr lang="ru-RU" sz="1300" dirty="0">
                <a:solidFill>
                  <a:srgbClr val="000000"/>
                </a:solidFill>
                <a:latin typeface="Arial" panose="020B0604020202020204" pitchFamily="34" charset="0"/>
                <a:ea typeface="Calibri" panose="020F0502020204030204" pitchFamily="34" charset="0"/>
                <a:cs typeface="Arial" panose="020B0604020202020204" pitchFamily="34" charset="0"/>
              </a:rPr>
              <a:t>3 </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мг/г) та </a:t>
            </a:r>
            <a:r>
              <a:rPr lang="uk-UA" sz="1300" i="1" dirty="0">
                <a:solidFill>
                  <a:srgbClr val="000000"/>
                </a:solidFill>
                <a:latin typeface="Arial" panose="020B0604020202020204" pitchFamily="34" charset="0"/>
                <a:ea typeface="Calibri" panose="020F0502020204030204" pitchFamily="34" charset="0"/>
                <a:cs typeface="Arial" panose="020B0604020202020204" pitchFamily="34" charset="0"/>
              </a:rPr>
              <a:t>п</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кумарової</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 кислоти (2,08±0,0</a:t>
            </a:r>
            <a:r>
              <a:rPr lang="ru-RU" sz="1300" dirty="0">
                <a:solidFill>
                  <a:srgbClr val="000000"/>
                </a:solidFill>
                <a:latin typeface="Arial" panose="020B0604020202020204" pitchFamily="34" charset="0"/>
                <a:ea typeface="Calibri" panose="020F0502020204030204" pitchFamily="34" charset="0"/>
                <a:cs typeface="Arial" panose="020B0604020202020204" pitchFamily="34" charset="0"/>
              </a:rPr>
              <a:t>4 </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мг/г), яка серед досліджуваних видів сировини представлена лише у коренях. </a:t>
            </a:r>
            <a:r>
              <a:rPr lang="uk-UA" sz="13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ru-RU" sz="13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Aft>
                <a:spcPts val="0"/>
              </a:spcAft>
              <a:buFont typeface="+mj-lt"/>
              <a:buAutoNum type="arabicPeriod" startAt="5"/>
            </a:pP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Обґрунтовано вибір екстрагенту для отримання сухих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м'яточнику</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 чорного трави та рутвиці смердючої трави) та рідкого (сону лучного трави) екстрактів, вивчені їх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фармако</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-технологічні та мікробіологічні параметри. Для отриманих екстрактів з ЛРС на моделі хронічного нервово-м’язового напруження у щурів встановлено нейротропну дію: антиоксидантну та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стресмоделюючу</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 дії (екстракти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м'яточнику</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 та рутвиці), виражену седативну і снодійну дії (сону лучного екстракт). </a:t>
            </a:r>
            <a:endParaRPr lang="ru-RU" sz="13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Aft>
                <a:spcPts val="0"/>
              </a:spcAft>
              <a:buFont typeface="+mj-lt"/>
              <a:buAutoNum type="arabicPeriod" startAt="5"/>
            </a:pP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Обґрунтовано склад та технологію отримання добавки дієтичної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Мемофіт</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 визначені показники якості та методики контролю, які увійшли до зміни № 7 до ТУ У 15.8-31062507-014:2008 від 24.04.2017 р. «Добавка дієтична. Капсули з рослинними екстрактами серії «Захист судин»  (технологію впроваджено в умовах «ДЗ «ГНЦЛС»). Визначено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нейромедіаторну</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 дію капсул «</a:t>
            </a:r>
            <a:r>
              <a:rPr lang="uk-UA" sz="1300" dirty="0" err="1">
                <a:solidFill>
                  <a:srgbClr val="000000"/>
                </a:solidFill>
                <a:latin typeface="Arial" panose="020B0604020202020204" pitchFamily="34" charset="0"/>
                <a:ea typeface="Calibri" panose="020F0502020204030204" pitchFamily="34" charset="0"/>
                <a:cs typeface="Arial" panose="020B0604020202020204" pitchFamily="34" charset="0"/>
              </a:rPr>
              <a:t>Мемофіт</a:t>
            </a:r>
            <a:r>
              <a:rPr lang="uk-UA" sz="1300" dirty="0">
                <a:solidFill>
                  <a:srgbClr val="000000"/>
                </a:solidFill>
                <a:latin typeface="Arial" panose="020B0604020202020204" pitchFamily="34" charset="0"/>
                <a:ea typeface="Calibri" panose="020F0502020204030204" pitchFamily="34" charset="0"/>
                <a:cs typeface="Arial" panose="020B0604020202020204" pitchFamily="34" charset="0"/>
              </a:rPr>
              <a:t>» та за результатами токсикологічного дослідження віднесені до V класу токсичності «Практично нетоксичні речовини» відповідно до класифікації К. К. Сидорова.</a:t>
            </a:r>
            <a:endParaRPr lang="ru-RU" sz="13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Номер слайда 7"/>
          <p:cNvSpPr>
            <a:spLocks noGrp="1"/>
          </p:cNvSpPr>
          <p:nvPr>
            <p:ph type="sldNum" sz="quarter" idx="12"/>
          </p:nvPr>
        </p:nvSpPr>
        <p:spPr>
          <a:xfrm>
            <a:off x="9273188" y="6456328"/>
            <a:ext cx="2743200" cy="365125"/>
          </a:xfrm>
        </p:spPr>
        <p:txBody>
          <a:body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t>29</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875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ÐÐ¾ÑÐ¾Ð¶ÐµÐµ Ð¸Ð·Ð¾Ð±ÑÐ°Ð¶ÐµÐ½Ð¸Ðµ"/>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Картинки по запросу воз"/>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6128" y="1321324"/>
            <a:ext cx="1526433" cy="126475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713544" y="576225"/>
            <a:ext cx="9311908" cy="769441"/>
          </a:xfrm>
          <a:prstGeom prst="rect">
            <a:avLst/>
          </a:prstGeom>
        </p:spPr>
        <p:txBody>
          <a:bodyPr wrap="square">
            <a:spAutoFit/>
          </a:bodyPr>
          <a:lstStyle/>
          <a:p>
            <a:pPr algn="ct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Роль фітотерапевтичних засобів при порушеннях функцій </a:t>
            </a:r>
            <a:b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b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нервової системи</a:t>
            </a:r>
            <a:endParaRPr lang="ru-RU" sz="2200" b="1" dirty="0">
              <a:solidFill>
                <a:srgbClr val="002060"/>
              </a:solidFill>
              <a:effectLst>
                <a:outerShdw blurRad="38100" dist="38100" dir="2700000" algn="tl">
                  <a:srgbClr val="000000">
                    <a:alpha val="43137"/>
                  </a:srgbClr>
                </a:outerShdw>
              </a:effectLst>
            </a:endParaRPr>
          </a:p>
        </p:txBody>
      </p:sp>
      <p:pic>
        <p:nvPicPr>
          <p:cNvPr id="2050" name="Picture 2" descr="Картинки по запросу фитотерапия"/>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832" y="110198"/>
            <a:ext cx="3401367" cy="1931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884415" y="147920"/>
            <a:ext cx="3396251" cy="461665"/>
          </a:xfrm>
          <a:prstGeom prst="rect">
            <a:avLst/>
          </a:prstGeom>
        </p:spPr>
        <p:txBody>
          <a:bodyPr wrap="none">
            <a:spAutoFit/>
          </a:bodyPr>
          <a:lstStyle/>
          <a:p>
            <a:r>
              <a:rPr lang="uk-UA" altLang="ru-RU"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Актуальність роботи</a:t>
            </a:r>
            <a:endParaRPr lang="ru-RU" sz="24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Прямоугольник 1"/>
          <p:cNvSpPr/>
          <p:nvPr/>
        </p:nvSpPr>
        <p:spPr>
          <a:xfrm>
            <a:off x="153270" y="2184361"/>
            <a:ext cx="6317064" cy="454021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49580" algn="just">
              <a:lnSpc>
                <a:spcPct val="130000"/>
              </a:lnSpc>
            </a:pPr>
            <a:r>
              <a:rPr lang="uk-UA" sz="1600" b="1" dirty="0">
                <a:solidFill>
                  <a:srgbClr val="CC3300"/>
                </a:solidFill>
                <a:latin typeface="Arial" panose="020B0604020202020204" pitchFamily="34" charset="0"/>
                <a:ea typeface="Calibri" panose="020F0502020204030204" pitchFamily="34" charset="0"/>
                <a:cs typeface="Arial" panose="020B0604020202020204" pitchFamily="34" charset="0"/>
              </a:rPr>
              <a:t>Основні напрямки у лікуванні нервових захворювань:</a:t>
            </a:r>
            <a:endParaRPr lang="ru-RU" sz="1600" b="1" dirty="0">
              <a:solidFill>
                <a:srgbClr val="CC3300"/>
              </a:solidFill>
              <a:latin typeface="Arial" panose="020B0604020202020204" pitchFamily="34" charset="0"/>
              <a:ea typeface="Calibri" panose="020F0502020204030204" pitchFamily="34" charset="0"/>
              <a:cs typeface="Arial" panose="020B0604020202020204" pitchFamily="34" charset="0"/>
            </a:endParaRPr>
          </a:p>
          <a:p>
            <a:pPr indent="450215" algn="just">
              <a:lnSpc>
                <a:spcPct val="130000"/>
              </a:lnSpc>
            </a:pPr>
            <a:r>
              <a:rPr lang="uk-UA" sz="1600" dirty="0">
                <a:latin typeface="Arial" panose="020B0604020202020204" pitchFamily="34" charset="0"/>
                <a:ea typeface="Calibri" panose="020F0502020204030204" pitchFamily="34" charset="0"/>
                <a:cs typeface="Arial" panose="020B0604020202020204" pitchFamily="34" charset="0"/>
              </a:rPr>
              <a:t>1</a:t>
            </a:r>
            <a:r>
              <a:rPr lang="uk-UA" sz="1600" i="1" dirty="0">
                <a:latin typeface="Arial" panose="020B0604020202020204" pitchFamily="34" charset="0"/>
                <a:ea typeface="Calibri" panose="020F0502020204030204" pitchFamily="34" charset="0"/>
                <a:cs typeface="Arial" panose="020B0604020202020204" pitchFamily="34" charset="0"/>
              </a:rPr>
              <a:t>. Нормалізація рівня артеріального тиску:</a:t>
            </a:r>
            <a:r>
              <a:rPr lang="uk-UA" sz="1600" dirty="0">
                <a:latin typeface="Arial" panose="020B0604020202020204" pitchFamily="34" charset="0"/>
                <a:ea typeface="Calibri" panose="020F0502020204030204" pitchFamily="34" charset="0"/>
                <a:cs typeface="Arial" panose="020B0604020202020204" pitchFamily="34" charset="0"/>
              </a:rPr>
              <a:t> </a:t>
            </a:r>
            <a:endParaRPr lang="ru-RU" sz="1600" dirty="0">
              <a:latin typeface="Arial" panose="020B0604020202020204" pitchFamily="34" charset="0"/>
              <a:ea typeface="Calibri" panose="020F0502020204030204" pitchFamily="34" charset="0"/>
              <a:cs typeface="Arial" panose="020B0604020202020204" pitchFamily="34" charset="0"/>
            </a:endParaRPr>
          </a:p>
          <a:p>
            <a:pPr>
              <a:lnSpc>
                <a:spcPct val="130000"/>
              </a:lnSpc>
            </a:pPr>
            <a:r>
              <a:rPr lang="uk-UA" sz="1600" dirty="0">
                <a:latin typeface="Arial" panose="020B0604020202020204" pitchFamily="34" charset="0"/>
                <a:ea typeface="Calibri" panose="020F0502020204030204" pitchFamily="34" charset="0"/>
                <a:cs typeface="Arial" panose="020B0604020202020204" pitchFamily="34" charset="0"/>
              </a:rPr>
              <a:t>- </a:t>
            </a:r>
            <a:r>
              <a:rPr lang="uk-UA" sz="1600" dirty="0" err="1">
                <a:latin typeface="Arial" panose="020B0604020202020204" pitchFamily="34" charset="0"/>
                <a:ea typeface="Calibri" panose="020F0502020204030204" pitchFamily="34" charset="0"/>
                <a:cs typeface="Arial" panose="020B0604020202020204" pitchFamily="34" charset="0"/>
              </a:rPr>
              <a:t>вазодилатуюча</a:t>
            </a:r>
            <a:r>
              <a:rPr lang="uk-UA" sz="1600" dirty="0">
                <a:latin typeface="Arial" panose="020B0604020202020204" pitchFamily="34" charset="0"/>
                <a:ea typeface="Calibri" panose="020F0502020204030204" pitchFamily="34" charset="0"/>
                <a:cs typeface="Arial" panose="020B0604020202020204" pitchFamily="34" charset="0"/>
              </a:rPr>
              <a:t> терапія</a:t>
            </a:r>
            <a:endParaRPr lang="ru-RU" sz="1600" dirty="0">
              <a:latin typeface="Arial" panose="020B0604020202020204" pitchFamily="34" charset="0"/>
              <a:ea typeface="Calibri" panose="020F0502020204030204" pitchFamily="34" charset="0"/>
              <a:cs typeface="Arial" panose="020B0604020202020204" pitchFamily="34" charset="0"/>
            </a:endParaRPr>
          </a:p>
          <a:p>
            <a:pPr>
              <a:lnSpc>
                <a:spcPct val="130000"/>
              </a:lnSpc>
            </a:pPr>
            <a:r>
              <a:rPr lang="uk-UA" sz="1600" dirty="0">
                <a:latin typeface="Arial" panose="020B0604020202020204" pitchFamily="34" charset="0"/>
                <a:ea typeface="Calibri" panose="020F0502020204030204" pitchFamily="34" charset="0"/>
                <a:cs typeface="Arial" panose="020B0604020202020204" pitchFamily="34" charset="0"/>
              </a:rPr>
              <a:t>- діуретична терапія</a:t>
            </a:r>
            <a:endParaRPr lang="ru-RU" sz="1600" dirty="0">
              <a:latin typeface="Arial" panose="020B0604020202020204" pitchFamily="34" charset="0"/>
              <a:ea typeface="Calibri" panose="020F0502020204030204" pitchFamily="34" charset="0"/>
              <a:cs typeface="Arial" panose="020B0604020202020204" pitchFamily="34" charset="0"/>
            </a:endParaRPr>
          </a:p>
          <a:p>
            <a:pPr>
              <a:lnSpc>
                <a:spcPct val="130000"/>
              </a:lnSpc>
            </a:pPr>
            <a:r>
              <a:rPr lang="uk-UA" sz="1600" dirty="0">
                <a:latin typeface="Arial" panose="020B0604020202020204" pitchFamily="34" charset="0"/>
                <a:ea typeface="Calibri" panose="020F0502020204030204" pitchFamily="34" charset="0"/>
                <a:cs typeface="Arial" panose="020B0604020202020204" pitchFamily="34" charset="0"/>
              </a:rPr>
              <a:t>- </a:t>
            </a:r>
            <a:r>
              <a:rPr lang="uk-UA" sz="1600" dirty="0" err="1">
                <a:latin typeface="Arial" panose="020B0604020202020204" pitchFamily="34" charset="0"/>
                <a:ea typeface="Calibri" panose="020F0502020204030204" pitchFamily="34" charset="0"/>
                <a:cs typeface="Arial" panose="020B0604020202020204" pitchFamily="34" charset="0"/>
              </a:rPr>
              <a:t>ангіопротекторна</a:t>
            </a:r>
            <a:r>
              <a:rPr lang="uk-UA" sz="1600" dirty="0">
                <a:latin typeface="Arial" panose="020B0604020202020204" pitchFamily="34" charset="0"/>
                <a:ea typeface="Calibri" panose="020F0502020204030204" pitchFamily="34" charset="0"/>
                <a:cs typeface="Arial" panose="020B0604020202020204" pitchFamily="34" charset="0"/>
              </a:rPr>
              <a:t> терапія</a:t>
            </a:r>
            <a:endParaRPr lang="ru-RU" sz="1600" dirty="0">
              <a:latin typeface="Arial" panose="020B0604020202020204" pitchFamily="34" charset="0"/>
              <a:ea typeface="Calibri" panose="020F0502020204030204" pitchFamily="34" charset="0"/>
              <a:cs typeface="Arial" panose="020B0604020202020204" pitchFamily="34" charset="0"/>
            </a:endParaRPr>
          </a:p>
          <a:p>
            <a:pPr>
              <a:lnSpc>
                <a:spcPct val="130000"/>
              </a:lnSpc>
            </a:pPr>
            <a:r>
              <a:rPr lang="uk-UA" sz="1600" dirty="0">
                <a:latin typeface="Arial" panose="020B0604020202020204" pitchFamily="34" charset="0"/>
                <a:ea typeface="Calibri" panose="020F0502020204030204" pitchFamily="34" charset="0"/>
                <a:cs typeface="Arial" panose="020B0604020202020204" pitchFamily="34" charset="0"/>
              </a:rPr>
              <a:t>- </a:t>
            </a:r>
            <a:r>
              <a:rPr lang="uk-UA" sz="1600" dirty="0" err="1">
                <a:latin typeface="Arial" panose="020B0604020202020204" pitchFamily="34" charset="0"/>
                <a:ea typeface="Calibri" panose="020F0502020204030204" pitchFamily="34" charset="0"/>
                <a:cs typeface="Arial" panose="020B0604020202020204" pitchFamily="34" charset="0"/>
              </a:rPr>
              <a:t>кардіотонічна</a:t>
            </a:r>
            <a:r>
              <a:rPr lang="uk-UA" sz="1600" dirty="0">
                <a:latin typeface="Arial" panose="020B0604020202020204" pitchFamily="34" charset="0"/>
                <a:ea typeface="Calibri" panose="020F0502020204030204" pitchFamily="34" charset="0"/>
                <a:cs typeface="Arial" panose="020B0604020202020204" pitchFamily="34" charset="0"/>
              </a:rPr>
              <a:t> терапія</a:t>
            </a:r>
            <a:endParaRPr lang="ru-RU" sz="1600" dirty="0">
              <a:latin typeface="Arial" panose="020B0604020202020204" pitchFamily="34" charset="0"/>
              <a:ea typeface="Calibri" panose="020F0502020204030204" pitchFamily="34" charset="0"/>
              <a:cs typeface="Arial" panose="020B0604020202020204" pitchFamily="34" charset="0"/>
            </a:endParaRPr>
          </a:p>
          <a:p>
            <a:pPr>
              <a:lnSpc>
                <a:spcPct val="130000"/>
              </a:lnSpc>
            </a:pPr>
            <a:r>
              <a:rPr lang="uk-UA" sz="1600" dirty="0">
                <a:latin typeface="Arial" panose="020B0604020202020204" pitchFamily="34" charset="0"/>
                <a:ea typeface="Calibri" panose="020F0502020204030204" pitchFamily="34" charset="0"/>
                <a:cs typeface="Arial" panose="020B0604020202020204" pitchFamily="34" charset="0"/>
              </a:rPr>
              <a:t>        2. </a:t>
            </a:r>
            <a:r>
              <a:rPr lang="uk-UA" sz="1600" i="1" dirty="0">
                <a:latin typeface="Arial" panose="020B0604020202020204" pitchFamily="34" charset="0"/>
                <a:ea typeface="Calibri" panose="020F0502020204030204" pitchFamily="34" charset="0"/>
                <a:cs typeface="Arial" panose="020B0604020202020204" pitchFamily="34" charset="0"/>
              </a:rPr>
              <a:t>Покращення </a:t>
            </a:r>
            <a:r>
              <a:rPr lang="uk-UA" sz="1600" i="1" dirty="0" err="1">
                <a:latin typeface="Arial" panose="020B0604020202020204" pitchFamily="34" charset="0"/>
                <a:ea typeface="Calibri" panose="020F0502020204030204" pitchFamily="34" charset="0"/>
                <a:cs typeface="Arial" panose="020B0604020202020204" pitchFamily="34" charset="0"/>
              </a:rPr>
              <a:t>мікроциркуляції</a:t>
            </a:r>
            <a:r>
              <a:rPr lang="uk-UA" sz="1600" i="1" dirty="0">
                <a:latin typeface="Arial" panose="020B0604020202020204" pitchFamily="34" charset="0"/>
                <a:ea typeface="Calibri" panose="020F0502020204030204" pitchFamily="34" charset="0"/>
                <a:cs typeface="Arial" panose="020B0604020202020204" pitchFamily="34" charset="0"/>
              </a:rPr>
              <a:t> головного мозку</a:t>
            </a:r>
            <a:r>
              <a:rPr lang="uk-UA" sz="1600" dirty="0">
                <a:latin typeface="Arial" panose="020B0604020202020204" pitchFamily="34" charset="0"/>
                <a:ea typeface="Calibri" panose="020F0502020204030204" pitchFamily="34" charset="0"/>
                <a:cs typeface="Arial" panose="020B0604020202020204" pitchFamily="34" charset="0"/>
              </a:rPr>
              <a:t>: </a:t>
            </a:r>
            <a:endParaRPr lang="ru-RU" sz="1600" dirty="0">
              <a:latin typeface="Arial" panose="020B0604020202020204" pitchFamily="34" charset="0"/>
              <a:ea typeface="Calibri" panose="020F0502020204030204" pitchFamily="34" charset="0"/>
              <a:cs typeface="Arial" panose="020B0604020202020204" pitchFamily="34" charset="0"/>
            </a:endParaRPr>
          </a:p>
          <a:p>
            <a:pPr indent="450215" algn="just">
              <a:lnSpc>
                <a:spcPct val="130000"/>
              </a:lnSpc>
            </a:pPr>
            <a:r>
              <a:rPr lang="uk-UA" sz="1600" dirty="0">
                <a:latin typeface="Arial" panose="020B0604020202020204" pitchFamily="34" charset="0"/>
                <a:ea typeface="Calibri" panose="020F0502020204030204" pitchFamily="34" charset="0"/>
                <a:cs typeface="Arial" panose="020B0604020202020204" pitchFamily="34" charset="0"/>
              </a:rPr>
              <a:t>3</a:t>
            </a:r>
            <a:r>
              <a:rPr lang="uk-UA" sz="1600" i="1" dirty="0">
                <a:latin typeface="Arial" panose="020B0604020202020204" pitchFamily="34" charset="0"/>
                <a:ea typeface="Calibri" panose="020F0502020204030204" pitchFamily="34" charset="0"/>
                <a:cs typeface="Arial" panose="020B0604020202020204" pitchFamily="34" charset="0"/>
              </a:rPr>
              <a:t>. Покращення реологічних властивостей крові</a:t>
            </a:r>
            <a:r>
              <a:rPr lang="uk-UA" sz="1600" dirty="0">
                <a:latin typeface="Arial" panose="020B0604020202020204" pitchFamily="34" charset="0"/>
                <a:ea typeface="Calibri" panose="020F0502020204030204" pitchFamily="34" charset="0"/>
                <a:cs typeface="Arial" panose="020B0604020202020204" pitchFamily="34" charset="0"/>
              </a:rPr>
              <a:t>:</a:t>
            </a:r>
            <a:endParaRPr lang="ru-RU" sz="1600" dirty="0">
              <a:latin typeface="Arial" panose="020B0604020202020204" pitchFamily="34" charset="0"/>
              <a:ea typeface="Calibri" panose="020F0502020204030204" pitchFamily="34" charset="0"/>
              <a:cs typeface="Arial" panose="020B0604020202020204" pitchFamily="34" charset="0"/>
            </a:endParaRPr>
          </a:p>
          <a:p>
            <a:pPr>
              <a:lnSpc>
                <a:spcPct val="130000"/>
              </a:lnSpc>
            </a:pPr>
            <a:r>
              <a:rPr lang="uk-UA" sz="1600" dirty="0">
                <a:latin typeface="Arial" panose="020B0604020202020204" pitchFamily="34" charset="0"/>
                <a:ea typeface="Calibri" panose="020F0502020204030204" pitchFamily="34" charset="0"/>
                <a:cs typeface="Arial" panose="020B0604020202020204" pitchFamily="34" charset="0"/>
              </a:rPr>
              <a:t>- </a:t>
            </a:r>
            <a:r>
              <a:rPr lang="uk-UA" sz="1600" dirty="0" err="1">
                <a:latin typeface="Arial" panose="020B0604020202020204" pitchFamily="34" charset="0"/>
                <a:ea typeface="Calibri" panose="020F0502020204030204" pitchFamily="34" charset="0"/>
                <a:cs typeface="Arial" panose="020B0604020202020204" pitchFamily="34" charset="0"/>
              </a:rPr>
              <a:t>антиагреганти</a:t>
            </a:r>
            <a:r>
              <a:rPr lang="uk-UA" sz="1600" dirty="0">
                <a:latin typeface="Arial" panose="020B0604020202020204" pitchFamily="34" charset="0"/>
                <a:ea typeface="Calibri" panose="020F0502020204030204" pitchFamily="34" charset="0"/>
                <a:cs typeface="Arial" panose="020B0604020202020204" pitchFamily="34" charset="0"/>
              </a:rPr>
              <a:t> і антикоагулянти </a:t>
            </a:r>
            <a:endParaRPr lang="ru-RU" sz="1600" dirty="0">
              <a:latin typeface="Arial" panose="020B0604020202020204" pitchFamily="34" charset="0"/>
              <a:ea typeface="Calibri" panose="020F0502020204030204" pitchFamily="34" charset="0"/>
              <a:cs typeface="Arial" panose="020B0604020202020204" pitchFamily="34" charset="0"/>
            </a:endParaRPr>
          </a:p>
          <a:p>
            <a:pPr>
              <a:lnSpc>
                <a:spcPct val="130000"/>
              </a:lnSpc>
            </a:pPr>
            <a:r>
              <a:rPr lang="uk-UA" sz="1600" dirty="0">
                <a:latin typeface="Arial" panose="020B0604020202020204" pitchFamily="34" charset="0"/>
                <a:ea typeface="Calibri" panose="020F0502020204030204" pitchFamily="34" charset="0"/>
                <a:cs typeface="Arial" panose="020B0604020202020204" pitchFamily="34" charset="0"/>
              </a:rPr>
              <a:t>- зниження рівня холестерину </a:t>
            </a:r>
            <a:endParaRPr lang="ru-RU" sz="1600" dirty="0">
              <a:latin typeface="Arial" panose="020B0604020202020204" pitchFamily="34" charset="0"/>
              <a:ea typeface="Calibri" panose="020F0502020204030204" pitchFamily="34" charset="0"/>
              <a:cs typeface="Arial" panose="020B0604020202020204" pitchFamily="34" charset="0"/>
            </a:endParaRPr>
          </a:p>
          <a:p>
            <a:pPr indent="450215" algn="just">
              <a:lnSpc>
                <a:spcPct val="130000"/>
              </a:lnSpc>
            </a:pPr>
            <a:r>
              <a:rPr lang="uk-UA" sz="1600" dirty="0">
                <a:latin typeface="Arial" panose="020B0604020202020204" pitchFamily="34" charset="0"/>
                <a:ea typeface="Calibri" panose="020F0502020204030204" pitchFamily="34" charset="0"/>
                <a:cs typeface="Arial" panose="020B0604020202020204" pitchFamily="34" charset="0"/>
              </a:rPr>
              <a:t>4</a:t>
            </a:r>
            <a:r>
              <a:rPr lang="uk-UA" sz="1600" i="1" dirty="0">
                <a:latin typeface="Arial" panose="020B0604020202020204" pitchFamily="34" charset="0"/>
                <a:ea typeface="Calibri" panose="020F0502020204030204" pitchFamily="34" charset="0"/>
                <a:cs typeface="Arial" panose="020B0604020202020204" pitchFamily="34" charset="0"/>
              </a:rPr>
              <a:t>. Нормалізація психоемоційного стану</a:t>
            </a:r>
            <a:r>
              <a:rPr lang="uk-UA" sz="1600" dirty="0">
                <a:latin typeface="Arial" panose="020B0604020202020204" pitchFamily="34" charset="0"/>
                <a:ea typeface="Calibri" panose="020F0502020204030204" pitchFamily="34" charset="0"/>
                <a:cs typeface="Arial" panose="020B0604020202020204" pitchFamily="34" charset="0"/>
              </a:rPr>
              <a:t>:</a:t>
            </a:r>
            <a:endParaRPr lang="ru-RU" sz="1600" dirty="0">
              <a:latin typeface="Arial" panose="020B0604020202020204" pitchFamily="34" charset="0"/>
              <a:ea typeface="Calibri" panose="020F0502020204030204" pitchFamily="34" charset="0"/>
              <a:cs typeface="Arial" panose="020B0604020202020204" pitchFamily="34" charset="0"/>
            </a:endParaRPr>
          </a:p>
          <a:p>
            <a:pPr>
              <a:lnSpc>
                <a:spcPct val="130000"/>
              </a:lnSpc>
            </a:pPr>
            <a:r>
              <a:rPr lang="uk-UA" sz="1600" dirty="0">
                <a:latin typeface="Arial" panose="020B0604020202020204" pitchFamily="34" charset="0"/>
                <a:ea typeface="Calibri" panose="020F0502020204030204" pitchFamily="34" charset="0"/>
                <a:cs typeface="Arial" panose="020B0604020202020204" pitchFamily="34" charset="0"/>
              </a:rPr>
              <a:t>- антидепресанти</a:t>
            </a:r>
            <a:endParaRPr lang="ru-RU" sz="1600" dirty="0">
              <a:latin typeface="Arial" panose="020B0604020202020204" pitchFamily="34" charset="0"/>
              <a:ea typeface="Calibri" panose="020F0502020204030204" pitchFamily="34" charset="0"/>
              <a:cs typeface="Arial" panose="020B0604020202020204" pitchFamily="34" charset="0"/>
            </a:endParaRPr>
          </a:p>
          <a:p>
            <a:pPr>
              <a:lnSpc>
                <a:spcPct val="130000"/>
              </a:lnSpc>
            </a:pPr>
            <a:r>
              <a:rPr lang="uk-UA" sz="1600" dirty="0">
                <a:latin typeface="Arial" panose="020B0604020202020204" pitchFamily="34" charset="0"/>
                <a:ea typeface="Calibri" panose="020F0502020204030204" pitchFamily="34" charset="0"/>
                <a:cs typeface="Arial" panose="020B0604020202020204" pitchFamily="34" charset="0"/>
              </a:rPr>
              <a:t>- седативні і снодійні засоби</a:t>
            </a:r>
            <a:endParaRPr lang="ru-RU" sz="1600" dirty="0">
              <a:latin typeface="Arial" panose="020B0604020202020204" pitchFamily="34" charset="0"/>
              <a:ea typeface="Calibri" panose="020F0502020204030204" pitchFamily="34" charset="0"/>
              <a:cs typeface="Arial" panose="020B0604020202020204" pitchFamily="34" charset="0"/>
            </a:endParaRPr>
          </a:p>
          <a:p>
            <a:pPr>
              <a:lnSpc>
                <a:spcPct val="130000"/>
              </a:lnSpc>
            </a:pPr>
            <a:r>
              <a:rPr lang="uk-UA" sz="1600" dirty="0">
                <a:latin typeface="Arial" panose="020B0604020202020204" pitchFamily="34" charset="0"/>
                <a:ea typeface="Calibri" panose="020F0502020204030204" pitchFamily="34" charset="0"/>
                <a:cs typeface="Arial" panose="020B0604020202020204" pitchFamily="34" charset="0"/>
              </a:rPr>
              <a:t>        5. </a:t>
            </a:r>
            <a:r>
              <a:rPr lang="uk-UA" sz="1600" i="1" dirty="0">
                <a:latin typeface="Arial" panose="020B0604020202020204" pitchFamily="34" charset="0"/>
                <a:ea typeface="Calibri" panose="020F0502020204030204" pitchFamily="34" charset="0"/>
                <a:cs typeface="Arial" panose="020B0604020202020204" pitchFamily="34" charset="0"/>
              </a:rPr>
              <a:t>Адаптогенна терапія</a:t>
            </a:r>
            <a:r>
              <a:rPr lang="uk-UA" sz="1600" dirty="0">
                <a:latin typeface="Arial" panose="020B0604020202020204" pitchFamily="34" charset="0"/>
                <a:ea typeface="Calibri" panose="020F0502020204030204" pitchFamily="34" charset="0"/>
                <a:cs typeface="Arial" panose="020B0604020202020204" pitchFamily="34" charset="0"/>
              </a:rPr>
              <a:t> </a:t>
            </a:r>
            <a:endParaRPr lang="ru-RU"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052" name="Picture 4" descr="Картинки по запросу фитотерапия"/>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9840" y="4882896"/>
            <a:ext cx="1841683" cy="184168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420897" y="4141998"/>
            <a:ext cx="5493153" cy="1323439"/>
          </a:xfrm>
          <a:prstGeom prst="rect">
            <a:avLst/>
          </a:prstGeom>
        </p:spPr>
        <p:txBody>
          <a:bodyPr wrap="square">
            <a:spAutoFit/>
          </a:bodyPr>
          <a:lstStyle/>
          <a:p>
            <a:pPr indent="449580" algn="just">
              <a:spcAft>
                <a:spcPts val="0"/>
              </a:spcAft>
            </a:pPr>
            <a:r>
              <a:rPr lang="uk-UA" sz="1600" b="1" dirty="0">
                <a:solidFill>
                  <a:srgbClr val="CC3300"/>
                </a:solidFill>
                <a:latin typeface="Arial" panose="020B0604020202020204" pitchFamily="34" charset="0"/>
                <a:ea typeface="Calibri" panose="020F0502020204030204" pitchFamily="34" charset="0"/>
                <a:cs typeface="Arial" panose="020B0604020202020204" pitchFamily="34" charset="0"/>
              </a:rPr>
              <a:t>Для профілактики та лікування нервових захворювань, що найбільш широко застосовуються народною та </a:t>
            </a:r>
            <a:r>
              <a:rPr lang="uk-UA" sz="1600" b="1" dirty="0" err="1">
                <a:solidFill>
                  <a:srgbClr val="CC3300"/>
                </a:solidFill>
                <a:latin typeface="Arial" panose="020B0604020202020204" pitchFamily="34" charset="0"/>
                <a:ea typeface="Calibri" panose="020F0502020204030204" pitchFamily="34" charset="0"/>
                <a:cs typeface="Arial" panose="020B0604020202020204" pitchFamily="34" charset="0"/>
              </a:rPr>
              <a:t>офіцінальною</a:t>
            </a:r>
            <a:r>
              <a:rPr lang="uk-UA" sz="1600" b="1" dirty="0">
                <a:solidFill>
                  <a:srgbClr val="CC3300"/>
                </a:solidFill>
                <a:latin typeface="Arial" panose="020B0604020202020204" pitchFamily="34" charset="0"/>
                <a:ea typeface="Calibri" panose="020F0502020204030204" pitchFamily="34" charset="0"/>
                <a:cs typeface="Arial" panose="020B0604020202020204" pitchFamily="34" charset="0"/>
              </a:rPr>
              <a:t> медициною, відносяться представники родин </a:t>
            </a:r>
            <a:r>
              <a:rPr lang="en-US" sz="1600" b="1" i="1" dirty="0" err="1">
                <a:solidFill>
                  <a:srgbClr val="CC3300"/>
                </a:solidFill>
                <a:latin typeface="Arial" panose="020B0604020202020204" pitchFamily="34" charset="0"/>
                <a:ea typeface="Calibri" panose="020F0502020204030204" pitchFamily="34" charset="0"/>
                <a:cs typeface="Arial" panose="020B0604020202020204" pitchFamily="34" charset="0"/>
              </a:rPr>
              <a:t>Lamiaceae</a:t>
            </a:r>
            <a:r>
              <a:rPr lang="en-US" sz="1600" b="1" i="1" dirty="0">
                <a:solidFill>
                  <a:srgbClr val="CC3300"/>
                </a:solidFill>
                <a:latin typeface="Arial" panose="020B0604020202020204" pitchFamily="34" charset="0"/>
                <a:ea typeface="Calibri" panose="020F0502020204030204" pitchFamily="34" charset="0"/>
                <a:cs typeface="Arial" panose="020B0604020202020204" pitchFamily="34" charset="0"/>
              </a:rPr>
              <a:t> </a:t>
            </a:r>
            <a:r>
              <a:rPr lang="uk-UA" sz="1600" b="1" dirty="0">
                <a:solidFill>
                  <a:srgbClr val="CC3300"/>
                </a:solidFill>
                <a:latin typeface="Arial" panose="020B0604020202020204" pitchFamily="34" charset="0"/>
                <a:ea typeface="Calibri" panose="020F0502020204030204" pitchFamily="34" charset="0"/>
                <a:cs typeface="Arial" panose="020B0604020202020204" pitchFamily="34" charset="0"/>
              </a:rPr>
              <a:t>та </a:t>
            </a:r>
            <a:r>
              <a:rPr lang="en-US" sz="1600" b="1" i="1" dirty="0" err="1">
                <a:solidFill>
                  <a:srgbClr val="CC3300"/>
                </a:solidFill>
                <a:latin typeface="Arial" panose="020B0604020202020204" pitchFamily="34" charset="0"/>
                <a:ea typeface="Calibri" panose="020F0502020204030204" pitchFamily="34" charset="0"/>
                <a:cs typeface="Arial" panose="020B0604020202020204" pitchFamily="34" charset="0"/>
              </a:rPr>
              <a:t>Ranunculaceae</a:t>
            </a:r>
            <a:r>
              <a:rPr lang="uk-UA" sz="1600" b="1" i="1" dirty="0">
                <a:solidFill>
                  <a:srgbClr val="CC3300"/>
                </a:solidFill>
                <a:latin typeface="Arial" panose="020B0604020202020204" pitchFamily="34" charset="0"/>
                <a:ea typeface="Calibri" panose="020F0502020204030204" pitchFamily="34" charset="0"/>
                <a:cs typeface="Arial" panose="020B0604020202020204" pitchFamily="34" charset="0"/>
              </a:rPr>
              <a:t>. </a:t>
            </a:r>
            <a:endParaRPr lang="ru-RU" sz="1200" b="1" i="1" dirty="0">
              <a:solidFill>
                <a:srgbClr val="CC33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Прямоугольник 5"/>
          <p:cNvSpPr/>
          <p:nvPr/>
        </p:nvSpPr>
        <p:spPr>
          <a:xfrm>
            <a:off x="6763565" y="1489130"/>
            <a:ext cx="5239411" cy="2308324"/>
          </a:xfrm>
          <a:prstGeom prst="rect">
            <a:avLst/>
          </a:prstGeom>
        </p:spPr>
        <p:txBody>
          <a:bodyPr wrap="square">
            <a:spAutoFit/>
          </a:bodyPr>
          <a:lstStyle/>
          <a:p>
            <a:pPr algn="just"/>
            <a:r>
              <a:rPr lang="uk-UA" dirty="0">
                <a:latin typeface="Times New Roman" panose="02020603050405020304" pitchFamily="18" charset="0"/>
                <a:ea typeface="Calibri" panose="020F0502020204030204" pitchFamily="34" charset="0"/>
              </a:rPr>
              <a:t>	Згідно з даними ВООЗ, </a:t>
            </a:r>
            <a:r>
              <a:rPr lang="uk-UA" b="1" dirty="0">
                <a:latin typeface="Times New Roman" panose="02020603050405020304" pitchFamily="18" charset="0"/>
                <a:ea typeface="Calibri" panose="020F0502020204030204" pitchFamily="34" charset="0"/>
              </a:rPr>
              <a:t>перевагу                                                 </a:t>
            </a:r>
            <a:br>
              <a:rPr lang="uk-UA" b="1" dirty="0">
                <a:latin typeface="Times New Roman" panose="02020603050405020304" pitchFamily="18" charset="0"/>
                <a:ea typeface="Calibri" panose="020F0502020204030204" pitchFamily="34" charset="0"/>
              </a:rPr>
            </a:br>
            <a:r>
              <a:rPr lang="uk-UA" b="1" dirty="0">
                <a:latin typeface="Times New Roman" panose="02020603050405020304" pitchFamily="18" charset="0"/>
                <a:ea typeface="Calibri" panose="020F0502020204030204" pitchFamily="34" charset="0"/>
              </a:rPr>
              <a:t>               фітозасобам надають до 80 % </a:t>
            </a:r>
            <a:br>
              <a:rPr lang="uk-UA" b="1" dirty="0">
                <a:latin typeface="Times New Roman" panose="02020603050405020304" pitchFamily="18" charset="0"/>
                <a:ea typeface="Calibri" panose="020F0502020204030204" pitchFamily="34" charset="0"/>
              </a:rPr>
            </a:br>
            <a:r>
              <a:rPr lang="uk-UA" b="1" dirty="0">
                <a:latin typeface="Times New Roman" panose="02020603050405020304" pitchFamily="18" charset="0"/>
                <a:ea typeface="Calibri" panose="020F0502020204030204" pitchFamily="34" charset="0"/>
              </a:rPr>
              <a:t>              населення</a:t>
            </a:r>
            <a:r>
              <a:rPr lang="uk-UA" dirty="0">
                <a:latin typeface="Times New Roman" panose="02020603050405020304" pitchFamily="18" charset="0"/>
                <a:ea typeface="Calibri" panose="020F0502020204030204" pitchFamily="34" charset="0"/>
              </a:rPr>
              <a:t>: можна застосовувати протягом тривалого часу, низький ризик виникнення суттєвих побічних ефектів, зручність у використанні тощо. Враховуючи всі переваги, </a:t>
            </a:r>
            <a:r>
              <a:rPr lang="uk-UA" b="1" dirty="0">
                <a:latin typeface="Times New Roman" panose="02020603050405020304" pitchFamily="18" charset="0"/>
                <a:ea typeface="Calibri" panose="020F0502020204030204" pitchFamily="34" charset="0"/>
              </a:rPr>
              <a:t>сьогодні відзначається зростання попиту населення на засоби рослинного походження. </a:t>
            </a:r>
            <a:endParaRPr lang="ru-RU" b="1" dirty="0"/>
          </a:p>
        </p:txBody>
      </p:sp>
      <p:pic>
        <p:nvPicPr>
          <p:cNvPr id="2060" name="Picture 12" descr="Картинки по запросу фитотерапия"/>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80666" y="5262160"/>
            <a:ext cx="2917542" cy="14624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Номер слайда 6"/>
          <p:cNvSpPr>
            <a:spLocks noGrp="1"/>
          </p:cNvSpPr>
          <p:nvPr>
            <p:ph type="sldNum" sz="quarter" idx="12"/>
          </p:nvPr>
        </p:nvSpPr>
        <p:spPr/>
        <p:txBody>
          <a:bodyPr/>
          <a:lstStyle/>
          <a:p>
            <a:fld id="{831C4BF7-C5E8-4419-A409-5CF81BB5E200}" type="slidenum">
              <a:rPr lang="ru-RU" smtClean="0"/>
              <a:t>3</a:t>
            </a:fld>
            <a:endParaRPr lang="ru-RU"/>
          </a:p>
        </p:txBody>
      </p:sp>
      <p:sp>
        <p:nvSpPr>
          <p:cNvPr id="13" name="Номер слайда 7"/>
          <p:cNvSpPr txBox="1">
            <a:spLocks/>
          </p:cNvSpPr>
          <p:nvPr/>
        </p:nvSpPr>
        <p:spPr>
          <a:xfrm>
            <a:off x="9226296" y="6456328"/>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pPr/>
              <a:t>3</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096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Картинки по запросу спокойствие картинк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330928" y="3019774"/>
            <a:ext cx="5256212" cy="579438"/>
          </a:xfrm>
          <a:prstGeom prst="rect">
            <a:avLst/>
          </a:prstGeom>
        </p:spPr>
        <p:txBody>
          <a:bodyPr>
            <a:spAutoFit/>
          </a:bodyPr>
          <a:lstStyle/>
          <a:p>
            <a:pPr algn="ctr" eaLnBrk="1" fontAlgn="auto" hangingPunct="1">
              <a:spcBef>
                <a:spcPts val="0"/>
              </a:spcBef>
              <a:spcAft>
                <a:spcPts val="0"/>
              </a:spcAft>
              <a:defRPr/>
            </a:pPr>
            <a:r>
              <a:rPr lang="uk-UA" sz="3200" b="1" cap="all" dirty="0">
                <a:solidFill>
                  <a:srgbClr val="C00000"/>
                </a:solidFill>
                <a:effectLst>
                  <a:outerShdw blurRad="38100" dist="38100" dir="2700000" algn="tl">
                    <a:srgbClr val="000000">
                      <a:alpha val="43137"/>
                    </a:srgbClr>
                  </a:outerShdw>
                </a:effectLst>
                <a:latin typeface="Arial Black" pitchFamily="34" charset="0"/>
                <a:cs typeface="Times New Roman" pitchFamily="18" charset="0"/>
              </a:rPr>
              <a:t>Дякую за увагу!</a:t>
            </a:r>
            <a:endParaRPr lang="ru-RU" sz="3200" b="1" cap="all" dirty="0">
              <a:solidFill>
                <a:srgbClr val="C00000"/>
              </a:solidFill>
              <a:effectLst>
                <a:outerShdw blurRad="38100" dist="38100" dir="2700000" algn="tl">
                  <a:srgbClr val="000000">
                    <a:alpha val="43137"/>
                  </a:srgbClr>
                </a:outerShdw>
              </a:effectLst>
              <a:latin typeface="Arial Black" pitchFamily="34" charset="0"/>
              <a:cs typeface="Times New Roman" pitchFamily="18" charset="0"/>
            </a:endParaRPr>
          </a:p>
        </p:txBody>
      </p:sp>
      <p:sp>
        <p:nvSpPr>
          <p:cNvPr id="3" name="Прямоугольник 2"/>
          <p:cNvSpPr/>
          <p:nvPr/>
        </p:nvSpPr>
        <p:spPr>
          <a:xfrm>
            <a:off x="5350027" y="494223"/>
            <a:ext cx="6575839" cy="1015663"/>
          </a:xfrm>
          <a:prstGeom prst="rect">
            <a:avLst/>
          </a:prstGeom>
        </p:spPr>
        <p:txBody>
          <a:bodyPr wrap="none">
            <a:spAutoFit/>
          </a:bodyPr>
          <a:lstStyle/>
          <a:p>
            <a:pPr algn="r"/>
            <a:r>
              <a:rPr lang="uk-UA" altLang="ru-RU" sz="3200" b="1" dirty="0">
                <a:solidFill>
                  <a:srgbClr val="002060"/>
                </a:solidFill>
                <a:effectLst>
                  <a:outerShdw blurRad="38100" dist="38100" dir="2700000" algn="tl">
                    <a:srgbClr val="000000">
                      <a:alpha val="43137"/>
                    </a:srgbClr>
                  </a:outerShdw>
                </a:effectLst>
                <a:latin typeface="Monotype Corsiva" panose="03010101010201010101" pitchFamily="66" charset="0"/>
                <a:cs typeface="Arial" panose="020B0604020202020204" pitchFamily="34" charset="0"/>
              </a:rPr>
              <a:t>«Немає щастя, що є рівноцінним спокою»</a:t>
            </a:r>
          </a:p>
          <a:p>
            <a:pPr algn="r"/>
            <a:r>
              <a:rPr lang="uk-UA"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Будда</a:t>
            </a:r>
            <a:r>
              <a:rPr lang="uk-UA"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ru-RU" sz="28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2"/>
          </p:nvPr>
        </p:nvSpPr>
        <p:spPr/>
        <p:txBody>
          <a:bodyPr/>
          <a:lstStyle/>
          <a:p>
            <a:fld id="{831C4BF7-C5E8-4419-A409-5CF81BB5E200}" type="slidenum">
              <a:rPr lang="ru-RU" smtClean="0"/>
              <a:t>30</a:t>
            </a:fld>
            <a:endParaRPr lang="ru-RU"/>
          </a:p>
        </p:txBody>
      </p:sp>
    </p:spTree>
    <p:extLst>
      <p:ext uri="{BB962C8B-B14F-4D97-AF65-F5344CB8AC3E}">
        <p14:creationId xmlns:p14="http://schemas.microsoft.com/office/powerpoint/2010/main" val="1574434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ÐÐ¾ÑÐ¾Ð¶ÐµÐµ Ð¸Ð·Ð¾Ð±ÑÐ°Ð¶ÐµÐ½Ð¸Ðµ"/>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175279" y="71659"/>
            <a:ext cx="6531428" cy="430887"/>
          </a:xfrm>
          <a:prstGeom prst="rect">
            <a:avLst/>
          </a:prstGeom>
        </p:spPr>
        <p:txBody>
          <a:bodyPr wrap="square">
            <a:spAutoFit/>
          </a:bodyPr>
          <a:lstStyle/>
          <a:p>
            <a:pPr algn="ct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Загальна характеристика роду </a:t>
            </a:r>
            <a:r>
              <a:rPr lang="en-US" sz="2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Thalictrum</a:t>
            </a:r>
            <a:r>
              <a:rPr lang="en-US" sz="2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ru-RU" sz="2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5130656" y="2968775"/>
            <a:ext cx="2478105" cy="646331"/>
          </a:xfrm>
          <a:prstGeom prst="rect">
            <a:avLst/>
          </a:prstGeom>
        </p:spPr>
        <p:txBody>
          <a:bodyPr wrap="square">
            <a:spAutoFit/>
          </a:bodyPr>
          <a:lstStyle/>
          <a:p>
            <a:r>
              <a:rPr lang="uk-UA" dirty="0">
                <a:latin typeface="Times New Roman" panose="02020603050405020304" pitchFamily="18" charset="0"/>
                <a:ea typeface="Times New Roman" panose="02020603050405020304" pitchFamily="18" charset="0"/>
              </a:rPr>
              <a:t>рутвиця альпійська </a:t>
            </a:r>
          </a:p>
          <a:p>
            <a:r>
              <a:rPr lang="uk-UA" i="1" dirty="0">
                <a:latin typeface="Times New Roman" panose="02020603050405020304" pitchFamily="18" charset="0"/>
                <a:ea typeface="Times New Roman" panose="02020603050405020304" pitchFamily="18" charset="0"/>
              </a:rPr>
              <a:t>(</a:t>
            </a:r>
            <a:r>
              <a:rPr lang="en-US" i="1" dirty="0" err="1">
                <a:latin typeface="Times New Roman" panose="02020603050405020304" pitchFamily="18" charset="0"/>
                <a:ea typeface="Times New Roman" panose="02020603050405020304" pitchFamily="18" charset="0"/>
              </a:rPr>
              <a:t>Thalictrum</a:t>
            </a:r>
            <a:r>
              <a:rPr lang="en-US" i="1" dirty="0">
                <a:latin typeface="Times New Roman" panose="02020603050405020304" pitchFamily="18" charset="0"/>
                <a:ea typeface="Times New Roman" panose="02020603050405020304" pitchFamily="18" charset="0"/>
              </a:rPr>
              <a:t> </a:t>
            </a:r>
            <a:r>
              <a:rPr lang="ru-RU" i="1" dirty="0" err="1">
                <a:latin typeface="Times New Roman" panose="02020603050405020304" pitchFamily="18" charset="0"/>
                <a:ea typeface="Times New Roman" panose="02020603050405020304" pitchFamily="18" charset="0"/>
              </a:rPr>
              <a:t>alpinum</a:t>
            </a:r>
            <a:r>
              <a:rPr lang="ru-RU" i="1" dirty="0">
                <a:latin typeface="Times New Roman" panose="02020603050405020304" pitchFamily="18" charset="0"/>
                <a:ea typeface="Times New Roman" panose="02020603050405020304" pitchFamily="18" charset="0"/>
              </a:rPr>
              <a:t> L</a:t>
            </a:r>
            <a:r>
              <a:rPr lang="uk-UA" i="1" dirty="0">
                <a:latin typeface="Times New Roman" panose="02020603050405020304" pitchFamily="18" charset="0"/>
                <a:ea typeface="Times New Roman" panose="02020603050405020304" pitchFamily="18" charset="0"/>
              </a:rPr>
              <a:t>.) </a:t>
            </a:r>
            <a:endParaRPr lang="ru-RU" i="1" dirty="0"/>
          </a:p>
        </p:txBody>
      </p:sp>
      <p:sp>
        <p:nvSpPr>
          <p:cNvPr id="6" name="Прямоугольник 5"/>
          <p:cNvSpPr/>
          <p:nvPr/>
        </p:nvSpPr>
        <p:spPr>
          <a:xfrm>
            <a:off x="184219" y="502546"/>
            <a:ext cx="11802740" cy="646331"/>
          </a:xfrm>
          <a:prstGeom prst="rect">
            <a:avLst/>
          </a:prstGeom>
        </p:spPr>
        <p:txBody>
          <a:bodyPr wrap="square">
            <a:spAutoFit/>
          </a:bodyPr>
          <a:lstStyle/>
          <a:p>
            <a:r>
              <a:rPr lang="uk-UA" b="1" dirty="0">
                <a:solidFill>
                  <a:srgbClr val="002060"/>
                </a:solidFill>
                <a:latin typeface="Times New Roman" panose="02020603050405020304" pitchFamily="18" charset="0"/>
                <a:ea typeface="Calibri" panose="020F0502020204030204" pitchFamily="34" charset="0"/>
              </a:rPr>
              <a:t>Рутвиця (</a:t>
            </a:r>
            <a:r>
              <a:rPr lang="en-US" b="1" i="1" dirty="0" err="1">
                <a:solidFill>
                  <a:srgbClr val="002060"/>
                </a:solidFill>
                <a:latin typeface="Times New Roman" panose="02020603050405020304" pitchFamily="18" charset="0"/>
                <a:ea typeface="Times New Roman" panose="02020603050405020304" pitchFamily="18" charset="0"/>
              </a:rPr>
              <a:t>Thalictrum</a:t>
            </a:r>
            <a:r>
              <a:rPr lang="uk-UA" b="1" dirty="0">
                <a:solidFill>
                  <a:srgbClr val="002060"/>
                </a:solidFill>
                <a:latin typeface="Times New Roman" panose="02020603050405020304" pitchFamily="18" charset="0"/>
                <a:ea typeface="Calibri" panose="020F0502020204030204" pitchFamily="34" charset="0"/>
              </a:rPr>
              <a:t>) </a:t>
            </a:r>
            <a:r>
              <a:rPr lang="uk-UA" dirty="0">
                <a:latin typeface="Times New Roman" panose="02020603050405020304" pitchFamily="18" charset="0"/>
                <a:ea typeface="Calibri" panose="020F0502020204030204" pitchFamily="34" charset="0"/>
              </a:rPr>
              <a:t>– рід багаторічних рослин родини </a:t>
            </a:r>
            <a:r>
              <a:rPr lang="uk-UA" dirty="0">
                <a:solidFill>
                  <a:srgbClr val="000000"/>
                </a:solidFill>
                <a:latin typeface="Times New Roman" panose="02020603050405020304" pitchFamily="18" charset="0"/>
                <a:ea typeface="Times New Roman" panose="02020603050405020304" pitchFamily="18" charset="0"/>
              </a:rPr>
              <a:t>Ранникові </a:t>
            </a:r>
            <a:r>
              <a:rPr lang="uk-UA" dirty="0">
                <a:latin typeface="Times New Roman" panose="02020603050405020304" pitchFamily="18" charset="0"/>
                <a:ea typeface="Calibri" panose="020F0502020204030204" pitchFamily="34" charset="0"/>
              </a:rPr>
              <a:t>(</a:t>
            </a:r>
            <a:r>
              <a:rPr lang="en-US" i="1" dirty="0" err="1">
                <a:latin typeface="Times New Roman" panose="02020603050405020304" pitchFamily="18" charset="0"/>
                <a:ea typeface="Calibri" panose="020F0502020204030204" pitchFamily="34" charset="0"/>
              </a:rPr>
              <a:t>Ranunculaceae</a:t>
            </a:r>
            <a:r>
              <a:rPr lang="uk-UA" dirty="0">
                <a:latin typeface="Times New Roman" panose="02020603050405020304" pitchFamily="18" charset="0"/>
                <a:ea typeface="Calibri" panose="020F0502020204030204" pitchFamily="34" charset="0"/>
              </a:rPr>
              <a:t>). Об'єм роду, за різними даними, налічує від 120 до 200 видів.</a:t>
            </a:r>
            <a:endParaRPr lang="ru-RU" dirty="0"/>
          </a:p>
        </p:txBody>
      </p:sp>
      <p:pic>
        <p:nvPicPr>
          <p:cNvPr id="7" name="Рисунок 6" descr="Рутвиця жовта"/>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4953" y="1400736"/>
            <a:ext cx="1689415" cy="1524689"/>
          </a:xfrm>
          <a:prstGeom prst="rect">
            <a:avLst/>
          </a:prstGeom>
          <a:noFill/>
          <a:ln>
            <a:noFill/>
          </a:ln>
        </p:spPr>
      </p:pic>
      <p:sp>
        <p:nvSpPr>
          <p:cNvPr id="8" name="Прямоугольник 7"/>
          <p:cNvSpPr/>
          <p:nvPr/>
        </p:nvSpPr>
        <p:spPr>
          <a:xfrm>
            <a:off x="570970" y="1588125"/>
            <a:ext cx="2332690" cy="646331"/>
          </a:xfrm>
          <a:prstGeom prst="rect">
            <a:avLst/>
          </a:prstGeom>
        </p:spPr>
        <p:txBody>
          <a:bodyPr wrap="none">
            <a:spAutoFit/>
          </a:bodyPr>
          <a:lstStyle/>
          <a:p>
            <a:r>
              <a:rPr lang="uk-UA" dirty="0">
                <a:latin typeface="Times New Roman" panose="02020603050405020304" pitchFamily="18" charset="0"/>
                <a:ea typeface="Times New Roman" panose="02020603050405020304" pitchFamily="18" charset="0"/>
              </a:rPr>
              <a:t>рутвиця жовта </a:t>
            </a:r>
          </a:p>
          <a:p>
            <a:r>
              <a:rPr lang="uk-UA" i="1" dirty="0">
                <a:latin typeface="Times New Roman" panose="02020603050405020304" pitchFamily="18" charset="0"/>
                <a:ea typeface="Times New Roman" panose="02020603050405020304" pitchFamily="18" charset="0"/>
              </a:rPr>
              <a:t>(</a:t>
            </a:r>
            <a:r>
              <a:rPr lang="en-US" i="1" dirty="0" err="1">
                <a:latin typeface="Times New Roman" panose="02020603050405020304" pitchFamily="18" charset="0"/>
                <a:ea typeface="Times New Roman" panose="02020603050405020304" pitchFamily="18" charset="0"/>
              </a:rPr>
              <a:t>Thalictrum</a:t>
            </a:r>
            <a:r>
              <a:rPr lang="uk-UA" i="1" dirty="0">
                <a:latin typeface="Times New Roman" panose="02020603050405020304" pitchFamily="18" charset="0"/>
                <a:ea typeface="Times New Roman" panose="02020603050405020304" pitchFamily="18" charset="0"/>
              </a:rPr>
              <a:t> </a:t>
            </a:r>
            <a:r>
              <a:rPr lang="uk-UA" i="1" dirty="0" err="1">
                <a:latin typeface="Times New Roman" panose="02020603050405020304" pitchFamily="18" charset="0"/>
                <a:ea typeface="Times New Roman" panose="02020603050405020304" pitchFamily="18" charset="0"/>
              </a:rPr>
              <a:t>flavum</a:t>
            </a:r>
            <a:r>
              <a:rPr lang="uk-UA" i="1" dirty="0">
                <a:latin typeface="Times New Roman" panose="02020603050405020304" pitchFamily="18" charset="0"/>
                <a:ea typeface="Times New Roman" panose="02020603050405020304" pitchFamily="18" charset="0"/>
              </a:rPr>
              <a:t> L.)</a:t>
            </a:r>
            <a:endParaRPr lang="ru-RU" i="1" dirty="0"/>
          </a:p>
        </p:txBody>
      </p:sp>
      <p:sp>
        <p:nvSpPr>
          <p:cNvPr id="9" name="Прямоугольник 8"/>
          <p:cNvSpPr/>
          <p:nvPr/>
        </p:nvSpPr>
        <p:spPr>
          <a:xfrm>
            <a:off x="3785452" y="1022754"/>
            <a:ext cx="4360617" cy="369332"/>
          </a:xfrm>
          <a:prstGeom prst="rect">
            <a:avLst/>
          </a:prstGeom>
        </p:spPr>
        <p:txBody>
          <a:bodyPr wrap="none">
            <a:spAutoFit/>
          </a:bodyPr>
          <a:lstStyle/>
          <a:p>
            <a:r>
              <a:rPr lang="uk-UA" dirty="0">
                <a:latin typeface="Times New Roman" panose="02020603050405020304" pitchFamily="18" charset="0"/>
                <a:ea typeface="Times New Roman" panose="02020603050405020304" pitchFamily="18" charset="0"/>
              </a:rPr>
              <a:t> </a:t>
            </a:r>
            <a:r>
              <a:rPr lang="uk-UA" b="1" dirty="0">
                <a:solidFill>
                  <a:srgbClr val="002060"/>
                </a:solidFill>
                <a:latin typeface="Times New Roman" panose="02020603050405020304" pitchFamily="18" charset="0"/>
                <a:ea typeface="Times New Roman" panose="02020603050405020304" pitchFamily="18" charset="0"/>
              </a:rPr>
              <a:t>В Україні поширені такі види рутвиці: </a:t>
            </a:r>
            <a:endParaRPr lang="ru-RU" b="1" dirty="0">
              <a:solidFill>
                <a:srgbClr val="002060"/>
              </a:solidFill>
            </a:endParaRPr>
          </a:p>
        </p:txBody>
      </p:sp>
      <p:pic>
        <p:nvPicPr>
          <p:cNvPr id="10" name="Рисунок 9" descr="Похожее изображение"/>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7766" y="2971046"/>
            <a:ext cx="1706603" cy="1288119"/>
          </a:xfrm>
          <a:prstGeom prst="rect">
            <a:avLst/>
          </a:prstGeom>
          <a:noFill/>
          <a:ln>
            <a:noFill/>
          </a:ln>
        </p:spPr>
      </p:pic>
      <p:sp>
        <p:nvSpPr>
          <p:cNvPr id="11" name="Прямоугольник 10"/>
          <p:cNvSpPr/>
          <p:nvPr/>
        </p:nvSpPr>
        <p:spPr>
          <a:xfrm>
            <a:off x="570970" y="3036147"/>
            <a:ext cx="2247481" cy="646331"/>
          </a:xfrm>
          <a:prstGeom prst="rect">
            <a:avLst/>
          </a:prstGeom>
        </p:spPr>
        <p:txBody>
          <a:bodyPr wrap="square">
            <a:spAutoFit/>
          </a:bodyPr>
          <a:lstStyle/>
          <a:p>
            <a:r>
              <a:rPr lang="uk-UA" dirty="0">
                <a:latin typeface="Times New Roman" panose="02020603050405020304" pitchFamily="18" charset="0"/>
                <a:ea typeface="Times New Roman" panose="02020603050405020304" pitchFamily="18" charset="0"/>
              </a:rPr>
              <a:t>рутвиця мала  </a:t>
            </a:r>
            <a:br>
              <a:rPr lang="uk-UA" dirty="0">
                <a:latin typeface="Times New Roman" panose="02020603050405020304" pitchFamily="18" charset="0"/>
                <a:ea typeface="Times New Roman" panose="02020603050405020304" pitchFamily="18" charset="0"/>
              </a:rPr>
            </a:br>
            <a:r>
              <a:rPr lang="uk-UA" i="1" dirty="0">
                <a:latin typeface="Times New Roman" panose="02020603050405020304" pitchFamily="18" charset="0"/>
                <a:ea typeface="Times New Roman" panose="02020603050405020304" pitchFamily="18" charset="0"/>
              </a:rPr>
              <a:t>(</a:t>
            </a:r>
            <a:r>
              <a:rPr lang="en-US" i="1" dirty="0" err="1">
                <a:latin typeface="Times New Roman" panose="02020603050405020304" pitchFamily="18" charset="0"/>
                <a:ea typeface="Times New Roman" panose="02020603050405020304" pitchFamily="18" charset="0"/>
              </a:rPr>
              <a:t>Thalictrum</a:t>
            </a:r>
            <a:r>
              <a:rPr lang="uk-UA" i="1" dirty="0">
                <a:latin typeface="Times New Roman" panose="02020603050405020304" pitchFamily="18" charset="0"/>
                <a:ea typeface="Times New Roman" panose="02020603050405020304" pitchFamily="18" charset="0"/>
              </a:rPr>
              <a:t> </a:t>
            </a:r>
            <a:r>
              <a:rPr lang="uk-UA" i="1" dirty="0" err="1">
                <a:latin typeface="Times New Roman" panose="02020603050405020304" pitchFamily="18" charset="0"/>
                <a:ea typeface="Times New Roman" panose="02020603050405020304" pitchFamily="18" charset="0"/>
              </a:rPr>
              <a:t>minus</a:t>
            </a:r>
            <a:r>
              <a:rPr lang="uk-UA" i="1" dirty="0">
                <a:latin typeface="Times New Roman" panose="02020603050405020304" pitchFamily="18" charset="0"/>
                <a:ea typeface="Times New Roman" panose="02020603050405020304" pitchFamily="18" charset="0"/>
              </a:rPr>
              <a:t> L.)</a:t>
            </a:r>
            <a:endParaRPr lang="ru-RU" i="1" dirty="0"/>
          </a:p>
        </p:txBody>
      </p:sp>
      <p:pic>
        <p:nvPicPr>
          <p:cNvPr id="12" name="Рисунок 11" descr="Похожее изображение"/>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7767" y="4335995"/>
            <a:ext cx="1706602" cy="1248605"/>
          </a:xfrm>
          <a:prstGeom prst="rect">
            <a:avLst/>
          </a:prstGeom>
          <a:noFill/>
          <a:ln>
            <a:noFill/>
          </a:ln>
        </p:spPr>
      </p:pic>
      <p:sp>
        <p:nvSpPr>
          <p:cNvPr id="13" name="Прямоугольник 12"/>
          <p:cNvSpPr/>
          <p:nvPr/>
        </p:nvSpPr>
        <p:spPr>
          <a:xfrm>
            <a:off x="532498" y="4484169"/>
            <a:ext cx="2409634" cy="646331"/>
          </a:xfrm>
          <a:prstGeom prst="rect">
            <a:avLst/>
          </a:prstGeom>
        </p:spPr>
        <p:txBody>
          <a:bodyPr wrap="none">
            <a:spAutoFit/>
          </a:bodyPr>
          <a:lstStyle/>
          <a:p>
            <a:r>
              <a:rPr lang="uk-UA" dirty="0">
                <a:latin typeface="Times New Roman" panose="02020603050405020304" pitchFamily="18" charset="0"/>
                <a:ea typeface="Times New Roman" panose="02020603050405020304" pitchFamily="18" charset="0"/>
              </a:rPr>
              <a:t>рутвиця проста </a:t>
            </a:r>
          </a:p>
          <a:p>
            <a:r>
              <a:rPr lang="uk-UA" i="1" dirty="0">
                <a:latin typeface="Times New Roman" panose="02020603050405020304" pitchFamily="18" charset="0"/>
                <a:ea typeface="Times New Roman" panose="02020603050405020304" pitchFamily="18" charset="0"/>
              </a:rPr>
              <a:t>(</a:t>
            </a:r>
            <a:r>
              <a:rPr lang="en-US" i="1" dirty="0" err="1">
                <a:latin typeface="Times New Roman" panose="02020603050405020304" pitchFamily="18" charset="0"/>
                <a:ea typeface="Times New Roman" panose="02020603050405020304" pitchFamily="18" charset="0"/>
              </a:rPr>
              <a:t>Thalictrum</a:t>
            </a:r>
            <a:r>
              <a:rPr lang="uk-UA" i="1" dirty="0">
                <a:latin typeface="Times New Roman" panose="02020603050405020304" pitchFamily="18" charset="0"/>
                <a:ea typeface="Times New Roman" panose="02020603050405020304" pitchFamily="18" charset="0"/>
              </a:rPr>
              <a:t> </a:t>
            </a:r>
            <a:r>
              <a:rPr lang="uk-UA" i="1" dirty="0" err="1">
                <a:latin typeface="Times New Roman" panose="02020603050405020304" pitchFamily="18" charset="0"/>
                <a:ea typeface="Times New Roman" panose="02020603050405020304" pitchFamily="18" charset="0"/>
              </a:rPr>
              <a:t>simplex</a:t>
            </a:r>
            <a:r>
              <a:rPr lang="uk-UA" i="1" dirty="0">
                <a:latin typeface="Times New Roman" panose="02020603050405020304" pitchFamily="18" charset="0"/>
                <a:ea typeface="Times New Roman" panose="02020603050405020304" pitchFamily="18" charset="0"/>
              </a:rPr>
              <a:t> L.)</a:t>
            </a:r>
            <a:endParaRPr lang="ru-RU" i="1" dirty="0"/>
          </a:p>
        </p:txBody>
      </p:sp>
      <p:pic>
        <p:nvPicPr>
          <p:cNvPr id="14" name="Рисунок 13" descr="Похожее изображение"/>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27766" y="5661431"/>
            <a:ext cx="1706603" cy="1111158"/>
          </a:xfrm>
          <a:prstGeom prst="rect">
            <a:avLst/>
          </a:prstGeom>
          <a:noFill/>
          <a:ln>
            <a:noFill/>
          </a:ln>
        </p:spPr>
      </p:pic>
      <p:sp>
        <p:nvSpPr>
          <p:cNvPr id="15" name="Прямоугольник 14"/>
          <p:cNvSpPr/>
          <p:nvPr/>
        </p:nvSpPr>
        <p:spPr>
          <a:xfrm>
            <a:off x="464967" y="5758600"/>
            <a:ext cx="2317942" cy="923330"/>
          </a:xfrm>
          <a:prstGeom prst="rect">
            <a:avLst/>
          </a:prstGeom>
        </p:spPr>
        <p:txBody>
          <a:bodyPr wrap="none">
            <a:spAutoFit/>
          </a:bodyPr>
          <a:lstStyle/>
          <a:p>
            <a:r>
              <a:rPr lang="uk-UA" dirty="0">
                <a:latin typeface="Times New Roman" panose="02020603050405020304" pitchFamily="18" charset="0"/>
                <a:ea typeface="Times New Roman" panose="02020603050405020304" pitchFamily="18" charset="0"/>
              </a:rPr>
              <a:t>рутвиця </a:t>
            </a:r>
            <a:r>
              <a:rPr lang="uk-UA" dirty="0" err="1">
                <a:latin typeface="Times New Roman" panose="02020603050405020304" pitchFamily="18" charset="0"/>
                <a:ea typeface="Times New Roman" panose="02020603050405020304" pitchFamily="18" charset="0"/>
              </a:rPr>
              <a:t>орликолиста</a:t>
            </a:r>
            <a:r>
              <a:rPr lang="uk-UA" dirty="0">
                <a:latin typeface="Times New Roman" panose="02020603050405020304" pitchFamily="18" charset="0"/>
                <a:ea typeface="Times New Roman" panose="02020603050405020304" pitchFamily="18" charset="0"/>
              </a:rPr>
              <a:t> </a:t>
            </a:r>
          </a:p>
          <a:p>
            <a:r>
              <a:rPr lang="uk-UA" i="1" dirty="0">
                <a:latin typeface="Times New Roman" panose="02020603050405020304" pitchFamily="18" charset="0"/>
                <a:ea typeface="Times New Roman" panose="02020603050405020304" pitchFamily="18" charset="0"/>
              </a:rPr>
              <a:t>(</a:t>
            </a:r>
            <a:r>
              <a:rPr lang="en-US" i="1" dirty="0" err="1">
                <a:latin typeface="Times New Roman" panose="02020603050405020304" pitchFamily="18" charset="0"/>
                <a:ea typeface="Times New Roman" panose="02020603050405020304" pitchFamily="18" charset="0"/>
              </a:rPr>
              <a:t>Thalictrum</a:t>
            </a:r>
            <a:r>
              <a:rPr lang="uk-UA" i="1" dirty="0">
                <a:latin typeface="Times New Roman" panose="02020603050405020304" pitchFamily="18" charset="0"/>
                <a:ea typeface="Times New Roman" panose="02020603050405020304" pitchFamily="18" charset="0"/>
              </a:rPr>
              <a:t> </a:t>
            </a:r>
          </a:p>
          <a:p>
            <a:r>
              <a:rPr lang="uk-UA" i="1" dirty="0">
                <a:latin typeface="Times New Roman" panose="02020603050405020304" pitchFamily="18" charset="0"/>
                <a:ea typeface="Times New Roman" panose="02020603050405020304" pitchFamily="18" charset="0"/>
              </a:rPr>
              <a:t>а</a:t>
            </a:r>
            <a:r>
              <a:rPr lang="ru-RU" i="1" dirty="0" err="1">
                <a:latin typeface="Times New Roman" panose="02020603050405020304" pitchFamily="18" charset="0"/>
                <a:ea typeface="Times New Roman" panose="02020603050405020304" pitchFamily="18" charset="0"/>
              </a:rPr>
              <a:t>quilegifolium</a:t>
            </a:r>
            <a:r>
              <a:rPr lang="ru-RU" i="1" dirty="0">
                <a:latin typeface="Times New Roman" panose="02020603050405020304" pitchFamily="18" charset="0"/>
                <a:ea typeface="Times New Roman" panose="02020603050405020304" pitchFamily="18" charset="0"/>
              </a:rPr>
              <a:t> </a:t>
            </a:r>
            <a:r>
              <a:rPr lang="uk-UA" i="1" dirty="0">
                <a:latin typeface="Times New Roman" panose="02020603050405020304" pitchFamily="18" charset="0"/>
                <a:ea typeface="Times New Roman" panose="02020603050405020304" pitchFamily="18" charset="0"/>
              </a:rPr>
              <a:t>L.)</a:t>
            </a:r>
            <a:endParaRPr lang="ru-RU" i="1" dirty="0"/>
          </a:p>
        </p:txBody>
      </p:sp>
      <p:sp>
        <p:nvSpPr>
          <p:cNvPr id="16" name="Прямоугольник 15"/>
          <p:cNvSpPr/>
          <p:nvPr/>
        </p:nvSpPr>
        <p:spPr>
          <a:xfrm>
            <a:off x="9689245" y="4922768"/>
            <a:ext cx="2297714" cy="14773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uk-UA" dirty="0">
                <a:latin typeface="Times New Roman" panose="02020603050405020304" pitchFamily="18" charset="0"/>
                <a:ea typeface="Times New Roman" panose="02020603050405020304" pitchFamily="18" charset="0"/>
              </a:rPr>
              <a:t>До Червоної книги України занесені два види рутвиці – рутвиця смердюча і рутвиця гачкувата.</a:t>
            </a:r>
            <a:endParaRPr lang="ru-RU" dirty="0"/>
          </a:p>
        </p:txBody>
      </p:sp>
      <p:pic>
        <p:nvPicPr>
          <p:cNvPr id="9218" name="Picture 2" descr="Картинки по запросу червона книга україни"/>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87068" y="3554686"/>
            <a:ext cx="1099891" cy="13210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Рисунок 18" descr="Картинки по запросу Рутвиця блискуча"/>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2331" y="1400737"/>
            <a:ext cx="1819799" cy="1211834"/>
          </a:xfrm>
          <a:prstGeom prst="rect">
            <a:avLst/>
          </a:prstGeom>
          <a:noFill/>
          <a:ln>
            <a:noFill/>
          </a:ln>
        </p:spPr>
      </p:pic>
      <p:sp>
        <p:nvSpPr>
          <p:cNvPr id="17" name="Прямоугольник 16"/>
          <p:cNvSpPr/>
          <p:nvPr/>
        </p:nvSpPr>
        <p:spPr>
          <a:xfrm>
            <a:off x="5177644" y="1588125"/>
            <a:ext cx="2599174" cy="646331"/>
          </a:xfrm>
          <a:prstGeom prst="rect">
            <a:avLst/>
          </a:prstGeom>
        </p:spPr>
        <p:txBody>
          <a:bodyPr wrap="square">
            <a:spAutoFit/>
          </a:bodyPr>
          <a:lstStyle/>
          <a:p>
            <a:r>
              <a:rPr lang="uk-UA" dirty="0">
                <a:latin typeface="Times New Roman" panose="02020603050405020304" pitchFamily="18" charset="0"/>
                <a:ea typeface="Times New Roman" panose="02020603050405020304" pitchFamily="18" charset="0"/>
              </a:rPr>
              <a:t>рутвиця блискуча </a:t>
            </a:r>
            <a:br>
              <a:rPr lang="uk-UA" dirty="0">
                <a:latin typeface="Times New Roman" panose="02020603050405020304" pitchFamily="18" charset="0"/>
                <a:ea typeface="Times New Roman" panose="02020603050405020304" pitchFamily="18" charset="0"/>
              </a:rPr>
            </a:br>
            <a:r>
              <a:rPr lang="uk-UA" i="1" dirty="0">
                <a:latin typeface="Times New Roman" panose="02020603050405020304" pitchFamily="18" charset="0"/>
                <a:ea typeface="Times New Roman" panose="02020603050405020304" pitchFamily="18" charset="0"/>
              </a:rPr>
              <a:t>(</a:t>
            </a:r>
            <a:r>
              <a:rPr lang="en-US" i="1" dirty="0" err="1">
                <a:latin typeface="Times New Roman" panose="02020603050405020304" pitchFamily="18" charset="0"/>
                <a:ea typeface="Times New Roman" panose="02020603050405020304" pitchFamily="18" charset="0"/>
              </a:rPr>
              <a:t>Thalictrum</a:t>
            </a:r>
            <a:r>
              <a:rPr lang="uk-UA" i="1" dirty="0">
                <a:latin typeface="Times New Roman" panose="02020603050405020304" pitchFamily="18" charset="0"/>
                <a:ea typeface="Times New Roman" panose="02020603050405020304" pitchFamily="18" charset="0"/>
              </a:rPr>
              <a:t> </a:t>
            </a:r>
            <a:r>
              <a:rPr lang="uk-UA" i="1" dirty="0" err="1">
                <a:latin typeface="Times New Roman" panose="02020603050405020304" pitchFamily="18" charset="0"/>
                <a:ea typeface="Times New Roman" panose="02020603050405020304" pitchFamily="18" charset="0"/>
              </a:rPr>
              <a:t>lucidum</a:t>
            </a:r>
            <a:r>
              <a:rPr lang="uk-UA" i="1" dirty="0">
                <a:latin typeface="Times New Roman" panose="02020603050405020304" pitchFamily="18" charset="0"/>
                <a:ea typeface="Times New Roman" panose="02020603050405020304" pitchFamily="18" charset="0"/>
              </a:rPr>
              <a:t> L.)</a:t>
            </a:r>
            <a:endParaRPr lang="ru-RU" i="1" dirty="0"/>
          </a:p>
        </p:txBody>
      </p:sp>
      <p:pic>
        <p:nvPicPr>
          <p:cNvPr id="21" name="Рисунок 20" descr="Картинки по запросу василистник альпийский"/>
          <p:cNvPicPr/>
          <p:nvPr/>
        </p:nvPicPr>
        <p:blipFill>
          <a:blip r:embed="rId10">
            <a:extLst>
              <a:ext uri="{28A0092B-C50C-407E-A947-70E740481C1C}">
                <a14:useLocalDpi xmlns:a14="http://schemas.microsoft.com/office/drawing/2010/main" val="0"/>
              </a:ext>
            </a:extLst>
          </a:blip>
          <a:srcRect/>
          <a:stretch>
            <a:fillRect/>
          </a:stretch>
        </p:blipFill>
        <p:spPr bwMode="auto">
          <a:xfrm>
            <a:off x="7689187" y="2656808"/>
            <a:ext cx="1822943" cy="1483113"/>
          </a:xfrm>
          <a:prstGeom prst="rect">
            <a:avLst/>
          </a:prstGeom>
          <a:noFill/>
          <a:ln>
            <a:noFill/>
          </a:ln>
        </p:spPr>
      </p:pic>
      <p:pic>
        <p:nvPicPr>
          <p:cNvPr id="22" name="Рисунок 21" descr="Рутвиця смердюча (Thalictrum foetidum L.)"/>
          <p:cNvPicPr/>
          <p:nvPr/>
        </p:nvPicPr>
        <p:blipFill>
          <a:blip r:embed="rId11">
            <a:extLst>
              <a:ext uri="{28A0092B-C50C-407E-A947-70E740481C1C}">
                <a14:useLocalDpi xmlns:a14="http://schemas.microsoft.com/office/drawing/2010/main" val="0"/>
              </a:ext>
            </a:extLst>
          </a:blip>
          <a:srcRect/>
          <a:stretch>
            <a:fillRect/>
          </a:stretch>
        </p:blipFill>
        <p:spPr bwMode="auto">
          <a:xfrm>
            <a:off x="7669208" y="4184158"/>
            <a:ext cx="1930213" cy="1318668"/>
          </a:xfrm>
          <a:prstGeom prst="rect">
            <a:avLst/>
          </a:prstGeom>
          <a:noFill/>
          <a:ln>
            <a:noFill/>
          </a:ln>
        </p:spPr>
      </p:pic>
      <p:sp>
        <p:nvSpPr>
          <p:cNvPr id="20" name="Прямоугольник 19"/>
          <p:cNvSpPr/>
          <p:nvPr/>
        </p:nvSpPr>
        <p:spPr>
          <a:xfrm>
            <a:off x="5101524" y="4427367"/>
            <a:ext cx="2678938" cy="646331"/>
          </a:xfrm>
          <a:prstGeom prst="rect">
            <a:avLst/>
          </a:prstGeom>
        </p:spPr>
        <p:txBody>
          <a:bodyPr wrap="none">
            <a:spAutoFit/>
          </a:bodyPr>
          <a:lstStyle/>
          <a:p>
            <a:r>
              <a:rPr lang="uk-UA" b="1" dirty="0">
                <a:solidFill>
                  <a:srgbClr val="002060"/>
                </a:solidFill>
                <a:latin typeface="Times New Roman" panose="02020603050405020304" pitchFamily="18" charset="0"/>
                <a:ea typeface="Times New Roman" panose="02020603050405020304" pitchFamily="18" charset="0"/>
              </a:rPr>
              <a:t>рутвиця смердюча</a:t>
            </a:r>
          </a:p>
          <a:p>
            <a:r>
              <a:rPr lang="uk-UA" b="1" i="1" dirty="0">
                <a:solidFill>
                  <a:srgbClr val="002060"/>
                </a:solidFill>
                <a:latin typeface="Times New Roman" panose="02020603050405020304" pitchFamily="18" charset="0"/>
                <a:ea typeface="Times New Roman" panose="02020603050405020304" pitchFamily="18" charset="0"/>
              </a:rPr>
              <a:t>(</a:t>
            </a:r>
            <a:r>
              <a:rPr lang="uk-UA" b="1" i="1" dirty="0" err="1">
                <a:solidFill>
                  <a:srgbClr val="002060"/>
                </a:solidFill>
                <a:latin typeface="Times New Roman" panose="02020603050405020304" pitchFamily="18" charset="0"/>
                <a:ea typeface="Times New Roman" panose="02020603050405020304" pitchFamily="18" charset="0"/>
              </a:rPr>
              <a:t>Thalictrum</a:t>
            </a:r>
            <a:r>
              <a:rPr lang="uk-UA" b="1" i="1" dirty="0">
                <a:solidFill>
                  <a:srgbClr val="002060"/>
                </a:solidFill>
                <a:latin typeface="Times New Roman" panose="02020603050405020304" pitchFamily="18" charset="0"/>
                <a:ea typeface="Times New Roman" panose="02020603050405020304" pitchFamily="18" charset="0"/>
              </a:rPr>
              <a:t> </a:t>
            </a:r>
            <a:r>
              <a:rPr lang="uk-UA" b="1" i="1" dirty="0" err="1">
                <a:solidFill>
                  <a:srgbClr val="002060"/>
                </a:solidFill>
                <a:latin typeface="Times New Roman" panose="02020603050405020304" pitchFamily="18" charset="0"/>
                <a:ea typeface="Times New Roman" panose="02020603050405020304" pitchFamily="18" charset="0"/>
              </a:rPr>
              <a:t>foetidum</a:t>
            </a:r>
            <a:r>
              <a:rPr lang="uk-UA" b="1" i="1" dirty="0">
                <a:solidFill>
                  <a:srgbClr val="002060"/>
                </a:solidFill>
                <a:latin typeface="Times New Roman" panose="02020603050405020304" pitchFamily="18" charset="0"/>
                <a:ea typeface="Times New Roman" panose="02020603050405020304" pitchFamily="18" charset="0"/>
              </a:rPr>
              <a:t> </a:t>
            </a:r>
            <a:r>
              <a:rPr lang="en-US" b="1" i="1" dirty="0">
                <a:solidFill>
                  <a:srgbClr val="002060"/>
                </a:solidFill>
                <a:latin typeface="Times New Roman" panose="02020603050405020304" pitchFamily="18" charset="0"/>
                <a:ea typeface="Times New Roman" panose="02020603050405020304" pitchFamily="18" charset="0"/>
              </a:rPr>
              <a:t>L</a:t>
            </a:r>
            <a:r>
              <a:rPr lang="uk-UA" b="1" i="1" dirty="0">
                <a:solidFill>
                  <a:srgbClr val="002060"/>
                </a:solidFill>
                <a:latin typeface="Times New Roman" panose="02020603050405020304" pitchFamily="18" charset="0"/>
                <a:ea typeface="Times New Roman" panose="02020603050405020304" pitchFamily="18" charset="0"/>
              </a:rPr>
              <a:t>.)</a:t>
            </a:r>
            <a:endParaRPr lang="ru-RU" b="1" i="1" dirty="0">
              <a:solidFill>
                <a:srgbClr val="002060"/>
              </a:solidFill>
            </a:endParaRPr>
          </a:p>
        </p:txBody>
      </p:sp>
      <p:pic>
        <p:nvPicPr>
          <p:cNvPr id="24" name="Рисунок 23"/>
          <p:cNvPicPr/>
          <p:nvPr/>
        </p:nvPicPr>
        <p:blipFill>
          <a:blip r:embed="rId12"/>
          <a:stretch>
            <a:fillRect/>
          </a:stretch>
        </p:blipFill>
        <p:spPr>
          <a:xfrm>
            <a:off x="7681969" y="5542486"/>
            <a:ext cx="1917452" cy="1230104"/>
          </a:xfrm>
          <a:prstGeom prst="rect">
            <a:avLst/>
          </a:prstGeom>
        </p:spPr>
      </p:pic>
      <p:sp>
        <p:nvSpPr>
          <p:cNvPr id="23" name="Прямоугольник 22"/>
          <p:cNvSpPr/>
          <p:nvPr/>
        </p:nvSpPr>
        <p:spPr>
          <a:xfrm>
            <a:off x="5156809" y="5727057"/>
            <a:ext cx="1969578" cy="923330"/>
          </a:xfrm>
          <a:prstGeom prst="rect">
            <a:avLst/>
          </a:prstGeom>
        </p:spPr>
        <p:txBody>
          <a:bodyPr wrap="none">
            <a:spAutoFit/>
          </a:bodyPr>
          <a:lstStyle/>
          <a:p>
            <a:r>
              <a:rPr lang="uk-UA" dirty="0">
                <a:latin typeface="Times New Roman" panose="02020603050405020304" pitchFamily="18" charset="0"/>
                <a:ea typeface="Times New Roman" panose="02020603050405020304" pitchFamily="18" charset="0"/>
              </a:rPr>
              <a:t>рутвиця гачкувата</a:t>
            </a:r>
          </a:p>
          <a:p>
            <a:r>
              <a:rPr lang="uk-UA" i="1" dirty="0">
                <a:latin typeface="Times New Roman" panose="02020603050405020304" pitchFamily="18" charset="0"/>
                <a:ea typeface="Calibri" panose="020F0502020204030204" pitchFamily="34" charset="0"/>
              </a:rPr>
              <a:t>(</a:t>
            </a:r>
            <a:r>
              <a:rPr lang="uk-UA" i="1" dirty="0" err="1">
                <a:latin typeface="Times New Roman" panose="02020603050405020304" pitchFamily="18" charset="0"/>
                <a:ea typeface="Calibri" panose="020F0502020204030204" pitchFamily="34" charset="0"/>
              </a:rPr>
              <a:t>Thalictrum</a:t>
            </a:r>
            <a:r>
              <a:rPr lang="uk-UA" i="1" dirty="0">
                <a:latin typeface="Times New Roman" panose="02020603050405020304" pitchFamily="18" charset="0"/>
                <a:ea typeface="Calibri" panose="020F0502020204030204" pitchFamily="34" charset="0"/>
              </a:rPr>
              <a:t> </a:t>
            </a:r>
          </a:p>
          <a:p>
            <a:r>
              <a:rPr lang="uk-UA" i="1" dirty="0" err="1">
                <a:latin typeface="Times New Roman" panose="02020603050405020304" pitchFamily="18" charset="0"/>
                <a:ea typeface="Calibri" panose="020F0502020204030204" pitchFamily="34" charset="0"/>
              </a:rPr>
              <a:t>uncinatum</a:t>
            </a:r>
            <a:r>
              <a:rPr lang="uk-UA" i="1" dirty="0">
                <a:latin typeface="Times New Roman" panose="02020603050405020304" pitchFamily="18" charset="0"/>
                <a:ea typeface="Calibri" panose="020F0502020204030204" pitchFamily="34" charset="0"/>
              </a:rPr>
              <a:t> </a:t>
            </a:r>
            <a:r>
              <a:rPr lang="uk-UA" i="1" dirty="0" err="1">
                <a:latin typeface="Times New Roman" panose="02020603050405020304" pitchFamily="18" charset="0"/>
                <a:ea typeface="Calibri" panose="020F0502020204030204" pitchFamily="34" charset="0"/>
              </a:rPr>
              <a:t>Rehm</a:t>
            </a:r>
            <a:r>
              <a:rPr lang="uk-UA" i="1" dirty="0">
                <a:latin typeface="Times New Roman" panose="02020603050405020304" pitchFamily="18" charset="0"/>
                <a:ea typeface="Calibri" panose="020F0502020204030204" pitchFamily="34" charset="0"/>
              </a:rPr>
              <a:t>.)</a:t>
            </a:r>
            <a:endParaRPr lang="ru-RU" i="1" dirty="0"/>
          </a:p>
        </p:txBody>
      </p:sp>
      <p:sp>
        <p:nvSpPr>
          <p:cNvPr id="26" name="Номер слайда 7"/>
          <p:cNvSpPr>
            <a:spLocks noGrp="1"/>
          </p:cNvSpPr>
          <p:nvPr>
            <p:ph type="sldNum" sz="quarter" idx="12"/>
          </p:nvPr>
        </p:nvSpPr>
        <p:spPr>
          <a:xfrm>
            <a:off x="9226296" y="6456328"/>
            <a:ext cx="2743200" cy="365125"/>
          </a:xfrm>
        </p:spPr>
        <p:txBody>
          <a:body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t>4</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4389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ÐÐ¾ÑÐ¾Ð¶ÐµÐµ Ð¸Ð·Ð¾Ð±ÑÐ°Ð¶ÐµÐ½Ð¸Ðµ"/>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206049" y="0"/>
            <a:ext cx="6710042" cy="587148"/>
          </a:xfrm>
          <a:prstGeom prst="rect">
            <a:avLst/>
          </a:prstGeom>
        </p:spPr>
        <p:txBody>
          <a:bodyPr wrap="none">
            <a:spAutoFit/>
          </a:bodyPr>
          <a:lstStyle/>
          <a:p>
            <a:pPr lvl="2">
              <a:lnSpc>
                <a:spcPct val="150000"/>
              </a:lnSpc>
              <a:spcAft>
                <a:spcPts val="0"/>
              </a:spcAft>
            </a:pPr>
            <a:r>
              <a:rPr lang="uk-UA"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Загальна характеристика роду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Pulsatilla</a:t>
            </a:r>
            <a:endParaRPr lang="ru-RU"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133978" y="587148"/>
            <a:ext cx="5462954" cy="646331"/>
          </a:xfrm>
          <a:prstGeom prst="rect">
            <a:avLst/>
          </a:prstGeom>
        </p:spPr>
        <p:txBody>
          <a:bodyPr wrap="square">
            <a:spAutoFit/>
          </a:bodyPr>
          <a:lstStyle/>
          <a:p>
            <a:r>
              <a:rPr lang="uk-UA" dirty="0">
                <a:latin typeface="Times New Roman" panose="02020603050405020304" pitchFamily="18" charset="0"/>
                <a:ea typeface="Calibri" panose="020F0502020204030204" pitchFamily="34" charset="0"/>
              </a:rPr>
              <a:t>Сон (лат.</a:t>
            </a:r>
            <a:r>
              <a:rPr lang="uk-UA" i="1" dirty="0">
                <a:latin typeface="Times New Roman" panose="02020603050405020304" pitchFamily="18" charset="0"/>
                <a:ea typeface="Calibri" panose="020F0502020204030204" pitchFamily="34" charset="0"/>
              </a:rPr>
              <a:t> </a:t>
            </a:r>
            <a:r>
              <a:rPr lang="uk-UA" i="1" dirty="0" err="1">
                <a:latin typeface="Times New Roman" panose="02020603050405020304" pitchFamily="18" charset="0"/>
                <a:ea typeface="Calibri" panose="020F0502020204030204" pitchFamily="34" charset="0"/>
              </a:rPr>
              <a:t>Pulsatlla</a:t>
            </a:r>
            <a:r>
              <a:rPr lang="uk-UA" i="1" dirty="0">
                <a:latin typeface="Times New Roman" panose="02020603050405020304" pitchFamily="18" charset="0"/>
                <a:ea typeface="Calibri" panose="020F0502020204030204" pitchFamily="34" charset="0"/>
              </a:rPr>
              <a:t>) </a:t>
            </a:r>
            <a:r>
              <a:rPr lang="uk-UA" dirty="0">
                <a:latin typeface="Times New Roman" panose="02020603050405020304" pitchFamily="18" charset="0"/>
                <a:ea typeface="Calibri" panose="020F0502020204030204" pitchFamily="34" charset="0"/>
              </a:rPr>
              <a:t>– рід багаторічних трав'янистих рослин родини </a:t>
            </a:r>
            <a:r>
              <a:rPr lang="uk-UA" dirty="0">
                <a:solidFill>
                  <a:srgbClr val="000000"/>
                </a:solidFill>
                <a:latin typeface="Times New Roman" panose="02020603050405020304" pitchFamily="18" charset="0"/>
                <a:ea typeface="Times New Roman" panose="02020603050405020304" pitchFamily="18" charset="0"/>
              </a:rPr>
              <a:t>Ранникові </a:t>
            </a:r>
            <a:r>
              <a:rPr lang="uk-UA" dirty="0">
                <a:latin typeface="Times New Roman" panose="02020603050405020304" pitchFamily="18" charset="0"/>
                <a:ea typeface="Calibri" panose="020F0502020204030204" pitchFamily="34" charset="0"/>
              </a:rPr>
              <a:t>, нараховує 30 видів. </a:t>
            </a:r>
            <a:endParaRPr lang="ru-RU" dirty="0"/>
          </a:p>
        </p:txBody>
      </p:sp>
      <p:sp>
        <p:nvSpPr>
          <p:cNvPr id="6" name="Прямоугольник 5"/>
          <p:cNvSpPr/>
          <p:nvPr/>
        </p:nvSpPr>
        <p:spPr>
          <a:xfrm>
            <a:off x="5409363" y="587148"/>
            <a:ext cx="6096000" cy="1200329"/>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uk-UA" dirty="0">
                <a:latin typeface="Times New Roman" panose="02020603050405020304" pitchFamily="18" charset="0"/>
                <a:ea typeface="Calibri" panose="020F0502020204030204" pitchFamily="34" charset="0"/>
              </a:rPr>
              <a:t>До Червоної книги України занесені 5 видів сону – сон лучний, сон </a:t>
            </a:r>
            <a:r>
              <a:rPr lang="uk-UA" dirty="0" err="1">
                <a:latin typeface="Times New Roman" panose="02020603050405020304" pitchFamily="18" charset="0"/>
                <a:ea typeface="Calibri" panose="020F0502020204030204" pitchFamily="34" charset="0"/>
              </a:rPr>
              <a:t>Шерфеля</a:t>
            </a:r>
            <a:r>
              <a:rPr lang="uk-UA" dirty="0">
                <a:latin typeface="Times New Roman" panose="02020603050405020304" pitchFamily="18" charset="0"/>
                <a:ea typeface="Calibri" panose="020F0502020204030204" pitchFamily="34" charset="0"/>
              </a:rPr>
              <a:t>, сон великий, сон розкритий, сон кримський. </a:t>
            </a:r>
            <a:r>
              <a:rPr lang="uk-UA" b="1" dirty="0">
                <a:solidFill>
                  <a:srgbClr val="002060"/>
                </a:solidFill>
                <a:latin typeface="Times New Roman" panose="02020603050405020304" pitchFamily="18" charset="0"/>
                <a:ea typeface="Calibri" panose="020F0502020204030204" pitchFamily="34" charset="0"/>
              </a:rPr>
              <a:t>Серед видів сону, представлених в Україні, </a:t>
            </a:r>
            <a:br>
              <a:rPr lang="uk-UA" b="1" dirty="0">
                <a:solidFill>
                  <a:srgbClr val="002060"/>
                </a:solidFill>
                <a:latin typeface="Times New Roman" panose="02020603050405020304" pitchFamily="18" charset="0"/>
                <a:ea typeface="Calibri" panose="020F0502020204030204" pitchFamily="34" charset="0"/>
              </a:rPr>
            </a:br>
            <a:r>
              <a:rPr lang="uk-UA" b="1" dirty="0">
                <a:solidFill>
                  <a:srgbClr val="002060"/>
                </a:solidFill>
                <a:latin typeface="Times New Roman" panose="02020603050405020304" pitchFamily="18" charset="0"/>
                <a:ea typeface="Calibri" panose="020F0502020204030204" pitchFamily="34" charset="0"/>
              </a:rPr>
              <a:t>у медичній практиці знайшов застосування сон лучний.</a:t>
            </a:r>
            <a:endParaRPr lang="ru-RU" b="1" dirty="0">
              <a:solidFill>
                <a:srgbClr val="002060"/>
              </a:solidFill>
            </a:endParaRPr>
          </a:p>
        </p:txBody>
      </p:sp>
      <p:pic>
        <p:nvPicPr>
          <p:cNvPr id="7" name="Picture 2" descr="Картинки по запросу червона книга україн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9017" y="381655"/>
            <a:ext cx="880340" cy="10573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33978" y="2263763"/>
            <a:ext cx="2569029" cy="646331"/>
          </a:xfrm>
          <a:prstGeom prst="rect">
            <a:avLst/>
          </a:prstGeom>
        </p:spPr>
        <p:txBody>
          <a:bodyPr wrap="square">
            <a:spAutoFit/>
          </a:bodyPr>
          <a:lstStyle/>
          <a:p>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Сон лучний </a:t>
            </a:r>
          </a:p>
          <a:p>
            <a:r>
              <a:rPr lang="uk-UA"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Pulsatilla</a:t>
            </a:r>
            <a:r>
              <a:rPr lang="uk-UA"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uk-UA"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pratensis</a:t>
            </a:r>
            <a:r>
              <a:rPr lang="uk-UA"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(L.)</a:t>
            </a:r>
            <a:endParaRPr lang="ru-RU" b="1" i="1" dirty="0">
              <a:solidFill>
                <a:srgbClr val="002060"/>
              </a:solidFill>
              <a:latin typeface="Times New Roman" panose="02020603050405020304" pitchFamily="18" charset="0"/>
              <a:cs typeface="Times New Roman" panose="02020603050405020304" pitchFamily="18" charset="0"/>
            </a:endParaRPr>
          </a:p>
        </p:txBody>
      </p:sp>
      <p:pic>
        <p:nvPicPr>
          <p:cNvPr id="9" name="Рисунок 8" descr="Сон лучний (сон чорніючий, сон богемський) (Pulsatilla pratensis (L.) Mill. s.l. (incl. P. bohemica (Skalický) Tzvelev = P. pratensis (L.) Mill. subsp. bohemica Skalický; P. dacica (Rummelsp.) Tzvelev; P. donetzica Kotov; P. nigricans auct. non Stöerck, nom. illeg.; P. ucranica (Ugr.) Wissjul.))"/>
          <p:cNvPicPr/>
          <p:nvPr/>
        </p:nvPicPr>
        <p:blipFill>
          <a:blip r:embed="rId5">
            <a:extLst>
              <a:ext uri="{28A0092B-C50C-407E-A947-70E740481C1C}">
                <a14:useLocalDpi xmlns:a14="http://schemas.microsoft.com/office/drawing/2010/main" val="0"/>
              </a:ext>
            </a:extLst>
          </a:blip>
          <a:srcRect/>
          <a:stretch>
            <a:fillRect/>
          </a:stretch>
        </p:blipFill>
        <p:spPr bwMode="auto">
          <a:xfrm>
            <a:off x="2590580" y="1941040"/>
            <a:ext cx="2142243" cy="1575103"/>
          </a:xfrm>
          <a:prstGeom prst="rect">
            <a:avLst/>
          </a:prstGeom>
          <a:noFill/>
          <a:ln>
            <a:noFill/>
          </a:ln>
        </p:spPr>
      </p:pic>
      <p:sp>
        <p:nvSpPr>
          <p:cNvPr id="10" name="Прямоугольник 9"/>
          <p:cNvSpPr/>
          <p:nvPr/>
        </p:nvSpPr>
        <p:spPr>
          <a:xfrm>
            <a:off x="156676" y="4048870"/>
            <a:ext cx="2056973" cy="923330"/>
          </a:xfrm>
          <a:prstGeom prst="rect">
            <a:avLst/>
          </a:prstGeom>
        </p:spPr>
        <p:txBody>
          <a:bodyPr wrap="none">
            <a:spAutoFit/>
          </a:bodyPr>
          <a:lstStyle/>
          <a:p>
            <a:r>
              <a:rPr lang="uk-UA" dirty="0">
                <a:latin typeface="Times New Roman" panose="02020603050405020304" pitchFamily="18" charset="0"/>
                <a:ea typeface="Calibri" panose="020F0502020204030204" pitchFamily="34" charset="0"/>
                <a:cs typeface="Times New Roman" panose="02020603050405020304" pitchFamily="18" charset="0"/>
              </a:rPr>
              <a:t>Сон </a:t>
            </a:r>
            <a:r>
              <a:rPr lang="uk-UA" dirty="0" err="1">
                <a:latin typeface="Times New Roman" panose="02020603050405020304" pitchFamily="18" charset="0"/>
                <a:ea typeface="Calibri" panose="020F0502020204030204" pitchFamily="34" charset="0"/>
                <a:cs typeface="Times New Roman" panose="02020603050405020304" pitchFamily="18" charset="0"/>
              </a:rPr>
              <a:t>Шерфеля</a:t>
            </a:r>
            <a:r>
              <a:rPr lang="uk-UA" dirty="0">
                <a:latin typeface="Times New Roman" panose="02020603050405020304" pitchFamily="18" charset="0"/>
                <a:ea typeface="Calibri" panose="020F0502020204030204" pitchFamily="34" charset="0"/>
                <a:cs typeface="Times New Roman" panose="02020603050405020304" pitchFamily="18" charset="0"/>
              </a:rPr>
              <a:t> </a:t>
            </a:r>
          </a:p>
          <a:p>
            <a:r>
              <a:rPr lang="uk-UA" i="1" dirty="0" err="1">
                <a:latin typeface="Times New Roman" panose="02020603050405020304" pitchFamily="18" charset="0"/>
                <a:ea typeface="Calibri" panose="020F0502020204030204" pitchFamily="34" charset="0"/>
                <a:cs typeface="Times New Roman" panose="02020603050405020304" pitchFamily="18" charset="0"/>
              </a:rPr>
              <a:t>Pulsatilla</a:t>
            </a:r>
            <a:r>
              <a:rPr lang="uk-UA" i="1" dirty="0">
                <a:latin typeface="Times New Roman" panose="02020603050405020304" pitchFamily="18" charset="0"/>
                <a:ea typeface="Calibri" panose="020F0502020204030204" pitchFamily="34" charset="0"/>
                <a:cs typeface="Times New Roman" panose="02020603050405020304" pitchFamily="18" charset="0"/>
              </a:rPr>
              <a:t> </a:t>
            </a:r>
            <a:r>
              <a:rPr lang="uk-UA" i="1" dirty="0" err="1">
                <a:latin typeface="Times New Roman" panose="02020603050405020304" pitchFamily="18" charset="0"/>
                <a:ea typeface="Calibri" panose="020F0502020204030204" pitchFamily="34" charset="0"/>
                <a:cs typeface="Times New Roman" panose="02020603050405020304" pitchFamily="18" charset="0"/>
              </a:rPr>
              <a:t>scherfelii</a:t>
            </a:r>
            <a:r>
              <a:rPr lang="uk-UA" i="1" dirty="0">
                <a:latin typeface="Times New Roman" panose="02020603050405020304" pitchFamily="18" charset="0"/>
                <a:ea typeface="Calibri" panose="020F0502020204030204" pitchFamily="34" charset="0"/>
                <a:cs typeface="Times New Roman" panose="02020603050405020304" pitchFamily="18" charset="0"/>
              </a:rPr>
              <a:t> </a:t>
            </a:r>
            <a:br>
              <a:rPr lang="uk-UA" i="1" dirty="0">
                <a:latin typeface="Times New Roman" panose="02020603050405020304" pitchFamily="18" charset="0"/>
                <a:ea typeface="Calibri" panose="020F0502020204030204" pitchFamily="34" charset="0"/>
                <a:cs typeface="Times New Roman" panose="02020603050405020304" pitchFamily="18" charset="0"/>
              </a:rPr>
            </a:br>
            <a:r>
              <a:rPr lang="uk-UA" i="1" dirty="0">
                <a:latin typeface="Times New Roman" panose="02020603050405020304" pitchFamily="18" charset="0"/>
                <a:ea typeface="Calibri" panose="020F0502020204030204" pitchFamily="34" charset="0"/>
                <a:cs typeface="Times New Roman" panose="02020603050405020304" pitchFamily="18" charset="0"/>
              </a:rPr>
              <a:t>(</a:t>
            </a:r>
            <a:r>
              <a:rPr lang="uk-UA" i="1" dirty="0" err="1">
                <a:latin typeface="Times New Roman" panose="02020603050405020304" pitchFamily="18" charset="0"/>
                <a:ea typeface="Calibri" panose="020F0502020204030204" pitchFamily="34" charset="0"/>
                <a:cs typeface="Times New Roman" panose="02020603050405020304" pitchFamily="18" charset="0"/>
              </a:rPr>
              <a:t>Ullep</a:t>
            </a:r>
            <a:r>
              <a:rPr lang="uk-UA" i="1" dirty="0">
                <a:latin typeface="Times New Roman" panose="02020603050405020304" pitchFamily="18" charset="0"/>
                <a:ea typeface="Calibri" panose="020F0502020204030204" pitchFamily="34" charset="0"/>
                <a:cs typeface="Times New Roman" panose="02020603050405020304" pitchFamily="18" charset="0"/>
              </a:rPr>
              <a:t>.) </a:t>
            </a:r>
            <a:r>
              <a:rPr lang="uk-UA" i="1" dirty="0" err="1">
                <a:latin typeface="Times New Roman" panose="02020603050405020304" pitchFamily="18" charset="0"/>
                <a:ea typeface="Calibri" panose="020F0502020204030204" pitchFamily="34" charset="0"/>
                <a:cs typeface="Times New Roman" panose="02020603050405020304" pitchFamily="18" charset="0"/>
              </a:rPr>
              <a:t>Skalický</a:t>
            </a:r>
            <a:r>
              <a:rPr lang="uk-UA" i="1" dirty="0">
                <a:latin typeface="Times New Roman" panose="02020603050405020304" pitchFamily="18" charset="0"/>
                <a:ea typeface="Calibri" panose="020F0502020204030204" pitchFamily="34" charset="0"/>
                <a:cs typeface="Times New Roman" panose="02020603050405020304" pitchFamily="18" charset="0"/>
              </a:rPr>
              <a:t> </a:t>
            </a:r>
            <a:endParaRPr lang="ru-RU" i="1" dirty="0">
              <a:latin typeface="Times New Roman" panose="02020603050405020304" pitchFamily="18" charset="0"/>
              <a:cs typeface="Times New Roman" panose="02020603050405020304" pitchFamily="18" charset="0"/>
            </a:endParaRPr>
          </a:p>
        </p:txBody>
      </p:sp>
      <p:pic>
        <p:nvPicPr>
          <p:cNvPr id="11" name="Рисунок 10"/>
          <p:cNvPicPr/>
          <p:nvPr/>
        </p:nvPicPr>
        <p:blipFill>
          <a:blip r:embed="rId6"/>
          <a:stretch>
            <a:fillRect/>
          </a:stretch>
        </p:blipFill>
        <p:spPr>
          <a:xfrm>
            <a:off x="2590580" y="3747937"/>
            <a:ext cx="2132146" cy="1788706"/>
          </a:xfrm>
          <a:prstGeom prst="rect">
            <a:avLst/>
          </a:prstGeom>
        </p:spPr>
      </p:pic>
      <p:sp>
        <p:nvSpPr>
          <p:cNvPr id="12" name="Прямоугольник 11"/>
          <p:cNvSpPr/>
          <p:nvPr/>
        </p:nvSpPr>
        <p:spPr>
          <a:xfrm>
            <a:off x="5072192" y="2232482"/>
            <a:ext cx="2689904" cy="646331"/>
          </a:xfrm>
          <a:prstGeom prst="rect">
            <a:avLst/>
          </a:prstGeom>
        </p:spPr>
        <p:txBody>
          <a:bodyPr wrap="none">
            <a:spAutoFit/>
          </a:bodyPr>
          <a:lstStyle/>
          <a:p>
            <a:r>
              <a:rPr lang="uk-UA" dirty="0">
                <a:latin typeface="Times New Roman" panose="02020603050405020304" pitchFamily="18" charset="0"/>
                <a:ea typeface="Calibri" panose="020F0502020204030204" pitchFamily="34" charset="0"/>
                <a:cs typeface="Times New Roman" panose="02020603050405020304" pitchFamily="18" charset="0"/>
              </a:rPr>
              <a:t>Сон великий </a:t>
            </a:r>
          </a:p>
          <a:p>
            <a:r>
              <a:rPr lang="uk-UA" i="1" dirty="0" err="1">
                <a:latin typeface="Times New Roman" panose="02020603050405020304" pitchFamily="18" charset="0"/>
                <a:ea typeface="Calibri" panose="020F0502020204030204" pitchFamily="34" charset="0"/>
                <a:cs typeface="Times New Roman" panose="02020603050405020304" pitchFamily="18" charset="0"/>
              </a:rPr>
              <a:t>Pulsatilla</a:t>
            </a:r>
            <a:r>
              <a:rPr lang="uk-UA" i="1" dirty="0">
                <a:latin typeface="Times New Roman" panose="02020603050405020304" pitchFamily="18" charset="0"/>
                <a:ea typeface="Calibri" panose="020F0502020204030204" pitchFamily="34" charset="0"/>
                <a:cs typeface="Times New Roman" panose="02020603050405020304" pitchFamily="18" charset="0"/>
              </a:rPr>
              <a:t> </a:t>
            </a:r>
            <a:r>
              <a:rPr lang="uk-UA" i="1" dirty="0" err="1">
                <a:latin typeface="Times New Roman" panose="02020603050405020304" pitchFamily="18" charset="0"/>
                <a:ea typeface="Calibri" panose="020F0502020204030204" pitchFamily="34" charset="0"/>
                <a:cs typeface="Times New Roman" panose="02020603050405020304" pitchFamily="18" charset="0"/>
              </a:rPr>
              <a:t>grandis</a:t>
            </a:r>
            <a:r>
              <a:rPr lang="uk-UA" i="1" dirty="0">
                <a:latin typeface="Times New Roman" panose="02020603050405020304" pitchFamily="18" charset="0"/>
                <a:ea typeface="Calibri" panose="020F0502020204030204" pitchFamily="34" charset="0"/>
                <a:cs typeface="Times New Roman" panose="02020603050405020304" pitchFamily="18" charset="0"/>
              </a:rPr>
              <a:t> </a:t>
            </a:r>
            <a:r>
              <a:rPr lang="uk-UA" i="1" dirty="0" err="1">
                <a:latin typeface="Times New Roman" panose="02020603050405020304" pitchFamily="18" charset="0"/>
                <a:ea typeface="Calibri" panose="020F0502020204030204" pitchFamily="34" charset="0"/>
                <a:cs typeface="Times New Roman" panose="02020603050405020304" pitchFamily="18" charset="0"/>
              </a:rPr>
              <a:t>Wender</a:t>
            </a:r>
            <a:r>
              <a:rPr lang="uk-UA" i="1" dirty="0">
                <a:latin typeface="Times New Roman" panose="02020603050405020304" pitchFamily="18" charset="0"/>
                <a:ea typeface="Calibri" panose="020F0502020204030204" pitchFamily="34" charset="0"/>
                <a:cs typeface="Times New Roman" panose="02020603050405020304" pitchFamily="18" charset="0"/>
              </a:rPr>
              <a:t>. </a:t>
            </a:r>
            <a:endParaRPr lang="ru-RU" i="1" dirty="0">
              <a:latin typeface="Times New Roman" panose="02020603050405020304" pitchFamily="18" charset="0"/>
              <a:cs typeface="Times New Roman" panose="02020603050405020304" pitchFamily="18" charset="0"/>
            </a:endParaRPr>
          </a:p>
        </p:txBody>
      </p:sp>
      <p:pic>
        <p:nvPicPr>
          <p:cNvPr id="13" name="Рисунок 12" descr="Сон великий (Pulsatilla grandis Wender. (Anemone grandis (Wender.) Kerner, A. polonica Błocki, P. grandis Wender. subsp. polonica (Błocki) Aichele et Schwegler, P. halleri (All.) Willd. subsp. grandis (Wender.) Meikle, P. vulgaris Mill. subsp. grandis (Wender.) Zamels)"/>
          <p:cNvPicPr/>
          <p:nvPr/>
        </p:nvPicPr>
        <p:blipFill>
          <a:blip r:embed="rId7">
            <a:extLst>
              <a:ext uri="{28A0092B-C50C-407E-A947-70E740481C1C}">
                <a14:useLocalDpi xmlns:a14="http://schemas.microsoft.com/office/drawing/2010/main" val="0"/>
              </a:ext>
            </a:extLst>
          </a:blip>
          <a:srcRect/>
          <a:stretch>
            <a:fillRect/>
          </a:stretch>
        </p:blipFill>
        <p:spPr bwMode="auto">
          <a:xfrm>
            <a:off x="7888649" y="2046081"/>
            <a:ext cx="2069267" cy="1587292"/>
          </a:xfrm>
          <a:prstGeom prst="rect">
            <a:avLst/>
          </a:prstGeom>
          <a:noFill/>
          <a:ln>
            <a:noFill/>
          </a:ln>
        </p:spPr>
      </p:pic>
      <p:sp>
        <p:nvSpPr>
          <p:cNvPr id="14" name="Прямоугольник 13"/>
          <p:cNvSpPr/>
          <p:nvPr/>
        </p:nvSpPr>
        <p:spPr>
          <a:xfrm>
            <a:off x="5013577" y="4187370"/>
            <a:ext cx="3094228" cy="646331"/>
          </a:xfrm>
          <a:prstGeom prst="rect">
            <a:avLst/>
          </a:prstGeom>
        </p:spPr>
        <p:txBody>
          <a:bodyPr wrap="square">
            <a:spAutoFit/>
          </a:bodyPr>
          <a:lstStyle/>
          <a:p>
            <a:r>
              <a:rPr lang="uk-UA" dirty="0">
                <a:latin typeface="Times New Roman" panose="02020603050405020304" pitchFamily="18" charset="0"/>
                <a:ea typeface="Calibri" panose="020F0502020204030204" pitchFamily="34" charset="0"/>
                <a:cs typeface="Times New Roman" panose="02020603050405020304" pitchFamily="18" charset="0"/>
              </a:rPr>
              <a:t>Сон розкритий </a:t>
            </a:r>
          </a:p>
          <a:p>
            <a:r>
              <a:rPr lang="uk-UA" i="1" dirty="0" err="1">
                <a:latin typeface="Times New Roman" panose="02020603050405020304" pitchFamily="18" charset="0"/>
                <a:ea typeface="Calibri" panose="020F0502020204030204" pitchFamily="34" charset="0"/>
                <a:cs typeface="Times New Roman" panose="02020603050405020304" pitchFamily="18" charset="0"/>
              </a:rPr>
              <a:t>Pulsatilla</a:t>
            </a:r>
            <a:r>
              <a:rPr lang="uk-UA" i="1" dirty="0">
                <a:latin typeface="Times New Roman" panose="02020603050405020304" pitchFamily="18" charset="0"/>
                <a:ea typeface="Calibri" panose="020F0502020204030204" pitchFamily="34" charset="0"/>
                <a:cs typeface="Times New Roman" panose="02020603050405020304" pitchFamily="18" charset="0"/>
              </a:rPr>
              <a:t> </a:t>
            </a:r>
            <a:r>
              <a:rPr lang="uk-UA" i="1" dirty="0" err="1">
                <a:latin typeface="Times New Roman" panose="02020603050405020304" pitchFamily="18" charset="0"/>
                <a:ea typeface="Calibri" panose="020F0502020204030204" pitchFamily="34" charset="0"/>
                <a:cs typeface="Times New Roman" panose="02020603050405020304" pitchFamily="18" charset="0"/>
              </a:rPr>
              <a:t>patens</a:t>
            </a:r>
            <a:r>
              <a:rPr lang="uk-UA" i="1" dirty="0">
                <a:latin typeface="Times New Roman" panose="02020603050405020304" pitchFamily="18" charset="0"/>
                <a:ea typeface="Calibri" panose="020F0502020204030204" pitchFamily="34" charset="0"/>
                <a:cs typeface="Times New Roman" panose="02020603050405020304" pitchFamily="18" charset="0"/>
              </a:rPr>
              <a:t> (L.) </a:t>
            </a:r>
            <a:r>
              <a:rPr lang="uk-UA" i="1" dirty="0" err="1">
                <a:latin typeface="Times New Roman" panose="02020603050405020304" pitchFamily="18" charset="0"/>
                <a:ea typeface="Calibri" panose="020F0502020204030204" pitchFamily="34" charset="0"/>
                <a:cs typeface="Times New Roman" panose="02020603050405020304" pitchFamily="18" charset="0"/>
              </a:rPr>
              <a:t>Mill</a:t>
            </a:r>
            <a:r>
              <a:rPr lang="uk-UA" i="1" dirty="0">
                <a:latin typeface="Times New Roman" panose="02020603050405020304" pitchFamily="18" charset="0"/>
                <a:ea typeface="Calibri" panose="020F0502020204030204" pitchFamily="34" charset="0"/>
                <a:cs typeface="Times New Roman" panose="02020603050405020304" pitchFamily="18" charset="0"/>
              </a:rPr>
              <a:t>. </a:t>
            </a:r>
            <a:r>
              <a:rPr lang="uk-UA" i="1" dirty="0" err="1">
                <a:latin typeface="Times New Roman" panose="02020603050405020304" pitchFamily="18" charset="0"/>
                <a:ea typeface="Calibri" panose="020F0502020204030204" pitchFamily="34" charset="0"/>
                <a:cs typeface="Times New Roman" panose="02020603050405020304" pitchFamily="18" charset="0"/>
              </a:rPr>
              <a:t>s.l</a:t>
            </a:r>
            <a:r>
              <a:rPr lang="uk-UA" dirty="0">
                <a:latin typeface="Times New Roman" panose="02020603050405020304" pitchFamily="18" charset="0"/>
                <a:ea typeface="Calibri" panose="020F0502020204030204" pitchFamily="34"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pic>
        <p:nvPicPr>
          <p:cNvPr id="15" name="Рисунок 14"/>
          <p:cNvPicPr/>
          <p:nvPr/>
        </p:nvPicPr>
        <p:blipFill>
          <a:blip r:embed="rId8"/>
          <a:stretch>
            <a:fillRect/>
          </a:stretch>
        </p:blipFill>
        <p:spPr>
          <a:xfrm>
            <a:off x="7921499" y="3747936"/>
            <a:ext cx="2069267" cy="1654323"/>
          </a:xfrm>
          <a:prstGeom prst="rect">
            <a:avLst/>
          </a:prstGeom>
        </p:spPr>
      </p:pic>
      <p:sp>
        <p:nvSpPr>
          <p:cNvPr id="16" name="Прямоугольник 15"/>
          <p:cNvSpPr/>
          <p:nvPr/>
        </p:nvSpPr>
        <p:spPr>
          <a:xfrm>
            <a:off x="3334855" y="5652911"/>
            <a:ext cx="2287806" cy="646331"/>
          </a:xfrm>
          <a:prstGeom prst="rect">
            <a:avLst/>
          </a:prstGeom>
        </p:spPr>
        <p:txBody>
          <a:bodyPr wrap="none">
            <a:spAutoFit/>
          </a:bodyPr>
          <a:lstStyle/>
          <a:p>
            <a:r>
              <a:rPr lang="uk-UA" dirty="0">
                <a:latin typeface="Times New Roman" panose="02020603050405020304" pitchFamily="18" charset="0"/>
                <a:ea typeface="Calibri" panose="020F0502020204030204" pitchFamily="34" charset="0"/>
                <a:cs typeface="Times New Roman" panose="02020603050405020304" pitchFamily="18" charset="0"/>
              </a:rPr>
              <a:t>Сон кримський </a:t>
            </a:r>
          </a:p>
          <a:p>
            <a:r>
              <a:rPr lang="uk-UA" i="1" dirty="0" err="1">
                <a:latin typeface="Times New Roman" panose="02020603050405020304" pitchFamily="18" charset="0"/>
                <a:ea typeface="Calibri" panose="020F0502020204030204" pitchFamily="34" charset="0"/>
                <a:cs typeface="Times New Roman" panose="02020603050405020304" pitchFamily="18" charset="0"/>
              </a:rPr>
              <a:t>Pulsatilla</a:t>
            </a:r>
            <a:r>
              <a:rPr lang="uk-UA" i="1" dirty="0">
                <a:latin typeface="Times New Roman" panose="02020603050405020304" pitchFamily="18" charset="0"/>
                <a:ea typeface="Calibri" panose="020F0502020204030204" pitchFamily="34" charset="0"/>
                <a:cs typeface="Times New Roman" panose="02020603050405020304" pitchFamily="18" charset="0"/>
              </a:rPr>
              <a:t> </a:t>
            </a:r>
            <a:r>
              <a:rPr lang="uk-UA" i="1" dirty="0" err="1">
                <a:latin typeface="Times New Roman" panose="02020603050405020304" pitchFamily="18" charset="0"/>
                <a:ea typeface="Calibri" panose="020F0502020204030204" pitchFamily="34" charset="0"/>
                <a:cs typeface="Times New Roman" panose="02020603050405020304" pitchFamily="18" charset="0"/>
              </a:rPr>
              <a:t>taurica</a:t>
            </a:r>
            <a:r>
              <a:rPr lang="uk-UA" i="1" dirty="0">
                <a:latin typeface="Times New Roman" panose="02020603050405020304" pitchFamily="18" charset="0"/>
                <a:ea typeface="Calibri" panose="020F0502020204030204" pitchFamily="34" charset="0"/>
                <a:cs typeface="Times New Roman" panose="02020603050405020304" pitchFamily="18" charset="0"/>
              </a:rPr>
              <a:t> </a:t>
            </a:r>
            <a:r>
              <a:rPr lang="uk-UA" i="1" dirty="0" err="1">
                <a:latin typeface="Times New Roman" panose="02020603050405020304" pitchFamily="18" charset="0"/>
                <a:ea typeface="Calibri" panose="020F0502020204030204" pitchFamily="34" charset="0"/>
                <a:cs typeface="Times New Roman" panose="02020603050405020304" pitchFamily="18" charset="0"/>
              </a:rPr>
              <a:t>Juz</a:t>
            </a:r>
            <a:r>
              <a:rPr lang="uk-UA" dirty="0">
                <a:latin typeface="Times New Roman" panose="02020603050405020304" pitchFamily="18" charset="0"/>
                <a:ea typeface="Calibri" panose="020F0502020204030204" pitchFamily="34"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pic>
        <p:nvPicPr>
          <p:cNvPr id="17" name="Рисунок 16" descr="Сон кримський (Pulsatilla taurica Juz. (P. halleri (All.) Willd. subsp. taurica (Juz.) K.Krause; P. litophila Kotov))"/>
          <p:cNvPicPr/>
          <p:nvPr/>
        </p:nvPicPr>
        <p:blipFill>
          <a:blip r:embed="rId9">
            <a:extLst>
              <a:ext uri="{28A0092B-C50C-407E-A947-70E740481C1C}">
                <a14:useLocalDpi xmlns:a14="http://schemas.microsoft.com/office/drawing/2010/main" val="0"/>
              </a:ext>
            </a:extLst>
          </a:blip>
          <a:srcRect/>
          <a:stretch>
            <a:fillRect/>
          </a:stretch>
        </p:blipFill>
        <p:spPr bwMode="auto">
          <a:xfrm>
            <a:off x="5518407" y="5128885"/>
            <a:ext cx="2201797" cy="1694381"/>
          </a:xfrm>
          <a:prstGeom prst="rect">
            <a:avLst/>
          </a:prstGeom>
          <a:noFill/>
          <a:ln>
            <a:noFill/>
          </a:ln>
        </p:spPr>
      </p:pic>
      <p:sp>
        <p:nvSpPr>
          <p:cNvPr id="19" name="Номер слайда 7"/>
          <p:cNvSpPr txBox="1">
            <a:spLocks/>
          </p:cNvSpPr>
          <p:nvPr/>
        </p:nvSpPr>
        <p:spPr>
          <a:xfrm>
            <a:off x="9226296" y="6456328"/>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pPr/>
              <a:t>5</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5911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ÐÐ¾ÑÐ¾Ð¶ÐµÐµ Ð¸Ð·Ð¾Ð±ÑÐ°Ð¶ÐµÐ½Ð¸Ðµ"/>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81584" y="872663"/>
            <a:ext cx="11305032" cy="5632311"/>
          </a:xfrm>
          <a:prstGeom prst="rect">
            <a:avLst/>
          </a:prstGeom>
        </p:spPr>
        <p:txBody>
          <a:bodyPr wrap="square">
            <a:spAutoFit/>
          </a:bodyPr>
          <a:lstStyle/>
          <a:p>
            <a:r>
              <a:rPr lang="uk-UA" b="1" dirty="0">
                <a:solidFill>
                  <a:srgbClr val="002060"/>
                </a:solidFill>
                <a:latin typeface="Times New Roman" panose="02020603050405020304" pitchFamily="18" charset="0"/>
                <a:ea typeface="Times New Roman" panose="02020603050405020304" pitchFamily="18" charset="0"/>
              </a:rPr>
              <a:t>Застосування лікарських засобів рослинного походження представляє безперечний інтерес для сучасної фармакотерапії, зокрема лікування неврологічних розладів. </a:t>
            </a:r>
          </a:p>
          <a:p>
            <a:endParaRPr lang="uk-UA" b="1" dirty="0">
              <a:solidFill>
                <a:srgbClr val="002060"/>
              </a:solidFill>
              <a:latin typeface="Times New Roman" panose="02020603050405020304" pitchFamily="18" charset="0"/>
              <a:ea typeface="Times New Roman" panose="02020603050405020304" pitchFamily="18" charset="0"/>
            </a:endParaRPr>
          </a:p>
          <a:p>
            <a:r>
              <a:rPr lang="uk-UA" dirty="0">
                <a:solidFill>
                  <a:srgbClr val="000000"/>
                </a:solidFill>
                <a:latin typeface="Times New Roman" panose="02020603050405020304" pitchFamily="18" charset="0"/>
                <a:ea typeface="Times New Roman" panose="02020603050405020304" pitchFamily="18" charset="0"/>
              </a:rPr>
              <a:t>Традиційно широкого застосування при порушеннях функцій нервової системи набули представники родин </a:t>
            </a:r>
            <a:r>
              <a:rPr lang="uk-UA" dirty="0" err="1">
                <a:solidFill>
                  <a:srgbClr val="000000"/>
                </a:solidFill>
                <a:latin typeface="Times New Roman" panose="02020603050405020304" pitchFamily="18" charset="0"/>
                <a:ea typeface="Times New Roman" panose="02020603050405020304" pitchFamily="18" charset="0"/>
              </a:rPr>
              <a:t>Глухокропивні</a:t>
            </a:r>
            <a:r>
              <a:rPr lang="uk-UA" dirty="0">
                <a:solidFill>
                  <a:srgbClr val="000000"/>
                </a:solidFill>
                <a:latin typeface="Times New Roman" panose="02020603050405020304" pitchFamily="18" charset="0"/>
                <a:ea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rPr>
              <a:t>Lamiaceae</a:t>
            </a:r>
            <a:r>
              <a:rPr lang="uk-UA" i="1" dirty="0">
                <a:solidFill>
                  <a:srgbClr val="000000"/>
                </a:solidFill>
                <a:latin typeface="Times New Roman" panose="02020603050405020304" pitchFamily="18" charset="0"/>
                <a:ea typeface="Times New Roman" panose="02020603050405020304" pitchFamily="18" charset="0"/>
              </a:rPr>
              <a:t>)</a:t>
            </a:r>
            <a:r>
              <a:rPr lang="en-US" dirty="0">
                <a:solidFill>
                  <a:srgbClr val="000000"/>
                </a:solidFill>
                <a:latin typeface="Times New Roman" panose="02020603050405020304" pitchFamily="18" charset="0"/>
                <a:ea typeface="Times New Roman" panose="02020603050405020304" pitchFamily="18" charset="0"/>
              </a:rPr>
              <a:t> </a:t>
            </a:r>
            <a:r>
              <a:rPr lang="uk-UA" dirty="0">
                <a:solidFill>
                  <a:srgbClr val="000000"/>
                </a:solidFill>
                <a:latin typeface="Times New Roman" panose="02020603050405020304" pitchFamily="18" charset="0"/>
                <a:ea typeface="Times New Roman" panose="02020603050405020304" pitchFamily="18" charset="0"/>
              </a:rPr>
              <a:t>та Ранникові (</a:t>
            </a:r>
            <a:r>
              <a:rPr lang="en-US" i="1" dirty="0" err="1">
                <a:solidFill>
                  <a:srgbClr val="000000"/>
                </a:solidFill>
                <a:latin typeface="Times New Roman" panose="02020603050405020304" pitchFamily="18" charset="0"/>
                <a:ea typeface="Times New Roman" panose="02020603050405020304" pitchFamily="18" charset="0"/>
              </a:rPr>
              <a:t>Ranunculaceae</a:t>
            </a:r>
            <a:r>
              <a:rPr lang="uk-UA" i="1" dirty="0">
                <a:solidFill>
                  <a:srgbClr val="000000"/>
                </a:solidFill>
                <a:latin typeface="Times New Roman" panose="02020603050405020304" pitchFamily="18" charset="0"/>
                <a:ea typeface="Times New Roman" panose="02020603050405020304" pitchFamily="18" charset="0"/>
              </a:rPr>
              <a:t>), </a:t>
            </a:r>
            <a:r>
              <a:rPr lang="uk-UA" dirty="0">
                <a:solidFill>
                  <a:srgbClr val="000000"/>
                </a:solidFill>
                <a:latin typeface="Times New Roman" panose="02020603050405020304" pitchFamily="18" charset="0"/>
                <a:ea typeface="Times New Roman" panose="02020603050405020304" pitchFamily="18" charset="0"/>
              </a:rPr>
              <a:t>дослідженню яких присвячені роботи вітчизняних (</a:t>
            </a:r>
            <a:r>
              <a:rPr lang="uk-UA" b="1" dirty="0">
                <a:solidFill>
                  <a:srgbClr val="002060"/>
                </a:solidFill>
                <a:latin typeface="Times New Roman" panose="02020603050405020304" pitchFamily="18" charset="0"/>
                <a:ea typeface="Calibri" panose="020F0502020204030204" pitchFamily="34" charset="0"/>
              </a:rPr>
              <a:t>Я.С. Колісник, 2015 р.</a:t>
            </a:r>
            <a:r>
              <a:rPr lang="uk-UA" dirty="0">
                <a:solidFill>
                  <a:srgbClr val="000000"/>
                </a:solidFill>
                <a:latin typeface="Times New Roman" panose="02020603050405020304" pitchFamily="18" charset="0"/>
                <a:ea typeface="Times New Roman" panose="02020603050405020304" pitchFamily="18" charset="0"/>
              </a:rPr>
              <a:t>) і зарубіжних вчених (</a:t>
            </a:r>
            <a:r>
              <a:rPr lang="uk-UA" b="1" dirty="0">
                <a:solidFill>
                  <a:srgbClr val="002060"/>
                </a:solidFill>
                <a:latin typeface="Times New Roman" panose="02020603050405020304" pitchFamily="18" charset="0"/>
                <a:ea typeface="Calibri" panose="020F0502020204030204" pitchFamily="34" charset="0"/>
              </a:rPr>
              <a:t>Е.В. </a:t>
            </a:r>
            <a:r>
              <a:rPr lang="uk-UA" b="1" dirty="0" err="1">
                <a:solidFill>
                  <a:srgbClr val="002060"/>
                </a:solidFill>
                <a:latin typeface="Times New Roman" panose="02020603050405020304" pitchFamily="18" charset="0"/>
                <a:ea typeface="Calibri" panose="020F0502020204030204" pitchFamily="34" charset="0"/>
              </a:rPr>
              <a:t>Гелла</a:t>
            </a:r>
            <a:r>
              <a:rPr lang="uk-UA" b="1" dirty="0">
                <a:solidFill>
                  <a:srgbClr val="002060"/>
                </a:solidFill>
                <a:latin typeface="Times New Roman" panose="02020603050405020304" pitchFamily="18" charset="0"/>
                <a:ea typeface="Calibri" panose="020F0502020204030204" pitchFamily="34" charset="0"/>
              </a:rPr>
              <a:t>, 1991 р.; А.О. Кругла, 2012 р.</a:t>
            </a:r>
            <a:r>
              <a:rPr lang="uk-UA" dirty="0">
                <a:solidFill>
                  <a:srgbClr val="002060"/>
                </a:solidFill>
                <a:latin typeface="Times New Roman" panose="02020603050405020304" pitchFamily="18" charset="0"/>
                <a:ea typeface="Times New Roman" panose="02020603050405020304" pitchFamily="18" charset="0"/>
              </a:rPr>
              <a:t>),  </a:t>
            </a:r>
            <a:r>
              <a:rPr lang="uk-UA" dirty="0">
                <a:solidFill>
                  <a:srgbClr val="000000"/>
                </a:solidFill>
                <a:latin typeface="Times New Roman" panose="02020603050405020304" pitchFamily="18" charset="0"/>
                <a:ea typeface="Times New Roman" panose="02020603050405020304" pitchFamily="18" charset="0"/>
              </a:rPr>
              <a:t>в яких, зокрема, представлені </a:t>
            </a:r>
            <a:r>
              <a:rPr lang="uk-UA" b="1" dirty="0">
                <a:solidFill>
                  <a:srgbClr val="002060"/>
                </a:solidFill>
                <a:latin typeface="Times New Roman" panose="02020603050405020304" pitchFamily="18" charset="0"/>
                <a:ea typeface="Times New Roman" panose="02020603050405020304" pitchFamily="18" charset="0"/>
              </a:rPr>
              <a:t>результати фармакогностичного вивчення </a:t>
            </a:r>
            <a:r>
              <a:rPr lang="uk-UA" b="1" dirty="0">
                <a:solidFill>
                  <a:srgbClr val="002060"/>
                </a:solidFill>
                <a:latin typeface="Times New Roman" panose="02020603050405020304" pitchFamily="18" charset="0"/>
                <a:ea typeface="Calibri" panose="020F0502020204030204" pitchFamily="34" charset="0"/>
              </a:rPr>
              <a:t>трави </a:t>
            </a:r>
            <a:r>
              <a:rPr lang="uk-UA" b="1" dirty="0" err="1">
                <a:solidFill>
                  <a:srgbClr val="002060"/>
                </a:solidFill>
                <a:latin typeface="Times New Roman" panose="02020603050405020304" pitchFamily="18" charset="0"/>
                <a:ea typeface="Calibri" panose="020F0502020204030204" pitchFamily="34" charset="0"/>
              </a:rPr>
              <a:t>м'яточнику</a:t>
            </a:r>
            <a:r>
              <a:rPr lang="uk-UA" b="1" dirty="0">
                <a:solidFill>
                  <a:srgbClr val="002060"/>
                </a:solidFill>
                <a:latin typeface="Times New Roman" panose="02020603050405020304" pitchFamily="18" charset="0"/>
                <a:ea typeface="Calibri" panose="020F0502020204030204" pitchFamily="34" charset="0"/>
              </a:rPr>
              <a:t> чорного</a:t>
            </a:r>
            <a:r>
              <a:rPr lang="uk-UA" dirty="0">
                <a:solidFill>
                  <a:srgbClr val="002060"/>
                </a:solidFill>
                <a:latin typeface="Times New Roman" panose="02020603050405020304" pitchFamily="18" charset="0"/>
                <a:ea typeface="Calibri" panose="020F0502020204030204" pitchFamily="34" charset="0"/>
              </a:rPr>
              <a:t>. </a:t>
            </a:r>
          </a:p>
          <a:p>
            <a:endParaRPr lang="uk-UA" dirty="0">
              <a:solidFill>
                <a:srgbClr val="000000"/>
              </a:solidFill>
              <a:latin typeface="Times New Roman" panose="02020603050405020304" pitchFamily="18" charset="0"/>
              <a:ea typeface="Calibri" panose="020F0502020204030204" pitchFamily="34" charset="0"/>
            </a:endParaRPr>
          </a:p>
          <a:p>
            <a:r>
              <a:rPr lang="uk-UA" dirty="0">
                <a:solidFill>
                  <a:srgbClr val="000000"/>
                </a:solidFill>
                <a:latin typeface="Times New Roman" panose="02020603050405020304" pitchFamily="18" charset="0"/>
                <a:ea typeface="Calibri" panose="020F0502020204030204" pitchFamily="34" charset="0"/>
              </a:rPr>
              <a:t>Дисертаційна робота </a:t>
            </a:r>
            <a:r>
              <a:rPr lang="uk-UA" b="1" dirty="0">
                <a:solidFill>
                  <a:srgbClr val="002060"/>
                </a:solidFill>
                <a:latin typeface="Times New Roman" panose="02020603050405020304" pitchFamily="18" charset="0"/>
                <a:ea typeface="Calibri" panose="020F0502020204030204" pitchFamily="34" charset="0"/>
              </a:rPr>
              <a:t>Н.М. Мартинової (П'ятигорськ, 1995 р.) </a:t>
            </a:r>
            <a:r>
              <a:rPr lang="uk-UA" dirty="0">
                <a:solidFill>
                  <a:srgbClr val="000000"/>
                </a:solidFill>
                <a:latin typeface="Times New Roman" panose="02020603050405020304" pitchFamily="18" charset="0"/>
                <a:ea typeface="Calibri" panose="020F0502020204030204" pitchFamily="34" charset="0"/>
              </a:rPr>
              <a:t>присвячена </a:t>
            </a:r>
            <a:r>
              <a:rPr lang="uk-UA" b="1" dirty="0">
                <a:solidFill>
                  <a:srgbClr val="002060"/>
                </a:solidFill>
                <a:latin typeface="Times New Roman" panose="02020603050405020304" pitchFamily="18" charset="0"/>
                <a:ea typeface="Calibri" panose="020F0502020204030204" pitchFamily="34" charset="0"/>
              </a:rPr>
              <a:t>фармакогностичному вивченню рослин родини Ранникові, зокрема, рутвиці жовтої </a:t>
            </a:r>
            <a:r>
              <a:rPr lang="ru-RU" b="1" i="1" dirty="0" err="1">
                <a:solidFill>
                  <a:srgbClr val="002060"/>
                </a:solidFill>
                <a:latin typeface="Times New Roman" panose="02020603050405020304" pitchFamily="18" charset="0"/>
                <a:ea typeface="Calibri" panose="020F0502020204030204" pitchFamily="34" charset="0"/>
              </a:rPr>
              <a:t>Thalictrum</a:t>
            </a:r>
            <a:r>
              <a:rPr lang="ru-RU" b="1" i="1" dirty="0">
                <a:solidFill>
                  <a:srgbClr val="002060"/>
                </a:solidFill>
                <a:latin typeface="Times New Roman" panose="02020603050405020304" pitchFamily="18" charset="0"/>
                <a:ea typeface="Calibri" panose="020F0502020204030204" pitchFamily="34" charset="0"/>
              </a:rPr>
              <a:t> </a:t>
            </a:r>
            <a:r>
              <a:rPr lang="ru-RU" b="1" i="1" dirty="0" err="1">
                <a:solidFill>
                  <a:srgbClr val="002060"/>
                </a:solidFill>
                <a:latin typeface="Times New Roman" panose="02020603050405020304" pitchFamily="18" charset="0"/>
                <a:ea typeface="Calibri" panose="020F0502020204030204" pitchFamily="34" charset="0"/>
              </a:rPr>
              <a:t>flavum</a:t>
            </a:r>
            <a:r>
              <a:rPr lang="ru-RU" b="1" i="1" dirty="0">
                <a:solidFill>
                  <a:srgbClr val="002060"/>
                </a:solidFill>
                <a:latin typeface="Times New Roman" panose="02020603050405020304" pitchFamily="18" charset="0"/>
                <a:ea typeface="Calibri" panose="020F0502020204030204" pitchFamily="34" charset="0"/>
              </a:rPr>
              <a:t> </a:t>
            </a:r>
            <a:r>
              <a:rPr lang="ru-RU" b="1" dirty="0">
                <a:solidFill>
                  <a:srgbClr val="002060"/>
                </a:solidFill>
                <a:latin typeface="Times New Roman" panose="02020603050405020304" pitchFamily="18" charset="0"/>
                <a:ea typeface="Calibri" panose="020F0502020204030204" pitchFamily="34" charset="0"/>
              </a:rPr>
              <a:t>L</a:t>
            </a:r>
            <a:r>
              <a:rPr lang="uk-UA" b="1" i="1" dirty="0">
                <a:solidFill>
                  <a:srgbClr val="002060"/>
                </a:solidFill>
                <a:latin typeface="Times New Roman" panose="02020603050405020304" pitchFamily="18" charset="0"/>
                <a:ea typeface="Calibri" panose="020F0502020204030204" pitchFamily="34" charset="0"/>
              </a:rPr>
              <a:t>.</a:t>
            </a:r>
            <a:r>
              <a:rPr lang="uk-UA" i="1" dirty="0">
                <a:solidFill>
                  <a:srgbClr val="002060"/>
                </a:solidFill>
                <a:latin typeface="Times New Roman" panose="02020603050405020304" pitchFamily="18" charset="0"/>
                <a:ea typeface="Calibri" panose="020F0502020204030204" pitchFamily="34" charset="0"/>
              </a:rPr>
              <a:t> </a:t>
            </a:r>
          </a:p>
          <a:p>
            <a:endParaRPr lang="uk-UA" i="1" dirty="0">
              <a:solidFill>
                <a:srgbClr val="000000"/>
              </a:solidFill>
              <a:latin typeface="Times New Roman" panose="02020603050405020304" pitchFamily="18" charset="0"/>
              <a:ea typeface="Calibri" panose="020F0502020204030204" pitchFamily="34" charset="0"/>
            </a:endParaRPr>
          </a:p>
          <a:p>
            <a:r>
              <a:rPr lang="uk-UA" dirty="0">
                <a:solidFill>
                  <a:srgbClr val="000000"/>
                </a:solidFill>
                <a:latin typeface="Times New Roman" panose="02020603050405020304" pitchFamily="18" charset="0"/>
                <a:ea typeface="Calibri" panose="020F0502020204030204" pitchFamily="34" charset="0"/>
              </a:rPr>
              <a:t>У роботах (</a:t>
            </a:r>
            <a:r>
              <a:rPr lang="uk-UA" b="1" dirty="0">
                <a:solidFill>
                  <a:srgbClr val="002060"/>
                </a:solidFill>
                <a:latin typeface="Times New Roman" panose="02020603050405020304" pitchFamily="18" charset="0"/>
                <a:ea typeface="Calibri" panose="020F0502020204030204" pitchFamily="34" charset="0"/>
              </a:rPr>
              <a:t>І.В. </a:t>
            </a:r>
            <a:r>
              <a:rPr lang="uk-UA" b="1" dirty="0" err="1">
                <a:solidFill>
                  <a:srgbClr val="002060"/>
                </a:solidFill>
                <a:latin typeface="Times New Roman" panose="02020603050405020304" pitchFamily="18" charset="0"/>
                <a:ea typeface="Calibri" panose="020F0502020204030204" pitchFamily="34" charset="0"/>
              </a:rPr>
              <a:t>Сараєв</a:t>
            </a:r>
            <a:r>
              <a:rPr lang="uk-UA" b="1" dirty="0">
                <a:solidFill>
                  <a:srgbClr val="002060"/>
                </a:solidFill>
                <a:latin typeface="Times New Roman" panose="02020603050405020304" pitchFamily="18" charset="0"/>
                <a:ea typeface="Calibri" panose="020F0502020204030204" pitchFamily="34" charset="0"/>
              </a:rPr>
              <a:t>, 2002 р.; Ю.М. </a:t>
            </a:r>
            <a:r>
              <a:rPr lang="uk-UA" b="1" dirty="0" err="1">
                <a:solidFill>
                  <a:srgbClr val="002060"/>
                </a:solidFill>
                <a:latin typeface="Times New Roman" panose="02020603050405020304" pitchFamily="18" charset="0"/>
                <a:ea typeface="Calibri" panose="020F0502020204030204" pitchFamily="34" charset="0"/>
              </a:rPr>
              <a:t>Тертична</a:t>
            </a:r>
            <a:r>
              <a:rPr lang="uk-UA" b="1" dirty="0">
                <a:solidFill>
                  <a:srgbClr val="002060"/>
                </a:solidFill>
                <a:latin typeface="Times New Roman" panose="02020603050405020304" pitchFamily="18" charset="0"/>
                <a:ea typeface="Calibri" panose="020F0502020204030204" pitchFamily="34" charset="0"/>
              </a:rPr>
              <a:t>, 2011 р.; Л.Ю. </a:t>
            </a:r>
            <a:r>
              <a:rPr lang="uk-UA" b="1" dirty="0" err="1">
                <a:solidFill>
                  <a:srgbClr val="002060"/>
                </a:solidFill>
                <a:latin typeface="Times New Roman" panose="02020603050405020304" pitchFamily="18" charset="0"/>
                <a:ea typeface="Calibri" panose="020F0502020204030204" pitchFamily="34" charset="0"/>
              </a:rPr>
              <a:t>Самойлова</a:t>
            </a:r>
            <a:r>
              <a:rPr lang="uk-UA" b="1" dirty="0">
                <a:solidFill>
                  <a:srgbClr val="002060"/>
                </a:solidFill>
                <a:latin typeface="Times New Roman" panose="02020603050405020304" pitchFamily="18" charset="0"/>
                <a:ea typeface="Calibri" panose="020F0502020204030204" pitchFamily="34" charset="0"/>
              </a:rPr>
              <a:t>, 2012 р</a:t>
            </a:r>
            <a:r>
              <a:rPr lang="uk-UA" dirty="0">
                <a:solidFill>
                  <a:srgbClr val="000000"/>
                </a:solidFill>
                <a:latin typeface="Times New Roman" panose="02020603050405020304" pitchFamily="18" charset="0"/>
                <a:ea typeface="Calibri" panose="020F0502020204030204" pitchFamily="34" charset="0"/>
              </a:rPr>
              <a:t>.) досліджено </a:t>
            </a:r>
            <a:r>
              <a:rPr lang="uk-UA" b="1" dirty="0" err="1">
                <a:solidFill>
                  <a:srgbClr val="002060"/>
                </a:solidFill>
                <a:latin typeface="Times New Roman" panose="02020603050405020304" pitchFamily="18" charset="0"/>
                <a:ea typeface="Calibri" panose="020F0502020204030204" pitchFamily="34" charset="0"/>
              </a:rPr>
              <a:t>калусні</a:t>
            </a:r>
            <a:r>
              <a:rPr lang="uk-UA" b="1" dirty="0">
                <a:solidFill>
                  <a:srgbClr val="002060"/>
                </a:solidFill>
                <a:latin typeface="Times New Roman" panose="02020603050405020304" pitchFamily="18" charset="0"/>
                <a:ea typeface="Calibri" panose="020F0502020204030204" pitchFamily="34" charset="0"/>
              </a:rPr>
              <a:t> тканини</a:t>
            </a:r>
            <a:r>
              <a:rPr lang="uk-UA" b="1" i="1" dirty="0">
                <a:solidFill>
                  <a:srgbClr val="002060"/>
                </a:solidFill>
                <a:latin typeface="Times New Roman" panose="02020603050405020304" pitchFamily="18" charset="0"/>
                <a:ea typeface="Calibri" panose="020F0502020204030204" pitchFamily="34" charset="0"/>
              </a:rPr>
              <a:t> </a:t>
            </a:r>
            <a:r>
              <a:rPr lang="uk-UA" b="1" dirty="0">
                <a:solidFill>
                  <a:srgbClr val="002060"/>
                </a:solidFill>
                <a:latin typeface="Times New Roman" panose="02020603050405020304" pitchFamily="18" charset="0"/>
                <a:ea typeface="Calibri" panose="020F0502020204030204" pitchFamily="34" charset="0"/>
              </a:rPr>
              <a:t>рутвиці малої</a:t>
            </a:r>
            <a:r>
              <a:rPr lang="uk-UA" b="1" i="1" dirty="0">
                <a:solidFill>
                  <a:srgbClr val="002060"/>
                </a:solidFill>
                <a:latin typeface="Times New Roman" panose="02020603050405020304" pitchFamily="18" charset="0"/>
                <a:ea typeface="Calibri" panose="020F0502020204030204" pitchFamily="34" charset="0"/>
              </a:rPr>
              <a:t> (</a:t>
            </a:r>
            <a:r>
              <a:rPr lang="ru-RU" b="1" i="1" dirty="0" err="1">
                <a:solidFill>
                  <a:srgbClr val="002060"/>
                </a:solidFill>
                <a:latin typeface="Times New Roman" panose="02020603050405020304" pitchFamily="18" charset="0"/>
                <a:ea typeface="Calibri" panose="020F0502020204030204" pitchFamily="34" charset="0"/>
              </a:rPr>
              <a:t>Thalictrum</a:t>
            </a:r>
            <a:r>
              <a:rPr lang="ru-RU" b="1" i="1" dirty="0">
                <a:solidFill>
                  <a:srgbClr val="002060"/>
                </a:solidFill>
                <a:latin typeface="Times New Roman" panose="02020603050405020304" pitchFamily="18" charset="0"/>
                <a:ea typeface="Calibri" panose="020F0502020204030204" pitchFamily="34" charset="0"/>
              </a:rPr>
              <a:t> </a:t>
            </a:r>
            <a:r>
              <a:rPr lang="ru-RU" b="1" i="1" dirty="0" err="1">
                <a:solidFill>
                  <a:srgbClr val="002060"/>
                </a:solidFill>
                <a:latin typeface="Times New Roman" panose="02020603050405020304" pitchFamily="18" charset="0"/>
                <a:ea typeface="Calibri" panose="020F0502020204030204" pitchFamily="34" charset="0"/>
              </a:rPr>
              <a:t>minus</a:t>
            </a:r>
            <a:r>
              <a:rPr lang="ru-RU" b="1" i="1" dirty="0">
                <a:solidFill>
                  <a:srgbClr val="002060"/>
                </a:solidFill>
                <a:latin typeface="Times New Roman" panose="02020603050405020304" pitchFamily="18" charset="0"/>
                <a:ea typeface="Calibri" panose="020F0502020204030204" pitchFamily="34" charset="0"/>
              </a:rPr>
              <a:t> </a:t>
            </a:r>
            <a:r>
              <a:rPr lang="ru-RU" b="1" dirty="0">
                <a:solidFill>
                  <a:srgbClr val="002060"/>
                </a:solidFill>
                <a:latin typeface="Times New Roman" panose="02020603050405020304" pitchFamily="18" charset="0"/>
                <a:ea typeface="Calibri" panose="020F0502020204030204" pitchFamily="34" charset="0"/>
              </a:rPr>
              <a:t>L</a:t>
            </a:r>
            <a:r>
              <a:rPr lang="uk-UA" b="1" dirty="0">
                <a:solidFill>
                  <a:srgbClr val="002060"/>
                </a:solidFill>
                <a:latin typeface="Times New Roman" panose="02020603050405020304" pitchFamily="18" charset="0"/>
                <a:ea typeface="Calibri" panose="020F0502020204030204" pitchFamily="34" charset="0"/>
              </a:rPr>
              <a:t>.) </a:t>
            </a:r>
            <a:r>
              <a:rPr lang="uk-UA" b="1" dirty="0">
                <a:solidFill>
                  <a:srgbClr val="002060"/>
                </a:solidFill>
                <a:latin typeface="Times New Roman" panose="02020603050405020304" pitchFamily="18" charset="0"/>
                <a:ea typeface="Times New Roman" panose="02020603050405020304" pitchFamily="18" charset="0"/>
              </a:rPr>
              <a:t>і рутвиці простої (</a:t>
            </a:r>
            <a:r>
              <a:rPr lang="ru-RU" b="1" i="1" dirty="0" err="1">
                <a:solidFill>
                  <a:srgbClr val="002060"/>
                </a:solidFill>
                <a:latin typeface="Times New Roman" panose="02020603050405020304" pitchFamily="18" charset="0"/>
                <a:ea typeface="Times New Roman" panose="02020603050405020304" pitchFamily="18" charset="0"/>
              </a:rPr>
              <a:t>Thalictrum</a:t>
            </a:r>
            <a:r>
              <a:rPr lang="ru-RU" b="1" i="1" dirty="0">
                <a:solidFill>
                  <a:srgbClr val="002060"/>
                </a:solidFill>
                <a:latin typeface="Times New Roman" panose="02020603050405020304" pitchFamily="18" charset="0"/>
                <a:ea typeface="Times New Roman" panose="02020603050405020304" pitchFamily="18" charset="0"/>
              </a:rPr>
              <a:t> </a:t>
            </a:r>
            <a:r>
              <a:rPr lang="ru-RU" b="1" i="1" dirty="0" err="1">
                <a:solidFill>
                  <a:srgbClr val="002060"/>
                </a:solidFill>
                <a:latin typeface="Times New Roman" panose="02020603050405020304" pitchFamily="18" charset="0"/>
                <a:ea typeface="Times New Roman" panose="02020603050405020304" pitchFamily="18" charset="0"/>
              </a:rPr>
              <a:t>simplex</a:t>
            </a:r>
            <a:r>
              <a:rPr lang="ru-RU" b="1" i="1" dirty="0">
                <a:solidFill>
                  <a:srgbClr val="002060"/>
                </a:solidFill>
                <a:latin typeface="Times New Roman" panose="02020603050405020304" pitchFamily="18" charset="0"/>
                <a:ea typeface="Times New Roman" panose="02020603050405020304" pitchFamily="18" charset="0"/>
              </a:rPr>
              <a:t> </a:t>
            </a:r>
            <a:r>
              <a:rPr lang="ru-RU" b="1" dirty="0">
                <a:solidFill>
                  <a:srgbClr val="002060"/>
                </a:solidFill>
                <a:latin typeface="Times New Roman" panose="02020603050405020304" pitchFamily="18" charset="0"/>
                <a:ea typeface="Times New Roman" panose="02020603050405020304" pitchFamily="18" charset="0"/>
              </a:rPr>
              <a:t>L</a:t>
            </a:r>
            <a:r>
              <a:rPr lang="uk-UA" b="1" dirty="0">
                <a:solidFill>
                  <a:srgbClr val="002060"/>
                </a:solidFill>
                <a:latin typeface="Times New Roman" panose="02020603050405020304" pitchFamily="18" charset="0"/>
                <a:ea typeface="Times New Roman" panose="02020603050405020304" pitchFamily="18" charset="0"/>
              </a:rPr>
              <a:t>.)</a:t>
            </a:r>
            <a:r>
              <a:rPr lang="uk-UA" b="1" dirty="0">
                <a:solidFill>
                  <a:srgbClr val="002060"/>
                </a:solidFill>
                <a:latin typeface="Times New Roman" panose="02020603050405020304" pitchFamily="18" charset="0"/>
                <a:ea typeface="Calibri" panose="020F0502020204030204" pitchFamily="34" charset="0"/>
              </a:rPr>
              <a:t>, біосинтез у них основних груп біологічно активних речовин, зокрема алкалоїдів.</a:t>
            </a:r>
            <a:r>
              <a:rPr lang="uk-UA" dirty="0">
                <a:solidFill>
                  <a:srgbClr val="000000"/>
                </a:solidFill>
                <a:latin typeface="Times New Roman" panose="02020603050405020304" pitchFamily="18" charset="0"/>
                <a:ea typeface="Calibri" panose="020F0502020204030204" pitchFamily="34" charset="0"/>
              </a:rPr>
              <a:t> </a:t>
            </a:r>
          </a:p>
          <a:p>
            <a:endParaRPr lang="uk-UA" dirty="0">
              <a:solidFill>
                <a:srgbClr val="000000"/>
              </a:solidFill>
              <a:latin typeface="Times New Roman" panose="02020603050405020304" pitchFamily="18" charset="0"/>
              <a:ea typeface="Calibri" panose="020F0502020204030204" pitchFamily="34" charset="0"/>
            </a:endParaRPr>
          </a:p>
          <a:p>
            <a:r>
              <a:rPr lang="uk-UA" dirty="0">
                <a:solidFill>
                  <a:srgbClr val="000000"/>
                </a:solidFill>
                <a:latin typeface="Times New Roman" panose="02020603050405020304" pitchFamily="18" charset="0"/>
                <a:ea typeface="Calibri" panose="020F0502020204030204" pitchFamily="34" charset="0"/>
              </a:rPr>
              <a:t>Робота </a:t>
            </a:r>
            <a:r>
              <a:rPr lang="uk-UA" b="1" dirty="0" err="1">
                <a:solidFill>
                  <a:srgbClr val="002060"/>
                </a:solidFill>
                <a:latin typeface="Times New Roman" panose="02020603050405020304" pitchFamily="18" charset="0"/>
                <a:ea typeface="Calibri" panose="020F0502020204030204" pitchFamily="34" charset="0"/>
              </a:rPr>
              <a:t>Трофімової</a:t>
            </a:r>
            <a:r>
              <a:rPr lang="uk-UA" b="1" dirty="0">
                <a:solidFill>
                  <a:srgbClr val="002060"/>
                </a:solidFill>
                <a:latin typeface="Times New Roman" panose="02020603050405020304" pitchFamily="18" charset="0"/>
                <a:ea typeface="Calibri" panose="020F0502020204030204" pitchFamily="34" charset="0"/>
              </a:rPr>
              <a:t> Н.М. (Іркутськ, 1999 р.)</a:t>
            </a:r>
            <a:r>
              <a:rPr lang="uk-UA" dirty="0">
                <a:solidFill>
                  <a:srgbClr val="000000"/>
                </a:solidFill>
                <a:latin typeface="Times New Roman" panose="02020603050405020304" pitchFamily="18" charset="0"/>
                <a:ea typeface="Calibri" panose="020F0502020204030204" pitchFamily="34" charset="0"/>
              </a:rPr>
              <a:t> присвячена дослідженню </a:t>
            </a:r>
            <a:r>
              <a:rPr lang="uk-UA" b="1" dirty="0" err="1">
                <a:solidFill>
                  <a:srgbClr val="002060"/>
                </a:solidFill>
                <a:latin typeface="Times New Roman" panose="02020603050405020304" pitchFamily="18" charset="0"/>
                <a:ea typeface="Calibri" panose="020F0502020204030204" pitchFamily="34" charset="0"/>
              </a:rPr>
              <a:t>тритерпенових</a:t>
            </a:r>
            <a:r>
              <a:rPr lang="uk-UA" b="1" dirty="0">
                <a:solidFill>
                  <a:srgbClr val="002060"/>
                </a:solidFill>
                <a:latin typeface="Times New Roman" panose="02020603050405020304" pitchFamily="18" charset="0"/>
                <a:ea typeface="Calibri" panose="020F0502020204030204" pitchFamily="34" charset="0"/>
              </a:rPr>
              <a:t> </a:t>
            </a:r>
            <a:r>
              <a:rPr lang="uk-UA" b="1" dirty="0" err="1">
                <a:solidFill>
                  <a:srgbClr val="002060"/>
                </a:solidFill>
                <a:latin typeface="Times New Roman" panose="02020603050405020304" pitchFamily="18" charset="0"/>
                <a:ea typeface="Calibri" panose="020F0502020204030204" pitchFamily="34" charset="0"/>
              </a:rPr>
              <a:t>глікозидів</a:t>
            </a:r>
            <a:r>
              <a:rPr lang="uk-UA" b="1" dirty="0">
                <a:solidFill>
                  <a:srgbClr val="002060"/>
                </a:solidFill>
                <a:latin typeface="Times New Roman" panose="02020603050405020304" pitchFamily="18" charset="0"/>
                <a:ea typeface="Calibri" panose="020F0502020204030204" pitchFamily="34" charset="0"/>
              </a:rPr>
              <a:t> рутвиці малої</a:t>
            </a:r>
            <a:r>
              <a:rPr lang="uk-UA" b="1" i="1" dirty="0">
                <a:solidFill>
                  <a:srgbClr val="002060"/>
                </a:solidFill>
                <a:latin typeface="Times New Roman" panose="02020603050405020304" pitchFamily="18" charset="0"/>
                <a:ea typeface="Calibri" panose="020F0502020204030204" pitchFamily="34" charset="0"/>
              </a:rPr>
              <a:t>.</a:t>
            </a:r>
            <a:r>
              <a:rPr lang="uk-UA" i="1" dirty="0">
                <a:solidFill>
                  <a:srgbClr val="000000"/>
                </a:solidFill>
                <a:latin typeface="Times New Roman" panose="02020603050405020304" pitchFamily="18" charset="0"/>
                <a:ea typeface="Calibri" panose="020F0502020204030204" pitchFamily="34" charset="0"/>
              </a:rPr>
              <a:t> </a:t>
            </a:r>
          </a:p>
          <a:p>
            <a:endParaRPr lang="uk-UA" i="1" dirty="0">
              <a:solidFill>
                <a:srgbClr val="000000"/>
              </a:solidFill>
              <a:latin typeface="Times New Roman" panose="02020603050405020304" pitchFamily="18" charset="0"/>
              <a:ea typeface="Calibri" panose="020F0502020204030204" pitchFamily="34" charset="0"/>
            </a:endParaRPr>
          </a:p>
          <a:p>
            <a:r>
              <a:rPr lang="uk-UA" dirty="0">
                <a:solidFill>
                  <a:srgbClr val="000000"/>
                </a:solidFill>
                <a:latin typeface="Times New Roman" panose="02020603050405020304" pitchFamily="18" charset="0"/>
                <a:ea typeface="Calibri" panose="020F0502020204030204" pitchFamily="34" charset="0"/>
              </a:rPr>
              <a:t>У роботі </a:t>
            </a:r>
            <a:r>
              <a:rPr lang="uk-UA" b="1" dirty="0" err="1">
                <a:solidFill>
                  <a:srgbClr val="002060"/>
                </a:solidFill>
                <a:latin typeface="Times New Roman" panose="02020603050405020304" pitchFamily="18" charset="0"/>
                <a:ea typeface="Calibri" panose="020F0502020204030204" pitchFamily="34" charset="0"/>
              </a:rPr>
              <a:t>Луферова</a:t>
            </a:r>
            <a:r>
              <a:rPr lang="uk-UA" b="1" dirty="0">
                <a:solidFill>
                  <a:srgbClr val="002060"/>
                </a:solidFill>
                <a:latin typeface="Times New Roman" panose="02020603050405020304" pitchFamily="18" charset="0"/>
                <a:ea typeface="Calibri" panose="020F0502020204030204" pitchFamily="34" charset="0"/>
              </a:rPr>
              <a:t> О.М. (Москва, 1984 р.)</a:t>
            </a:r>
            <a:r>
              <a:rPr lang="uk-UA" dirty="0">
                <a:solidFill>
                  <a:srgbClr val="000000"/>
                </a:solidFill>
                <a:latin typeface="Times New Roman" panose="02020603050405020304" pitchFamily="18" charset="0"/>
                <a:ea typeface="Calibri" panose="020F0502020204030204" pitchFamily="34" charset="0"/>
              </a:rPr>
              <a:t> представлене </a:t>
            </a:r>
            <a:r>
              <a:rPr lang="uk-UA" b="1" dirty="0">
                <a:solidFill>
                  <a:srgbClr val="002060"/>
                </a:solidFill>
                <a:latin typeface="Times New Roman" panose="02020603050405020304" pitchFamily="18" charset="0"/>
                <a:ea typeface="Calibri" panose="020F0502020204030204" pitchFamily="34" charset="0"/>
              </a:rPr>
              <a:t>морфолого-анатомічне дослідження видів роду Рутвиці (</a:t>
            </a:r>
            <a:r>
              <a:rPr lang="ru-RU" b="1" i="1" dirty="0" err="1">
                <a:solidFill>
                  <a:srgbClr val="002060"/>
                </a:solidFill>
                <a:latin typeface="Times New Roman" panose="02020603050405020304" pitchFamily="18" charset="0"/>
                <a:ea typeface="Calibri" panose="020F0502020204030204" pitchFamily="34" charset="0"/>
              </a:rPr>
              <a:t>Thalictrum</a:t>
            </a:r>
            <a:r>
              <a:rPr lang="ru-RU" b="1" i="1" dirty="0">
                <a:solidFill>
                  <a:srgbClr val="002060"/>
                </a:solidFill>
                <a:latin typeface="Times New Roman" panose="02020603050405020304" pitchFamily="18" charset="0"/>
                <a:ea typeface="Calibri" panose="020F0502020204030204" pitchFamily="34" charset="0"/>
              </a:rPr>
              <a:t> </a:t>
            </a:r>
            <a:r>
              <a:rPr lang="ru-RU" b="1" dirty="0">
                <a:solidFill>
                  <a:srgbClr val="002060"/>
                </a:solidFill>
                <a:latin typeface="Times New Roman" panose="02020603050405020304" pitchFamily="18" charset="0"/>
                <a:ea typeface="Calibri" panose="020F0502020204030204" pitchFamily="34" charset="0"/>
              </a:rPr>
              <a:t>L</a:t>
            </a:r>
            <a:r>
              <a:rPr lang="uk-UA" b="1" dirty="0">
                <a:solidFill>
                  <a:srgbClr val="002060"/>
                </a:solidFill>
                <a:latin typeface="Times New Roman" panose="02020603050405020304" pitchFamily="18" charset="0"/>
                <a:ea typeface="Calibri" panose="020F0502020204030204" pitchFamily="34" charset="0"/>
              </a:rPr>
              <a:t>.) в онтогенезі і розглянуті питання таксономічних ознак рослин цього роду. </a:t>
            </a:r>
            <a:endParaRPr lang="ru-RU" b="1" dirty="0">
              <a:solidFill>
                <a:srgbClr val="002060"/>
              </a:solidFill>
            </a:endParaRPr>
          </a:p>
        </p:txBody>
      </p:sp>
      <p:sp>
        <p:nvSpPr>
          <p:cNvPr id="6" name="Прямоугольник 5"/>
          <p:cNvSpPr/>
          <p:nvPr/>
        </p:nvSpPr>
        <p:spPr>
          <a:xfrm>
            <a:off x="807819" y="146053"/>
            <a:ext cx="10798629" cy="430887"/>
          </a:xfrm>
          <a:prstGeom prst="rect">
            <a:avLst/>
          </a:prstGeom>
        </p:spPr>
        <p:txBody>
          <a:bodyPr wrap="square">
            <a:spAutoFit/>
          </a:bodyPr>
          <a:lstStyle/>
          <a:p>
            <a:pPr algn="ct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Аналітичний огляд літературних даних щодо аспектів вивчення досліджуваних ЛР</a:t>
            </a:r>
            <a:endParaRPr lang="ru-RU" sz="2200" b="1" dirty="0">
              <a:solidFill>
                <a:srgbClr val="002060"/>
              </a:solidFill>
              <a:effectLst>
                <a:outerShdw blurRad="38100" dist="38100" dir="2700000" algn="tl">
                  <a:srgbClr val="000000">
                    <a:alpha val="43137"/>
                  </a:srgbClr>
                </a:outerShdw>
              </a:effectLst>
            </a:endParaRPr>
          </a:p>
        </p:txBody>
      </p:sp>
      <p:sp>
        <p:nvSpPr>
          <p:cNvPr id="7" name="Номер слайда 7"/>
          <p:cNvSpPr>
            <a:spLocks noGrp="1"/>
          </p:cNvSpPr>
          <p:nvPr>
            <p:ph type="sldNum" sz="quarter" idx="12"/>
          </p:nvPr>
        </p:nvSpPr>
        <p:spPr>
          <a:xfrm>
            <a:off x="9226296" y="6456328"/>
            <a:ext cx="2743200" cy="365125"/>
          </a:xfrm>
        </p:spPr>
        <p:txBody>
          <a:body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t>6</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6964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ÐÐ¾ÑÐ¾Ð¶ÐµÐµ Ð¸Ð·Ð¾Ð±ÑÐ°Ð¶ÐµÐ½Ð¸Ðµ"/>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118715" y="136909"/>
            <a:ext cx="10798629" cy="430887"/>
          </a:xfrm>
          <a:prstGeom prst="rect">
            <a:avLst/>
          </a:prstGeom>
        </p:spPr>
        <p:txBody>
          <a:bodyPr wrap="square">
            <a:spAutoFit/>
          </a:bodyPr>
          <a:lstStyle/>
          <a:p>
            <a:pPr algn="ct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Мета і завдання дослідження</a:t>
            </a:r>
            <a:endParaRPr lang="ru-RU" sz="2200" b="1" dirty="0">
              <a:solidFill>
                <a:srgbClr val="002060"/>
              </a:solidFill>
              <a:effectLst>
                <a:outerShdw blurRad="38100" dist="38100" dir="2700000" algn="tl">
                  <a:srgbClr val="000000">
                    <a:alpha val="43137"/>
                  </a:srgbClr>
                </a:outerShdw>
              </a:effectLst>
            </a:endParaRPr>
          </a:p>
        </p:txBody>
      </p:sp>
      <p:pic>
        <p:nvPicPr>
          <p:cNvPr id="3074" name="Picture 2" descr="Картинки по запросу цел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30" y="136909"/>
            <a:ext cx="2215836" cy="1661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45581" y="703087"/>
            <a:ext cx="9371763" cy="1200329"/>
          </a:xfrm>
          <a:prstGeom prst="rect">
            <a:avLst/>
          </a:prstGeom>
        </p:spPr>
        <p:txBody>
          <a:bodyPr wrap="square">
            <a:spAutoFit/>
          </a:bodyPr>
          <a:lstStyle/>
          <a:p>
            <a:pPr indent="449580" algn="just">
              <a:lnSpc>
                <a:spcPct val="150000"/>
              </a:lnSpc>
              <a:spcAft>
                <a:spcPts val="0"/>
              </a:spcAft>
            </a:pPr>
            <a:r>
              <a:rPr lang="uk-UA" sz="1600" b="1" dirty="0">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Метою нашої роботи </a:t>
            </a:r>
            <a:r>
              <a:rPr lang="uk-UA" sz="1600" b="1" dirty="0">
                <a:latin typeface="Arial" panose="020B0604020202020204" pitchFamily="34" charset="0"/>
                <a:ea typeface="Calibri" panose="020F0502020204030204" pitchFamily="34" charset="0"/>
                <a:cs typeface="Arial" panose="020B0604020202020204" pitchFamily="34" charset="0"/>
              </a:rPr>
              <a:t>було фармакогностичне вивчення </a:t>
            </a:r>
            <a:r>
              <a:rPr lang="uk-UA" sz="1600" b="1" dirty="0">
                <a:solidFill>
                  <a:srgbClr val="000000"/>
                </a:solidFill>
                <a:latin typeface="Arial" panose="020B0604020202020204" pitchFamily="34" charset="0"/>
                <a:ea typeface="Calibri" panose="020F0502020204030204" pitchFamily="34" charset="0"/>
                <a:cs typeface="Arial" panose="020B0604020202020204" pitchFamily="34" charset="0"/>
              </a:rPr>
              <a:t>рослинної сировини </a:t>
            </a:r>
            <a:r>
              <a:rPr lang="uk-UA" sz="1600" b="1" dirty="0" err="1">
                <a:solidFill>
                  <a:srgbClr val="000000"/>
                </a:solidFill>
                <a:latin typeface="Arial" panose="020B0604020202020204" pitchFamily="34" charset="0"/>
                <a:ea typeface="Calibri" panose="020F0502020204030204" pitchFamily="34" charset="0"/>
                <a:cs typeface="Arial" panose="020B0604020202020204" pitchFamily="34" charset="0"/>
              </a:rPr>
              <a:t>нейромедіаторної</a:t>
            </a:r>
            <a:r>
              <a:rPr lang="uk-UA" sz="1600" b="1" dirty="0">
                <a:solidFill>
                  <a:srgbClr val="000000"/>
                </a:solidFill>
                <a:latin typeface="Arial" panose="020B0604020202020204" pitchFamily="34" charset="0"/>
                <a:ea typeface="Calibri" panose="020F0502020204030204" pitchFamily="34" charset="0"/>
                <a:cs typeface="Arial" panose="020B0604020202020204" pitchFamily="34" charset="0"/>
              </a:rPr>
              <a:t> дії серед представників родин </a:t>
            </a:r>
            <a:r>
              <a:rPr lang="en-US" sz="1600" b="1" i="1" dirty="0" err="1">
                <a:solidFill>
                  <a:srgbClr val="000000"/>
                </a:solidFill>
                <a:latin typeface="Arial" panose="020B0604020202020204" pitchFamily="34" charset="0"/>
                <a:ea typeface="Calibri" panose="020F0502020204030204" pitchFamily="34" charset="0"/>
                <a:cs typeface="Arial" panose="020B0604020202020204" pitchFamily="34" charset="0"/>
              </a:rPr>
              <a:t>Lamiaceae</a:t>
            </a:r>
            <a:r>
              <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uk-UA" sz="1600" b="1" dirty="0">
                <a:solidFill>
                  <a:srgbClr val="000000"/>
                </a:solidFill>
                <a:latin typeface="Arial" panose="020B0604020202020204" pitchFamily="34" charset="0"/>
                <a:ea typeface="Calibri" panose="020F0502020204030204" pitchFamily="34" charset="0"/>
                <a:cs typeface="Arial" panose="020B0604020202020204" pitchFamily="34" charset="0"/>
              </a:rPr>
              <a:t>та </a:t>
            </a:r>
            <a:r>
              <a:rPr lang="en-US" sz="1600" b="1" i="1" dirty="0" err="1">
                <a:solidFill>
                  <a:srgbClr val="000000"/>
                </a:solidFill>
                <a:latin typeface="Arial" panose="020B0604020202020204" pitchFamily="34" charset="0"/>
                <a:ea typeface="Calibri" panose="020F0502020204030204" pitchFamily="34" charset="0"/>
                <a:cs typeface="Arial" panose="020B0604020202020204" pitchFamily="34" charset="0"/>
              </a:rPr>
              <a:t>Ranunculaceae</a:t>
            </a:r>
            <a:r>
              <a:rPr lang="uk-UA" sz="1600" b="1" dirty="0">
                <a:solidFill>
                  <a:srgbClr val="000000"/>
                </a:solidFill>
                <a:latin typeface="Arial" panose="020B0604020202020204" pitchFamily="34" charset="0"/>
                <a:ea typeface="Calibri" panose="020F0502020204030204" pitchFamily="34" charset="0"/>
                <a:cs typeface="Arial" panose="020B0604020202020204" pitchFamily="34" charset="0"/>
              </a:rPr>
              <a:t> та створення на їх основі лікарських засобів.</a:t>
            </a:r>
            <a:endParaRPr lang="ru-RU" sz="1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Прямоугольник 2"/>
          <p:cNvSpPr/>
          <p:nvPr/>
        </p:nvSpPr>
        <p:spPr>
          <a:xfrm>
            <a:off x="200967" y="1919317"/>
            <a:ext cx="11826910" cy="458587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uk-UA" sz="1600" dirty="0">
                <a:latin typeface="Arial" panose="020B0604020202020204" pitchFamily="34" charset="0"/>
                <a:cs typeface="Arial" panose="020B0604020202020204" pitchFamily="34" charset="0"/>
              </a:rPr>
              <a:t>Для досягнення поставленої мети необхідно було вирішити такі </a:t>
            </a:r>
            <a:r>
              <a:rPr lang="uk-UA" sz="1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завдання</a:t>
            </a:r>
            <a:r>
              <a:rPr lang="uk-UA" sz="1600" b="1" dirty="0">
                <a:solidFill>
                  <a:srgbClr val="C00000"/>
                </a:solidFill>
                <a:latin typeface="Arial" panose="020B0604020202020204" pitchFamily="34" charset="0"/>
                <a:cs typeface="Arial" panose="020B0604020202020204" pitchFamily="34" charset="0"/>
              </a:rPr>
              <a:t>:</a:t>
            </a:r>
            <a:endParaRPr lang="ru-RU" sz="1600" b="1" dirty="0">
              <a:solidFill>
                <a:srgbClr val="C00000"/>
              </a:solidFill>
              <a:latin typeface="Arial" panose="020B0604020202020204" pitchFamily="34" charset="0"/>
              <a:cs typeface="Arial" panose="020B0604020202020204" pitchFamily="34" charset="0"/>
            </a:endParaRPr>
          </a:p>
          <a:p>
            <a:pPr lvl="0"/>
            <a:r>
              <a:rPr lang="uk-UA" sz="1600" dirty="0">
                <a:latin typeface="Arial" panose="020B0604020202020204" pitchFamily="34" charset="0"/>
                <a:cs typeface="Arial" panose="020B0604020202020204" pitchFamily="34" charset="0"/>
              </a:rPr>
              <a:t>- провести аналіз наукових літературних даних стосовно актуальності фармакогностичного вивчення лікарських рослин </a:t>
            </a:r>
            <a:r>
              <a:rPr lang="uk-UA" sz="1600" dirty="0" err="1">
                <a:latin typeface="Arial" panose="020B0604020202020204" pitchFamily="34" charset="0"/>
                <a:cs typeface="Arial" panose="020B0604020202020204" pitchFamily="34" charset="0"/>
              </a:rPr>
              <a:t>нейромедіаторної</a:t>
            </a:r>
            <a:r>
              <a:rPr lang="uk-UA" sz="1600" dirty="0">
                <a:latin typeface="Arial" panose="020B0604020202020204" pitchFamily="34" charset="0"/>
                <a:cs typeface="Arial" panose="020B0604020202020204" pitchFamily="34" charset="0"/>
              </a:rPr>
              <a:t> дії серед представників родин </a:t>
            </a:r>
            <a:r>
              <a:rPr lang="en-US" sz="1600" i="1" dirty="0" err="1">
                <a:latin typeface="Arial" panose="020B0604020202020204" pitchFamily="34" charset="0"/>
                <a:cs typeface="Arial" panose="020B0604020202020204" pitchFamily="34" charset="0"/>
              </a:rPr>
              <a:t>Lamiaceae</a:t>
            </a:r>
            <a:r>
              <a:rPr lang="en-US" sz="1600" dirty="0">
                <a:latin typeface="Arial" panose="020B0604020202020204" pitchFamily="34" charset="0"/>
                <a:cs typeface="Arial" panose="020B0604020202020204" pitchFamily="34" charset="0"/>
              </a:rPr>
              <a:t> </a:t>
            </a:r>
            <a:r>
              <a:rPr lang="uk-UA" sz="1600" dirty="0">
                <a:latin typeface="Arial" panose="020B0604020202020204" pitchFamily="34" charset="0"/>
                <a:cs typeface="Arial" panose="020B0604020202020204" pitchFamily="34" charset="0"/>
              </a:rPr>
              <a:t>та </a:t>
            </a:r>
            <a:r>
              <a:rPr lang="en-US" sz="1600" i="1" dirty="0" err="1">
                <a:latin typeface="Arial" panose="020B0604020202020204" pitchFamily="34" charset="0"/>
                <a:cs typeface="Arial" panose="020B0604020202020204" pitchFamily="34" charset="0"/>
              </a:rPr>
              <a:t>Ranunculaceae</a:t>
            </a:r>
            <a:r>
              <a:rPr lang="uk-UA" sz="1600" dirty="0">
                <a:latin typeface="Arial" panose="020B0604020202020204" pitchFamily="34" charset="0"/>
                <a:cs typeface="Arial" panose="020B0604020202020204" pitchFamily="34" charset="0"/>
              </a:rPr>
              <a:t>, ботанічної характеристики, хімічного складу та застосування рослин родів </a:t>
            </a:r>
            <a:r>
              <a:rPr lang="ru-RU" sz="1600" i="1" dirty="0" err="1">
                <a:latin typeface="Arial" panose="020B0604020202020204" pitchFamily="34" charset="0"/>
                <a:cs typeface="Arial" panose="020B0604020202020204" pitchFamily="34" charset="0"/>
              </a:rPr>
              <a:t>Thalictrum</a:t>
            </a:r>
            <a:r>
              <a:rPr lang="uk-UA" sz="1600" dirty="0">
                <a:latin typeface="Arial" panose="020B0604020202020204" pitchFamily="34" charset="0"/>
                <a:cs typeface="Arial" panose="020B0604020202020204" pitchFamily="34" charset="0"/>
              </a:rPr>
              <a:t> та </a:t>
            </a:r>
            <a:r>
              <a:rPr lang="en-US" sz="1600" i="1" dirty="0" err="1">
                <a:latin typeface="Arial" panose="020B0604020202020204" pitchFamily="34" charset="0"/>
                <a:cs typeface="Arial" panose="020B0604020202020204" pitchFamily="34" charset="0"/>
              </a:rPr>
              <a:t>Pulsatilla</a:t>
            </a:r>
            <a:r>
              <a:rPr lang="uk-UA" sz="1600" dirty="0">
                <a:latin typeface="Arial" panose="020B0604020202020204" pitchFamily="34" charset="0"/>
                <a:cs typeface="Arial" panose="020B0604020202020204" pitchFamily="34" charset="0"/>
              </a:rPr>
              <a:t>; проаналізувати номенклатуру седативних, снодійних та </a:t>
            </a:r>
            <a:r>
              <a:rPr lang="uk-UA" sz="1600" dirty="0" err="1">
                <a:latin typeface="Arial" panose="020B0604020202020204" pitchFamily="34" charset="0"/>
                <a:cs typeface="Arial" panose="020B0604020202020204" pitchFamily="34" charset="0"/>
              </a:rPr>
              <a:t>ноотропних</a:t>
            </a:r>
            <a:r>
              <a:rPr lang="uk-UA" sz="1600" dirty="0">
                <a:latin typeface="Arial" panose="020B0604020202020204" pitchFamily="34" charset="0"/>
                <a:cs typeface="Arial" panose="020B0604020202020204" pitchFamily="34" charset="0"/>
              </a:rPr>
              <a:t> засобів в Україні;</a:t>
            </a:r>
            <a:endParaRPr lang="ru-RU" sz="1600" dirty="0">
              <a:latin typeface="Arial" panose="020B0604020202020204" pitchFamily="34" charset="0"/>
              <a:cs typeface="Arial" panose="020B0604020202020204" pitchFamily="34" charset="0"/>
            </a:endParaRPr>
          </a:p>
          <a:p>
            <a:pPr lvl="0"/>
            <a:r>
              <a:rPr lang="uk-UA" sz="1600" dirty="0">
                <a:latin typeface="Arial" panose="020B0604020202020204" pitchFamily="34" charset="0"/>
                <a:cs typeface="Arial" panose="020B0604020202020204" pitchFamily="34" charset="0"/>
              </a:rPr>
              <a:t>- провести апробацію </a:t>
            </a:r>
            <a:r>
              <a:rPr lang="uk-UA" sz="1600" dirty="0" err="1">
                <a:latin typeface="Arial" panose="020B0604020202020204" pitchFamily="34" charset="0"/>
                <a:cs typeface="Arial" panose="020B0604020202020204" pitchFamily="34" charset="0"/>
              </a:rPr>
              <a:t>методик</a:t>
            </a:r>
            <a:r>
              <a:rPr lang="uk-UA" sz="1600" dirty="0">
                <a:latin typeface="Arial" panose="020B0604020202020204" pitchFamily="34" charset="0"/>
                <a:cs typeface="Arial" panose="020B0604020202020204" pitchFamily="34" charset="0"/>
              </a:rPr>
              <a:t> контролю якості </a:t>
            </a:r>
            <a:r>
              <a:rPr lang="uk-UA" sz="1600" dirty="0" err="1">
                <a:latin typeface="Arial" panose="020B0604020202020204" pitchFamily="34" charset="0"/>
                <a:cs typeface="Arial" panose="020B0604020202020204" pitchFamily="34" charset="0"/>
              </a:rPr>
              <a:t>м'яточнику</a:t>
            </a:r>
            <a:r>
              <a:rPr lang="uk-UA" sz="1600" dirty="0">
                <a:latin typeface="Arial" panose="020B0604020202020204" pitchFamily="34" charset="0"/>
                <a:cs typeface="Arial" panose="020B0604020202020204" pitchFamily="34" charset="0"/>
              </a:rPr>
              <a:t> чорного трави у відповідності до вимог монографій ДФУ та ЄФ;</a:t>
            </a:r>
            <a:endParaRPr lang="ru-RU" sz="1600" dirty="0">
              <a:latin typeface="Arial" panose="020B0604020202020204" pitchFamily="34" charset="0"/>
              <a:cs typeface="Arial" panose="020B0604020202020204" pitchFamily="34" charset="0"/>
            </a:endParaRPr>
          </a:p>
          <a:p>
            <a:pPr lvl="0"/>
            <a:r>
              <a:rPr lang="uk-UA" sz="1600" dirty="0">
                <a:latin typeface="Arial" panose="020B0604020202020204" pitchFamily="34" charset="0"/>
                <a:cs typeface="Arial" panose="020B0604020202020204" pitchFamily="34" charset="0"/>
              </a:rPr>
              <a:t>- провести морфолого-анатомічні дослідження зі встановленням діагностичних ознак рутвиці смердючої трави та сону лучного трави;</a:t>
            </a:r>
            <a:endParaRPr lang="ru-RU" sz="1600" dirty="0">
              <a:latin typeface="Arial" panose="020B0604020202020204" pitchFamily="34" charset="0"/>
              <a:cs typeface="Arial" panose="020B0604020202020204" pitchFamily="34" charset="0"/>
            </a:endParaRPr>
          </a:p>
          <a:p>
            <a:pPr lvl="0"/>
            <a:r>
              <a:rPr lang="uk-UA" sz="1600" dirty="0">
                <a:latin typeface="Arial" panose="020B0604020202020204" pitchFamily="34" charset="0"/>
                <a:cs typeface="Arial" panose="020B0604020202020204" pitchFamily="34" charset="0"/>
              </a:rPr>
              <a:t>- визначити у сону лучного траві, рутвиці смердючої траві та коренях кількісний вміст груп біологічно активних речовин – </a:t>
            </a:r>
            <a:r>
              <a:rPr lang="uk-UA" sz="1600" dirty="0" err="1">
                <a:latin typeface="Arial" panose="020B0604020202020204" pitchFamily="34" charset="0"/>
                <a:cs typeface="Arial" panose="020B0604020202020204" pitchFamily="34" charset="0"/>
              </a:rPr>
              <a:t>макро</a:t>
            </a:r>
            <a:r>
              <a:rPr lang="uk-UA" sz="1600" dirty="0">
                <a:latin typeface="Arial" panose="020B0604020202020204" pitchFamily="34" charset="0"/>
                <a:cs typeface="Arial" panose="020B0604020202020204" pitchFamily="34" charset="0"/>
              </a:rPr>
              <a:t>- та мікроелементів, амінокислот, моносахаридів, фенольних </a:t>
            </a:r>
            <a:r>
              <a:rPr lang="uk-UA" sz="1600" dirty="0" err="1">
                <a:latin typeface="Arial" panose="020B0604020202020204" pitchFamily="34" charset="0"/>
                <a:cs typeface="Arial" panose="020B0604020202020204" pitchFamily="34" charset="0"/>
              </a:rPr>
              <a:t>сполук</a:t>
            </a:r>
            <a:r>
              <a:rPr lang="uk-UA" sz="1600" dirty="0">
                <a:latin typeface="Arial" panose="020B0604020202020204" pitchFamily="34" charset="0"/>
                <a:cs typeface="Arial" panose="020B0604020202020204" pitchFamily="34" charset="0"/>
              </a:rPr>
              <a:t>, жирних кислот, </a:t>
            </a:r>
            <a:r>
              <a:rPr lang="uk-UA" sz="1600" dirty="0" err="1">
                <a:latin typeface="Arial" panose="020B0604020202020204" pitchFamily="34" charset="0"/>
                <a:cs typeface="Arial" panose="020B0604020202020204" pitchFamily="34" charset="0"/>
              </a:rPr>
              <a:t>сапонінів</a:t>
            </a:r>
            <a:r>
              <a:rPr lang="uk-UA" sz="1600" dirty="0">
                <a:latin typeface="Arial" panose="020B0604020202020204" pitchFamily="34" charset="0"/>
                <a:cs typeface="Arial" panose="020B0604020202020204" pitchFamily="34" charset="0"/>
              </a:rPr>
              <a:t>;</a:t>
            </a:r>
            <a:endParaRPr lang="ru-RU" sz="1600" dirty="0">
              <a:latin typeface="Arial" panose="020B0604020202020204" pitchFamily="34" charset="0"/>
              <a:cs typeface="Arial" panose="020B0604020202020204" pitchFamily="34" charset="0"/>
            </a:endParaRPr>
          </a:p>
          <a:p>
            <a:pPr lvl="0"/>
            <a:r>
              <a:rPr lang="uk-UA" sz="1600" dirty="0">
                <a:latin typeface="Arial" panose="020B0604020202020204" pitchFamily="34" charset="0"/>
                <a:cs typeface="Arial" panose="020B0604020202020204" pitchFamily="34" charset="0"/>
              </a:rPr>
              <a:t>- розробити критерії стандартизації рутвиці смердючої трави та сону лучного трави, визначити технологічні параметри сировини; </a:t>
            </a:r>
            <a:endParaRPr lang="ru-RU" sz="1600" dirty="0">
              <a:latin typeface="Arial" panose="020B0604020202020204" pitchFamily="34" charset="0"/>
              <a:cs typeface="Arial" panose="020B0604020202020204" pitchFamily="34" charset="0"/>
            </a:endParaRPr>
          </a:p>
          <a:p>
            <a:pPr lvl="0"/>
            <a:r>
              <a:rPr lang="uk-UA" sz="1600" dirty="0">
                <a:latin typeface="Arial" panose="020B0604020202020204" pitchFamily="34" charset="0"/>
                <a:cs typeface="Arial" panose="020B0604020202020204" pitchFamily="34" charset="0"/>
              </a:rPr>
              <a:t>- провести дослідження з обґрунтування вибору екстрагенту для отримання екстрактів рутвиці смердючої трави, </a:t>
            </a:r>
            <a:r>
              <a:rPr lang="uk-UA" sz="1600" dirty="0" err="1">
                <a:latin typeface="Arial" panose="020B0604020202020204" pitchFamily="34" charset="0"/>
                <a:cs typeface="Arial" panose="020B0604020202020204" pitchFamily="34" charset="0"/>
              </a:rPr>
              <a:t>м'яточнику</a:t>
            </a:r>
            <a:r>
              <a:rPr lang="uk-UA" sz="1600" dirty="0">
                <a:latin typeface="Arial" panose="020B0604020202020204" pitchFamily="34" charset="0"/>
                <a:cs typeface="Arial" panose="020B0604020202020204" pitchFamily="34" charset="0"/>
              </a:rPr>
              <a:t> чорного трави та сону лучного трави;</a:t>
            </a:r>
            <a:endParaRPr lang="ru-RU" sz="1600" dirty="0">
              <a:latin typeface="Arial" panose="020B0604020202020204" pitchFamily="34" charset="0"/>
              <a:cs typeface="Arial" panose="020B0604020202020204" pitchFamily="34" charset="0"/>
            </a:endParaRPr>
          </a:p>
          <a:p>
            <a:pPr lvl="0"/>
            <a:r>
              <a:rPr lang="uk-UA" sz="1600" dirty="0">
                <a:latin typeface="Arial" panose="020B0604020202020204" pitchFamily="34" charset="0"/>
                <a:cs typeface="Arial" panose="020B0604020202020204" pitchFamily="34" charset="0"/>
              </a:rPr>
              <a:t>- отримати екстракти з рослинної сировини, визначити їх </a:t>
            </a:r>
            <a:r>
              <a:rPr lang="uk-UA" sz="1600" dirty="0" err="1">
                <a:latin typeface="Arial" panose="020B0604020202020204" pitchFamily="34" charset="0"/>
                <a:cs typeface="Arial" panose="020B0604020202020204" pitchFamily="34" charset="0"/>
              </a:rPr>
              <a:t>фармако</a:t>
            </a:r>
            <a:r>
              <a:rPr lang="uk-UA" sz="1600" dirty="0">
                <a:latin typeface="Arial" panose="020B0604020202020204" pitchFamily="34" charset="0"/>
                <a:cs typeface="Arial" panose="020B0604020202020204" pitchFamily="34" charset="0"/>
              </a:rPr>
              <a:t>-технологічні параметри та показники якості, визначити їх </a:t>
            </a:r>
            <a:r>
              <a:rPr lang="uk-UA" sz="1600" dirty="0" err="1">
                <a:latin typeface="Arial" panose="020B0604020202020204" pitchFamily="34" charset="0"/>
                <a:cs typeface="Arial" panose="020B0604020202020204" pitchFamily="34" charset="0"/>
              </a:rPr>
              <a:t>нейромедіаторну</a:t>
            </a:r>
            <a:r>
              <a:rPr lang="uk-UA" sz="1600" dirty="0">
                <a:latin typeface="Arial" panose="020B0604020202020204" pitchFamily="34" charset="0"/>
                <a:cs typeface="Arial" panose="020B0604020202020204" pitchFamily="34" charset="0"/>
              </a:rPr>
              <a:t> активність;</a:t>
            </a:r>
            <a:endParaRPr lang="ru-RU" sz="1600" dirty="0">
              <a:latin typeface="Arial" panose="020B0604020202020204" pitchFamily="34" charset="0"/>
              <a:cs typeface="Arial" panose="020B0604020202020204" pitchFamily="34" charset="0"/>
            </a:endParaRPr>
          </a:p>
          <a:p>
            <a:pPr lvl="0"/>
            <a:r>
              <a:rPr lang="uk-UA" sz="1600" dirty="0">
                <a:latin typeface="Arial" panose="020B0604020202020204" pitchFamily="34" charset="0"/>
                <a:cs typeface="Arial" panose="020B0604020202020204" pitchFamily="34" charset="0"/>
              </a:rPr>
              <a:t>- обґрунтувати склад, технологію отримання, визначити параметри стандартизації та розробити методики контролю добавки дієтичної «</a:t>
            </a:r>
            <a:r>
              <a:rPr lang="uk-UA" sz="1600" dirty="0" err="1">
                <a:latin typeface="Arial" panose="020B0604020202020204" pitchFamily="34" charset="0"/>
                <a:cs typeface="Arial" panose="020B0604020202020204" pitchFamily="34" charset="0"/>
              </a:rPr>
              <a:t>Мемофіт</a:t>
            </a:r>
            <a:r>
              <a:rPr lang="uk-UA" sz="1600" dirty="0">
                <a:latin typeface="Arial" panose="020B0604020202020204" pitchFamily="34" charset="0"/>
                <a:cs typeface="Arial" panose="020B0604020202020204" pitchFamily="34" charset="0"/>
              </a:rPr>
              <a:t>», визначити її </a:t>
            </a:r>
            <a:r>
              <a:rPr lang="uk-UA" sz="1600" dirty="0" err="1">
                <a:latin typeface="Arial" panose="020B0604020202020204" pitchFamily="34" charset="0"/>
                <a:cs typeface="Arial" panose="020B0604020202020204" pitchFamily="34" charset="0"/>
              </a:rPr>
              <a:t>нейромедіаторну</a:t>
            </a:r>
            <a:r>
              <a:rPr lang="uk-UA" sz="1600" dirty="0">
                <a:latin typeface="Arial" panose="020B0604020202020204" pitchFamily="34" charset="0"/>
                <a:cs typeface="Arial" panose="020B0604020202020204" pitchFamily="34" charset="0"/>
              </a:rPr>
              <a:t> дію та гостру токсичність.</a:t>
            </a:r>
            <a:endParaRPr lang="ru-RU" sz="1600" dirty="0">
              <a:latin typeface="Arial" panose="020B0604020202020204" pitchFamily="34" charset="0"/>
              <a:cs typeface="Arial" panose="020B0604020202020204" pitchFamily="34" charset="0"/>
            </a:endParaRPr>
          </a:p>
        </p:txBody>
      </p:sp>
      <p:sp>
        <p:nvSpPr>
          <p:cNvPr id="8" name="Номер слайда 7"/>
          <p:cNvSpPr>
            <a:spLocks noGrp="1"/>
          </p:cNvSpPr>
          <p:nvPr>
            <p:ph type="sldNum" sz="quarter" idx="12"/>
          </p:nvPr>
        </p:nvSpPr>
        <p:spPr>
          <a:xfrm>
            <a:off x="9226296" y="6456328"/>
            <a:ext cx="2743200" cy="365125"/>
          </a:xfrm>
        </p:spPr>
        <p:txBody>
          <a:body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t>7</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9026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ÐÐ¾ÑÐ¾Ð¶ÐµÐµ Ð¸Ð·Ð¾Ð±ÑÐ°Ð¶ÐµÐ½Ð¸Ðµ"/>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18715" y="197199"/>
            <a:ext cx="9793795" cy="430887"/>
          </a:xfrm>
          <a:prstGeom prst="rect">
            <a:avLst/>
          </a:prstGeom>
        </p:spPr>
        <p:txBody>
          <a:bodyPr wrap="square">
            <a:spAutoFit/>
          </a:bodyPr>
          <a:lstStyle/>
          <a:p>
            <a:pPr algn="ct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Об'єкти дослідження</a:t>
            </a:r>
            <a:endParaRPr lang="ru-RU" sz="2200" b="1" dirty="0">
              <a:solidFill>
                <a:srgbClr val="002060"/>
              </a:solidFill>
              <a:effectLst>
                <a:outerShdw blurRad="38100" dist="38100" dir="2700000" algn="tl">
                  <a:srgbClr val="000000">
                    <a:alpha val="43137"/>
                  </a:srgbClr>
                </a:outerShdw>
              </a:effectLst>
            </a:endParaRPr>
          </a:p>
        </p:txBody>
      </p:sp>
      <p:sp>
        <p:nvSpPr>
          <p:cNvPr id="3" name="Прямоугольник 2"/>
          <p:cNvSpPr/>
          <p:nvPr/>
        </p:nvSpPr>
        <p:spPr>
          <a:xfrm>
            <a:off x="2130251" y="429435"/>
            <a:ext cx="9823936" cy="3785652"/>
          </a:xfrm>
          <a:prstGeom prst="rect">
            <a:avLst/>
          </a:prstGeom>
        </p:spPr>
        <p:txBody>
          <a:bodyPr wrap="square">
            <a:spAutoFit/>
          </a:bodyPr>
          <a:lstStyle/>
          <a:p>
            <a:pPr indent="449580" algn="just">
              <a:lnSpc>
                <a:spcPct val="150000"/>
              </a:lnSpc>
              <a:spcAft>
                <a:spcPts val="0"/>
              </a:spcAft>
            </a:pPr>
            <a:r>
              <a:rPr lang="uk-UA" sz="1600" b="1" dirty="0">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ЛРС</a:t>
            </a:r>
            <a:r>
              <a:rPr lang="uk-UA" sz="1600" b="1" dirty="0">
                <a:solidFill>
                  <a:srgbClr val="C00000"/>
                </a:solidFill>
                <a:latin typeface="Arial" panose="020B0604020202020204" pitchFamily="34" charset="0"/>
                <a:ea typeface="Calibri" panose="020F0502020204030204" pitchFamily="34" charset="0"/>
                <a:cs typeface="Arial" panose="020B0604020202020204" pitchFamily="34" charset="0"/>
              </a:rPr>
              <a:t>:</a:t>
            </a:r>
            <a:endParaRPr lang="ru-RU" sz="1600" b="1"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uk-UA" sz="1600" dirty="0">
                <a:latin typeface="Arial" panose="020B0604020202020204" pitchFamily="34" charset="0"/>
                <a:ea typeface="Calibri" panose="020F0502020204030204" pitchFamily="34" charset="0"/>
                <a:cs typeface="Arial" panose="020B0604020202020204" pitchFamily="34" charset="0"/>
              </a:rPr>
              <a:t>- рутвиці смердючої трава (</a:t>
            </a:r>
            <a:r>
              <a:rPr lang="en-US" sz="1600" i="1" dirty="0" err="1">
                <a:latin typeface="Arial" panose="020B0604020202020204" pitchFamily="34" charset="0"/>
                <a:ea typeface="Calibri" panose="020F0502020204030204" pitchFamily="34" charset="0"/>
                <a:cs typeface="Arial" panose="020B0604020202020204" pitchFamily="34" charset="0"/>
              </a:rPr>
              <a:t>Herba</a:t>
            </a:r>
            <a:r>
              <a:rPr lang="en-US" sz="1600" i="1" dirty="0">
                <a:latin typeface="Arial" panose="020B0604020202020204" pitchFamily="34" charset="0"/>
                <a:ea typeface="Calibri" panose="020F0502020204030204" pitchFamily="34" charset="0"/>
                <a:cs typeface="Arial" panose="020B0604020202020204" pitchFamily="34" charset="0"/>
              </a:rPr>
              <a:t> </a:t>
            </a:r>
            <a:r>
              <a:rPr lang="en-US" sz="1600" i="1" dirty="0" err="1">
                <a:latin typeface="Arial" panose="020B0604020202020204" pitchFamily="34" charset="0"/>
                <a:ea typeface="Calibri" panose="020F0502020204030204" pitchFamily="34" charset="0"/>
                <a:cs typeface="Arial" panose="020B0604020202020204" pitchFamily="34" charset="0"/>
              </a:rPr>
              <a:t>Thalictri</a:t>
            </a:r>
            <a:r>
              <a:rPr lang="en-US" sz="1600" i="1" dirty="0">
                <a:latin typeface="Arial" panose="020B0604020202020204" pitchFamily="34" charset="0"/>
                <a:ea typeface="Calibri" panose="020F0502020204030204" pitchFamily="34" charset="0"/>
                <a:cs typeface="Arial" panose="020B0604020202020204" pitchFamily="34" charset="0"/>
              </a:rPr>
              <a:t> </a:t>
            </a:r>
            <a:r>
              <a:rPr lang="en-US" sz="1600" i="1" dirty="0" err="1">
                <a:latin typeface="Arial" panose="020B0604020202020204" pitchFamily="34" charset="0"/>
                <a:ea typeface="Calibri" panose="020F0502020204030204" pitchFamily="34" charset="0"/>
                <a:cs typeface="Arial" panose="020B0604020202020204" pitchFamily="34" charset="0"/>
              </a:rPr>
              <a:t>foetidi</a:t>
            </a:r>
            <a:r>
              <a:rPr lang="uk-UA" sz="1600" i="1" dirty="0">
                <a:latin typeface="Arial" panose="020B0604020202020204" pitchFamily="34" charset="0"/>
                <a:ea typeface="Calibri" panose="020F0502020204030204" pitchFamily="34" charset="0"/>
                <a:cs typeface="Arial" panose="020B0604020202020204" pitchFamily="34" charset="0"/>
              </a:rPr>
              <a:t>), заготовлена у період цвітіння, </a:t>
            </a:r>
            <a:r>
              <a:rPr lang="uk-UA" sz="1600" dirty="0">
                <a:latin typeface="Arial" panose="020B0604020202020204" pitchFamily="34" charset="0"/>
                <a:ea typeface="Calibri" panose="020F0502020204030204" pitchFamily="34" charset="0"/>
                <a:cs typeface="Arial" panose="020B0604020202020204" pitchFamily="34" charset="0"/>
              </a:rPr>
              <a:t>постачальник «Світ трав», м. Харків;</a:t>
            </a:r>
            <a:endParaRPr lang="ru-RU" sz="16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uk-UA" sz="1600" dirty="0">
                <a:latin typeface="Arial" panose="020B0604020202020204" pitchFamily="34" charset="0"/>
                <a:ea typeface="Calibri" panose="020F0502020204030204" pitchFamily="34" charset="0"/>
                <a:cs typeface="Arial" panose="020B0604020202020204" pitchFamily="34" charset="0"/>
              </a:rPr>
              <a:t>- корені рутвиці смердючої (</a:t>
            </a:r>
            <a:r>
              <a:rPr lang="en-US" sz="1600" dirty="0" err="1">
                <a:latin typeface="Arial" panose="020B0604020202020204" pitchFamily="34" charset="0"/>
                <a:ea typeface="Calibri" panose="020F0502020204030204" pitchFamily="34" charset="0"/>
                <a:cs typeface="Arial" panose="020B0604020202020204" pitchFamily="34" charset="0"/>
              </a:rPr>
              <a:t>Radicis</a:t>
            </a:r>
            <a:r>
              <a:rPr lang="en-US" sz="1600" dirty="0">
                <a:latin typeface="Arial" panose="020B0604020202020204" pitchFamily="34" charset="0"/>
                <a:ea typeface="Calibri" panose="020F0502020204030204" pitchFamily="34" charset="0"/>
                <a:cs typeface="Arial" panose="020B0604020202020204" pitchFamily="34" charset="0"/>
              </a:rPr>
              <a:t> </a:t>
            </a:r>
            <a:r>
              <a:rPr lang="en-US" sz="1600" i="1" dirty="0" err="1">
                <a:latin typeface="Arial" panose="020B0604020202020204" pitchFamily="34" charset="0"/>
                <a:ea typeface="Calibri" panose="020F0502020204030204" pitchFamily="34" charset="0"/>
                <a:cs typeface="Arial" panose="020B0604020202020204" pitchFamily="34" charset="0"/>
              </a:rPr>
              <a:t>Thalictri</a:t>
            </a:r>
            <a:r>
              <a:rPr lang="en-US" sz="1600" i="1" dirty="0">
                <a:latin typeface="Arial" panose="020B0604020202020204" pitchFamily="34" charset="0"/>
                <a:ea typeface="Calibri" panose="020F0502020204030204" pitchFamily="34" charset="0"/>
                <a:cs typeface="Arial" panose="020B0604020202020204" pitchFamily="34" charset="0"/>
              </a:rPr>
              <a:t> </a:t>
            </a:r>
            <a:r>
              <a:rPr lang="en-US" sz="1600" i="1" dirty="0" err="1">
                <a:latin typeface="Arial" panose="020B0604020202020204" pitchFamily="34" charset="0"/>
                <a:ea typeface="Calibri" panose="020F0502020204030204" pitchFamily="34" charset="0"/>
                <a:cs typeface="Arial" panose="020B0604020202020204" pitchFamily="34" charset="0"/>
              </a:rPr>
              <a:t>foetidi</a:t>
            </a:r>
            <a:r>
              <a:rPr lang="uk-UA" sz="1600" i="1" dirty="0">
                <a:latin typeface="Arial" panose="020B0604020202020204" pitchFamily="34" charset="0"/>
                <a:ea typeface="Calibri" panose="020F0502020204030204" pitchFamily="34" charset="0"/>
                <a:cs typeface="Arial" panose="020B0604020202020204" pitchFamily="34" charset="0"/>
              </a:rPr>
              <a:t>), </a:t>
            </a:r>
            <a:r>
              <a:rPr lang="uk-UA" sz="1600" dirty="0">
                <a:latin typeface="Arial" panose="020B0604020202020204" pitchFamily="34" charset="0"/>
                <a:cs typeface="Arial" panose="020B0604020202020204" pitchFamily="34" charset="0"/>
              </a:rPr>
              <a:t>заготовлені восени в кінці вегетаційного періоду</a:t>
            </a:r>
            <a:r>
              <a:rPr lang="uk-UA" sz="1600" i="1" dirty="0">
                <a:latin typeface="Arial" panose="020B0604020202020204" pitchFamily="34" charset="0"/>
                <a:ea typeface="Calibri" panose="020F0502020204030204" pitchFamily="34" charset="0"/>
                <a:cs typeface="Arial" panose="020B0604020202020204" pitchFamily="34" charset="0"/>
              </a:rPr>
              <a:t>, </a:t>
            </a:r>
            <a:r>
              <a:rPr lang="uk-UA" sz="1600" dirty="0">
                <a:latin typeface="Arial" panose="020B0604020202020204" pitchFamily="34" charset="0"/>
                <a:ea typeface="Calibri" panose="020F0502020204030204" pitchFamily="34" charset="0"/>
                <a:cs typeface="Arial" panose="020B0604020202020204" pitchFamily="34" charset="0"/>
              </a:rPr>
              <a:t>постачальник «Світ трав», м. Харків;</a:t>
            </a:r>
            <a:endParaRPr lang="ru-RU" sz="16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uk-UA" sz="1600" dirty="0">
                <a:latin typeface="Arial" panose="020B0604020202020204" pitchFamily="34" charset="0"/>
                <a:ea typeface="Calibri" panose="020F0502020204030204" pitchFamily="34" charset="0"/>
                <a:cs typeface="Arial" panose="020B0604020202020204" pitchFamily="34" charset="0"/>
              </a:rPr>
              <a:t>- сону лучного трава </a:t>
            </a:r>
            <a:r>
              <a:rPr lang="uk-UA" sz="1600" i="1" dirty="0">
                <a:latin typeface="Arial" panose="020B0604020202020204" pitchFamily="34" charset="0"/>
                <a:ea typeface="Calibri" panose="020F0502020204030204" pitchFamily="34" charset="0"/>
                <a:cs typeface="Arial" panose="020B0604020202020204" pitchFamily="34" charset="0"/>
              </a:rPr>
              <a:t>(</a:t>
            </a:r>
            <a:r>
              <a:rPr lang="en-US" sz="1600" i="1" dirty="0" err="1">
                <a:latin typeface="Arial" panose="020B0604020202020204" pitchFamily="34" charset="0"/>
                <a:ea typeface="Calibri" panose="020F0502020204030204" pitchFamily="34" charset="0"/>
                <a:cs typeface="Arial" panose="020B0604020202020204" pitchFamily="34" charset="0"/>
              </a:rPr>
              <a:t>Herba</a:t>
            </a:r>
            <a:r>
              <a:rPr lang="en-US" sz="1600" i="1" dirty="0">
                <a:latin typeface="Arial" panose="020B0604020202020204" pitchFamily="34" charset="0"/>
                <a:ea typeface="Calibri" panose="020F0502020204030204" pitchFamily="34" charset="0"/>
                <a:cs typeface="Arial" panose="020B0604020202020204" pitchFamily="34" charset="0"/>
              </a:rPr>
              <a:t> </a:t>
            </a:r>
            <a:r>
              <a:rPr lang="en-US" sz="1600" i="1" dirty="0" err="1">
                <a:latin typeface="Arial" panose="020B0604020202020204" pitchFamily="34" charset="0"/>
                <a:ea typeface="Calibri" panose="020F0502020204030204" pitchFamily="34" charset="0"/>
                <a:cs typeface="Arial" panose="020B0604020202020204" pitchFamily="34" charset="0"/>
              </a:rPr>
              <a:t>Thalictri</a:t>
            </a:r>
            <a:r>
              <a:rPr lang="en-US" sz="1600" i="1" dirty="0">
                <a:latin typeface="Arial" panose="020B0604020202020204" pitchFamily="34" charset="0"/>
                <a:ea typeface="Calibri" panose="020F0502020204030204" pitchFamily="34" charset="0"/>
                <a:cs typeface="Arial" panose="020B0604020202020204" pitchFamily="34" charset="0"/>
              </a:rPr>
              <a:t> </a:t>
            </a:r>
            <a:r>
              <a:rPr lang="en-US" sz="1600" i="1" dirty="0" err="1">
                <a:latin typeface="Arial" panose="020B0604020202020204" pitchFamily="34" charset="0"/>
                <a:ea typeface="Calibri" panose="020F0502020204030204" pitchFamily="34" charset="0"/>
                <a:cs typeface="Arial" panose="020B0604020202020204" pitchFamily="34" charset="0"/>
              </a:rPr>
              <a:t>foetidi</a:t>
            </a:r>
            <a:r>
              <a:rPr lang="uk-UA" sz="1600" i="1" dirty="0">
                <a:latin typeface="Arial" panose="020B0604020202020204" pitchFamily="34" charset="0"/>
                <a:ea typeface="Calibri" panose="020F0502020204030204" pitchFamily="34" charset="0"/>
                <a:cs typeface="Arial" panose="020B0604020202020204" pitchFamily="34" charset="0"/>
              </a:rPr>
              <a:t>), заготовлена у період цвітіння, </a:t>
            </a:r>
            <a:r>
              <a:rPr lang="uk-UA" sz="1600" dirty="0">
                <a:latin typeface="Arial" panose="020B0604020202020204" pitchFamily="34" charset="0"/>
                <a:ea typeface="Calibri" panose="020F0502020204030204" pitchFamily="34" charset="0"/>
                <a:cs typeface="Arial" panose="020B0604020202020204" pitchFamily="34" charset="0"/>
              </a:rPr>
              <a:t>постачальник «Світ трав», м. Харків;</a:t>
            </a:r>
            <a:endParaRPr lang="ru-RU" sz="16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uk-UA" sz="1600" dirty="0">
                <a:latin typeface="Arial" panose="020B0604020202020204" pitchFamily="34" charset="0"/>
                <a:ea typeface="Calibri" panose="020F0502020204030204" pitchFamily="34" charset="0"/>
                <a:cs typeface="Arial" panose="020B0604020202020204" pitchFamily="34" charset="0"/>
              </a:rPr>
              <a:t>- </a:t>
            </a:r>
            <a:r>
              <a:rPr lang="uk-UA" sz="1600" dirty="0" err="1">
                <a:latin typeface="Arial" panose="020B0604020202020204" pitchFamily="34" charset="0"/>
                <a:ea typeface="Calibri" panose="020F0502020204030204" pitchFamily="34" charset="0"/>
                <a:cs typeface="Arial" panose="020B0604020202020204" pitchFamily="34" charset="0"/>
              </a:rPr>
              <a:t>м'яточнику</a:t>
            </a:r>
            <a:r>
              <a:rPr lang="uk-UA" sz="1600" dirty="0">
                <a:latin typeface="Arial" panose="020B0604020202020204" pitchFamily="34" charset="0"/>
                <a:ea typeface="Calibri" panose="020F0502020204030204" pitchFamily="34" charset="0"/>
                <a:cs typeface="Arial" panose="020B0604020202020204" pitchFamily="34" charset="0"/>
              </a:rPr>
              <a:t> чорного трава (</a:t>
            </a:r>
            <a:r>
              <a:rPr lang="en-US" sz="1600" i="1" dirty="0" err="1">
                <a:latin typeface="Arial" panose="020B0604020202020204" pitchFamily="34" charset="0"/>
                <a:ea typeface="Calibri" panose="020F0502020204030204" pitchFamily="34" charset="0"/>
                <a:cs typeface="Arial" panose="020B0604020202020204" pitchFamily="34" charset="0"/>
              </a:rPr>
              <a:t>Herba</a:t>
            </a:r>
            <a:r>
              <a:rPr lang="en-US" sz="1600" i="1" dirty="0">
                <a:latin typeface="Arial" panose="020B0604020202020204" pitchFamily="34" charset="0"/>
                <a:ea typeface="Calibri" panose="020F0502020204030204" pitchFamily="34" charset="0"/>
                <a:cs typeface="Arial" panose="020B0604020202020204" pitchFamily="34" charset="0"/>
              </a:rPr>
              <a:t> </a:t>
            </a:r>
            <a:r>
              <a:rPr lang="ru-RU" sz="1600" i="1" dirty="0" err="1">
                <a:latin typeface="Arial" panose="020B0604020202020204" pitchFamily="34" charset="0"/>
                <a:ea typeface="Calibri" panose="020F0502020204030204" pitchFamily="34" charset="0"/>
                <a:cs typeface="Arial" panose="020B0604020202020204" pitchFamily="34" charset="0"/>
              </a:rPr>
              <a:t>Ballota</a:t>
            </a:r>
            <a:r>
              <a:rPr lang="en-US" sz="1600" i="1" dirty="0">
                <a:latin typeface="Arial" panose="020B0604020202020204" pitchFamily="34" charset="0"/>
                <a:ea typeface="Calibri" panose="020F0502020204030204" pitchFamily="34" charset="0"/>
                <a:cs typeface="Arial" panose="020B0604020202020204" pitchFamily="34" charset="0"/>
              </a:rPr>
              <a:t>e </a:t>
            </a:r>
            <a:r>
              <a:rPr lang="ru-RU" sz="1600" i="1" dirty="0" err="1">
                <a:latin typeface="Arial" panose="020B0604020202020204" pitchFamily="34" charset="0"/>
                <a:ea typeface="Calibri" panose="020F0502020204030204" pitchFamily="34" charset="0"/>
                <a:cs typeface="Arial" panose="020B0604020202020204" pitchFamily="34" charset="0"/>
              </a:rPr>
              <a:t>nigra</a:t>
            </a:r>
            <a:r>
              <a:rPr lang="en-US" sz="1600" i="1" dirty="0">
                <a:latin typeface="Arial" panose="020B0604020202020204" pitchFamily="34" charset="0"/>
                <a:ea typeface="Calibri" panose="020F0502020204030204" pitchFamily="34" charset="0"/>
                <a:cs typeface="Arial" panose="020B0604020202020204" pitchFamily="34" charset="0"/>
              </a:rPr>
              <a:t>e</a:t>
            </a:r>
            <a:r>
              <a:rPr lang="uk-UA" sz="1600" dirty="0">
                <a:latin typeface="Arial" panose="020B0604020202020204" pitchFamily="34" charset="0"/>
                <a:ea typeface="Calibri" panose="020F0502020204030204" pitchFamily="34" charset="0"/>
                <a:cs typeface="Arial" panose="020B0604020202020204" pitchFamily="34" charset="0"/>
              </a:rPr>
              <a:t>), </a:t>
            </a:r>
            <a:r>
              <a:rPr lang="uk-UA" sz="1600" i="1" dirty="0">
                <a:latin typeface="Arial" panose="020B0604020202020204" pitchFamily="34" charset="0"/>
                <a:ea typeface="Calibri" panose="020F0502020204030204" pitchFamily="34" charset="0"/>
                <a:cs typeface="Arial" panose="020B0604020202020204" pitchFamily="34" charset="0"/>
              </a:rPr>
              <a:t>заготовлена у період цвітіння </a:t>
            </a:r>
            <a:r>
              <a:rPr lang="uk-UA" sz="1600" dirty="0">
                <a:latin typeface="Arial" panose="020B0604020202020204" pitchFamily="34" charset="0"/>
                <a:ea typeface="Calibri" panose="020F0502020204030204" pitchFamily="34" charset="0"/>
                <a:cs typeface="Arial" panose="020B0604020202020204" pitchFamily="34" charset="0"/>
              </a:rPr>
              <a:t>на території Харківської області </a:t>
            </a:r>
            <a:r>
              <a:rPr lang="uk-UA" sz="1600" dirty="0">
                <a:solidFill>
                  <a:srgbClr val="000000"/>
                </a:solidFill>
                <a:latin typeface="Arial" panose="020B0604020202020204" pitchFamily="34" charset="0"/>
                <a:ea typeface="Calibri" panose="020F0502020204030204" pitchFamily="34" charset="0"/>
                <a:cs typeface="Arial" panose="020B0604020202020204" pitchFamily="34" charset="0"/>
              </a:rPr>
              <a:t>в період з червня по серпень 2014-2016 рр., серії №№ 1-5, </a:t>
            </a:r>
            <a:r>
              <a:rPr lang="uk-UA" sz="1600" dirty="0">
                <a:latin typeface="Arial" panose="020B0604020202020204" pitchFamily="34" charset="0"/>
                <a:ea typeface="Calibri" panose="020F0502020204030204" pitchFamily="34" charset="0"/>
                <a:cs typeface="Arial" panose="020B0604020202020204" pitchFamily="34" charset="0"/>
              </a:rPr>
              <a:t>постачальники «Світ трав» (м. Харків), «</a:t>
            </a:r>
            <a:r>
              <a:rPr lang="uk-UA" sz="1600" dirty="0" err="1">
                <a:latin typeface="Arial" panose="020B0604020202020204" pitchFamily="34" charset="0"/>
                <a:ea typeface="Calibri" panose="020F0502020204030204" pitchFamily="34" charset="0"/>
                <a:cs typeface="Arial" panose="020B0604020202020204" pitchFamily="34" charset="0"/>
              </a:rPr>
              <a:t>Лечец</a:t>
            </a:r>
            <a:r>
              <a:rPr lang="uk-UA" sz="1600" dirty="0">
                <a:latin typeface="Arial" panose="020B0604020202020204" pitchFamily="34" charset="0"/>
                <a:ea typeface="Calibri" panose="020F0502020204030204" pitchFamily="34" charset="0"/>
                <a:cs typeface="Arial" panose="020B0604020202020204" pitchFamily="34" charset="0"/>
              </a:rPr>
              <a:t>» (м. Київ), «</a:t>
            </a:r>
            <a:r>
              <a:rPr lang="uk-UA" sz="1600" dirty="0" err="1">
                <a:latin typeface="Arial" panose="020B0604020202020204" pitchFamily="34" charset="0"/>
                <a:ea typeface="Calibri" panose="020F0502020204030204" pitchFamily="34" charset="0"/>
                <a:cs typeface="Arial" panose="020B0604020202020204" pitchFamily="34" charset="0"/>
              </a:rPr>
              <a:t>Лекарственные</a:t>
            </a:r>
            <a:r>
              <a:rPr lang="uk-UA" sz="1600" dirty="0">
                <a:latin typeface="Arial" panose="020B0604020202020204" pitchFamily="34" charset="0"/>
                <a:ea typeface="Calibri" panose="020F0502020204030204" pitchFamily="34" charset="0"/>
                <a:cs typeface="Arial" panose="020B0604020202020204" pitchFamily="34" charset="0"/>
              </a:rPr>
              <a:t> </a:t>
            </a:r>
            <a:r>
              <a:rPr lang="uk-UA" sz="1600" dirty="0" err="1">
                <a:latin typeface="Arial" panose="020B0604020202020204" pitchFamily="34" charset="0"/>
                <a:ea typeface="Calibri" panose="020F0502020204030204" pitchFamily="34" charset="0"/>
                <a:cs typeface="Arial" panose="020B0604020202020204" pitchFamily="34" charset="0"/>
              </a:rPr>
              <a:t>травы</a:t>
            </a:r>
            <a:r>
              <a:rPr lang="uk-UA" sz="1600" dirty="0">
                <a:latin typeface="Arial" panose="020B0604020202020204" pitchFamily="34" charset="0"/>
                <a:ea typeface="Calibri" panose="020F0502020204030204" pitchFamily="34" charset="0"/>
                <a:cs typeface="Arial" panose="020B0604020202020204" pitchFamily="34" charset="0"/>
              </a:rPr>
              <a:t> для </a:t>
            </a:r>
            <a:r>
              <a:rPr lang="uk-UA" sz="1600" dirty="0" err="1">
                <a:latin typeface="Arial" panose="020B0604020202020204" pitchFamily="34" charset="0"/>
                <a:ea typeface="Calibri" panose="020F0502020204030204" pitchFamily="34" charset="0"/>
                <a:cs typeface="Arial" panose="020B0604020202020204" pitchFamily="34" charset="0"/>
              </a:rPr>
              <a:t>всех</a:t>
            </a:r>
            <a:r>
              <a:rPr lang="uk-UA" sz="1600" dirty="0">
                <a:latin typeface="Arial" panose="020B0604020202020204" pitchFamily="34" charset="0"/>
                <a:ea typeface="Calibri" panose="020F0502020204030204" pitchFamily="34" charset="0"/>
                <a:cs typeface="Arial" panose="020B0604020202020204" pitchFamily="34" charset="0"/>
              </a:rPr>
              <a:t>» (м. Чернігів).</a:t>
            </a:r>
            <a:endParaRPr lang="ru-RU" sz="1600" dirty="0">
              <a:latin typeface="Arial" panose="020B0604020202020204" pitchFamily="34" charset="0"/>
              <a:ea typeface="Calibri" panose="020F0502020204030204" pitchFamily="34" charset="0"/>
              <a:cs typeface="Arial" panose="020B0604020202020204" pitchFamily="34" charset="0"/>
            </a:endParaRPr>
          </a:p>
        </p:txBody>
      </p:sp>
      <p:pic>
        <p:nvPicPr>
          <p:cNvPr id="4098" name="Picture 2" descr="Похожее изображение"/>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990" y="538619"/>
            <a:ext cx="1682525" cy="22433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Рисунок 4" descr="Сон лучний (сон чорніючий, сон богемський) (Pulsatilla pratensis (L.) Mill. s.l. (incl. P. bohemica (Skalický) Tzvelev = P. pratensis (L.) Mill. subsp. bohemica Skalický; P. dacica (Rummelsp.) Tzvelev; P. donetzica Kotov; P. nigricans auct. non Stöerck, nom. illeg.; P. ucranica (Ugr.) Wissjul.))"/>
          <p:cNvPicPr/>
          <p:nvPr/>
        </p:nvPicPr>
        <p:blipFill>
          <a:blip r:embed="rId5">
            <a:extLst>
              <a:ext uri="{28A0092B-C50C-407E-A947-70E740481C1C}">
                <a14:useLocalDpi xmlns:a14="http://schemas.microsoft.com/office/drawing/2010/main" val="0"/>
              </a:ext>
            </a:extLst>
          </a:blip>
          <a:srcRect/>
          <a:stretch>
            <a:fillRect/>
          </a:stretch>
        </p:blipFill>
        <p:spPr bwMode="auto">
          <a:xfrm>
            <a:off x="85983" y="5080239"/>
            <a:ext cx="2325621" cy="1694303"/>
          </a:xfrm>
          <a:prstGeom prst="rect">
            <a:avLst/>
          </a:prstGeom>
          <a:ln>
            <a:noFill/>
          </a:ln>
          <a:effectLst>
            <a:outerShdw blurRad="292100" dist="139700" dir="2700000" algn="tl" rotWithShape="0">
              <a:srgbClr val="333333">
                <a:alpha val="65000"/>
              </a:srgbClr>
            </a:outerShdw>
          </a:effectLst>
        </p:spPr>
      </p:pic>
      <p:pic>
        <p:nvPicPr>
          <p:cNvPr id="4100" name="Picture 4" descr="Картинки по запросу белокудренник черный"/>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961" y="2875288"/>
            <a:ext cx="1714251" cy="21116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62329" y="4215087"/>
            <a:ext cx="9391858" cy="2308324"/>
          </a:xfrm>
          <a:prstGeom prst="rect">
            <a:avLst/>
          </a:prstGeom>
        </p:spPr>
        <p:txBody>
          <a:bodyPr wrap="square">
            <a:spAutoFit/>
          </a:bodyPr>
          <a:lstStyle/>
          <a:p>
            <a:pPr algn="just">
              <a:lnSpc>
                <a:spcPct val="150000"/>
              </a:lnSpc>
              <a:spcAft>
                <a:spcPts val="0"/>
              </a:spcAft>
            </a:pPr>
            <a:r>
              <a:rPr lang="uk-UA" sz="1600" dirty="0">
                <a:latin typeface="Arial" panose="020B0604020202020204" pitchFamily="34" charset="0"/>
                <a:ea typeface="Calibri" panose="020F0502020204030204" pitchFamily="34" charset="0"/>
                <a:cs typeface="Arial" panose="020B0604020202020204" pitchFamily="34" charset="0"/>
              </a:rPr>
              <a:t>Одержані </a:t>
            </a:r>
            <a:r>
              <a:rPr lang="uk-UA" sz="1600" b="1" dirty="0">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екстракти з ЛРС</a:t>
            </a:r>
            <a:r>
              <a:rPr lang="uk-UA" sz="1600" b="1" dirty="0">
                <a:solidFill>
                  <a:srgbClr val="C00000"/>
                </a:solidFill>
                <a:latin typeface="Arial" panose="020B0604020202020204" pitchFamily="34" charset="0"/>
                <a:ea typeface="Calibri" panose="020F0502020204030204" pitchFamily="34" charset="0"/>
                <a:cs typeface="Arial" panose="020B0604020202020204" pitchFamily="34" charset="0"/>
              </a:rPr>
              <a:t>:</a:t>
            </a:r>
            <a:endParaRPr lang="ru-RU" sz="1600" b="1"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uk-UA" sz="1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uk-UA" sz="1600" dirty="0" err="1">
                <a:solidFill>
                  <a:srgbClr val="000000"/>
                </a:solidFill>
                <a:latin typeface="Arial" panose="020B0604020202020204" pitchFamily="34" charset="0"/>
                <a:ea typeface="Calibri" panose="020F0502020204030204" pitchFamily="34" charset="0"/>
                <a:cs typeface="Arial" panose="020B0604020202020204" pitchFamily="34" charset="0"/>
              </a:rPr>
              <a:t>м</a:t>
            </a:r>
            <a:r>
              <a:rPr lang="uk-UA" sz="1600" dirty="0" err="1">
                <a:latin typeface="Arial" panose="020B0604020202020204" pitchFamily="34" charset="0"/>
                <a:ea typeface="Calibri" panose="020F0502020204030204" pitchFamily="34" charset="0"/>
                <a:cs typeface="Arial" panose="020B0604020202020204" pitchFamily="34" charset="0"/>
              </a:rPr>
              <a:t>'яточнику</a:t>
            </a:r>
            <a:r>
              <a:rPr lang="uk-UA" sz="1600" dirty="0">
                <a:latin typeface="Arial" panose="020B0604020202020204" pitchFamily="34" charset="0"/>
                <a:ea typeface="Calibri" panose="020F0502020204030204" pitchFamily="34" charset="0"/>
                <a:cs typeface="Arial" panose="020B0604020202020204" pitchFamily="34" charset="0"/>
              </a:rPr>
              <a:t> чорного трави екстракт (рідкий, сухий)</a:t>
            </a:r>
            <a:endParaRPr lang="ru-RU" sz="16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uk-UA" sz="1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uk-UA" sz="1600" dirty="0">
                <a:latin typeface="Arial" panose="020B0604020202020204" pitchFamily="34" charset="0"/>
                <a:ea typeface="Calibri" panose="020F0502020204030204" pitchFamily="34" charset="0"/>
                <a:cs typeface="Arial" panose="020B0604020202020204" pitchFamily="34" charset="0"/>
              </a:rPr>
              <a:t>рутвиці смердючої трави екстракт (рідкий, сухий)</a:t>
            </a:r>
            <a:endParaRPr lang="ru-RU" sz="16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uk-UA" sz="1600" dirty="0">
                <a:latin typeface="Arial" panose="020B0604020202020204" pitchFamily="34" charset="0"/>
                <a:ea typeface="Calibri" panose="020F0502020204030204" pitchFamily="34" charset="0"/>
                <a:cs typeface="Arial" panose="020B0604020202020204" pitchFamily="34" charset="0"/>
              </a:rPr>
              <a:t>- сону лучного трави екстракт (рідкий)</a:t>
            </a:r>
            <a:endParaRPr lang="ru-RU" sz="16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uk-UA" sz="1600" dirty="0">
                <a:solidFill>
                  <a:srgbClr val="000000"/>
                </a:solidFill>
                <a:latin typeface="Arial" panose="020B0604020202020204" pitchFamily="34" charset="0"/>
                <a:ea typeface="Calibri" panose="020F0502020204030204" pitchFamily="34" charset="0"/>
                <a:cs typeface="Arial" panose="020B0604020202020204" pitchFamily="34" charset="0"/>
              </a:rPr>
              <a:t>Розроблена </a:t>
            </a:r>
            <a:r>
              <a:rPr lang="uk-UA" sz="1600" b="1" dirty="0">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добавка дієтична комбінованого складу «</a:t>
            </a:r>
            <a:r>
              <a:rPr lang="uk-UA" sz="1600" b="1" dirty="0" err="1">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Мемофіт</a:t>
            </a:r>
            <a:r>
              <a:rPr lang="uk-UA" sz="1600" b="1" dirty="0">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
            </a:r>
            <a:r>
              <a:rPr lang="uk-UA" sz="1600" b="1" dirty="0">
                <a:solidFill>
                  <a:srgbClr val="C00000"/>
                </a:solidFill>
                <a:latin typeface="Arial" panose="020B0604020202020204" pitchFamily="34" charset="0"/>
                <a:ea typeface="Calibri" panose="020F0502020204030204" pitchFamily="34" charset="0"/>
                <a:cs typeface="Arial" panose="020B0604020202020204" pitchFamily="34" charset="0"/>
              </a:rPr>
              <a:t> </a:t>
            </a:r>
            <a:br>
              <a:rPr lang="uk-UA" sz="1600" b="1" dirty="0">
                <a:solidFill>
                  <a:srgbClr val="C00000"/>
                </a:solidFill>
                <a:latin typeface="Arial" panose="020B0604020202020204" pitchFamily="34" charset="0"/>
                <a:ea typeface="Calibri" panose="020F0502020204030204" pitchFamily="34" charset="0"/>
                <a:cs typeface="Arial" panose="020B0604020202020204" pitchFamily="34" charset="0"/>
              </a:rPr>
            </a:br>
            <a:endParaRPr lang="ru-RU" sz="1600" dirty="0">
              <a:latin typeface="Arial" panose="020B0604020202020204" pitchFamily="34" charset="0"/>
              <a:ea typeface="Calibri" panose="020F0502020204030204" pitchFamily="34" charset="0"/>
              <a:cs typeface="Arial" panose="020B0604020202020204" pitchFamily="34" charset="0"/>
            </a:endParaRPr>
          </a:p>
        </p:txBody>
      </p:sp>
      <p:sp>
        <p:nvSpPr>
          <p:cNvPr id="10" name="Номер слайда 7"/>
          <p:cNvSpPr txBox="1">
            <a:spLocks/>
          </p:cNvSpPr>
          <p:nvPr/>
        </p:nvSpPr>
        <p:spPr>
          <a:xfrm>
            <a:off x="9226296" y="6456328"/>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pPr/>
              <a:t>8</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1198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ÐÐ¾ÑÐ¾Ð¶ÐµÐµ Ð¸Ð·Ð¾Ð±ÑÐ°Ð¶ÐµÐ½Ð¸Ðµ"/>
          <p:cNvPicPr>
            <a:picLocks noChangeAspect="1" noChangeArrowheads="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884669" y="3310127"/>
            <a:ext cx="6307330" cy="354787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85774" y="-18392"/>
            <a:ext cx="9160749" cy="430887"/>
          </a:xfrm>
          <a:prstGeom prst="rect">
            <a:avLst/>
          </a:prstGeom>
        </p:spPr>
        <p:txBody>
          <a:bodyPr wrap="square">
            <a:spAutoFit/>
          </a:bodyPr>
          <a:lstStyle/>
          <a:p>
            <a:pPr algn="ctr"/>
            <a:r>
              <a:rPr lang="uk-UA" sz="2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Аналіз номенклатури седативних та снодійних засобів в Україні</a:t>
            </a:r>
            <a:endParaRPr lang="ru-RU" sz="2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0" y="6486770"/>
            <a:ext cx="12192000" cy="276999"/>
          </a:xfrm>
          <a:prstGeom prst="rect">
            <a:avLst/>
          </a:prstGeom>
        </p:spPr>
        <p:txBody>
          <a:bodyPr wrap="square">
            <a:spAutoFit/>
          </a:bodyPr>
          <a:lstStyle/>
          <a:p>
            <a:pPr lvl="0" algn="just">
              <a:spcAft>
                <a:spcPts val="0"/>
              </a:spcAft>
              <a:buSzPts val="1400"/>
            </a:pPr>
            <a:r>
              <a:rPr lang="uk-UA" sz="1200" dirty="0">
                <a:latin typeface="Arial" panose="020B0604020202020204" pitchFamily="34" charset="0"/>
                <a:ea typeface="Calibri" panose="020F0502020204030204" pitchFamily="34" charset="0"/>
                <a:cs typeface="Arial" panose="020B0604020202020204" pitchFamily="34" charset="0"/>
              </a:rPr>
              <a:t>Аналіз номенклатури седативних та снодійних препаратів в Україні / О. В. Савельєва, І. М. Владимирова. </a:t>
            </a:r>
            <a:r>
              <a:rPr lang="uk-UA" sz="1200" i="1" dirty="0">
                <a:latin typeface="Arial" panose="020B0604020202020204" pitchFamily="34" charset="0"/>
                <a:ea typeface="Calibri" panose="020F0502020204030204" pitchFamily="34" charset="0"/>
                <a:cs typeface="Arial" panose="020B0604020202020204" pitchFamily="34" charset="0"/>
              </a:rPr>
              <a:t>Фармацевтичний часопис</a:t>
            </a:r>
            <a:r>
              <a:rPr lang="uk-UA" sz="1200" dirty="0">
                <a:latin typeface="Arial" panose="020B0604020202020204" pitchFamily="34" charset="0"/>
                <a:ea typeface="Calibri" panose="020F0502020204030204" pitchFamily="34" charset="0"/>
                <a:cs typeface="Arial" panose="020B0604020202020204" pitchFamily="34" charset="0"/>
              </a:rPr>
              <a:t>. 2015. № 3. С. 40-43.</a:t>
            </a:r>
            <a:endParaRPr lang="ru-RU" sz="1050" dirty="0">
              <a:latin typeface="Arial" panose="020B0604020202020204" pitchFamily="34" charset="0"/>
              <a:ea typeface="Calibri" panose="020F0502020204030204" pitchFamily="34" charset="0"/>
              <a:cs typeface="Arial" panose="020B0604020202020204" pitchFamily="34" charset="0"/>
            </a:endParaRPr>
          </a:p>
        </p:txBody>
      </p:sp>
      <p:cxnSp>
        <p:nvCxnSpPr>
          <p:cNvPr id="9" name="Прямая соединительная линия 8"/>
          <p:cNvCxnSpPr/>
          <p:nvPr/>
        </p:nvCxnSpPr>
        <p:spPr>
          <a:xfrm>
            <a:off x="0" y="648677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a:off x="2686259" y="307787"/>
            <a:ext cx="9060264" cy="1384995"/>
          </a:xfrm>
          <a:prstGeom prst="rect">
            <a:avLst/>
          </a:prstGeom>
        </p:spPr>
        <p:txBody>
          <a:bodyPr wrap="square">
            <a:spAutoFit/>
          </a:bodyPr>
          <a:lstStyle/>
          <a:p>
            <a:r>
              <a:rPr lang="uk-UA" sz="1400" b="1" dirty="0">
                <a:solidFill>
                  <a:srgbClr val="002060"/>
                </a:solidFill>
                <a:latin typeface="Times New Roman" panose="02020603050405020304" pitchFamily="18" charset="0"/>
                <a:ea typeface="Calibri" panose="020F0502020204030204" pitchFamily="34" charset="0"/>
              </a:rPr>
              <a:t>Відповідно до класифікаційної системи АТС, препарати даного сегменту представлені групами</a:t>
            </a:r>
            <a:r>
              <a:rPr lang="uk-UA" sz="1400" dirty="0">
                <a:latin typeface="Times New Roman" panose="02020603050405020304" pitchFamily="18" charset="0"/>
                <a:ea typeface="Calibri" panose="020F0502020204030204" pitchFamily="34" charset="0"/>
              </a:rPr>
              <a:t>: </a:t>
            </a:r>
          </a:p>
          <a:p>
            <a:pPr marL="285750" indent="-285750">
              <a:buFont typeface="Wingdings" panose="05000000000000000000" pitchFamily="2" charset="2"/>
              <a:buChar char="§"/>
            </a:pPr>
            <a:r>
              <a:rPr lang="uk-UA" sz="1400" dirty="0">
                <a:latin typeface="Times New Roman" panose="02020603050405020304" pitchFamily="18" charset="0"/>
                <a:ea typeface="Calibri" panose="020F0502020204030204" pitchFamily="34" charset="0"/>
              </a:rPr>
              <a:t>комбіновані препарати барбітуратів; </a:t>
            </a:r>
          </a:p>
          <a:p>
            <a:pPr marL="285750" indent="-285750">
              <a:buFont typeface="Wingdings" panose="05000000000000000000" pitchFamily="2" charset="2"/>
              <a:buChar char="§"/>
            </a:pPr>
            <a:r>
              <a:rPr lang="uk-UA" sz="1400" dirty="0">
                <a:latin typeface="Times New Roman" panose="02020603050405020304" pitchFamily="18" charset="0"/>
                <a:ea typeface="Calibri" panose="020F0502020204030204" pitchFamily="34" charset="0"/>
              </a:rPr>
              <a:t>засоби, близькі до </a:t>
            </a:r>
            <a:r>
              <a:rPr lang="uk-UA" sz="1400" dirty="0" err="1">
                <a:latin typeface="Times New Roman" panose="02020603050405020304" pitchFamily="18" charset="0"/>
                <a:ea typeface="Calibri" panose="020F0502020204030204" pitchFamily="34" charset="0"/>
              </a:rPr>
              <a:t>бензодиазепіну</a:t>
            </a:r>
            <a:r>
              <a:rPr lang="uk-UA" sz="1400" dirty="0">
                <a:latin typeface="Times New Roman" panose="02020603050405020304" pitchFamily="18" charset="0"/>
                <a:ea typeface="Calibri" panose="020F0502020204030204" pitchFamily="34" charset="0"/>
              </a:rPr>
              <a:t>; </a:t>
            </a:r>
          </a:p>
          <a:p>
            <a:pPr marL="285750" indent="-285750">
              <a:buFont typeface="Wingdings" panose="05000000000000000000" pitchFamily="2" charset="2"/>
              <a:buChar char="§"/>
            </a:pPr>
            <a:r>
              <a:rPr lang="uk-UA" sz="1400" dirty="0" err="1">
                <a:latin typeface="Times New Roman" panose="02020603050405020304" pitchFamily="18" charset="0"/>
                <a:ea typeface="Calibri" panose="020F0502020204030204" pitchFamily="34" charset="0"/>
              </a:rPr>
              <a:t>агоністи</a:t>
            </a:r>
            <a:r>
              <a:rPr lang="uk-UA" sz="1400" dirty="0">
                <a:latin typeface="Times New Roman" panose="02020603050405020304" pitchFamily="18" charset="0"/>
                <a:ea typeface="Calibri" panose="020F0502020204030204" pitchFamily="34" charset="0"/>
              </a:rPr>
              <a:t> рецепторів </a:t>
            </a:r>
            <a:r>
              <a:rPr lang="uk-UA" sz="1400" dirty="0" err="1">
                <a:latin typeface="Times New Roman" panose="02020603050405020304" pitchFamily="18" charset="0"/>
                <a:ea typeface="Calibri" panose="020F0502020204030204" pitchFamily="34" charset="0"/>
              </a:rPr>
              <a:t>мелатоніну</a:t>
            </a:r>
            <a:r>
              <a:rPr lang="uk-UA" sz="1400" dirty="0">
                <a:latin typeface="Times New Roman" panose="02020603050405020304" pitchFamily="18" charset="0"/>
                <a:ea typeface="Calibri" panose="020F0502020204030204" pitchFamily="34" charset="0"/>
              </a:rPr>
              <a:t>, препарати бромідів та </a:t>
            </a:r>
            <a:r>
              <a:rPr lang="uk-UA" sz="1400" dirty="0" err="1">
                <a:latin typeface="Times New Roman" panose="02020603050405020304" pitchFamily="18" charset="0"/>
                <a:ea typeface="Calibri" panose="020F0502020204030204" pitchFamily="34" charset="0"/>
              </a:rPr>
              <a:t>дексмедетомідину</a:t>
            </a:r>
            <a:r>
              <a:rPr lang="uk-UA" sz="1400" dirty="0">
                <a:latin typeface="Times New Roman" panose="02020603050405020304" pitchFamily="18" charset="0"/>
                <a:ea typeface="Calibri" panose="020F0502020204030204" pitchFamily="34" charset="0"/>
              </a:rPr>
              <a:t> </a:t>
            </a:r>
          </a:p>
          <a:p>
            <a:pPr marL="285750" indent="-285750">
              <a:buFont typeface="Wingdings" panose="05000000000000000000" pitchFamily="2" charset="2"/>
              <a:buChar char="§"/>
            </a:pPr>
            <a:r>
              <a:rPr lang="uk-UA" sz="1400" b="1" dirty="0">
                <a:solidFill>
                  <a:srgbClr val="0070C0"/>
                </a:solidFill>
                <a:latin typeface="Times New Roman" panose="02020603050405020304" pitchFamily="18" charset="0"/>
                <a:ea typeface="Calibri" panose="020F0502020204030204" pitchFamily="34" charset="0"/>
              </a:rPr>
              <a:t>група інших седативних та снодійних препаратів (препарати на основі валеріани, півонії, кропиви собачої та комбіновані рослинні препарати).</a:t>
            </a:r>
            <a:endParaRPr lang="ru-RU" sz="1400" b="1" dirty="0">
              <a:solidFill>
                <a:srgbClr val="0070C0"/>
              </a:solidFill>
            </a:endParaRPr>
          </a:p>
        </p:txBody>
      </p:sp>
      <p:graphicFrame>
        <p:nvGraphicFramePr>
          <p:cNvPr id="11" name="Диаграмма 10"/>
          <p:cNvGraphicFramePr>
            <a:graphicFrameLocks noChangeAspect="1"/>
          </p:cNvGraphicFramePr>
          <p:nvPr>
            <p:extLst>
              <p:ext uri="{D42A27DB-BD31-4B8C-83A1-F6EECF244321}">
                <p14:modId xmlns:p14="http://schemas.microsoft.com/office/powerpoint/2010/main" val="489975714"/>
              </p:ext>
            </p:extLst>
          </p:nvPr>
        </p:nvGraphicFramePr>
        <p:xfrm>
          <a:off x="947892" y="1628626"/>
          <a:ext cx="3935606" cy="1991578"/>
        </p:xfrm>
        <a:graphic>
          <a:graphicData uri="http://schemas.openxmlformats.org/drawingml/2006/chart">
            <c:chart xmlns:c="http://schemas.openxmlformats.org/drawingml/2006/chart" xmlns:r="http://schemas.openxmlformats.org/officeDocument/2006/relationships" r:id="rId4"/>
          </a:graphicData>
        </a:graphic>
      </p:graphicFrame>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773" y="111853"/>
            <a:ext cx="2093442" cy="1315014"/>
          </a:xfrm>
          <a:prstGeom prst="rect">
            <a:avLst/>
          </a:prstGeom>
          <a:ln>
            <a:noFill/>
          </a:ln>
          <a:effectLst>
            <a:outerShdw blurRad="292100" dist="139700" dir="2700000" algn="tl" rotWithShape="0">
              <a:srgbClr val="333333">
                <a:alpha val="65000"/>
              </a:srgbClr>
            </a:outerShdw>
          </a:effectLst>
        </p:spPr>
      </p:pic>
      <p:sp>
        <p:nvSpPr>
          <p:cNvPr id="13" name="Прямоугольник 12"/>
          <p:cNvSpPr/>
          <p:nvPr/>
        </p:nvSpPr>
        <p:spPr>
          <a:xfrm>
            <a:off x="745307" y="3423446"/>
            <a:ext cx="4620513" cy="738664"/>
          </a:xfrm>
          <a:prstGeom prst="rect">
            <a:avLst/>
          </a:prstGeom>
        </p:spPr>
        <p:txBody>
          <a:bodyPr wrap="square">
            <a:spAutoFit/>
          </a:bodyPr>
          <a:lstStyle/>
          <a:p>
            <a:r>
              <a:rPr lang="uk-UA" sz="1400" dirty="0">
                <a:latin typeface="Times New Roman" panose="02020603050405020304" pitchFamily="18" charset="0"/>
                <a:ea typeface="Calibri" panose="020F0502020204030204" pitchFamily="34" charset="0"/>
              </a:rPr>
              <a:t>Рис. 1. Порівняльна гістограма частки фармацевтичних підприємств країн-виробників седативних та снодійних препаратів</a:t>
            </a:r>
            <a:endParaRPr lang="ru-RU" sz="1400" dirty="0"/>
          </a:p>
        </p:txBody>
      </p:sp>
      <p:sp>
        <p:nvSpPr>
          <p:cNvPr id="15" name="Прямоугольник 14"/>
          <p:cNvSpPr/>
          <p:nvPr/>
        </p:nvSpPr>
        <p:spPr>
          <a:xfrm>
            <a:off x="5836919" y="3384813"/>
            <a:ext cx="6096000" cy="523220"/>
          </a:xfrm>
          <a:prstGeom prst="rect">
            <a:avLst/>
          </a:prstGeom>
        </p:spPr>
        <p:txBody>
          <a:bodyPr>
            <a:spAutoFit/>
          </a:bodyPr>
          <a:lstStyle/>
          <a:p>
            <a:r>
              <a:rPr lang="uk-UA" sz="1400" dirty="0">
                <a:latin typeface="Times New Roman" panose="02020603050405020304" pitchFamily="18" charset="0"/>
                <a:ea typeface="Calibri" panose="020F0502020204030204" pitchFamily="34" charset="0"/>
              </a:rPr>
              <a:t>Рис. 2. Порівняльна гістограма лікарських форм седативних та снодійних препаратів</a:t>
            </a:r>
            <a:endParaRPr lang="ru-RU" sz="1400" dirty="0"/>
          </a:p>
        </p:txBody>
      </p:sp>
      <p:graphicFrame>
        <p:nvGraphicFramePr>
          <p:cNvPr id="16" name="Диаграмма 15"/>
          <p:cNvGraphicFramePr/>
          <p:nvPr>
            <p:extLst>
              <p:ext uri="{D42A27DB-BD31-4B8C-83A1-F6EECF244321}">
                <p14:modId xmlns:p14="http://schemas.microsoft.com/office/powerpoint/2010/main" val="1775296869"/>
              </p:ext>
            </p:extLst>
          </p:nvPr>
        </p:nvGraphicFramePr>
        <p:xfrm>
          <a:off x="904351" y="4094708"/>
          <a:ext cx="4260518" cy="186014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Диаграмма 16"/>
          <p:cNvGraphicFramePr>
            <a:graphicFrameLocks noChangeAspect="1"/>
          </p:cNvGraphicFramePr>
          <p:nvPr>
            <p:extLst>
              <p:ext uri="{D42A27DB-BD31-4B8C-83A1-F6EECF244321}">
                <p14:modId xmlns:p14="http://schemas.microsoft.com/office/powerpoint/2010/main" val="241177654"/>
              </p:ext>
            </p:extLst>
          </p:nvPr>
        </p:nvGraphicFramePr>
        <p:xfrm>
          <a:off x="5836919" y="1713168"/>
          <a:ext cx="4779265" cy="1775226"/>
        </p:xfrm>
        <a:graphic>
          <a:graphicData uri="http://schemas.openxmlformats.org/drawingml/2006/chart">
            <c:chart xmlns:c="http://schemas.openxmlformats.org/drawingml/2006/chart" xmlns:r="http://schemas.openxmlformats.org/officeDocument/2006/relationships" r:id="rId7"/>
          </a:graphicData>
        </a:graphic>
      </p:graphicFrame>
      <p:sp>
        <p:nvSpPr>
          <p:cNvPr id="18" name="Прямоугольник 17"/>
          <p:cNvSpPr/>
          <p:nvPr/>
        </p:nvSpPr>
        <p:spPr>
          <a:xfrm>
            <a:off x="743578" y="5891622"/>
            <a:ext cx="4421291" cy="523220"/>
          </a:xfrm>
          <a:prstGeom prst="rect">
            <a:avLst/>
          </a:prstGeom>
        </p:spPr>
        <p:txBody>
          <a:bodyPr wrap="square">
            <a:spAutoFit/>
          </a:bodyPr>
          <a:lstStyle/>
          <a:p>
            <a:r>
              <a:rPr lang="uk-UA" sz="1400" dirty="0">
                <a:latin typeface="Times New Roman" panose="02020603050405020304" pitchFamily="18" charset="0"/>
                <a:ea typeface="Calibri" panose="020F0502020204030204" pitchFamily="34" charset="0"/>
              </a:rPr>
              <a:t>Рис. 3. Порівняльна гістограма седативних та снодійних препаратів за походженням</a:t>
            </a:r>
            <a:endParaRPr lang="ru-RU" sz="1400" dirty="0"/>
          </a:p>
        </p:txBody>
      </p:sp>
      <p:graphicFrame>
        <p:nvGraphicFramePr>
          <p:cNvPr id="19" name="Диаграмма 18"/>
          <p:cNvGraphicFramePr>
            <a:graphicFrameLocks noChangeAspect="1"/>
          </p:cNvGraphicFramePr>
          <p:nvPr>
            <p:extLst>
              <p:ext uri="{D42A27DB-BD31-4B8C-83A1-F6EECF244321}">
                <p14:modId xmlns:p14="http://schemas.microsoft.com/office/powerpoint/2010/main" val="3538841005"/>
              </p:ext>
            </p:extLst>
          </p:nvPr>
        </p:nvGraphicFramePr>
        <p:xfrm>
          <a:off x="5693019" y="3842195"/>
          <a:ext cx="4094075" cy="2056785"/>
        </p:xfrm>
        <a:graphic>
          <a:graphicData uri="http://schemas.openxmlformats.org/drawingml/2006/chart">
            <c:chart xmlns:c="http://schemas.openxmlformats.org/drawingml/2006/chart" xmlns:r="http://schemas.openxmlformats.org/officeDocument/2006/relationships" r:id="rId8"/>
          </a:graphicData>
        </a:graphic>
      </p:graphicFrame>
      <p:sp>
        <p:nvSpPr>
          <p:cNvPr id="20" name="Прямоугольник 19"/>
          <p:cNvSpPr/>
          <p:nvPr/>
        </p:nvSpPr>
        <p:spPr>
          <a:xfrm>
            <a:off x="5836919" y="5875273"/>
            <a:ext cx="6096000" cy="523220"/>
          </a:xfrm>
          <a:prstGeom prst="rect">
            <a:avLst/>
          </a:prstGeom>
        </p:spPr>
        <p:txBody>
          <a:bodyPr>
            <a:spAutoFit/>
          </a:bodyPr>
          <a:lstStyle/>
          <a:p>
            <a:r>
              <a:rPr lang="uk-UA" sz="1400" dirty="0">
                <a:latin typeface="Times New Roman" panose="02020603050405020304" pitchFamily="18" charset="0"/>
                <a:ea typeface="Calibri" panose="020F0502020204030204" pitchFamily="34" charset="0"/>
              </a:rPr>
              <a:t>Рис. 4. Порівняльна гістограма лікарських форм </a:t>
            </a:r>
            <a:r>
              <a:rPr lang="uk-UA" sz="1400" dirty="0" err="1">
                <a:latin typeface="Times New Roman" panose="02020603050405020304" pitchFamily="18" charset="0"/>
                <a:ea typeface="Calibri" panose="020F0502020204030204" pitchFamily="34" charset="0"/>
              </a:rPr>
              <a:t>монокомпонентних</a:t>
            </a:r>
            <a:r>
              <a:rPr lang="uk-UA" sz="1400" dirty="0">
                <a:latin typeface="Times New Roman" panose="02020603050405020304" pitchFamily="18" charset="0"/>
                <a:ea typeface="Calibri" panose="020F0502020204030204" pitchFamily="34" charset="0"/>
              </a:rPr>
              <a:t> рослинних препаратів</a:t>
            </a:r>
            <a:endParaRPr lang="ru-RU" sz="1400" dirty="0"/>
          </a:p>
        </p:txBody>
      </p:sp>
      <p:sp>
        <p:nvSpPr>
          <p:cNvPr id="22" name="Номер слайда 7"/>
          <p:cNvSpPr>
            <a:spLocks noGrp="1"/>
          </p:cNvSpPr>
          <p:nvPr>
            <p:ph type="sldNum" sz="quarter" idx="12"/>
          </p:nvPr>
        </p:nvSpPr>
        <p:spPr>
          <a:xfrm>
            <a:off x="9226296" y="6456328"/>
            <a:ext cx="2743200" cy="365125"/>
          </a:xfrm>
        </p:spPr>
        <p:txBody>
          <a:bodyPr/>
          <a:lstStyle/>
          <a:p>
            <a:fld id="{831C4BF7-C5E8-4419-A409-5CF81BB5E200}" type="slidenum">
              <a:rPr lang="ru-RU" sz="1400" b="1" smtClean="0">
                <a:solidFill>
                  <a:schemeClr val="tx1"/>
                </a:solidFill>
                <a:latin typeface="Times New Roman" panose="02020603050405020304" pitchFamily="18" charset="0"/>
                <a:cs typeface="Times New Roman" panose="02020603050405020304" pitchFamily="18" charset="0"/>
              </a:rPr>
              <a:t>9</a:t>
            </a:fld>
            <a:endParaRPr lang="ru-RU" sz="1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948123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Урожай</Template>
  <TotalTime>15251</TotalTime>
  <Words>6130</Words>
  <Application>Microsoft Office PowerPoint</Application>
  <PresentationFormat>Широкоэкранный</PresentationFormat>
  <Paragraphs>1349</Paragraphs>
  <Slides>30</Slides>
  <Notes>0</Notes>
  <HiddenSlides>0</HiddenSlides>
  <MMClips>0</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1</vt:i4>
      </vt:variant>
      <vt:variant>
        <vt:lpstr>Заголовки слайдов</vt:lpstr>
      </vt:variant>
      <vt:variant>
        <vt:i4>30</vt:i4>
      </vt:variant>
    </vt:vector>
  </HeadingPairs>
  <TitlesOfParts>
    <vt:vector size="40" baseType="lpstr">
      <vt:lpstr>Arial</vt:lpstr>
      <vt:lpstr>Arial Black</vt:lpstr>
      <vt:lpstr>Calibri</vt:lpstr>
      <vt:lpstr>Calibri Light</vt:lpstr>
      <vt:lpstr>Monotype Corsiva</vt:lpstr>
      <vt:lpstr>Times New Roman</vt:lpstr>
      <vt:lpstr>Times New Roman CYR</vt:lpstr>
      <vt:lpstr>Wingdings</vt:lpstr>
      <vt:lpstr>Тема Office</vt:lpstr>
      <vt:lpstr>Chart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himbook</cp:lastModifiedBy>
  <cp:revision>153</cp:revision>
  <dcterms:created xsi:type="dcterms:W3CDTF">2017-12-08T08:58:59Z</dcterms:created>
  <dcterms:modified xsi:type="dcterms:W3CDTF">2019-06-07T08:45:47Z</dcterms:modified>
</cp:coreProperties>
</file>