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89" r:id="rId4"/>
    <p:sldId id="290" r:id="rId5"/>
    <p:sldId id="257" r:id="rId6"/>
    <p:sldId id="258" r:id="rId7"/>
    <p:sldId id="291" r:id="rId8"/>
    <p:sldId id="293" r:id="rId9"/>
    <p:sldId id="294" r:id="rId10"/>
    <p:sldId id="297" r:id="rId11"/>
    <p:sldId id="296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98" r:id="rId20"/>
    <p:sldId id="299" r:id="rId21"/>
    <p:sldId id="300" r:id="rId22"/>
    <p:sldId id="267" r:id="rId23"/>
    <p:sldId id="301" r:id="rId24"/>
    <p:sldId id="268" r:id="rId25"/>
    <p:sldId id="302" r:id="rId26"/>
    <p:sldId id="269" r:id="rId27"/>
    <p:sldId id="303" r:id="rId28"/>
    <p:sldId id="270" r:id="rId29"/>
    <p:sldId id="304" r:id="rId30"/>
    <p:sldId id="271" r:id="rId31"/>
    <p:sldId id="272" r:id="rId32"/>
    <p:sldId id="273" r:id="rId33"/>
    <p:sldId id="274" r:id="rId34"/>
    <p:sldId id="275" r:id="rId35"/>
    <p:sldId id="276" r:id="rId36"/>
    <p:sldId id="277" r:id="rId37"/>
    <p:sldId id="278" r:id="rId38"/>
    <p:sldId id="279" r:id="rId39"/>
    <p:sldId id="285" r:id="rId40"/>
    <p:sldId id="305" r:id="rId41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800080"/>
    <a:srgbClr val="006600"/>
    <a:srgbClr val="990000"/>
    <a:srgbClr val="000099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35" autoAdjust="0"/>
    <p:restoredTop sz="94622" autoAdjust="0"/>
  </p:normalViewPr>
  <p:slideViewPr>
    <p:cSldViewPr>
      <p:cViewPr>
        <p:scale>
          <a:sx n="60" d="100"/>
          <a:sy n="60" d="100"/>
        </p:scale>
        <p:origin x="-468" y="-9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4" Type="http://schemas.openxmlformats.org/officeDocument/2006/relationships/image" Target="../media/image79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wmf"/><Relationship Id="rId1" Type="http://schemas.openxmlformats.org/officeDocument/2006/relationships/image" Target="../media/image99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wmf"/><Relationship Id="rId1" Type="http://schemas.openxmlformats.org/officeDocument/2006/relationships/image" Target="../media/image103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wmf"/><Relationship Id="rId1" Type="http://schemas.openxmlformats.org/officeDocument/2006/relationships/image" Target="../media/image105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wmf"/><Relationship Id="rId1" Type="http://schemas.openxmlformats.org/officeDocument/2006/relationships/image" Target="../media/image108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F99FD-883F-4F06-9D39-F80418F8BB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754AB-AFE4-4292-A0FD-A2C3B7AF0E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E9735A-23B1-4F63-9F20-CFEE7570D8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AFCE5F-7BDE-4171-9FD7-916D69C4DC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AA7C9-925B-467E-8E56-F47BF926A8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E3D9D-DDB8-498E-B7E1-A53CBD0BD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B5D2A-1C90-4401-AC20-E552817A9C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CFAD8-E280-4C25-88F5-2CCBFF6B64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3CA03-30A4-4621-9BD5-69AC81BCF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CA901-986E-432F-8641-1D8E74C675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EEA67-5F53-47A8-8252-F041F677DE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A2F1D-14B0-4104-997A-C8FB5A81EA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85FBBEF-6185-4A02-94EB-615A9206ED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oleObject" Target="../embeddings/oleObject22.bin"/><Relationship Id="rId7" Type="http://schemas.openxmlformats.org/officeDocument/2006/relationships/image" Target="../media/image31.png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3.png"/><Relationship Id="rId5" Type="http://schemas.openxmlformats.org/officeDocument/2006/relationships/oleObject" Target="../embeddings/oleObject24.bin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3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oleObject" Target="../embeddings/oleObject33.bin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oleObject" Target="../embeddings/oleObject34.bin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37.bin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Relationship Id="rId9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oleObject" Target="../embeddings/oleObject39.bin"/><Relationship Id="rId7" Type="http://schemas.openxmlformats.org/officeDocument/2006/relationships/image" Target="../media/image6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oleObject" Target="../embeddings/oleObject4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67.png"/><Relationship Id="rId5" Type="http://schemas.openxmlformats.org/officeDocument/2006/relationships/oleObject" Target="../embeddings/oleObject43.bin"/><Relationship Id="rId4" Type="http://schemas.openxmlformats.org/officeDocument/2006/relationships/image" Target="../media/image66.jpeg"/><Relationship Id="rId9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oleObject" Target="../embeddings/oleObject4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oleObject" Target="../embeddings/oleObject50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53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55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oleObject58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Relationship Id="rId4" Type="http://schemas.openxmlformats.org/officeDocument/2006/relationships/oleObject" Target="../embeddings/oleObject60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4" Type="http://schemas.openxmlformats.org/officeDocument/2006/relationships/oleObject" Target="../embeddings/oleObject6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Relationship Id="rId4" Type="http://schemas.openxmlformats.org/officeDocument/2006/relationships/oleObject" Target="../embeddings/oleObject65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oleObject7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65865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endParaRPr lang="ru-RU" sz="2400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sz="1600" i="1" dirty="0">
                <a:solidFill>
                  <a:schemeClr val="accent2"/>
                </a:solidFill>
              </a:rPr>
              <a:t>Харьковский национальный медицинский университет</a:t>
            </a:r>
            <a:br>
              <a:rPr lang="ru-RU" sz="1600" i="1" dirty="0">
                <a:solidFill>
                  <a:schemeClr val="accent2"/>
                </a:solidFill>
              </a:rPr>
            </a:br>
            <a:r>
              <a:rPr lang="ru-RU" sz="1200" i="1" dirty="0">
                <a:solidFill>
                  <a:schemeClr val="accent2"/>
                </a:solidFill>
              </a:rPr>
              <a:t/>
            </a:r>
            <a:br>
              <a:rPr lang="ru-RU" sz="1200" i="1" dirty="0">
                <a:solidFill>
                  <a:schemeClr val="accent2"/>
                </a:solidFill>
              </a:rPr>
            </a:br>
            <a:r>
              <a:rPr lang="ru-RU" sz="1200" b="0" dirty="0">
                <a:solidFill>
                  <a:schemeClr val="accent2"/>
                </a:solidFill>
              </a:rPr>
              <a:t/>
            </a:r>
            <a:br>
              <a:rPr lang="ru-RU" sz="1200" b="0" dirty="0">
                <a:solidFill>
                  <a:schemeClr val="accent2"/>
                </a:solidFill>
              </a:rPr>
            </a:br>
            <a:r>
              <a:rPr lang="ru-RU" i="1" dirty="0">
                <a:solidFill>
                  <a:srgbClr val="003300"/>
                </a:solidFill>
              </a:rPr>
              <a:t>Кафедра медицинской и биоорганической химии</a:t>
            </a:r>
            <a:r>
              <a:rPr lang="ru-RU" dirty="0">
                <a:solidFill>
                  <a:srgbClr val="003300"/>
                </a:solidFill>
              </a:rPr>
              <a:t/>
            </a:r>
            <a:br>
              <a:rPr lang="ru-RU" dirty="0">
                <a:solidFill>
                  <a:srgbClr val="003300"/>
                </a:solidFill>
              </a:rPr>
            </a:br>
            <a:endParaRPr lang="ru-RU" dirty="0">
              <a:solidFill>
                <a:srgbClr val="003300"/>
              </a:solidFill>
            </a:endParaRPr>
          </a:p>
          <a:p>
            <a:pPr algn="ctr">
              <a:defRPr/>
            </a:pPr>
            <a:r>
              <a:rPr lang="ru-RU" sz="1200" b="0">
                <a:solidFill>
                  <a:srgbClr val="003300"/>
                </a:solidFill>
              </a:rPr>
              <a:t/>
            </a:r>
            <a:br>
              <a:rPr lang="ru-RU" sz="1200" b="0">
                <a:solidFill>
                  <a:srgbClr val="003300"/>
                </a:solidFill>
              </a:rPr>
            </a:br>
            <a:r>
              <a:rPr lang="ru-RU" sz="1600" i="1">
                <a:solidFill>
                  <a:srgbClr val="CC0000"/>
                </a:solidFill>
              </a:rPr>
              <a:t>Курс  </a:t>
            </a:r>
            <a:r>
              <a:rPr lang="ru-RU" sz="1600" i="1" dirty="0">
                <a:solidFill>
                  <a:srgbClr val="CC0000"/>
                </a:solidFill>
              </a:rPr>
              <a:t>«Биологическая и биоорганическая химия»</a:t>
            </a:r>
            <a:r>
              <a:rPr lang="ru-RU" i="1" dirty="0">
                <a:solidFill>
                  <a:srgbClr val="CC0000"/>
                </a:solidFill>
              </a:rPr>
              <a:t/>
            </a:r>
            <a:br>
              <a:rPr lang="ru-RU" i="1" dirty="0">
                <a:solidFill>
                  <a:srgbClr val="CC0000"/>
                </a:solidFill>
              </a:rPr>
            </a:br>
            <a:endParaRPr lang="ru-RU" i="1" dirty="0">
              <a:solidFill>
                <a:srgbClr val="CC0000"/>
              </a:solidFill>
            </a:endParaRPr>
          </a:p>
          <a:p>
            <a:pPr algn="ctr">
              <a:defRPr/>
            </a:pPr>
            <a:r>
              <a:rPr lang="ru-RU" b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Лекция № 5</a:t>
            </a:r>
          </a:p>
          <a:p>
            <a:pPr algn="ctr">
              <a:defRPr/>
            </a:pPr>
            <a:endParaRPr lang="ru-RU" sz="32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endParaRPr lang="ru-RU" sz="32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ru-RU" i="1" dirty="0">
                <a:solidFill>
                  <a:srgbClr val="000099"/>
                </a:solidFill>
                <a:sym typeface="Symbol" pitchFamily="18" charset="2"/>
              </a:rPr>
              <a:t> </a:t>
            </a:r>
            <a:r>
              <a:rPr lang="ru-RU" sz="3600" i="1" dirty="0">
                <a:solidFill>
                  <a:srgbClr val="FF0000"/>
                </a:solidFill>
                <a:sym typeface="Symbol" pitchFamily="18" charset="2"/>
              </a:rPr>
              <a:t>Гетероциклические соединения.</a:t>
            </a:r>
          </a:p>
          <a:p>
            <a:pPr algn="ctr">
              <a:defRPr/>
            </a:pPr>
            <a:r>
              <a:rPr lang="ru-RU" sz="3600" i="1" dirty="0">
                <a:solidFill>
                  <a:srgbClr val="FF0000"/>
                </a:solidFill>
                <a:sym typeface="Symbol" pitchFamily="18" charset="2"/>
              </a:rPr>
              <a:t>Строение, свойства и биологическая роль нуклеиновых кислот</a:t>
            </a:r>
          </a:p>
          <a:p>
            <a:pPr>
              <a:spcBef>
                <a:spcPct val="50000"/>
              </a:spcBef>
              <a:defRPr/>
            </a:pPr>
            <a:endParaRPr lang="ru-RU" b="0" dirty="0">
              <a:solidFill>
                <a:srgbClr val="990000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ru-RU" b="0" dirty="0"/>
          </a:p>
        </p:txBody>
      </p:sp>
      <p:pic>
        <p:nvPicPr>
          <p:cNvPr id="368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61313" y="6350"/>
            <a:ext cx="114617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7463"/>
            <a:ext cx="1481138" cy="148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250825" y="5949950"/>
            <a:ext cx="84978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Лектор: зав.каф.медицинской и биоорганической химии, д.фарм.н., проф. Сыровая А.О.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5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796925"/>
          </a:xfrm>
        </p:spPr>
        <p:txBody>
          <a:bodyPr/>
          <a:lstStyle/>
          <a:p>
            <a:r>
              <a:rPr lang="ru-RU" sz="2800" b="1" smtClean="0">
                <a:solidFill>
                  <a:srgbClr val="FF0000"/>
                </a:solidFill>
              </a:rPr>
              <a:t>ПЯТИЧЛЕННЫЕ ГЕТЕРОЦИКЛЫ </a:t>
            </a:r>
            <a:br>
              <a:rPr lang="ru-RU" sz="2800" b="1" smtClean="0">
                <a:solidFill>
                  <a:srgbClr val="FF0000"/>
                </a:solidFill>
              </a:rPr>
            </a:br>
            <a:r>
              <a:rPr lang="ru-RU" sz="2800" b="1" smtClean="0">
                <a:solidFill>
                  <a:srgbClr val="FF0000"/>
                </a:solidFill>
              </a:rPr>
              <a:t>с 1 гетероатомом</a:t>
            </a:r>
          </a:p>
        </p:txBody>
      </p:sp>
      <p:sp>
        <p:nvSpPr>
          <p:cNvPr id="1167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11668" name="Object 404"/>
          <p:cNvGraphicFramePr>
            <a:graphicFrameLocks noChangeAspect="1"/>
          </p:cNvGraphicFramePr>
          <p:nvPr/>
        </p:nvGraphicFramePr>
        <p:xfrm>
          <a:off x="179388" y="1062038"/>
          <a:ext cx="736600" cy="1060450"/>
        </p:xfrm>
        <a:graphic>
          <a:graphicData uri="http://schemas.openxmlformats.org/presentationml/2006/ole">
            <p:oleObj spid="_x0000_s11668" name="ISIS/Draw Sketch" r:id="rId3" imgW="559083" imgH="811243" progId="ISISServer">
              <p:embed/>
            </p:oleObj>
          </a:graphicData>
        </a:graphic>
      </p:graphicFrame>
      <p:sp>
        <p:nvSpPr>
          <p:cNvPr id="1167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11669" name="Object 405"/>
          <p:cNvGraphicFramePr>
            <a:graphicFrameLocks noChangeAspect="1"/>
          </p:cNvGraphicFramePr>
          <p:nvPr/>
        </p:nvGraphicFramePr>
        <p:xfrm>
          <a:off x="7802563" y="2608263"/>
          <a:ext cx="820737" cy="1077912"/>
        </p:xfrm>
        <a:graphic>
          <a:graphicData uri="http://schemas.openxmlformats.org/presentationml/2006/ole">
            <p:oleObj spid="_x0000_s11669" name="ISIS/Draw Sketch" r:id="rId4" imgW="676080" imgH="895320" progId="ISISServer">
              <p:embed/>
            </p:oleObj>
          </a:graphicData>
        </a:graphic>
      </p:graphicFrame>
      <p:sp>
        <p:nvSpPr>
          <p:cNvPr id="116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11670" name="Object 406"/>
          <p:cNvGraphicFramePr>
            <a:graphicFrameLocks noChangeAspect="1"/>
          </p:cNvGraphicFramePr>
          <p:nvPr/>
        </p:nvGraphicFramePr>
        <p:xfrm>
          <a:off x="0" y="4221163"/>
          <a:ext cx="944563" cy="1560512"/>
        </p:xfrm>
        <a:graphic>
          <a:graphicData uri="http://schemas.openxmlformats.org/presentationml/2006/ole">
            <p:oleObj spid="_x0000_s11670" name="ISIS/Draw Sketch" r:id="rId5" imgW="685800" imgH="1143000" progId="ISISServer">
              <p:embed/>
            </p:oleObj>
          </a:graphicData>
        </a:graphic>
      </p:graphicFrame>
      <p:graphicFrame>
        <p:nvGraphicFramePr>
          <p:cNvPr id="11671" name="Object 407"/>
          <p:cNvGraphicFramePr>
            <a:graphicFrameLocks noGrp="1" noChangeAspect="1"/>
          </p:cNvGraphicFramePr>
          <p:nvPr>
            <p:ph idx="1"/>
          </p:nvPr>
        </p:nvGraphicFramePr>
        <p:xfrm>
          <a:off x="971550" y="860425"/>
          <a:ext cx="3097213" cy="1462088"/>
        </p:xfrm>
        <a:graphic>
          <a:graphicData uri="http://schemas.openxmlformats.org/presentationml/2006/ole">
            <p:oleObj spid="_x0000_s11671" name="ISIS/Draw Sketch" r:id="rId6" imgW="2724120" imgH="1285560" progId="ISISServer">
              <p:embed/>
            </p:oleObj>
          </a:graphicData>
        </a:graphic>
      </p:graphicFrame>
      <p:pic>
        <p:nvPicPr>
          <p:cNvPr id="11679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908050"/>
            <a:ext cx="18716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80" name="TextBox 10"/>
          <p:cNvSpPr txBox="1">
            <a:spLocks noChangeArrowheads="1"/>
          </p:cNvSpPr>
          <p:nvPr/>
        </p:nvSpPr>
        <p:spPr bwMode="auto">
          <a:xfrm>
            <a:off x="5783263" y="903288"/>
            <a:ext cx="3194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0">
                <a:solidFill>
                  <a:srgbClr val="000000"/>
                </a:solidFill>
              </a:rPr>
              <a:t>Тетрагидрофурановый цикл</a:t>
            </a:r>
          </a:p>
        </p:txBody>
      </p:sp>
      <p:sp>
        <p:nvSpPr>
          <p:cNvPr id="11681" name="TextBox 12"/>
          <p:cNvSpPr txBox="1">
            <a:spLocks noChangeArrowheads="1"/>
          </p:cNvSpPr>
          <p:nvPr/>
        </p:nvSpPr>
        <p:spPr bwMode="auto">
          <a:xfrm>
            <a:off x="4371975" y="2270125"/>
            <a:ext cx="30797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0">
                <a:solidFill>
                  <a:srgbClr val="000000"/>
                </a:solidFill>
              </a:rPr>
              <a:t>Мускарин – токсин мухоморов</a:t>
            </a:r>
          </a:p>
        </p:txBody>
      </p:sp>
      <p:pic>
        <p:nvPicPr>
          <p:cNvPr id="11682" name="Picture 10"/>
          <p:cNvPicPr>
            <a:picLocks noChangeAspect="1" noChangeArrowheads="1"/>
          </p:cNvPicPr>
          <p:nvPr/>
        </p:nvPicPr>
        <p:blipFill>
          <a:blip r:embed="rId8"/>
          <a:srcRect l="6007" t="6985" r="15446" b="5531"/>
          <a:stretch>
            <a:fillRect/>
          </a:stretch>
        </p:blipFill>
        <p:spPr bwMode="auto">
          <a:xfrm>
            <a:off x="7380288" y="1246188"/>
            <a:ext cx="1665287" cy="119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672" name="Object 408"/>
          <p:cNvGraphicFramePr>
            <a:graphicFrameLocks noChangeAspect="1"/>
          </p:cNvGraphicFramePr>
          <p:nvPr/>
        </p:nvGraphicFramePr>
        <p:xfrm>
          <a:off x="1042988" y="4221163"/>
          <a:ext cx="2214562" cy="1643062"/>
        </p:xfrm>
        <a:graphic>
          <a:graphicData uri="http://schemas.openxmlformats.org/presentationml/2006/ole">
            <p:oleObj spid="_x0000_s11672" name="ISIS/Draw Sketch" r:id="rId9" imgW="1723680" imgH="1285560" progId="ISISServer">
              <p:embed/>
            </p:oleObj>
          </a:graphicData>
        </a:graphic>
      </p:graphicFrame>
      <p:graphicFrame>
        <p:nvGraphicFramePr>
          <p:cNvPr id="11673" name="Object 409"/>
          <p:cNvGraphicFramePr>
            <a:graphicFrameLocks noChangeAspect="1"/>
          </p:cNvGraphicFramePr>
          <p:nvPr/>
        </p:nvGraphicFramePr>
        <p:xfrm>
          <a:off x="3406775" y="4202113"/>
          <a:ext cx="1930400" cy="2314575"/>
        </p:xfrm>
        <a:graphic>
          <a:graphicData uri="http://schemas.openxmlformats.org/presentationml/2006/ole">
            <p:oleObj spid="_x0000_s11673" name="ISIS/Draw Sketch" r:id="rId10" imgW="1206500" imgH="1451610" progId="ISISServer">
              <p:embed/>
            </p:oleObj>
          </a:graphicData>
        </a:graphic>
      </p:graphicFrame>
      <p:pic>
        <p:nvPicPr>
          <p:cNvPr id="11683" name="Picture 39"/>
          <p:cNvPicPr>
            <a:picLocks noChangeAspect="1" noChangeArrowheads="1"/>
          </p:cNvPicPr>
          <p:nvPr/>
        </p:nvPicPr>
        <p:blipFill>
          <a:blip r:embed="rId11"/>
          <a:srcRect t="18338" b="22063"/>
          <a:stretch>
            <a:fillRect/>
          </a:stretch>
        </p:blipFill>
        <p:spPr bwMode="auto">
          <a:xfrm>
            <a:off x="5629275" y="5367338"/>
            <a:ext cx="3508375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84" name="TextBox 15"/>
          <p:cNvSpPr txBox="1">
            <a:spLocks noChangeArrowheads="1"/>
          </p:cNvSpPr>
          <p:nvPr/>
        </p:nvSpPr>
        <p:spPr bwMode="auto">
          <a:xfrm>
            <a:off x="5657850" y="3789363"/>
            <a:ext cx="35877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0">
                <a:solidFill>
                  <a:srgbClr val="000000"/>
                </a:solidFill>
              </a:rPr>
              <a:t>Тетрапиррольные системы: порфин</a:t>
            </a:r>
          </a:p>
          <a:p>
            <a:r>
              <a:rPr lang="ru-RU" sz="1600" b="0">
                <a:solidFill>
                  <a:srgbClr val="000000"/>
                </a:solidFill>
              </a:rPr>
              <a:t>протопорфирин→структ.эл. </a:t>
            </a:r>
            <a:r>
              <a:rPr lang="ru-RU" sz="1600">
                <a:solidFill>
                  <a:srgbClr val="000000"/>
                </a:solidFill>
              </a:rPr>
              <a:t>ГЕМА</a:t>
            </a:r>
          </a:p>
          <a:p>
            <a:r>
              <a:rPr lang="ru-RU" sz="1600" b="0">
                <a:solidFill>
                  <a:srgbClr val="000000"/>
                </a:solidFill>
              </a:rPr>
              <a:t>хлорофилл</a:t>
            </a:r>
          </a:p>
          <a:p>
            <a:r>
              <a:rPr lang="ru-RU" sz="1600" b="0">
                <a:solidFill>
                  <a:srgbClr val="000000"/>
                </a:solidFill>
              </a:rPr>
              <a:t>цитохромы</a:t>
            </a:r>
          </a:p>
          <a:p>
            <a:r>
              <a:rPr lang="ru-RU" sz="1600" b="0">
                <a:solidFill>
                  <a:srgbClr val="000000"/>
                </a:solidFill>
              </a:rPr>
              <a:t>пироксидазы</a:t>
            </a:r>
          </a:p>
          <a:p>
            <a:r>
              <a:rPr lang="ru-RU" sz="1600" b="0">
                <a:solidFill>
                  <a:srgbClr val="000000"/>
                </a:solidFill>
              </a:rPr>
              <a:t>витамин В</a:t>
            </a:r>
            <a:r>
              <a:rPr lang="ru-RU" sz="1600" b="0" baseline="-25000">
                <a:solidFill>
                  <a:srgbClr val="000000"/>
                </a:solidFill>
              </a:rPr>
              <a:t>12</a:t>
            </a:r>
            <a:r>
              <a:rPr lang="ru-RU" sz="1600" b="0">
                <a:solidFill>
                  <a:srgbClr val="000000"/>
                </a:solidFill>
              </a:rPr>
              <a:t> (цианокобаломин)</a:t>
            </a:r>
          </a:p>
        </p:txBody>
      </p:sp>
      <p:graphicFrame>
        <p:nvGraphicFramePr>
          <p:cNvPr id="11674" name="Object 410"/>
          <p:cNvGraphicFramePr>
            <a:graphicFrameLocks noGrp="1" noChangeAspect="1"/>
          </p:cNvGraphicFramePr>
          <p:nvPr/>
        </p:nvGraphicFramePr>
        <p:xfrm>
          <a:off x="1495425" y="2536825"/>
          <a:ext cx="3076575" cy="1471613"/>
        </p:xfrm>
        <a:graphic>
          <a:graphicData uri="http://schemas.openxmlformats.org/presentationml/2006/ole">
            <p:oleObj spid="_x0000_s11674" name="ISIS/Draw Sketch" r:id="rId12" imgW="2190600" imgH="1047600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9881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uk-UA" dirty="0" err="1" smtClean="0">
                <a:solidFill>
                  <a:srgbClr val="000000"/>
                </a:solidFill>
              </a:rPr>
              <a:t>Биологически</a:t>
            </a:r>
            <a:r>
              <a:rPr lang="uk-UA" dirty="0" smtClean="0">
                <a:solidFill>
                  <a:srgbClr val="000000"/>
                </a:solidFill>
              </a:rPr>
              <a:t> </a:t>
            </a:r>
            <a:r>
              <a:rPr lang="uk-UA" dirty="0" err="1" smtClean="0">
                <a:solidFill>
                  <a:srgbClr val="000000"/>
                </a:solidFill>
              </a:rPr>
              <a:t>важные</a:t>
            </a:r>
            <a:r>
              <a:rPr lang="uk-UA" dirty="0" smtClean="0">
                <a:solidFill>
                  <a:srgbClr val="000000"/>
                </a:solidFill>
              </a:rPr>
              <a:t> </a:t>
            </a:r>
            <a:r>
              <a:rPr lang="uk-UA" dirty="0" err="1" smtClean="0">
                <a:solidFill>
                  <a:srgbClr val="000000"/>
                </a:solidFill>
              </a:rPr>
              <a:t>соединения</a:t>
            </a:r>
            <a:r>
              <a:rPr lang="uk-UA" dirty="0" smtClean="0">
                <a:solidFill>
                  <a:srgbClr val="000000"/>
                </a:solidFill>
              </a:rPr>
              <a:t> с  </a:t>
            </a:r>
            <a:r>
              <a:rPr lang="uk-UA" sz="2000" i="1" dirty="0" err="1" smtClean="0">
                <a:solidFill>
                  <a:srgbClr val="660033"/>
                </a:solidFill>
              </a:rPr>
              <a:t>пятичленными</a:t>
            </a:r>
            <a:r>
              <a:rPr lang="uk-UA" sz="2000" i="1" dirty="0" smtClean="0">
                <a:solidFill>
                  <a:srgbClr val="660033"/>
                </a:solidFill>
              </a:rPr>
              <a:t> </a:t>
            </a:r>
            <a:r>
              <a:rPr lang="uk-UA" sz="2000" i="1" dirty="0" err="1" smtClean="0">
                <a:solidFill>
                  <a:srgbClr val="660033"/>
                </a:solidFill>
              </a:rPr>
              <a:t>гетероциклами</a:t>
            </a:r>
            <a:endParaRPr lang="ru-RU" sz="2000" b="0" i="1" dirty="0" smtClean="0">
              <a:solidFill>
                <a:srgbClr val="660033"/>
              </a:solidFill>
            </a:endParaRPr>
          </a:p>
          <a:p>
            <a:pPr eaLnBrk="1" hangingPunct="1">
              <a:defRPr/>
            </a:pPr>
            <a:r>
              <a:rPr lang="uk-UA" i="1" dirty="0" smtClean="0">
                <a:solidFill>
                  <a:srgbClr val="660033"/>
                </a:solidFill>
              </a:rPr>
              <a:t>	</a:t>
            </a:r>
            <a:r>
              <a:rPr lang="uk-UA" i="1" dirty="0" err="1" smtClean="0">
                <a:solidFill>
                  <a:srgbClr val="660033"/>
                </a:solidFill>
              </a:rPr>
              <a:t>Порфин</a:t>
            </a:r>
            <a:r>
              <a:rPr lang="uk-UA" b="0" i="1" dirty="0" smtClean="0">
                <a:solidFill>
                  <a:srgbClr val="000000"/>
                </a:solidFill>
              </a:rPr>
              <a:t> –  </a:t>
            </a:r>
            <a:r>
              <a:rPr lang="uk-UA" i="1" dirty="0" err="1" smtClean="0">
                <a:solidFill>
                  <a:srgbClr val="000000"/>
                </a:solidFill>
              </a:rPr>
              <a:t>тетрапиррольный</a:t>
            </a:r>
            <a:r>
              <a:rPr lang="uk-UA" i="1" dirty="0" smtClean="0">
                <a:solidFill>
                  <a:srgbClr val="000000"/>
                </a:solidFill>
              </a:rPr>
              <a:t> </a:t>
            </a:r>
            <a:r>
              <a:rPr lang="uk-UA" i="1" dirty="0" err="1" smtClean="0">
                <a:solidFill>
                  <a:srgbClr val="000000"/>
                </a:solidFill>
              </a:rPr>
              <a:t>ароматический</a:t>
            </a:r>
            <a:r>
              <a:rPr lang="uk-UA" i="1" dirty="0" smtClean="0">
                <a:solidFill>
                  <a:srgbClr val="000000"/>
                </a:solidFill>
              </a:rPr>
              <a:t> цикл, </a:t>
            </a:r>
            <a:r>
              <a:rPr lang="uk-UA" i="1" dirty="0" err="1" smtClean="0">
                <a:solidFill>
                  <a:srgbClr val="000000"/>
                </a:solidFill>
              </a:rPr>
              <a:t>построенный</a:t>
            </a:r>
            <a:r>
              <a:rPr lang="uk-UA" i="1" dirty="0" smtClean="0">
                <a:solidFill>
                  <a:srgbClr val="000000"/>
                </a:solidFill>
              </a:rPr>
              <a:t> </a:t>
            </a:r>
            <a:r>
              <a:rPr lang="uk-UA" i="1" dirty="0" err="1" smtClean="0">
                <a:solidFill>
                  <a:srgbClr val="000000"/>
                </a:solidFill>
              </a:rPr>
              <a:t>из</a:t>
            </a:r>
            <a:r>
              <a:rPr lang="uk-UA" i="1" dirty="0" smtClean="0">
                <a:solidFill>
                  <a:srgbClr val="000000"/>
                </a:solidFill>
              </a:rPr>
              <a:t> </a:t>
            </a:r>
            <a:r>
              <a:rPr lang="uk-UA" i="1" dirty="0" err="1" smtClean="0">
                <a:solidFill>
                  <a:srgbClr val="000000"/>
                </a:solidFill>
              </a:rPr>
              <a:t>пирролинового</a:t>
            </a:r>
            <a:r>
              <a:rPr lang="uk-UA" i="1" dirty="0" smtClean="0">
                <a:solidFill>
                  <a:srgbClr val="000000"/>
                </a:solidFill>
              </a:rPr>
              <a:t> (І), </a:t>
            </a:r>
            <a:r>
              <a:rPr lang="uk-UA" i="1" dirty="0" err="1" smtClean="0">
                <a:solidFill>
                  <a:srgbClr val="000000"/>
                </a:solidFill>
              </a:rPr>
              <a:t>пиррольного</a:t>
            </a:r>
            <a:r>
              <a:rPr lang="uk-UA" i="1" dirty="0" smtClean="0">
                <a:solidFill>
                  <a:srgbClr val="000000"/>
                </a:solidFill>
              </a:rPr>
              <a:t> (ІІІ) и </a:t>
            </a:r>
            <a:r>
              <a:rPr lang="uk-UA" i="1" dirty="0" err="1" smtClean="0">
                <a:solidFill>
                  <a:srgbClr val="000000"/>
                </a:solidFill>
              </a:rPr>
              <a:t>двух</a:t>
            </a:r>
            <a:r>
              <a:rPr lang="uk-UA" i="1" dirty="0" smtClean="0">
                <a:solidFill>
                  <a:srgbClr val="000000"/>
                </a:solidFill>
              </a:rPr>
              <a:t> </a:t>
            </a:r>
            <a:r>
              <a:rPr lang="uk-UA" i="1" dirty="0" err="1" smtClean="0">
                <a:solidFill>
                  <a:srgbClr val="000000"/>
                </a:solidFill>
              </a:rPr>
              <a:t>изопиррольных</a:t>
            </a:r>
            <a:r>
              <a:rPr lang="uk-UA" i="1" dirty="0" smtClean="0">
                <a:solidFill>
                  <a:srgbClr val="000000"/>
                </a:solidFill>
              </a:rPr>
              <a:t> ядер (ІІ, І</a:t>
            </a:r>
            <a:r>
              <a:rPr lang="en-US" i="1" dirty="0" smtClean="0">
                <a:solidFill>
                  <a:srgbClr val="000000"/>
                </a:solidFill>
              </a:rPr>
              <a:t>V</a:t>
            </a:r>
            <a:r>
              <a:rPr lang="ru-RU" i="1" dirty="0" smtClean="0">
                <a:solidFill>
                  <a:srgbClr val="000000"/>
                </a:solidFill>
              </a:rPr>
              <a:t>), соединенных между собой </a:t>
            </a:r>
            <a:r>
              <a:rPr lang="ru-RU" i="1" dirty="0" err="1" smtClean="0">
                <a:solidFill>
                  <a:srgbClr val="000000"/>
                </a:solidFill>
              </a:rPr>
              <a:t>метиновыми</a:t>
            </a:r>
            <a:r>
              <a:rPr lang="ru-RU" i="1" dirty="0" smtClean="0">
                <a:solidFill>
                  <a:srgbClr val="000000"/>
                </a:solidFill>
              </a:rPr>
              <a:t> группами =СН-:</a:t>
            </a: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000000"/>
              </a:solidFill>
            </a:endParaRPr>
          </a:p>
          <a:p>
            <a:pPr eaLnBrk="1" hangingPunct="1">
              <a:defRPr/>
            </a:pPr>
            <a:endParaRPr lang="uk-UA" i="1" dirty="0" smtClean="0">
              <a:solidFill>
                <a:srgbClr val="660033"/>
              </a:solidFill>
            </a:endParaRPr>
          </a:p>
          <a:p>
            <a:pPr eaLnBrk="1" hangingPunct="1">
              <a:defRPr/>
            </a:pPr>
            <a:r>
              <a:rPr lang="uk-UA" i="1" dirty="0" smtClean="0">
                <a:solidFill>
                  <a:srgbClr val="660033"/>
                </a:solidFill>
              </a:rPr>
              <a:t>	</a:t>
            </a:r>
          </a:p>
          <a:p>
            <a:pPr indent="19050" eaLnBrk="1" hangingPunct="1">
              <a:defRPr/>
            </a:pPr>
            <a:r>
              <a:rPr lang="uk-UA" i="1" dirty="0" err="1" smtClean="0">
                <a:solidFill>
                  <a:srgbClr val="660033"/>
                </a:solidFill>
              </a:rPr>
              <a:t>Порфирины</a:t>
            </a:r>
            <a:r>
              <a:rPr lang="uk-UA" i="1" dirty="0" smtClean="0">
                <a:solidFill>
                  <a:srgbClr val="000000"/>
                </a:solidFill>
              </a:rPr>
              <a:t> (</a:t>
            </a:r>
            <a:r>
              <a:rPr lang="uk-UA" i="1" dirty="0" err="1" smtClean="0">
                <a:solidFill>
                  <a:srgbClr val="000000"/>
                </a:solidFill>
              </a:rPr>
              <a:t>замещенные</a:t>
            </a:r>
            <a:r>
              <a:rPr lang="uk-UA" i="1" dirty="0" smtClean="0">
                <a:solidFill>
                  <a:srgbClr val="000000"/>
                </a:solidFill>
              </a:rPr>
              <a:t> </a:t>
            </a:r>
            <a:r>
              <a:rPr lang="uk-UA" i="1" dirty="0" err="1" smtClean="0">
                <a:solidFill>
                  <a:srgbClr val="000000"/>
                </a:solidFill>
              </a:rPr>
              <a:t>порфины</a:t>
            </a:r>
            <a:r>
              <a:rPr lang="uk-UA" i="1" dirty="0" smtClean="0">
                <a:solidFill>
                  <a:srgbClr val="000000"/>
                </a:solidFill>
              </a:rPr>
              <a:t>) - </a:t>
            </a:r>
            <a:r>
              <a:rPr lang="uk-UA" i="1" dirty="0" err="1" smtClean="0">
                <a:solidFill>
                  <a:srgbClr val="000000"/>
                </a:solidFill>
              </a:rPr>
              <a:t>простетические</a:t>
            </a:r>
            <a:r>
              <a:rPr lang="uk-UA" i="1" dirty="0" smtClean="0">
                <a:solidFill>
                  <a:srgbClr val="000000"/>
                </a:solidFill>
              </a:rPr>
              <a:t> </a:t>
            </a:r>
            <a:r>
              <a:rPr lang="uk-UA" i="1" dirty="0" err="1" smtClean="0">
                <a:solidFill>
                  <a:srgbClr val="000000"/>
                </a:solidFill>
              </a:rPr>
              <a:t>группы</a:t>
            </a:r>
            <a:r>
              <a:rPr lang="uk-UA" i="1" dirty="0" smtClean="0">
                <a:solidFill>
                  <a:srgbClr val="000000"/>
                </a:solidFill>
              </a:rPr>
              <a:t> </a:t>
            </a:r>
            <a:r>
              <a:rPr lang="uk-UA" i="1" dirty="0" err="1" smtClean="0">
                <a:solidFill>
                  <a:srgbClr val="000000"/>
                </a:solidFill>
              </a:rPr>
              <a:t>сложных</a:t>
            </a:r>
            <a:r>
              <a:rPr lang="uk-UA" i="1" dirty="0" smtClean="0">
                <a:solidFill>
                  <a:srgbClr val="000000"/>
                </a:solidFill>
              </a:rPr>
              <a:t> </a:t>
            </a:r>
            <a:r>
              <a:rPr lang="uk-UA" i="1" dirty="0" err="1" smtClean="0">
                <a:solidFill>
                  <a:srgbClr val="000000"/>
                </a:solidFill>
              </a:rPr>
              <a:t>белков</a:t>
            </a:r>
            <a:r>
              <a:rPr lang="uk-UA" i="1" dirty="0" smtClean="0">
                <a:solidFill>
                  <a:srgbClr val="000000"/>
                </a:solidFill>
              </a:rPr>
              <a:t>:  </a:t>
            </a:r>
            <a:r>
              <a:rPr lang="uk-UA" i="1" dirty="0" err="1" smtClean="0">
                <a:solidFill>
                  <a:srgbClr val="660033"/>
                </a:solidFill>
              </a:rPr>
              <a:t>гемоглобина</a:t>
            </a:r>
            <a:r>
              <a:rPr lang="uk-UA" i="1" dirty="0" smtClean="0">
                <a:solidFill>
                  <a:srgbClr val="660033"/>
                </a:solidFill>
              </a:rPr>
              <a:t>, </a:t>
            </a:r>
            <a:r>
              <a:rPr lang="uk-UA" i="1" dirty="0" err="1" smtClean="0">
                <a:solidFill>
                  <a:srgbClr val="660033"/>
                </a:solidFill>
              </a:rPr>
              <a:t>миоглобина</a:t>
            </a:r>
            <a:r>
              <a:rPr lang="uk-UA" i="1" dirty="0" smtClean="0">
                <a:solidFill>
                  <a:srgbClr val="660033"/>
                </a:solidFill>
              </a:rPr>
              <a:t>, </a:t>
            </a:r>
            <a:r>
              <a:rPr lang="uk-UA" i="1" dirty="0" err="1" smtClean="0">
                <a:solidFill>
                  <a:srgbClr val="660033"/>
                </a:solidFill>
              </a:rPr>
              <a:t>дыхательных</a:t>
            </a:r>
            <a:r>
              <a:rPr lang="uk-UA" i="1" dirty="0" smtClean="0">
                <a:solidFill>
                  <a:srgbClr val="660033"/>
                </a:solidFill>
              </a:rPr>
              <a:t> </a:t>
            </a:r>
            <a:r>
              <a:rPr lang="uk-UA" i="1" dirty="0" err="1" smtClean="0">
                <a:solidFill>
                  <a:srgbClr val="660033"/>
                </a:solidFill>
              </a:rPr>
              <a:t>ферментов</a:t>
            </a:r>
            <a:r>
              <a:rPr lang="uk-UA" i="1" dirty="0" smtClean="0">
                <a:solidFill>
                  <a:srgbClr val="660033"/>
                </a:solidFill>
              </a:rPr>
              <a:t> </a:t>
            </a:r>
            <a:r>
              <a:rPr lang="uk-UA" i="1" dirty="0" err="1" smtClean="0">
                <a:solidFill>
                  <a:srgbClr val="660033"/>
                </a:solidFill>
              </a:rPr>
              <a:t>митохондрий</a:t>
            </a:r>
            <a:r>
              <a:rPr lang="uk-UA" i="1" dirty="0" smtClean="0">
                <a:solidFill>
                  <a:srgbClr val="660033"/>
                </a:solidFill>
              </a:rPr>
              <a:t> – цитохром, </a:t>
            </a:r>
            <a:r>
              <a:rPr lang="uk-UA" i="1" dirty="0" err="1" smtClean="0">
                <a:solidFill>
                  <a:srgbClr val="660033"/>
                </a:solidFill>
              </a:rPr>
              <a:t>каталазы</a:t>
            </a:r>
            <a:r>
              <a:rPr lang="uk-UA" i="1" dirty="0" smtClean="0">
                <a:solidFill>
                  <a:srgbClr val="660033"/>
                </a:solidFill>
              </a:rPr>
              <a:t> и </a:t>
            </a:r>
            <a:r>
              <a:rPr lang="uk-UA" i="1" dirty="0" err="1" smtClean="0">
                <a:solidFill>
                  <a:srgbClr val="660033"/>
                </a:solidFill>
              </a:rPr>
              <a:t>пероксидазы</a:t>
            </a:r>
            <a:r>
              <a:rPr lang="uk-UA" i="1" dirty="0" smtClean="0">
                <a:solidFill>
                  <a:srgbClr val="660033"/>
                </a:solidFill>
              </a:rPr>
              <a:t>, </a:t>
            </a:r>
            <a:r>
              <a:rPr lang="uk-UA" i="1" dirty="0" err="1" smtClean="0">
                <a:solidFill>
                  <a:srgbClr val="660033"/>
                </a:solidFill>
              </a:rPr>
              <a:t>хлорофилла</a:t>
            </a:r>
            <a:r>
              <a:rPr lang="uk-UA" i="1" dirty="0" smtClean="0">
                <a:solidFill>
                  <a:srgbClr val="660033"/>
                </a:solidFill>
              </a:rPr>
              <a:t>, </a:t>
            </a:r>
            <a:r>
              <a:rPr lang="uk-UA" i="1" dirty="0" err="1" smtClean="0">
                <a:solidFill>
                  <a:srgbClr val="660033"/>
                </a:solidFill>
              </a:rPr>
              <a:t>витамина</a:t>
            </a:r>
            <a:r>
              <a:rPr lang="uk-UA" i="1" dirty="0" smtClean="0">
                <a:solidFill>
                  <a:srgbClr val="660033"/>
                </a:solidFill>
              </a:rPr>
              <a:t> В</a:t>
            </a:r>
            <a:r>
              <a:rPr lang="uk-UA" i="1" baseline="-25000" dirty="0" smtClean="0">
                <a:solidFill>
                  <a:srgbClr val="660033"/>
                </a:solidFill>
              </a:rPr>
              <a:t>12</a:t>
            </a:r>
            <a:r>
              <a:rPr lang="uk-UA" i="1" dirty="0" smtClean="0">
                <a:solidFill>
                  <a:srgbClr val="660033"/>
                </a:solidFill>
              </a:rPr>
              <a:t>.</a:t>
            </a:r>
            <a:endParaRPr lang="ru-RU" i="1" dirty="0" smtClean="0">
              <a:solidFill>
                <a:srgbClr val="660033"/>
              </a:solidFill>
            </a:endParaRPr>
          </a:p>
        </p:txBody>
      </p:sp>
      <p:sp>
        <p:nvSpPr>
          <p:cNvPr id="12349" name="Rectangle 7"/>
          <p:cNvSpPr>
            <a:spLocks noChangeArrowheads="1"/>
          </p:cNvSpPr>
          <p:nvPr/>
        </p:nvSpPr>
        <p:spPr bwMode="auto">
          <a:xfrm>
            <a:off x="0" y="1714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12347" name="Object 59"/>
          <p:cNvGraphicFramePr>
            <a:graphicFrameLocks noChangeAspect="1"/>
          </p:cNvGraphicFramePr>
          <p:nvPr/>
        </p:nvGraphicFramePr>
        <p:xfrm>
          <a:off x="611188" y="1196975"/>
          <a:ext cx="7521575" cy="4346575"/>
        </p:xfrm>
        <a:graphic>
          <a:graphicData uri="http://schemas.openxmlformats.org/presentationml/2006/ole">
            <p:oleObj spid="_x0000_s12347" name="ISIS/Draw Sketch" r:id="rId3" imgW="6104478" imgH="3522793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016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0"/>
              <a:t>	</a:t>
            </a:r>
            <a:r>
              <a:rPr lang="uk-UA"/>
              <a:t>Производные конденсированного гетероцикла – </a:t>
            </a:r>
            <a:r>
              <a:rPr lang="uk-UA" i="1">
                <a:solidFill>
                  <a:srgbClr val="660033"/>
                </a:solidFill>
              </a:rPr>
              <a:t>индола состоят из бензенового и пиррольного ядер):</a:t>
            </a:r>
            <a:r>
              <a:rPr lang="uk-UA" i="1"/>
              <a:t> </a:t>
            </a:r>
          </a:p>
          <a:p>
            <a:pPr>
              <a:buFontTx/>
              <a:buChar char="-"/>
            </a:pPr>
            <a:r>
              <a:rPr lang="uk-UA"/>
              <a:t>аминокислота </a:t>
            </a:r>
            <a:r>
              <a:rPr lang="uk-UA" i="1">
                <a:solidFill>
                  <a:srgbClr val="000099"/>
                </a:solidFill>
              </a:rPr>
              <a:t>триптофан</a:t>
            </a:r>
            <a:r>
              <a:rPr lang="uk-UA"/>
              <a:t> и продукты ее превращения в организме – </a:t>
            </a:r>
            <a:r>
              <a:rPr lang="uk-UA">
                <a:solidFill>
                  <a:srgbClr val="000099"/>
                </a:solidFill>
              </a:rPr>
              <a:t>с</a:t>
            </a:r>
            <a:r>
              <a:rPr lang="uk-UA" i="1">
                <a:solidFill>
                  <a:srgbClr val="000099"/>
                </a:solidFill>
              </a:rPr>
              <a:t>еротонин (</a:t>
            </a:r>
            <a:r>
              <a:rPr lang="uk-UA"/>
              <a:t>модулятор важных психических функций человека)</a:t>
            </a:r>
            <a:r>
              <a:rPr lang="uk-UA">
                <a:solidFill>
                  <a:srgbClr val="000099"/>
                </a:solidFill>
              </a:rPr>
              <a:t>, </a:t>
            </a:r>
            <a:r>
              <a:rPr lang="uk-UA" i="1">
                <a:solidFill>
                  <a:srgbClr val="000099"/>
                </a:solidFill>
              </a:rPr>
              <a:t>триптамин –</a:t>
            </a:r>
            <a:r>
              <a:rPr lang="uk-UA" i="1"/>
              <a:t> биогенные амины:</a:t>
            </a:r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r>
              <a:rPr lang="uk-UA"/>
              <a:t>Конечными продуктами метаболизма </a:t>
            </a:r>
            <a:r>
              <a:rPr lang="uk-UA">
                <a:solidFill>
                  <a:srgbClr val="990000"/>
                </a:solidFill>
              </a:rPr>
              <a:t>серотонина и триптамина</a:t>
            </a:r>
            <a:r>
              <a:rPr lang="uk-UA"/>
              <a:t> в организме являются: </a:t>
            </a:r>
            <a:r>
              <a:rPr lang="uk-UA" i="1">
                <a:solidFill>
                  <a:srgbClr val="660033"/>
                </a:solidFill>
              </a:rPr>
              <a:t>5-гидрокси</a:t>
            </a:r>
            <a:r>
              <a:rPr lang="uk-UA">
                <a:solidFill>
                  <a:srgbClr val="660033"/>
                </a:solidFill>
              </a:rPr>
              <a:t> -</a:t>
            </a:r>
            <a:r>
              <a:rPr lang="ru-RU" i="1">
                <a:solidFill>
                  <a:srgbClr val="660033"/>
                </a:solidFill>
                <a:sym typeface="Symbol" pitchFamily="18" charset="2"/>
              </a:rPr>
              <a:t></a:t>
            </a:r>
            <a:r>
              <a:rPr lang="ru-RU" i="1">
                <a:solidFill>
                  <a:srgbClr val="660033"/>
                </a:solidFill>
              </a:rPr>
              <a:t>-индолилуксусная кислота и </a:t>
            </a:r>
            <a:r>
              <a:rPr lang="ru-RU" i="1">
                <a:solidFill>
                  <a:srgbClr val="660033"/>
                </a:solidFill>
                <a:sym typeface="Symbol" pitchFamily="18" charset="2"/>
              </a:rPr>
              <a:t></a:t>
            </a:r>
            <a:r>
              <a:rPr lang="ru-RU" i="1">
                <a:solidFill>
                  <a:srgbClr val="660033"/>
                </a:solidFill>
              </a:rPr>
              <a:t>-индолилуксусная </a:t>
            </a:r>
          </a:p>
          <a:p>
            <a:r>
              <a:rPr lang="ru-RU" i="1">
                <a:solidFill>
                  <a:srgbClr val="660033"/>
                </a:solidFill>
              </a:rPr>
              <a:t>кислота </a:t>
            </a:r>
            <a:r>
              <a:rPr lang="ru-RU">
                <a:solidFill>
                  <a:srgbClr val="660033"/>
                </a:solidFill>
              </a:rPr>
              <a:t>(</a:t>
            </a:r>
            <a:r>
              <a:rPr lang="ru-RU" i="1">
                <a:solidFill>
                  <a:srgbClr val="660033"/>
                </a:solidFill>
              </a:rPr>
              <a:t>гетероауксин),</a:t>
            </a:r>
            <a:r>
              <a:rPr lang="ru-RU">
                <a:solidFill>
                  <a:srgbClr val="660033"/>
                </a:solidFill>
              </a:rPr>
              <a:t> </a:t>
            </a:r>
            <a:r>
              <a:rPr lang="ru-RU" i="1">
                <a:solidFill>
                  <a:srgbClr val="660033"/>
                </a:solidFill>
              </a:rPr>
              <a:t> </a:t>
            </a:r>
            <a:r>
              <a:rPr lang="ru-RU"/>
              <a:t>которые выделяются с мочой.</a:t>
            </a:r>
          </a:p>
        </p:txBody>
      </p:sp>
      <p:sp>
        <p:nvSpPr>
          <p:cNvPr id="655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5539" name="Rectangle 6"/>
          <p:cNvSpPr>
            <a:spLocks noChangeArrowheads="1"/>
          </p:cNvSpPr>
          <p:nvPr/>
        </p:nvSpPr>
        <p:spPr bwMode="auto">
          <a:xfrm>
            <a:off x="0" y="2433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65540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84313"/>
            <a:ext cx="878522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683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 i="1"/>
              <a:t>	</a:t>
            </a:r>
            <a:r>
              <a:rPr lang="ru-RU" i="1">
                <a:solidFill>
                  <a:srgbClr val="660033"/>
                </a:solidFill>
              </a:rPr>
              <a:t>Индоксил (3-оксииндол)</a:t>
            </a:r>
            <a:r>
              <a:rPr lang="ru-RU" b="0" i="1"/>
              <a:t> – </a:t>
            </a:r>
            <a:r>
              <a:rPr lang="ru-RU"/>
              <a:t>производное </a:t>
            </a:r>
            <a:r>
              <a:rPr lang="ru-RU">
                <a:solidFill>
                  <a:srgbClr val="660033"/>
                </a:solidFill>
              </a:rPr>
              <a:t>триптофана</a:t>
            </a:r>
            <a:r>
              <a:rPr lang="ru-RU"/>
              <a:t>, образуется в толстом кишечнике («гниение белков в кишечнике») и подвергается детоксикации в печени путем образования сложного эфира с серной кислотой, который экскретируется затем почками в виде калиевой соли:</a:t>
            </a:r>
          </a:p>
          <a:p>
            <a:endParaRPr lang="ru-RU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</p:txBody>
      </p:sp>
      <p:sp>
        <p:nvSpPr>
          <p:cNvPr id="1439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4396" name="Object 60"/>
          <p:cNvGraphicFramePr>
            <a:graphicFrameLocks noChangeAspect="1"/>
          </p:cNvGraphicFramePr>
          <p:nvPr/>
        </p:nvGraphicFramePr>
        <p:xfrm>
          <a:off x="-36513" y="1196975"/>
          <a:ext cx="6792913" cy="4638675"/>
        </p:xfrm>
        <a:graphic>
          <a:graphicData uri="http://schemas.openxmlformats.org/presentationml/2006/ole">
            <p:oleObj spid="_x0000_s14396" name="ISIS/Draw Sketch" r:id="rId3" imgW="5137150" imgH="3515360" progId="ISISServer">
              <p:embed/>
            </p:oleObj>
          </a:graphicData>
        </a:graphic>
      </p:graphicFrame>
      <p:pic>
        <p:nvPicPr>
          <p:cNvPr id="1439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9175" y="3476625"/>
            <a:ext cx="3055938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00" name="TextBox 1"/>
          <p:cNvSpPr txBox="1">
            <a:spLocks noChangeArrowheads="1"/>
          </p:cNvSpPr>
          <p:nvPr/>
        </p:nvSpPr>
        <p:spPr bwMode="auto">
          <a:xfrm>
            <a:off x="2843213" y="5708650"/>
            <a:ext cx="29622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0"/>
              <a:t>НПВС – производное индола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8786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b="0" dirty="0" smtClean="0"/>
              <a:t>	</a:t>
            </a:r>
            <a:r>
              <a:rPr lang="ru-RU" cap="all" dirty="0" smtClean="0"/>
              <a:t>Пятичленные </a:t>
            </a:r>
            <a:r>
              <a:rPr lang="ru-RU" cap="all" dirty="0" err="1" smtClean="0"/>
              <a:t>гетероциклы</a:t>
            </a:r>
            <a:r>
              <a:rPr lang="ru-RU" cap="all" dirty="0" smtClean="0"/>
              <a:t> с </a:t>
            </a:r>
            <a:r>
              <a:rPr lang="ru-RU" i="1" cap="all" dirty="0" smtClean="0"/>
              <a:t>2-мя</a:t>
            </a:r>
            <a:r>
              <a:rPr lang="ru-RU" cap="all" dirty="0" smtClean="0"/>
              <a:t> </a:t>
            </a:r>
            <a:r>
              <a:rPr lang="ru-RU" cap="all" dirty="0" err="1" smtClean="0"/>
              <a:t>гетероатомами</a:t>
            </a:r>
            <a:r>
              <a:rPr lang="ru-RU" cap="all" dirty="0" smtClean="0"/>
              <a:t>  - </a:t>
            </a:r>
            <a:r>
              <a:rPr lang="ru-RU" i="1" cap="all" dirty="0" err="1" smtClean="0">
                <a:solidFill>
                  <a:srgbClr val="000099"/>
                </a:solidFill>
              </a:rPr>
              <a:t>азолы</a:t>
            </a:r>
            <a:r>
              <a:rPr lang="ru-RU" cap="all" dirty="0" smtClean="0"/>
              <a:t>: </a:t>
            </a:r>
            <a:r>
              <a:rPr lang="ru-RU" i="1" dirty="0" smtClean="0">
                <a:solidFill>
                  <a:srgbClr val="990000"/>
                </a:solidFill>
              </a:rPr>
              <a:t>пиразол, имидазол и </a:t>
            </a:r>
            <a:r>
              <a:rPr lang="ru-RU" i="1" dirty="0" err="1" smtClean="0">
                <a:solidFill>
                  <a:srgbClr val="990000"/>
                </a:solidFill>
              </a:rPr>
              <a:t>тиазол</a:t>
            </a:r>
            <a:r>
              <a:rPr lang="ru-RU" i="1" dirty="0" smtClean="0">
                <a:solidFill>
                  <a:srgbClr val="990000"/>
                </a:solidFill>
              </a:rPr>
              <a:t> (нумерация атомов: О&gt;</a:t>
            </a:r>
            <a:r>
              <a:rPr lang="en-US" i="1" dirty="0" smtClean="0">
                <a:solidFill>
                  <a:srgbClr val="990000"/>
                </a:solidFill>
              </a:rPr>
              <a:t>S&gt;N </a:t>
            </a:r>
            <a:r>
              <a:rPr lang="ru-RU" i="1" dirty="0" smtClean="0">
                <a:solidFill>
                  <a:srgbClr val="990000"/>
                </a:solidFill>
              </a:rPr>
              <a:t>пиррол</a:t>
            </a:r>
            <a:r>
              <a:rPr lang="en-US" i="1" dirty="0" smtClean="0">
                <a:solidFill>
                  <a:srgbClr val="990000"/>
                </a:solidFill>
              </a:rPr>
              <a:t>&gt;N</a:t>
            </a:r>
            <a:r>
              <a:rPr lang="ru-RU" i="1" dirty="0" smtClean="0">
                <a:solidFill>
                  <a:srgbClr val="990000"/>
                </a:solidFill>
              </a:rPr>
              <a:t>пиридин).</a:t>
            </a:r>
            <a:r>
              <a:rPr lang="ru-RU" i="1" dirty="0" smtClean="0"/>
              <a:t> </a:t>
            </a:r>
          </a:p>
          <a:p>
            <a:pPr eaLnBrk="1" hangingPunct="1">
              <a:defRPr/>
            </a:pPr>
            <a:r>
              <a:rPr lang="ru-RU" i="1" dirty="0" smtClean="0">
                <a:solidFill>
                  <a:srgbClr val="990000"/>
                </a:solidFill>
              </a:rPr>
              <a:t>	Пиразол</a:t>
            </a:r>
            <a:r>
              <a:rPr lang="ru-RU" dirty="0" smtClean="0"/>
              <a:t> (1,2-диазол) – синтетическое соединение, на его основе синтезируется  группа лекарственных средств с анальгетическим и  жаропонижающим действием:</a:t>
            </a:r>
          </a:p>
          <a:p>
            <a:pPr eaLnBrk="1" hangingPunct="1">
              <a:spcBef>
                <a:spcPct val="50000"/>
              </a:spcBef>
              <a:defRPr/>
            </a:pPr>
            <a:endParaRPr lang="ru-RU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  <a:p>
            <a:pPr eaLnBrk="1" hangingPunct="1">
              <a:spcBef>
                <a:spcPct val="50000"/>
              </a:spcBef>
              <a:defRPr/>
            </a:pPr>
            <a:endParaRPr lang="ru-RU" b="0" dirty="0" smtClean="0"/>
          </a:p>
        </p:txBody>
      </p:sp>
      <p:sp>
        <p:nvSpPr>
          <p:cNvPr id="6758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67587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390650"/>
            <a:ext cx="71437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4900613"/>
            <a:ext cx="2411412" cy="197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TextBox 1"/>
          <p:cNvSpPr txBox="1">
            <a:spLocks noChangeArrowheads="1"/>
          </p:cNvSpPr>
          <p:nvPr/>
        </p:nvSpPr>
        <p:spPr bwMode="auto">
          <a:xfrm>
            <a:off x="3822700" y="2308225"/>
            <a:ext cx="3074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Амфотерное соединение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0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740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990000"/>
                </a:solidFill>
              </a:rPr>
              <a:t>И</a:t>
            </a:r>
            <a:r>
              <a:rPr lang="ru-RU" i="1">
                <a:solidFill>
                  <a:srgbClr val="990000"/>
                </a:solidFill>
              </a:rPr>
              <a:t>мидазол</a:t>
            </a:r>
            <a:r>
              <a:rPr lang="ru-RU"/>
              <a:t> входит в состав многих биомолекул: </a:t>
            </a:r>
          </a:p>
          <a:p>
            <a:pPr>
              <a:buFontTx/>
              <a:buChar char="-"/>
            </a:pPr>
            <a:r>
              <a:rPr lang="ru-RU"/>
              <a:t> протеиногенная аминокислота </a:t>
            </a:r>
            <a:r>
              <a:rPr lang="ru-RU" i="1">
                <a:solidFill>
                  <a:srgbClr val="000099"/>
                </a:solidFill>
              </a:rPr>
              <a:t>гистидин</a:t>
            </a:r>
            <a:r>
              <a:rPr lang="ru-RU"/>
              <a:t> </a:t>
            </a:r>
          </a:p>
          <a:p>
            <a:pPr>
              <a:buFontTx/>
              <a:buChar char="-"/>
            </a:pPr>
            <a:r>
              <a:rPr lang="ru-RU"/>
              <a:t> кондесированный гетероцикл </a:t>
            </a:r>
            <a:r>
              <a:rPr lang="ru-RU" i="1">
                <a:solidFill>
                  <a:srgbClr val="000099"/>
                </a:solidFill>
              </a:rPr>
              <a:t>пурин</a:t>
            </a:r>
          </a:p>
          <a:p>
            <a:pPr>
              <a:buFontTx/>
              <a:buChar char="-"/>
            </a:pPr>
            <a:endParaRPr lang="ru-RU" i="1">
              <a:solidFill>
                <a:srgbClr val="000099"/>
              </a:solidFill>
            </a:endParaRPr>
          </a:p>
          <a:p>
            <a:pPr>
              <a:buFontTx/>
              <a:buChar char="-"/>
            </a:pPr>
            <a:endParaRPr lang="ru-RU" i="1">
              <a:solidFill>
                <a:srgbClr val="000099"/>
              </a:solidFill>
            </a:endParaRPr>
          </a:p>
          <a:p>
            <a:pPr>
              <a:buFontTx/>
              <a:buChar char="-"/>
            </a:pPr>
            <a:endParaRPr lang="ru-RU" i="1">
              <a:solidFill>
                <a:srgbClr val="000099"/>
              </a:solidFill>
            </a:endParaRPr>
          </a:p>
          <a:p>
            <a:pPr>
              <a:buFontTx/>
              <a:buChar char="-"/>
            </a:pPr>
            <a:endParaRPr lang="ru-RU" i="1">
              <a:solidFill>
                <a:srgbClr val="000099"/>
              </a:solidFill>
            </a:endParaRPr>
          </a:p>
          <a:p>
            <a:pPr>
              <a:buFontTx/>
              <a:buChar char="-"/>
            </a:pPr>
            <a:endParaRPr lang="ru-RU" i="1">
              <a:solidFill>
                <a:srgbClr val="000099"/>
              </a:solidFill>
            </a:endParaRPr>
          </a:p>
          <a:p>
            <a:pPr>
              <a:buFontTx/>
              <a:buChar char="-"/>
            </a:pPr>
            <a:endParaRPr lang="ru-RU" i="1">
              <a:solidFill>
                <a:srgbClr val="000099"/>
              </a:solidFill>
            </a:endParaRPr>
          </a:p>
          <a:p>
            <a:pPr>
              <a:buFontTx/>
              <a:buChar char="-"/>
            </a:pPr>
            <a:endParaRPr lang="ru-RU" i="1">
              <a:solidFill>
                <a:srgbClr val="000099"/>
              </a:solidFill>
            </a:endParaRPr>
          </a:p>
          <a:p>
            <a:endParaRPr lang="uk-UA"/>
          </a:p>
          <a:p>
            <a:endParaRPr lang="uk-UA"/>
          </a:p>
          <a:p>
            <a:r>
              <a:rPr lang="uk-UA"/>
              <a:t>Амфотерные (кислотные и основные) свойства имидазола,</a:t>
            </a:r>
          </a:p>
          <a:p>
            <a:r>
              <a:rPr lang="uk-UA"/>
              <a:t>как </a:t>
            </a:r>
            <a:r>
              <a:rPr lang="ru-RU"/>
              <a:t>центра кислотно-основного катализа </a:t>
            </a:r>
          </a:p>
          <a:p>
            <a:r>
              <a:rPr lang="ru-RU"/>
              <a:t>в составе многих ферментов</a:t>
            </a:r>
            <a:r>
              <a:rPr lang="uk-UA"/>
              <a:t>:</a:t>
            </a:r>
          </a:p>
          <a:p>
            <a:endParaRPr lang="uk-UA"/>
          </a:p>
          <a:p>
            <a:endParaRPr lang="uk-UA" b="0"/>
          </a:p>
          <a:p>
            <a:endParaRPr lang="uk-UA" b="0"/>
          </a:p>
          <a:p>
            <a:endParaRPr lang="uk-UA" b="0"/>
          </a:p>
          <a:p>
            <a:endParaRPr lang="uk-UA" b="0"/>
          </a:p>
          <a:p>
            <a:endParaRPr lang="uk-UA" b="0"/>
          </a:p>
          <a:p>
            <a:endParaRPr lang="uk-UA" b="0"/>
          </a:p>
          <a:p>
            <a:endParaRPr lang="uk-UA" b="0"/>
          </a:p>
          <a:p>
            <a:r>
              <a:rPr lang="ru-RU" b="0"/>
              <a:t> </a:t>
            </a:r>
          </a:p>
        </p:txBody>
      </p:sp>
      <p:sp>
        <p:nvSpPr>
          <p:cNvPr id="1650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6500" name="Object 116"/>
          <p:cNvGraphicFramePr>
            <a:graphicFrameLocks noChangeAspect="1"/>
          </p:cNvGraphicFramePr>
          <p:nvPr/>
        </p:nvGraphicFramePr>
        <p:xfrm>
          <a:off x="3649663" y="306388"/>
          <a:ext cx="5494337" cy="3586162"/>
        </p:xfrm>
        <a:graphic>
          <a:graphicData uri="http://schemas.openxmlformats.org/presentationml/2006/ole">
            <p:oleObj spid="_x0000_s16500" name="ISIS/Draw Sketch" r:id="rId3" imgW="4564369" imgH="2972118" progId="ISISServer">
              <p:embed/>
            </p:oleObj>
          </a:graphicData>
        </a:graphic>
      </p:graphicFrame>
      <p:sp>
        <p:nvSpPr>
          <p:cNvPr id="1650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6501" name="Object 117"/>
          <p:cNvGraphicFramePr>
            <a:graphicFrameLocks noChangeAspect="1"/>
          </p:cNvGraphicFramePr>
          <p:nvPr/>
        </p:nvGraphicFramePr>
        <p:xfrm>
          <a:off x="971550" y="4311650"/>
          <a:ext cx="4351338" cy="2197100"/>
        </p:xfrm>
        <a:graphic>
          <a:graphicData uri="http://schemas.openxmlformats.org/presentationml/2006/ole">
            <p:oleObj spid="_x0000_s16501" name="ISIS/Draw Sketch" r:id="rId4" imgW="3781080" imgH="1904760" progId="ISISServer">
              <p:embed/>
            </p:oleObj>
          </a:graphicData>
        </a:graphic>
      </p:graphicFrame>
      <p:sp>
        <p:nvSpPr>
          <p:cNvPr id="16505" name="Rectangle 9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432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i="1" cap="all" dirty="0">
                <a:solidFill>
                  <a:srgbClr val="000099"/>
                </a:solidFill>
              </a:rPr>
              <a:t>Гистамин</a:t>
            </a:r>
            <a:r>
              <a:rPr lang="ru-RU" i="1" dirty="0">
                <a:solidFill>
                  <a:srgbClr val="000099"/>
                </a:solidFill>
              </a:rPr>
              <a:t> </a:t>
            </a:r>
            <a:endParaRPr lang="ru-RU" i="1" dirty="0">
              <a:solidFill>
                <a:srgbClr val="000099"/>
              </a:solidFill>
            </a:endParaRPr>
          </a:p>
          <a:p>
            <a:pPr>
              <a:defRPr/>
            </a:pPr>
            <a:r>
              <a:rPr lang="ru-RU" i="1" dirty="0"/>
              <a:t>– </a:t>
            </a:r>
            <a:r>
              <a:rPr lang="ru-RU" i="1" dirty="0"/>
              <a:t>продукт реакции </a:t>
            </a:r>
            <a:r>
              <a:rPr lang="ru-RU" i="1" dirty="0" err="1"/>
              <a:t>декарбоксилирования</a:t>
            </a:r>
            <a:r>
              <a:rPr lang="ru-RU" i="1" dirty="0"/>
              <a:t>  гистидина – биогенный амин гормонального действия.  Соединения, которые препятствуют связыванию гистамина с чувствительными рецепторами соединительной ткани,  применяются как антигистаминные (антиаллергические) препараты – </a:t>
            </a:r>
            <a:r>
              <a:rPr lang="ru-RU" i="1" dirty="0">
                <a:solidFill>
                  <a:srgbClr val="000099"/>
                </a:solidFill>
              </a:rPr>
              <a:t>димедрол, </a:t>
            </a:r>
            <a:r>
              <a:rPr lang="ru-RU" i="1" dirty="0" err="1">
                <a:solidFill>
                  <a:srgbClr val="000099"/>
                </a:solidFill>
              </a:rPr>
              <a:t>диазолин</a:t>
            </a:r>
            <a:r>
              <a:rPr lang="ru-RU" i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>
              <a:defRPr/>
            </a:pPr>
            <a:endParaRPr lang="ru-RU" i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i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i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i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i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i="1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i="1" dirty="0">
              <a:solidFill>
                <a:srgbClr val="660033"/>
              </a:solidFill>
            </a:endParaRPr>
          </a:p>
          <a:p>
            <a:pPr algn="ctr">
              <a:defRPr/>
            </a:pPr>
            <a:r>
              <a:rPr lang="ru-RU" i="1" cap="all" dirty="0" err="1">
                <a:solidFill>
                  <a:schemeClr val="accent2"/>
                </a:solidFill>
              </a:rPr>
              <a:t>Тиазол</a:t>
            </a:r>
            <a:r>
              <a:rPr lang="ru-RU" i="1" cap="all" dirty="0">
                <a:solidFill>
                  <a:schemeClr val="accent2"/>
                </a:solidFill>
              </a:rPr>
              <a:t>  </a:t>
            </a:r>
          </a:p>
          <a:p>
            <a:pPr>
              <a:defRPr/>
            </a:pPr>
            <a:r>
              <a:rPr lang="ru-RU" i="1" dirty="0">
                <a:solidFill>
                  <a:srgbClr val="660033"/>
                </a:solidFill>
              </a:rPr>
              <a:t>(</a:t>
            </a:r>
            <a:r>
              <a:rPr lang="ru-RU" i="1" dirty="0" err="1">
                <a:solidFill>
                  <a:srgbClr val="660033"/>
                </a:solidFill>
              </a:rPr>
              <a:t>Т</a:t>
            </a:r>
            <a:r>
              <a:rPr lang="ru-RU" i="1" dirty="0" err="1">
                <a:solidFill>
                  <a:srgbClr val="660033"/>
                </a:solidFill>
              </a:rPr>
              <a:t>иазол+Пиримидин</a:t>
            </a:r>
            <a:r>
              <a:rPr lang="ru-RU" i="1" dirty="0">
                <a:solidFill>
                  <a:srgbClr val="660033"/>
                </a:solidFill>
              </a:rPr>
              <a:t>) </a:t>
            </a:r>
            <a:r>
              <a:rPr lang="ru-RU" i="1" dirty="0"/>
              <a:t>входят </a:t>
            </a:r>
            <a:r>
              <a:rPr lang="ru-RU" i="1" dirty="0"/>
              <a:t>в состав </a:t>
            </a:r>
            <a:r>
              <a:rPr lang="ru-RU" i="1" dirty="0">
                <a:solidFill>
                  <a:srgbClr val="990000"/>
                </a:solidFill>
              </a:rPr>
              <a:t>витамина В</a:t>
            </a:r>
            <a:r>
              <a:rPr lang="ru-RU" i="1" baseline="-25000" dirty="0">
                <a:solidFill>
                  <a:srgbClr val="990000"/>
                </a:solidFill>
              </a:rPr>
              <a:t>1 </a:t>
            </a:r>
            <a:r>
              <a:rPr lang="ru-RU" i="1" dirty="0">
                <a:solidFill>
                  <a:srgbClr val="990000"/>
                </a:solidFill>
              </a:rPr>
              <a:t>(</a:t>
            </a:r>
            <a:r>
              <a:rPr lang="ru-RU" i="1" dirty="0" err="1">
                <a:solidFill>
                  <a:srgbClr val="990000"/>
                </a:solidFill>
              </a:rPr>
              <a:t>тиаминбромида</a:t>
            </a:r>
            <a:r>
              <a:rPr lang="ru-RU" i="1" dirty="0">
                <a:solidFill>
                  <a:srgbClr val="990000"/>
                </a:solidFill>
              </a:rPr>
              <a:t>).</a:t>
            </a:r>
            <a:r>
              <a:rPr lang="ru-RU" i="1" dirty="0"/>
              <a:t> </a:t>
            </a:r>
            <a:endParaRPr lang="ru-RU" i="1" dirty="0"/>
          </a:p>
          <a:p>
            <a:pPr>
              <a:defRPr/>
            </a:pPr>
            <a:r>
              <a:rPr lang="ru-RU" i="1" dirty="0"/>
              <a:t>В </a:t>
            </a:r>
            <a:r>
              <a:rPr lang="ru-RU" i="1" dirty="0"/>
              <a:t>организме тиамин превращается в </a:t>
            </a:r>
            <a:r>
              <a:rPr lang="ru-RU" i="1" dirty="0" err="1"/>
              <a:t>тиаминпирофосфат</a:t>
            </a:r>
            <a:r>
              <a:rPr lang="ru-RU" i="1" dirty="0"/>
              <a:t> или </a:t>
            </a:r>
            <a:r>
              <a:rPr lang="ru-RU" i="1" dirty="0" err="1">
                <a:solidFill>
                  <a:srgbClr val="990000"/>
                </a:solidFill>
              </a:rPr>
              <a:t>кокарбоксилазу</a:t>
            </a:r>
            <a:r>
              <a:rPr lang="ru-RU" i="1" dirty="0">
                <a:solidFill>
                  <a:srgbClr val="990000"/>
                </a:solidFill>
              </a:rPr>
              <a:t>:</a:t>
            </a:r>
          </a:p>
          <a:p>
            <a:pPr>
              <a:defRPr/>
            </a:pPr>
            <a:endParaRPr lang="ru-RU" i="1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b="0" i="1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1600" b="0" dirty="0" err="1"/>
              <a:t>Тиазолидиновое</a:t>
            </a:r>
            <a:r>
              <a:rPr lang="ru-RU" sz="1600" b="0" dirty="0"/>
              <a:t>  ядро – структурный фрагмент пенициллина</a:t>
            </a:r>
          </a:p>
          <a:p>
            <a:pPr>
              <a:defRPr/>
            </a:pPr>
            <a:endParaRPr lang="ru-RU" b="0" i="1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b="0" i="1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b="0" i="1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53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7537" name="Object 129"/>
          <p:cNvGraphicFramePr>
            <a:graphicFrameLocks noChangeAspect="1"/>
          </p:cNvGraphicFramePr>
          <p:nvPr/>
        </p:nvGraphicFramePr>
        <p:xfrm>
          <a:off x="2608263" y="4408488"/>
          <a:ext cx="3971925" cy="1181100"/>
        </p:xfrm>
        <a:graphic>
          <a:graphicData uri="http://schemas.openxmlformats.org/presentationml/2006/ole">
            <p:oleObj spid="_x0000_s17537" name="ISIS/Draw Sketch" r:id="rId3" imgW="4659630" imgH="1639570" progId="ISISServer">
              <p:embed/>
            </p:oleObj>
          </a:graphicData>
        </a:graphic>
      </p:graphicFrame>
      <p:grpSp>
        <p:nvGrpSpPr>
          <p:cNvPr id="17540" name="Group 9"/>
          <p:cNvGrpSpPr>
            <a:grpSpLocks noChangeAspect="1"/>
          </p:cNvGrpSpPr>
          <p:nvPr/>
        </p:nvGrpSpPr>
        <p:grpSpPr bwMode="auto">
          <a:xfrm>
            <a:off x="1220788" y="1827213"/>
            <a:ext cx="5402262" cy="2001837"/>
            <a:chOff x="2061" y="2205"/>
            <a:chExt cx="7572" cy="3160"/>
          </a:xfrm>
        </p:grpSpPr>
        <p:sp>
          <p:nvSpPr>
            <p:cNvPr id="17549" name="AutoShape 10"/>
            <p:cNvSpPr>
              <a:spLocks noChangeAspect="1" noChangeArrowheads="1"/>
            </p:cNvSpPr>
            <p:nvPr/>
          </p:nvSpPr>
          <p:spPr bwMode="auto">
            <a:xfrm>
              <a:off x="2061" y="2205"/>
              <a:ext cx="7572" cy="3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0" name="Line 11"/>
            <p:cNvSpPr>
              <a:spLocks noChangeShapeType="1"/>
            </p:cNvSpPr>
            <p:nvPr/>
          </p:nvSpPr>
          <p:spPr bwMode="auto">
            <a:xfrm flipH="1">
              <a:off x="2222" y="2641"/>
              <a:ext cx="202" cy="705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1" name="Line 12"/>
            <p:cNvSpPr>
              <a:spLocks noChangeShapeType="1"/>
            </p:cNvSpPr>
            <p:nvPr/>
          </p:nvSpPr>
          <p:spPr bwMode="auto">
            <a:xfrm flipH="1">
              <a:off x="2367" y="2756"/>
              <a:ext cx="156" cy="544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2" name="Line 13"/>
            <p:cNvSpPr>
              <a:spLocks noChangeShapeType="1"/>
            </p:cNvSpPr>
            <p:nvPr/>
          </p:nvSpPr>
          <p:spPr bwMode="auto">
            <a:xfrm flipH="1" flipV="1">
              <a:off x="3133" y="2641"/>
              <a:ext cx="237" cy="669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3" name="Line 14"/>
            <p:cNvSpPr>
              <a:spLocks noChangeShapeType="1"/>
            </p:cNvSpPr>
            <p:nvPr/>
          </p:nvSpPr>
          <p:spPr bwMode="auto">
            <a:xfrm flipH="1" flipV="1">
              <a:off x="3041" y="2761"/>
              <a:ext cx="182" cy="512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4" name="Line 15"/>
            <p:cNvSpPr>
              <a:spLocks noChangeShapeType="1"/>
            </p:cNvSpPr>
            <p:nvPr/>
          </p:nvSpPr>
          <p:spPr bwMode="auto">
            <a:xfrm flipV="1">
              <a:off x="2806" y="3310"/>
              <a:ext cx="564" cy="43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5" name="Line 16"/>
            <p:cNvSpPr>
              <a:spLocks noChangeShapeType="1"/>
            </p:cNvSpPr>
            <p:nvPr/>
          </p:nvSpPr>
          <p:spPr bwMode="auto">
            <a:xfrm flipH="1">
              <a:off x="2424" y="2641"/>
              <a:ext cx="709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6" name="Line 17"/>
            <p:cNvSpPr>
              <a:spLocks noChangeShapeType="1"/>
            </p:cNvSpPr>
            <p:nvPr/>
          </p:nvSpPr>
          <p:spPr bwMode="auto">
            <a:xfrm>
              <a:off x="2222" y="3346"/>
              <a:ext cx="584" cy="397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7" name="Line 18"/>
            <p:cNvSpPr>
              <a:spLocks noChangeShapeType="1"/>
            </p:cNvSpPr>
            <p:nvPr/>
          </p:nvSpPr>
          <p:spPr bwMode="auto">
            <a:xfrm flipV="1">
              <a:off x="3133" y="2431"/>
              <a:ext cx="198" cy="21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8" name="Line 19"/>
            <p:cNvSpPr>
              <a:spLocks noChangeShapeType="1"/>
            </p:cNvSpPr>
            <p:nvPr/>
          </p:nvSpPr>
          <p:spPr bwMode="auto">
            <a:xfrm>
              <a:off x="2806" y="3704"/>
              <a:ext cx="0" cy="43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59" name="Rectangle 20"/>
            <p:cNvSpPr>
              <a:spLocks noChangeArrowheads="1"/>
            </p:cNvSpPr>
            <p:nvPr/>
          </p:nvSpPr>
          <p:spPr bwMode="auto">
            <a:xfrm>
              <a:off x="2664" y="4037"/>
              <a:ext cx="261" cy="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1600" b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17560" name="Rectangle 21"/>
            <p:cNvSpPr>
              <a:spLocks noChangeArrowheads="1"/>
            </p:cNvSpPr>
            <p:nvPr/>
          </p:nvSpPr>
          <p:spPr bwMode="auto">
            <a:xfrm>
              <a:off x="3301" y="2233"/>
              <a:ext cx="212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endParaRPr lang="ru-RU"/>
            </a:p>
          </p:txBody>
        </p:sp>
        <p:sp>
          <p:nvSpPr>
            <p:cNvPr id="17561" name="Rectangle 22"/>
            <p:cNvSpPr>
              <a:spLocks noChangeArrowheads="1"/>
            </p:cNvSpPr>
            <p:nvPr/>
          </p:nvSpPr>
          <p:spPr bwMode="auto">
            <a:xfrm>
              <a:off x="3518" y="2233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17562" name="Rectangle 23"/>
            <p:cNvSpPr>
              <a:spLocks noChangeArrowheads="1"/>
            </p:cNvSpPr>
            <p:nvPr/>
          </p:nvSpPr>
          <p:spPr bwMode="auto">
            <a:xfrm>
              <a:off x="3781" y="2438"/>
              <a:ext cx="11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7563" name="Line 24"/>
            <p:cNvSpPr>
              <a:spLocks noChangeShapeType="1"/>
            </p:cNvSpPr>
            <p:nvPr/>
          </p:nvSpPr>
          <p:spPr bwMode="auto">
            <a:xfrm>
              <a:off x="3903" y="2382"/>
              <a:ext cx="325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4" name="Rectangle 25"/>
            <p:cNvSpPr>
              <a:spLocks noChangeArrowheads="1"/>
            </p:cNvSpPr>
            <p:nvPr/>
          </p:nvSpPr>
          <p:spPr bwMode="auto">
            <a:xfrm>
              <a:off x="4196" y="2215"/>
              <a:ext cx="212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endParaRPr lang="ru-RU"/>
            </a:p>
          </p:txBody>
        </p:sp>
        <p:sp>
          <p:nvSpPr>
            <p:cNvPr id="17565" name="Rectangle 26"/>
            <p:cNvSpPr>
              <a:spLocks noChangeArrowheads="1"/>
            </p:cNvSpPr>
            <p:nvPr/>
          </p:nvSpPr>
          <p:spPr bwMode="auto">
            <a:xfrm>
              <a:off x="4413" y="2215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17566" name="Line 27"/>
            <p:cNvSpPr>
              <a:spLocks noChangeShapeType="1"/>
            </p:cNvSpPr>
            <p:nvPr/>
          </p:nvSpPr>
          <p:spPr bwMode="auto">
            <a:xfrm>
              <a:off x="4725" y="2380"/>
              <a:ext cx="324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67" name="Rectangle 28"/>
            <p:cNvSpPr>
              <a:spLocks noChangeArrowheads="1"/>
            </p:cNvSpPr>
            <p:nvPr/>
          </p:nvSpPr>
          <p:spPr bwMode="auto">
            <a:xfrm>
              <a:off x="5031" y="2205"/>
              <a:ext cx="212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endParaRPr lang="ru-RU"/>
            </a:p>
          </p:txBody>
        </p:sp>
        <p:sp>
          <p:nvSpPr>
            <p:cNvPr id="17568" name="Rectangle 29"/>
            <p:cNvSpPr>
              <a:spLocks noChangeArrowheads="1"/>
            </p:cNvSpPr>
            <p:nvPr/>
          </p:nvSpPr>
          <p:spPr bwMode="auto">
            <a:xfrm>
              <a:off x="5248" y="2205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17569" name="Rectangle 30"/>
            <p:cNvSpPr>
              <a:spLocks noChangeArrowheads="1"/>
            </p:cNvSpPr>
            <p:nvPr/>
          </p:nvSpPr>
          <p:spPr bwMode="auto">
            <a:xfrm>
              <a:off x="5481" y="2205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17570" name="Rectangle 31"/>
            <p:cNvSpPr>
              <a:spLocks noChangeArrowheads="1"/>
            </p:cNvSpPr>
            <p:nvPr/>
          </p:nvSpPr>
          <p:spPr bwMode="auto">
            <a:xfrm>
              <a:off x="5716" y="2205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17571" name="Line 32"/>
            <p:cNvSpPr>
              <a:spLocks noChangeShapeType="1"/>
            </p:cNvSpPr>
            <p:nvPr/>
          </p:nvSpPr>
          <p:spPr bwMode="auto">
            <a:xfrm>
              <a:off x="4389" y="2558"/>
              <a:ext cx="0" cy="325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2" name="Rectangle 33"/>
            <p:cNvSpPr>
              <a:spLocks noChangeArrowheads="1"/>
            </p:cNvSpPr>
            <p:nvPr/>
          </p:nvSpPr>
          <p:spPr bwMode="auto">
            <a:xfrm>
              <a:off x="4228" y="2858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17573" name="Rectangle 34"/>
            <p:cNvSpPr>
              <a:spLocks noChangeArrowheads="1"/>
            </p:cNvSpPr>
            <p:nvPr/>
          </p:nvSpPr>
          <p:spPr bwMode="auto">
            <a:xfrm>
              <a:off x="4463" y="2858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17574" name="Rectangle 35"/>
            <p:cNvSpPr>
              <a:spLocks noChangeArrowheads="1"/>
            </p:cNvSpPr>
            <p:nvPr/>
          </p:nvSpPr>
          <p:spPr bwMode="auto">
            <a:xfrm>
              <a:off x="4726" y="3063"/>
              <a:ext cx="11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7575" name="Line 36"/>
            <p:cNvSpPr>
              <a:spLocks noChangeShapeType="1"/>
            </p:cNvSpPr>
            <p:nvPr/>
          </p:nvSpPr>
          <p:spPr bwMode="auto">
            <a:xfrm>
              <a:off x="5513" y="3226"/>
              <a:ext cx="1045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6" name="Freeform 37"/>
            <p:cNvSpPr>
              <a:spLocks/>
            </p:cNvSpPr>
            <p:nvPr/>
          </p:nvSpPr>
          <p:spPr bwMode="auto">
            <a:xfrm>
              <a:off x="6558" y="3187"/>
              <a:ext cx="172" cy="79"/>
            </a:xfrm>
            <a:custGeom>
              <a:avLst/>
              <a:gdLst>
                <a:gd name="T0" fmla="*/ 0 w 172"/>
                <a:gd name="T1" fmla="*/ 39 h 79"/>
                <a:gd name="T2" fmla="*/ 50 w 172"/>
                <a:gd name="T3" fmla="*/ 39 h 79"/>
                <a:gd name="T4" fmla="*/ 0 w 172"/>
                <a:gd name="T5" fmla="*/ 0 h 79"/>
                <a:gd name="T6" fmla="*/ 172 w 172"/>
                <a:gd name="T7" fmla="*/ 39 h 79"/>
                <a:gd name="T8" fmla="*/ 0 w 172"/>
                <a:gd name="T9" fmla="*/ 79 h 79"/>
                <a:gd name="T10" fmla="*/ 50 w 172"/>
                <a:gd name="T11" fmla="*/ 39 h 79"/>
                <a:gd name="T12" fmla="*/ 0 w 172"/>
                <a:gd name="T13" fmla="*/ 39 h 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2"/>
                <a:gd name="T22" fmla="*/ 0 h 79"/>
                <a:gd name="T23" fmla="*/ 172 w 172"/>
                <a:gd name="T24" fmla="*/ 79 h 7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2" h="79">
                  <a:moveTo>
                    <a:pt x="0" y="39"/>
                  </a:moveTo>
                  <a:lnTo>
                    <a:pt x="50" y="39"/>
                  </a:lnTo>
                  <a:lnTo>
                    <a:pt x="0" y="0"/>
                  </a:lnTo>
                  <a:lnTo>
                    <a:pt x="172" y="39"/>
                  </a:lnTo>
                  <a:lnTo>
                    <a:pt x="0" y="79"/>
                  </a:lnTo>
                  <a:lnTo>
                    <a:pt x="50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016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7" name="Line 38"/>
            <p:cNvSpPr>
              <a:spLocks noChangeShapeType="1"/>
            </p:cNvSpPr>
            <p:nvPr/>
          </p:nvSpPr>
          <p:spPr bwMode="auto">
            <a:xfrm flipH="1">
              <a:off x="6921" y="2638"/>
              <a:ext cx="203" cy="70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8" name="Line 39"/>
            <p:cNvSpPr>
              <a:spLocks noChangeShapeType="1"/>
            </p:cNvSpPr>
            <p:nvPr/>
          </p:nvSpPr>
          <p:spPr bwMode="auto">
            <a:xfrm flipH="1">
              <a:off x="7066" y="2754"/>
              <a:ext cx="156" cy="544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79" name="Line 40"/>
            <p:cNvSpPr>
              <a:spLocks noChangeShapeType="1"/>
            </p:cNvSpPr>
            <p:nvPr/>
          </p:nvSpPr>
          <p:spPr bwMode="auto">
            <a:xfrm flipH="1" flipV="1">
              <a:off x="7832" y="2638"/>
              <a:ext cx="237" cy="669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0" name="Line 41"/>
            <p:cNvSpPr>
              <a:spLocks noChangeShapeType="1"/>
            </p:cNvSpPr>
            <p:nvPr/>
          </p:nvSpPr>
          <p:spPr bwMode="auto">
            <a:xfrm flipH="1" flipV="1">
              <a:off x="7740" y="2758"/>
              <a:ext cx="182" cy="512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1" name="Line 42"/>
            <p:cNvSpPr>
              <a:spLocks noChangeShapeType="1"/>
            </p:cNvSpPr>
            <p:nvPr/>
          </p:nvSpPr>
          <p:spPr bwMode="auto">
            <a:xfrm flipV="1">
              <a:off x="7505" y="3307"/>
              <a:ext cx="564" cy="434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2" name="Line 43"/>
            <p:cNvSpPr>
              <a:spLocks noChangeShapeType="1"/>
            </p:cNvSpPr>
            <p:nvPr/>
          </p:nvSpPr>
          <p:spPr bwMode="auto">
            <a:xfrm flipH="1">
              <a:off x="7124" y="2638"/>
              <a:ext cx="708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3" name="Line 44"/>
            <p:cNvSpPr>
              <a:spLocks noChangeShapeType="1"/>
            </p:cNvSpPr>
            <p:nvPr/>
          </p:nvSpPr>
          <p:spPr bwMode="auto">
            <a:xfrm>
              <a:off x="6921" y="3344"/>
              <a:ext cx="584" cy="397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4" name="Line 45"/>
            <p:cNvSpPr>
              <a:spLocks noChangeShapeType="1"/>
            </p:cNvSpPr>
            <p:nvPr/>
          </p:nvSpPr>
          <p:spPr bwMode="auto">
            <a:xfrm flipV="1">
              <a:off x="7832" y="2428"/>
              <a:ext cx="198" cy="21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5" name="Line 46"/>
            <p:cNvSpPr>
              <a:spLocks noChangeShapeType="1"/>
            </p:cNvSpPr>
            <p:nvPr/>
          </p:nvSpPr>
          <p:spPr bwMode="auto">
            <a:xfrm>
              <a:off x="7505" y="3702"/>
              <a:ext cx="0" cy="43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86" name="Rectangle 47"/>
            <p:cNvSpPr>
              <a:spLocks noChangeArrowheads="1"/>
            </p:cNvSpPr>
            <p:nvPr/>
          </p:nvSpPr>
          <p:spPr bwMode="auto">
            <a:xfrm>
              <a:off x="7433" y="4095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17587" name="Rectangle 48"/>
            <p:cNvSpPr>
              <a:spLocks noChangeArrowheads="1"/>
            </p:cNvSpPr>
            <p:nvPr/>
          </p:nvSpPr>
          <p:spPr bwMode="auto">
            <a:xfrm>
              <a:off x="8003" y="2230"/>
              <a:ext cx="213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endParaRPr lang="ru-RU"/>
            </a:p>
          </p:txBody>
        </p:sp>
        <p:sp>
          <p:nvSpPr>
            <p:cNvPr id="17588" name="Rectangle 49"/>
            <p:cNvSpPr>
              <a:spLocks noChangeArrowheads="1"/>
            </p:cNvSpPr>
            <p:nvPr/>
          </p:nvSpPr>
          <p:spPr bwMode="auto">
            <a:xfrm>
              <a:off x="8218" y="2230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17589" name="Rectangle 50"/>
            <p:cNvSpPr>
              <a:spLocks noChangeArrowheads="1"/>
            </p:cNvSpPr>
            <p:nvPr/>
          </p:nvSpPr>
          <p:spPr bwMode="auto">
            <a:xfrm>
              <a:off x="8481" y="2435"/>
              <a:ext cx="11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7590" name="Line 51"/>
            <p:cNvSpPr>
              <a:spLocks noChangeShapeType="1"/>
            </p:cNvSpPr>
            <p:nvPr/>
          </p:nvSpPr>
          <p:spPr bwMode="auto">
            <a:xfrm>
              <a:off x="8603" y="2380"/>
              <a:ext cx="324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1" name="Rectangle 52"/>
            <p:cNvSpPr>
              <a:spLocks noChangeArrowheads="1"/>
            </p:cNvSpPr>
            <p:nvPr/>
          </p:nvSpPr>
          <p:spPr bwMode="auto">
            <a:xfrm>
              <a:off x="8896" y="2213"/>
              <a:ext cx="212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endParaRPr lang="ru-RU"/>
            </a:p>
          </p:txBody>
        </p:sp>
        <p:sp>
          <p:nvSpPr>
            <p:cNvPr id="17592" name="Rectangle 53"/>
            <p:cNvSpPr>
              <a:spLocks noChangeArrowheads="1"/>
            </p:cNvSpPr>
            <p:nvPr/>
          </p:nvSpPr>
          <p:spPr bwMode="auto">
            <a:xfrm>
              <a:off x="9113" y="2213"/>
              <a:ext cx="34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r>
                <a:rPr lang="ru-RU" sz="1600" b="0" baseline="-2500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7593" name="Line 54"/>
            <p:cNvSpPr>
              <a:spLocks noChangeShapeType="1"/>
            </p:cNvSpPr>
            <p:nvPr/>
          </p:nvSpPr>
          <p:spPr bwMode="auto">
            <a:xfrm>
              <a:off x="9088" y="2555"/>
              <a:ext cx="0" cy="32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4" name="Rectangle 55"/>
            <p:cNvSpPr>
              <a:spLocks noChangeArrowheads="1"/>
            </p:cNvSpPr>
            <p:nvPr/>
          </p:nvSpPr>
          <p:spPr bwMode="auto">
            <a:xfrm>
              <a:off x="8928" y="2855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17595" name="Rectangle 56"/>
            <p:cNvSpPr>
              <a:spLocks noChangeArrowheads="1"/>
            </p:cNvSpPr>
            <p:nvPr/>
          </p:nvSpPr>
          <p:spPr bwMode="auto">
            <a:xfrm>
              <a:off x="9163" y="2855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17596" name="Rectangle 57"/>
            <p:cNvSpPr>
              <a:spLocks noChangeArrowheads="1"/>
            </p:cNvSpPr>
            <p:nvPr/>
          </p:nvSpPr>
          <p:spPr bwMode="auto">
            <a:xfrm>
              <a:off x="9426" y="3060"/>
              <a:ext cx="11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7597" name="Rectangle 58"/>
            <p:cNvSpPr>
              <a:spLocks noChangeArrowheads="1"/>
            </p:cNvSpPr>
            <p:nvPr/>
          </p:nvSpPr>
          <p:spPr bwMode="auto">
            <a:xfrm>
              <a:off x="2684" y="3503"/>
              <a:ext cx="276" cy="36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98" name="Rectangle 59"/>
            <p:cNvSpPr>
              <a:spLocks noChangeArrowheads="1"/>
            </p:cNvSpPr>
            <p:nvPr/>
          </p:nvSpPr>
          <p:spPr bwMode="auto">
            <a:xfrm>
              <a:off x="2701" y="3523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17599" name="Rectangle 60"/>
            <p:cNvSpPr>
              <a:spLocks noChangeArrowheads="1"/>
            </p:cNvSpPr>
            <p:nvPr/>
          </p:nvSpPr>
          <p:spPr bwMode="auto">
            <a:xfrm>
              <a:off x="2277" y="2433"/>
              <a:ext cx="276" cy="36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0" name="Rectangle 61"/>
            <p:cNvSpPr>
              <a:spLocks noChangeArrowheads="1"/>
            </p:cNvSpPr>
            <p:nvPr/>
          </p:nvSpPr>
          <p:spPr bwMode="auto">
            <a:xfrm>
              <a:off x="2293" y="2453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17601" name="Rectangle 62"/>
            <p:cNvSpPr>
              <a:spLocks noChangeArrowheads="1"/>
            </p:cNvSpPr>
            <p:nvPr/>
          </p:nvSpPr>
          <p:spPr bwMode="auto">
            <a:xfrm>
              <a:off x="2277" y="4329"/>
              <a:ext cx="138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Гистидин</a:t>
              </a:r>
              <a:endParaRPr lang="ru-RU"/>
            </a:p>
          </p:txBody>
        </p:sp>
        <p:sp>
          <p:nvSpPr>
            <p:cNvPr id="17602" name="Rectangle 63"/>
            <p:cNvSpPr>
              <a:spLocks noChangeArrowheads="1"/>
            </p:cNvSpPr>
            <p:nvPr/>
          </p:nvSpPr>
          <p:spPr bwMode="auto">
            <a:xfrm>
              <a:off x="5756" y="3333"/>
              <a:ext cx="667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- СО</a:t>
              </a:r>
              <a:endParaRPr lang="ru-RU"/>
            </a:p>
          </p:txBody>
        </p:sp>
        <p:sp>
          <p:nvSpPr>
            <p:cNvPr id="17603" name="Rectangle 64"/>
            <p:cNvSpPr>
              <a:spLocks noChangeArrowheads="1"/>
            </p:cNvSpPr>
            <p:nvPr/>
          </p:nvSpPr>
          <p:spPr bwMode="auto">
            <a:xfrm>
              <a:off x="6398" y="3520"/>
              <a:ext cx="110" cy="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17604" name="Rectangle 65"/>
            <p:cNvSpPr>
              <a:spLocks noChangeArrowheads="1"/>
            </p:cNvSpPr>
            <p:nvPr/>
          </p:nvSpPr>
          <p:spPr bwMode="auto">
            <a:xfrm>
              <a:off x="7383" y="3501"/>
              <a:ext cx="276" cy="36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5" name="Rectangle 66"/>
            <p:cNvSpPr>
              <a:spLocks noChangeArrowheads="1"/>
            </p:cNvSpPr>
            <p:nvPr/>
          </p:nvSpPr>
          <p:spPr bwMode="auto">
            <a:xfrm>
              <a:off x="7401" y="3520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17606" name="Rectangle 67"/>
            <p:cNvSpPr>
              <a:spLocks noChangeArrowheads="1"/>
            </p:cNvSpPr>
            <p:nvPr/>
          </p:nvSpPr>
          <p:spPr bwMode="auto">
            <a:xfrm>
              <a:off x="6976" y="2431"/>
              <a:ext cx="276" cy="36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07" name="Rectangle 68"/>
            <p:cNvSpPr>
              <a:spLocks noChangeArrowheads="1"/>
            </p:cNvSpPr>
            <p:nvPr/>
          </p:nvSpPr>
          <p:spPr bwMode="auto">
            <a:xfrm>
              <a:off x="6993" y="2450"/>
              <a:ext cx="230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17608" name="Rectangle 69"/>
            <p:cNvSpPr>
              <a:spLocks noChangeArrowheads="1"/>
            </p:cNvSpPr>
            <p:nvPr/>
          </p:nvSpPr>
          <p:spPr bwMode="auto">
            <a:xfrm>
              <a:off x="6841" y="4428"/>
              <a:ext cx="141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Гистамин</a:t>
              </a:r>
              <a:endParaRPr lang="ru-RU"/>
            </a:p>
          </p:txBody>
        </p:sp>
      </p:grpSp>
      <p:sp>
        <p:nvSpPr>
          <p:cNvPr id="17541" name="TextBox 1"/>
          <p:cNvSpPr txBox="1">
            <a:spLocks noChangeArrowheads="1"/>
          </p:cNvSpPr>
          <p:nvPr/>
        </p:nvSpPr>
        <p:spPr bwMode="auto">
          <a:xfrm>
            <a:off x="2936875" y="1981200"/>
            <a:ext cx="15224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0">
                <a:latin typeface="Times New Roman" pitchFamily="18" charset="0"/>
                <a:cs typeface="Times New Roman" pitchFamily="18" charset="0"/>
              </a:rPr>
              <a:t>остаток  аланина </a:t>
            </a:r>
          </a:p>
        </p:txBody>
      </p:sp>
      <p:sp>
        <p:nvSpPr>
          <p:cNvPr id="17542" name="TextBox 2"/>
          <p:cNvSpPr txBox="1">
            <a:spLocks noChangeArrowheads="1"/>
          </p:cNvSpPr>
          <p:nvPr/>
        </p:nvSpPr>
        <p:spPr bwMode="auto">
          <a:xfrm>
            <a:off x="166688" y="2308225"/>
            <a:ext cx="11049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0">
                <a:latin typeface="Times New Roman" pitchFamily="18" charset="0"/>
                <a:cs typeface="Times New Roman" pitchFamily="18" charset="0"/>
              </a:rPr>
              <a:t>ядро </a:t>
            </a:r>
          </a:p>
          <a:p>
            <a:r>
              <a:rPr lang="ru-RU" sz="1600" b="0">
                <a:latin typeface="Times New Roman" pitchFamily="18" charset="0"/>
                <a:cs typeface="Times New Roman" pitchFamily="18" charset="0"/>
              </a:rPr>
              <a:t>имидазола</a:t>
            </a:r>
          </a:p>
        </p:txBody>
      </p:sp>
      <p:pic>
        <p:nvPicPr>
          <p:cNvPr id="17543" name="Picture 68"/>
          <p:cNvPicPr>
            <a:picLocks noChangeAspect="1" noChangeArrowheads="1"/>
          </p:cNvPicPr>
          <p:nvPr/>
        </p:nvPicPr>
        <p:blipFill>
          <a:blip r:embed="rId4"/>
          <a:srcRect l="11723" t="15924" r="10275" b="8206"/>
          <a:stretch>
            <a:fillRect/>
          </a:stretch>
        </p:blipFill>
        <p:spPr bwMode="auto">
          <a:xfrm>
            <a:off x="7134225" y="1450975"/>
            <a:ext cx="197802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44" name="Picture 69"/>
          <p:cNvPicPr>
            <a:picLocks noChangeAspect="1" noChangeArrowheads="1"/>
          </p:cNvPicPr>
          <p:nvPr/>
        </p:nvPicPr>
        <p:blipFill>
          <a:blip r:embed="rId5"/>
          <a:srcRect l="10336" t="11365" r="5495" b="8467"/>
          <a:stretch>
            <a:fillRect/>
          </a:stretch>
        </p:blipFill>
        <p:spPr bwMode="auto">
          <a:xfrm>
            <a:off x="7458075" y="2624138"/>
            <a:ext cx="16922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45" name="Picture 7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97850" y="3829050"/>
            <a:ext cx="9525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46" name="Picture 72"/>
          <p:cNvPicPr>
            <a:picLocks noChangeAspect="1" noChangeArrowheads="1"/>
          </p:cNvPicPr>
          <p:nvPr/>
        </p:nvPicPr>
        <p:blipFill>
          <a:blip r:embed="rId7"/>
          <a:srcRect l="6584" t="7561" r="5656" b="9926"/>
          <a:stretch>
            <a:fillRect/>
          </a:stretch>
        </p:blipFill>
        <p:spPr bwMode="auto">
          <a:xfrm>
            <a:off x="7458075" y="4999038"/>
            <a:ext cx="16922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47" name="Picture 7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000" y="5430838"/>
            <a:ext cx="233680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548" name="Picture 73"/>
          <p:cNvPicPr>
            <a:picLocks noChangeAspect="1" noChangeArrowheads="1"/>
          </p:cNvPicPr>
          <p:nvPr/>
        </p:nvPicPr>
        <p:blipFill>
          <a:blip r:embed="rId9"/>
          <a:srcRect l="11140" t="7689" r="12517" b="8145"/>
          <a:stretch>
            <a:fillRect/>
          </a:stretch>
        </p:blipFill>
        <p:spPr bwMode="auto">
          <a:xfrm>
            <a:off x="3659188" y="5627688"/>
            <a:ext cx="86995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4944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uk-UA" i="1" cap="all" dirty="0" err="1" smtClean="0"/>
              <a:t>Биологически</a:t>
            </a:r>
            <a:r>
              <a:rPr lang="uk-UA" i="1" cap="all" dirty="0" smtClean="0"/>
              <a:t> </a:t>
            </a:r>
            <a:r>
              <a:rPr lang="uk-UA" i="1" cap="all" dirty="0" err="1" smtClean="0"/>
              <a:t>важные</a:t>
            </a:r>
            <a:r>
              <a:rPr lang="uk-UA" i="1" cap="all" dirty="0" smtClean="0"/>
              <a:t> </a:t>
            </a:r>
            <a:r>
              <a:rPr lang="uk-UA" i="1" cap="all" dirty="0" err="1" smtClean="0"/>
              <a:t>соединения</a:t>
            </a:r>
            <a:r>
              <a:rPr lang="uk-UA" i="1" cap="all" dirty="0" smtClean="0"/>
              <a:t> с  </a:t>
            </a:r>
            <a:r>
              <a:rPr lang="uk-UA" sz="2000" i="1" cap="all" dirty="0" err="1" smtClean="0">
                <a:solidFill>
                  <a:srgbClr val="660033"/>
                </a:solidFill>
              </a:rPr>
              <a:t>шестичленными</a:t>
            </a:r>
            <a:r>
              <a:rPr lang="uk-UA" i="1" cap="all" dirty="0" smtClean="0"/>
              <a:t> </a:t>
            </a:r>
            <a:r>
              <a:rPr lang="uk-UA" i="1" cap="all" dirty="0" err="1" smtClean="0"/>
              <a:t>гетероциклами</a:t>
            </a:r>
            <a:r>
              <a:rPr lang="uk-UA" i="1" cap="all" dirty="0" smtClean="0"/>
              <a:t>:</a:t>
            </a:r>
          </a:p>
          <a:p>
            <a:pPr algn="ctr">
              <a:defRPr/>
            </a:pPr>
            <a:r>
              <a:rPr lang="uk-UA" i="1" dirty="0" err="1" smtClean="0">
                <a:solidFill>
                  <a:srgbClr val="660033"/>
                </a:solidFill>
              </a:rPr>
              <a:t>пиридин</a:t>
            </a:r>
            <a:r>
              <a:rPr lang="uk-UA" i="1" dirty="0" smtClean="0">
                <a:solidFill>
                  <a:srgbClr val="660033"/>
                </a:solidFill>
              </a:rPr>
              <a:t>, </a:t>
            </a:r>
            <a:r>
              <a:rPr lang="uk-UA" i="1" dirty="0" err="1" smtClean="0">
                <a:solidFill>
                  <a:srgbClr val="660033"/>
                </a:solidFill>
              </a:rPr>
              <a:t>пиримидин</a:t>
            </a:r>
            <a:r>
              <a:rPr lang="uk-UA" i="1" dirty="0" smtClean="0">
                <a:solidFill>
                  <a:srgbClr val="660033"/>
                </a:solidFill>
              </a:rPr>
              <a:t>, пурин.</a:t>
            </a:r>
          </a:p>
          <a:p>
            <a:pPr marL="0" indent="0">
              <a:defRPr/>
            </a:pPr>
            <a:r>
              <a:rPr lang="uk-UA" i="1" dirty="0" err="1" smtClean="0">
                <a:solidFill>
                  <a:srgbClr val="660033"/>
                </a:solidFill>
              </a:rPr>
              <a:t>Из</a:t>
            </a:r>
            <a:r>
              <a:rPr lang="uk-UA" i="1" dirty="0" smtClean="0">
                <a:solidFill>
                  <a:srgbClr val="660033"/>
                </a:solidFill>
              </a:rPr>
              <a:t> </a:t>
            </a:r>
            <a:r>
              <a:rPr lang="uk-UA" i="1" dirty="0" err="1" smtClean="0">
                <a:solidFill>
                  <a:srgbClr val="660033"/>
                </a:solidFill>
              </a:rPr>
              <a:t>произв</a:t>
            </a:r>
            <a:r>
              <a:rPr lang="uk-UA" i="1" dirty="0" smtClean="0">
                <a:solidFill>
                  <a:srgbClr val="660033"/>
                </a:solidFill>
              </a:rPr>
              <a:t>. </a:t>
            </a:r>
            <a:r>
              <a:rPr lang="uk-UA" i="1" dirty="0" err="1" smtClean="0">
                <a:solidFill>
                  <a:srgbClr val="660033"/>
                </a:solidFill>
              </a:rPr>
              <a:t>пиридина</a:t>
            </a:r>
            <a:r>
              <a:rPr lang="uk-UA" i="1" dirty="0" smtClean="0">
                <a:solidFill>
                  <a:srgbClr val="660033"/>
                </a:solidFill>
              </a:rPr>
              <a:t>: </a:t>
            </a:r>
            <a:r>
              <a:rPr lang="uk-UA" i="1" dirty="0" smtClean="0"/>
              <a:t>гомологи </a:t>
            </a:r>
            <a:r>
              <a:rPr lang="uk-UA" i="1" dirty="0" err="1" smtClean="0"/>
              <a:t>пиридина</a:t>
            </a:r>
            <a:r>
              <a:rPr lang="uk-UA" i="1" dirty="0" smtClean="0"/>
              <a:t> – </a:t>
            </a:r>
            <a:r>
              <a:rPr lang="uk-UA" i="1" dirty="0" err="1" smtClean="0"/>
              <a:t>метилпиридины</a:t>
            </a:r>
            <a:r>
              <a:rPr lang="uk-UA" i="1" dirty="0" smtClean="0"/>
              <a:t> (</a:t>
            </a:r>
            <a:r>
              <a:rPr lang="uk-UA" i="1" dirty="0" err="1" smtClean="0"/>
              <a:t>пиколины</a:t>
            </a:r>
            <a:r>
              <a:rPr lang="uk-UA" i="1" dirty="0" smtClean="0"/>
              <a:t>) </a:t>
            </a:r>
          </a:p>
          <a:p>
            <a:pPr>
              <a:defRPr/>
            </a:pPr>
            <a:r>
              <a:rPr lang="uk-UA" i="1" dirty="0" smtClean="0"/>
              <a:t>- </a:t>
            </a:r>
            <a:r>
              <a:rPr lang="uk-UA" i="1" dirty="0" err="1" smtClean="0"/>
              <a:t>пиридинкарбоновые</a:t>
            </a:r>
            <a:r>
              <a:rPr lang="uk-UA" i="1" dirty="0" smtClean="0"/>
              <a:t> </a:t>
            </a:r>
            <a:r>
              <a:rPr lang="uk-UA" i="1" dirty="0" err="1" smtClean="0"/>
              <a:t>кислоты</a:t>
            </a:r>
            <a:r>
              <a:rPr lang="uk-UA" i="1" dirty="0" smtClean="0"/>
              <a:t>:</a:t>
            </a:r>
          </a:p>
          <a:p>
            <a:pPr>
              <a:defRPr/>
            </a:pPr>
            <a:r>
              <a:rPr lang="uk-UA" i="1" dirty="0" smtClean="0"/>
              <a:t>	</a:t>
            </a:r>
          </a:p>
          <a:p>
            <a:pPr>
              <a:defRPr/>
            </a:pPr>
            <a:endParaRPr lang="uk-UA" i="1" dirty="0" smtClean="0"/>
          </a:p>
          <a:p>
            <a:pPr>
              <a:defRPr/>
            </a:pPr>
            <a:endParaRPr lang="uk-UA" i="1" dirty="0" smtClean="0"/>
          </a:p>
          <a:p>
            <a:pPr>
              <a:defRPr/>
            </a:pPr>
            <a:endParaRPr lang="uk-UA" i="1" dirty="0" smtClean="0"/>
          </a:p>
          <a:p>
            <a:pPr>
              <a:defRPr/>
            </a:pPr>
            <a:endParaRPr lang="uk-UA" i="1" dirty="0" smtClean="0"/>
          </a:p>
          <a:p>
            <a:pPr>
              <a:defRPr/>
            </a:pPr>
            <a:endParaRPr lang="uk-UA" i="1" dirty="0" smtClean="0"/>
          </a:p>
          <a:p>
            <a:pPr marL="0" indent="0">
              <a:defRPr/>
            </a:pPr>
            <a:r>
              <a:rPr lang="uk-UA" i="1" dirty="0" smtClean="0"/>
              <a:t>	</a:t>
            </a:r>
            <a:r>
              <a:rPr lang="uk-UA" i="1" dirty="0" err="1" smtClean="0"/>
              <a:t>Производным</a:t>
            </a:r>
            <a:r>
              <a:rPr lang="uk-UA" i="1" dirty="0" smtClean="0"/>
              <a:t> </a:t>
            </a:r>
            <a:r>
              <a:rPr lang="uk-UA" i="1" dirty="0" err="1" smtClean="0">
                <a:solidFill>
                  <a:srgbClr val="990000"/>
                </a:solidFill>
              </a:rPr>
              <a:t>никотиновой</a:t>
            </a:r>
            <a:r>
              <a:rPr lang="uk-UA" i="1" dirty="0" smtClean="0">
                <a:solidFill>
                  <a:srgbClr val="990000"/>
                </a:solidFill>
              </a:rPr>
              <a:t> </a:t>
            </a:r>
            <a:r>
              <a:rPr lang="uk-UA" i="1" dirty="0" err="1" smtClean="0">
                <a:solidFill>
                  <a:srgbClr val="990000"/>
                </a:solidFill>
              </a:rPr>
              <a:t>кислоты</a:t>
            </a:r>
            <a:r>
              <a:rPr lang="uk-UA" i="1" dirty="0" smtClean="0"/>
              <a:t> </a:t>
            </a:r>
            <a:r>
              <a:rPr lang="uk-UA" i="1" dirty="0" err="1" smtClean="0"/>
              <a:t>является</a:t>
            </a:r>
            <a:r>
              <a:rPr lang="uk-UA" i="1" dirty="0" smtClean="0"/>
              <a:t> </a:t>
            </a:r>
            <a:r>
              <a:rPr lang="uk-UA" i="1" dirty="0" err="1" smtClean="0">
                <a:solidFill>
                  <a:srgbClr val="990000"/>
                </a:solidFill>
              </a:rPr>
              <a:t>никотинамид</a:t>
            </a:r>
            <a:r>
              <a:rPr lang="uk-UA" i="1" dirty="0" smtClean="0">
                <a:solidFill>
                  <a:srgbClr val="990000"/>
                </a:solidFill>
              </a:rPr>
              <a:t> (</a:t>
            </a:r>
            <a:r>
              <a:rPr lang="uk-UA" i="1" dirty="0" err="1" smtClean="0">
                <a:solidFill>
                  <a:srgbClr val="990000"/>
                </a:solidFill>
              </a:rPr>
              <a:t>витамин</a:t>
            </a:r>
            <a:r>
              <a:rPr lang="uk-UA" i="1" dirty="0" smtClean="0">
                <a:solidFill>
                  <a:srgbClr val="990000"/>
                </a:solidFill>
              </a:rPr>
              <a:t> РР),</a:t>
            </a:r>
            <a:r>
              <a:rPr lang="uk-UA" i="1" dirty="0" smtClean="0"/>
              <a:t> </a:t>
            </a:r>
            <a:r>
              <a:rPr lang="uk-UA" i="1" dirty="0" err="1" smtClean="0"/>
              <a:t>выполняющий</a:t>
            </a:r>
            <a:r>
              <a:rPr lang="uk-UA" i="1" dirty="0" smtClean="0"/>
              <a:t> </a:t>
            </a:r>
            <a:r>
              <a:rPr lang="uk-UA" i="1" dirty="0" err="1" smtClean="0"/>
              <a:t>важные</a:t>
            </a:r>
            <a:r>
              <a:rPr lang="uk-UA" i="1" dirty="0" smtClean="0"/>
              <a:t> </a:t>
            </a:r>
            <a:r>
              <a:rPr lang="uk-UA" i="1" dirty="0" err="1" smtClean="0"/>
              <a:t>коферментные</a:t>
            </a:r>
            <a:r>
              <a:rPr lang="uk-UA" i="1" dirty="0" smtClean="0"/>
              <a:t> </a:t>
            </a:r>
            <a:r>
              <a:rPr lang="uk-UA" i="1" dirty="0" err="1" smtClean="0"/>
              <a:t>функции</a:t>
            </a:r>
            <a:r>
              <a:rPr lang="uk-UA" i="1" dirty="0" smtClean="0"/>
              <a:t> (</a:t>
            </a:r>
            <a:r>
              <a:rPr lang="uk-UA" i="1" dirty="0" smtClean="0">
                <a:solidFill>
                  <a:srgbClr val="000099"/>
                </a:solidFill>
              </a:rPr>
              <a:t>кофермент НАД</a:t>
            </a:r>
            <a:r>
              <a:rPr lang="uk-UA" i="1" baseline="30000" dirty="0" smtClean="0">
                <a:solidFill>
                  <a:srgbClr val="000099"/>
                </a:solidFill>
              </a:rPr>
              <a:t>+</a:t>
            </a:r>
            <a:r>
              <a:rPr lang="uk-UA" i="1" dirty="0" smtClean="0">
                <a:solidFill>
                  <a:srgbClr val="000099"/>
                </a:solidFill>
              </a:rPr>
              <a:t>)</a:t>
            </a:r>
            <a:r>
              <a:rPr lang="uk-UA" i="1" dirty="0" smtClean="0"/>
              <a:t> в </a:t>
            </a:r>
            <a:r>
              <a:rPr lang="uk-UA" i="1" dirty="0" err="1" smtClean="0"/>
              <a:t>реакциях</a:t>
            </a:r>
            <a:r>
              <a:rPr lang="uk-UA" i="1" dirty="0" smtClean="0"/>
              <a:t> </a:t>
            </a:r>
            <a:r>
              <a:rPr lang="uk-UA" i="1" dirty="0" err="1" smtClean="0"/>
              <a:t>биологического</a:t>
            </a:r>
            <a:r>
              <a:rPr lang="uk-UA" i="1" dirty="0" smtClean="0"/>
              <a:t> </a:t>
            </a:r>
            <a:r>
              <a:rPr lang="uk-UA" i="1" dirty="0" err="1" smtClean="0"/>
              <a:t>окисления</a:t>
            </a:r>
            <a:r>
              <a:rPr lang="uk-UA" i="1" dirty="0" smtClean="0"/>
              <a:t>:</a:t>
            </a:r>
          </a:p>
          <a:p>
            <a:pPr>
              <a:defRPr/>
            </a:pPr>
            <a:endParaRPr lang="uk-UA" i="1" dirty="0" smtClean="0"/>
          </a:p>
          <a:p>
            <a:pPr>
              <a:defRPr/>
            </a:pPr>
            <a:endParaRPr lang="uk-UA" b="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uk-UA" b="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uk-UA" b="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uk-UA" b="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uk-UA" b="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b="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b="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b="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72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872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8719" name="Object 287"/>
          <p:cNvGraphicFramePr>
            <a:graphicFrameLocks noChangeAspect="1"/>
          </p:cNvGraphicFramePr>
          <p:nvPr/>
        </p:nvGraphicFramePr>
        <p:xfrm>
          <a:off x="3216275" y="3952875"/>
          <a:ext cx="4375150" cy="1517650"/>
        </p:xfrm>
        <a:graphic>
          <a:graphicData uri="http://schemas.openxmlformats.org/presentationml/2006/ole">
            <p:oleObj spid="_x0000_s18719" name="ISIS/Draw Sketch" r:id="rId3" imgW="5734050" imgH="1996440" progId="ISISServer">
              <p:embed/>
            </p:oleObj>
          </a:graphicData>
        </a:graphic>
      </p:graphicFrame>
      <p:graphicFrame>
        <p:nvGraphicFramePr>
          <p:cNvPr id="18720" name="Object 288"/>
          <p:cNvGraphicFramePr>
            <a:graphicFrameLocks noChangeAspect="1"/>
          </p:cNvGraphicFramePr>
          <p:nvPr/>
        </p:nvGraphicFramePr>
        <p:xfrm>
          <a:off x="0" y="1412875"/>
          <a:ext cx="3200400" cy="1457325"/>
        </p:xfrm>
        <a:graphic>
          <a:graphicData uri="http://schemas.openxmlformats.org/presentationml/2006/ole">
            <p:oleObj spid="_x0000_s18720" name="ISIS/Draw Sketch" r:id="rId4" imgW="3198492" imgH="1458716" progId="ISISServer">
              <p:embed/>
            </p:oleObj>
          </a:graphicData>
        </a:graphic>
      </p:graphicFrame>
      <p:graphicFrame>
        <p:nvGraphicFramePr>
          <p:cNvPr id="18721" name="Object 289"/>
          <p:cNvGraphicFramePr>
            <a:graphicFrameLocks noChangeAspect="1"/>
          </p:cNvGraphicFramePr>
          <p:nvPr/>
        </p:nvGraphicFramePr>
        <p:xfrm>
          <a:off x="3186113" y="1412875"/>
          <a:ext cx="2771775" cy="1590675"/>
        </p:xfrm>
        <a:graphic>
          <a:graphicData uri="http://schemas.openxmlformats.org/presentationml/2006/ole">
            <p:oleObj spid="_x0000_s18721" name="ISIS/Draw Sketch" r:id="rId5" imgW="2990520" imgH="1714320" progId="ISISServer">
              <p:embed/>
            </p:oleObj>
          </a:graphicData>
        </a:graphic>
      </p:graphicFrame>
      <p:graphicFrame>
        <p:nvGraphicFramePr>
          <p:cNvPr id="18722" name="Object 290"/>
          <p:cNvGraphicFramePr>
            <a:graphicFrameLocks noChangeAspect="1"/>
          </p:cNvGraphicFramePr>
          <p:nvPr/>
        </p:nvGraphicFramePr>
        <p:xfrm>
          <a:off x="6237288" y="1354138"/>
          <a:ext cx="2790825" cy="1641475"/>
        </p:xfrm>
        <a:graphic>
          <a:graphicData uri="http://schemas.openxmlformats.org/presentationml/2006/ole">
            <p:oleObj spid="_x0000_s18722" name="ISIS/Draw Sketch" r:id="rId6" imgW="2790720" imgH="1638000" progId="ISISServer">
              <p:embed/>
            </p:oleObj>
          </a:graphicData>
        </a:graphic>
      </p:graphicFrame>
      <p:pic>
        <p:nvPicPr>
          <p:cNvPr id="18727" name="Picture 22"/>
          <p:cNvPicPr>
            <a:picLocks noChangeAspect="1" noChangeArrowheads="1"/>
          </p:cNvPicPr>
          <p:nvPr/>
        </p:nvPicPr>
        <p:blipFill>
          <a:blip r:embed="rId7"/>
          <a:srcRect l="34692" t="8675" b="11195"/>
          <a:stretch>
            <a:fillRect/>
          </a:stretch>
        </p:blipFill>
        <p:spPr bwMode="auto">
          <a:xfrm>
            <a:off x="7612063" y="3716338"/>
            <a:ext cx="1547812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723" name="Object 291"/>
          <p:cNvGraphicFramePr>
            <a:graphicFrameLocks noChangeAspect="1"/>
          </p:cNvGraphicFramePr>
          <p:nvPr/>
        </p:nvGraphicFramePr>
        <p:xfrm>
          <a:off x="647700" y="5143500"/>
          <a:ext cx="1765300" cy="1714500"/>
        </p:xfrm>
        <a:graphic>
          <a:graphicData uri="http://schemas.openxmlformats.org/presentationml/2006/ole">
            <p:oleObj spid="_x0000_s18723" name="ISIS/Draw Sketch" r:id="rId8" imgW="1620520" imgH="1568450" progId="ISISServer">
              <p:embed/>
            </p:oleObj>
          </a:graphicData>
        </a:graphic>
      </p:graphicFrame>
      <p:pic>
        <p:nvPicPr>
          <p:cNvPr id="18728" name="Picture 30"/>
          <p:cNvPicPr>
            <a:picLocks noChangeAspect="1" noChangeArrowheads="1"/>
          </p:cNvPicPr>
          <p:nvPr/>
        </p:nvPicPr>
        <p:blipFill>
          <a:blip r:embed="rId9"/>
          <a:srcRect l="6712" t="9181" r="5679" b="11942"/>
          <a:stretch>
            <a:fillRect/>
          </a:stretch>
        </p:blipFill>
        <p:spPr bwMode="auto">
          <a:xfrm>
            <a:off x="323850" y="3933825"/>
            <a:ext cx="226695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3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246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/>
              <a:t>Производными </a:t>
            </a:r>
            <a:r>
              <a:rPr lang="uk-UA">
                <a:solidFill>
                  <a:srgbClr val="990000"/>
                </a:solidFill>
              </a:rPr>
              <a:t>изоникотиновой кислоты</a:t>
            </a:r>
            <a:r>
              <a:rPr lang="uk-UA"/>
              <a:t> являются лекарственные средства для лечения туберкулеза</a:t>
            </a:r>
            <a:r>
              <a:rPr lang="uk-UA" i="1"/>
              <a:t>: </a:t>
            </a:r>
            <a:r>
              <a:rPr lang="uk-UA" i="1">
                <a:solidFill>
                  <a:srgbClr val="990000"/>
                </a:solidFill>
              </a:rPr>
              <a:t>изониазид, фтивазид</a:t>
            </a:r>
            <a:r>
              <a:rPr lang="uk-UA" i="1"/>
              <a:t> </a:t>
            </a:r>
            <a:r>
              <a:rPr lang="uk-UA"/>
              <a:t>и др.:</a:t>
            </a:r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/>
          </a:p>
          <a:p>
            <a:endParaRPr lang="uk-UA" b="0"/>
          </a:p>
          <a:p>
            <a:r>
              <a:rPr lang="uk-UA"/>
              <a:t>           Для уменьшения токсичности: изониазид+ванилин→фтивазид</a:t>
            </a:r>
          </a:p>
          <a:p>
            <a:endParaRPr lang="uk-UA" i="1">
              <a:solidFill>
                <a:srgbClr val="990000"/>
              </a:solidFill>
            </a:endParaRPr>
          </a:p>
          <a:p>
            <a:endParaRPr lang="uk-UA" i="1">
              <a:solidFill>
                <a:srgbClr val="990000"/>
              </a:solidFill>
            </a:endParaRPr>
          </a:p>
          <a:p>
            <a:endParaRPr lang="uk-UA" b="0" i="1">
              <a:solidFill>
                <a:srgbClr val="990000"/>
              </a:solidFill>
            </a:endParaRPr>
          </a:p>
          <a:p>
            <a:endParaRPr lang="uk-UA" b="0" i="1">
              <a:solidFill>
                <a:srgbClr val="990000"/>
              </a:solidFill>
            </a:endParaRPr>
          </a:p>
          <a:p>
            <a:endParaRPr lang="uk-UA" b="0" i="1">
              <a:solidFill>
                <a:srgbClr val="990000"/>
              </a:solidFill>
            </a:endParaRPr>
          </a:p>
          <a:p>
            <a:endParaRPr lang="ru-RU" b="0" i="1">
              <a:solidFill>
                <a:srgbClr val="990000"/>
              </a:solidFill>
            </a:endParaRPr>
          </a:p>
        </p:txBody>
      </p:sp>
      <p:sp>
        <p:nvSpPr>
          <p:cNvPr id="1963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635" name="Object 179"/>
          <p:cNvGraphicFramePr>
            <a:graphicFrameLocks noChangeAspect="1"/>
          </p:cNvGraphicFramePr>
          <p:nvPr/>
        </p:nvGraphicFramePr>
        <p:xfrm>
          <a:off x="2339975" y="560388"/>
          <a:ext cx="4772025" cy="1695450"/>
        </p:xfrm>
        <a:graphic>
          <a:graphicData uri="http://schemas.openxmlformats.org/presentationml/2006/ole">
            <p:oleObj spid="_x0000_s19635" name="ISIS/Draw Sketch" r:id="rId3" imgW="5008880" imgH="1891030" progId="ISISServer">
              <p:embed/>
            </p:oleObj>
          </a:graphicData>
        </a:graphic>
      </p:graphicFrame>
      <p:sp>
        <p:nvSpPr>
          <p:cNvPr id="1964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9641" name="Picture 9"/>
          <p:cNvPicPr>
            <a:picLocks noChangeAspect="1" noChangeArrowheads="1"/>
          </p:cNvPicPr>
          <p:nvPr/>
        </p:nvPicPr>
        <p:blipFill>
          <a:blip r:embed="rId4"/>
          <a:srcRect l="5582" t="21701" r="13223" b="22418"/>
          <a:stretch>
            <a:fillRect/>
          </a:stretch>
        </p:blipFill>
        <p:spPr bwMode="auto">
          <a:xfrm>
            <a:off x="107950" y="842963"/>
            <a:ext cx="205105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642" name="Picture 10"/>
          <p:cNvPicPr>
            <a:picLocks noChangeAspect="1" noChangeArrowheads="1"/>
          </p:cNvPicPr>
          <p:nvPr/>
        </p:nvPicPr>
        <p:blipFill>
          <a:blip r:embed="rId5"/>
          <a:srcRect l="16685" t="7545" r="12868" b="6956"/>
          <a:stretch>
            <a:fillRect/>
          </a:stretch>
        </p:blipFill>
        <p:spPr bwMode="auto">
          <a:xfrm>
            <a:off x="7451725" y="560388"/>
            <a:ext cx="1281113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643" name="Picture 18"/>
          <p:cNvPicPr>
            <a:picLocks noChangeAspect="1" noChangeArrowheads="1"/>
          </p:cNvPicPr>
          <p:nvPr/>
        </p:nvPicPr>
        <p:blipFill>
          <a:blip r:embed="rId6"/>
          <a:srcRect l="8669" t="16698" r="5901" b="16341"/>
          <a:stretch>
            <a:fillRect/>
          </a:stretch>
        </p:blipFill>
        <p:spPr bwMode="auto">
          <a:xfrm>
            <a:off x="4284663" y="2960688"/>
            <a:ext cx="218598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644" name="Picture 19"/>
          <p:cNvPicPr>
            <a:picLocks noChangeAspect="1" noChangeArrowheads="1"/>
          </p:cNvPicPr>
          <p:nvPr/>
        </p:nvPicPr>
        <p:blipFill>
          <a:blip r:embed="rId7"/>
          <a:srcRect l="15074" t="17986" r="11717" b="23209"/>
          <a:stretch>
            <a:fillRect/>
          </a:stretch>
        </p:blipFill>
        <p:spPr bwMode="auto">
          <a:xfrm>
            <a:off x="6608763" y="2889250"/>
            <a:ext cx="2124075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636" name="Object 180"/>
          <p:cNvGraphicFramePr>
            <a:graphicFrameLocks noChangeAspect="1"/>
          </p:cNvGraphicFramePr>
          <p:nvPr/>
        </p:nvGraphicFramePr>
        <p:xfrm>
          <a:off x="517525" y="5434013"/>
          <a:ext cx="6189663" cy="1398587"/>
        </p:xfrm>
        <a:graphic>
          <a:graphicData uri="http://schemas.openxmlformats.org/presentationml/2006/ole">
            <p:oleObj spid="_x0000_s19636" name="ISIS/Draw Sketch" r:id="rId8" imgW="6438600" imgH="1447560" progId="ISISServer">
              <p:embed/>
            </p:oleObj>
          </a:graphicData>
        </a:graphic>
      </p:graphicFrame>
      <p:sp>
        <p:nvSpPr>
          <p:cNvPr id="19645" name="TextBox 2"/>
          <p:cNvSpPr txBox="1">
            <a:spLocks noChangeArrowheads="1"/>
          </p:cNvSpPr>
          <p:nvPr/>
        </p:nvSpPr>
        <p:spPr bwMode="auto">
          <a:xfrm>
            <a:off x="6996113" y="6165850"/>
            <a:ext cx="2190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0"/>
              <a:t>Кофермент при переаминировании и</a:t>
            </a:r>
          </a:p>
          <a:p>
            <a:r>
              <a:rPr lang="ru-RU" sz="1200" b="0"/>
              <a:t> декарбоксилировании АК</a:t>
            </a:r>
          </a:p>
        </p:txBody>
      </p:sp>
      <p:graphicFrame>
        <p:nvGraphicFramePr>
          <p:cNvPr id="19637" name="Object 181"/>
          <p:cNvGraphicFramePr>
            <a:graphicFrameLocks noChangeAspect="1"/>
          </p:cNvGraphicFramePr>
          <p:nvPr/>
        </p:nvGraphicFramePr>
        <p:xfrm>
          <a:off x="115888" y="2586038"/>
          <a:ext cx="4949825" cy="2773362"/>
        </p:xfrm>
        <a:graphic>
          <a:graphicData uri="http://schemas.openxmlformats.org/presentationml/2006/ole">
            <p:oleObj spid="_x0000_s19637" name="ISIS/Draw Sketch" r:id="rId9" imgW="5286240" imgH="2962080" progId="ISISServer">
              <p:embed/>
            </p:oleObj>
          </a:graphicData>
        </a:graphic>
      </p:graphicFrame>
      <p:sp>
        <p:nvSpPr>
          <p:cNvPr id="19646" name="TextBox 2"/>
          <p:cNvSpPr txBox="1">
            <a:spLocks noChangeArrowheads="1"/>
          </p:cNvSpPr>
          <p:nvPr/>
        </p:nvSpPr>
        <p:spPr bwMode="auto">
          <a:xfrm>
            <a:off x="2863850" y="5116513"/>
            <a:ext cx="4687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0"/>
              <a:t>В организме пиридоксин превращается в: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-12700"/>
            <a:ext cx="9144000" cy="4162425"/>
          </a:xfrm>
        </p:spPr>
        <p:txBody>
          <a:bodyPr/>
          <a:lstStyle/>
          <a:p>
            <a:pPr marL="0" indent="0" algn="just" eaLnBrk="1" hangingPunct="1">
              <a:spcBef>
                <a:spcPct val="0"/>
              </a:spcBef>
              <a:buFontTx/>
              <a:buNone/>
              <a:defRPr/>
            </a:pPr>
            <a:r>
              <a:rPr lang="uk-UA" sz="1800" b="1" kern="1200" dirty="0" smtClean="0">
                <a:solidFill>
                  <a:srgbClr val="000000"/>
                </a:solidFill>
              </a:rPr>
              <a:t>	Ядро (</a:t>
            </a:r>
            <a:r>
              <a:rPr lang="ru-RU" sz="1800" b="1" kern="1200" dirty="0" smtClean="0">
                <a:solidFill>
                  <a:srgbClr val="000000"/>
                </a:solidFill>
              </a:rPr>
              <a:t>конденсированного на основе </a:t>
            </a:r>
            <a:r>
              <a:rPr lang="ru-RU" sz="1800" b="1" kern="1200" dirty="0" smtClean="0">
                <a:solidFill>
                  <a:srgbClr val="660033"/>
                </a:solidFill>
              </a:rPr>
              <a:t>пиридина и бензола</a:t>
            </a:r>
            <a:r>
              <a:rPr lang="ru-RU" sz="1800" b="1" kern="1200" dirty="0" smtClean="0">
                <a:solidFill>
                  <a:srgbClr val="000000"/>
                </a:solidFill>
              </a:rPr>
              <a:t>) – </a:t>
            </a:r>
            <a:r>
              <a:rPr lang="ru-RU" sz="1800" b="1" i="1" kern="1200" dirty="0" smtClean="0">
                <a:solidFill>
                  <a:srgbClr val="660033"/>
                </a:solidFill>
              </a:rPr>
              <a:t>хинолина</a:t>
            </a:r>
            <a:r>
              <a:rPr lang="ru-RU" sz="1800" b="1" i="1" kern="1200" dirty="0" smtClean="0">
                <a:solidFill>
                  <a:srgbClr val="000000"/>
                </a:solidFill>
              </a:rPr>
              <a:t> </a:t>
            </a:r>
            <a:r>
              <a:rPr lang="ru-RU" sz="1800" b="1" kern="1200" dirty="0" smtClean="0">
                <a:solidFill>
                  <a:srgbClr val="000000"/>
                </a:solidFill>
              </a:rPr>
              <a:t>входит в состав некоторых природных  </a:t>
            </a:r>
            <a:r>
              <a:rPr lang="ru-RU" sz="1800" b="1" kern="1200" dirty="0" err="1" smtClean="0">
                <a:solidFill>
                  <a:srgbClr val="000000"/>
                </a:solidFill>
              </a:rPr>
              <a:t>алкадоидов</a:t>
            </a:r>
            <a:r>
              <a:rPr lang="ru-RU" sz="1800" b="1" kern="1200" dirty="0" smtClean="0">
                <a:solidFill>
                  <a:srgbClr val="000000"/>
                </a:solidFill>
              </a:rPr>
              <a:t>: </a:t>
            </a:r>
            <a:r>
              <a:rPr lang="ru-RU" sz="1800" b="1" i="1" kern="1200" dirty="0" smtClean="0">
                <a:solidFill>
                  <a:srgbClr val="000099"/>
                </a:solidFill>
              </a:rPr>
              <a:t>хинина, </a:t>
            </a:r>
            <a:r>
              <a:rPr lang="ru-RU" sz="1800" b="1" i="1" kern="1200" dirty="0" err="1" smtClean="0">
                <a:solidFill>
                  <a:srgbClr val="000099"/>
                </a:solidFill>
              </a:rPr>
              <a:t>лобелина</a:t>
            </a:r>
            <a:r>
              <a:rPr lang="ru-RU" sz="1800" b="1" i="1" kern="1200" dirty="0" smtClean="0">
                <a:solidFill>
                  <a:srgbClr val="000099"/>
                </a:solidFill>
              </a:rPr>
              <a:t>, морфина, кодеина, героина</a:t>
            </a:r>
            <a:r>
              <a:rPr lang="ru-RU" sz="1800" b="1" kern="1200" dirty="0" smtClean="0">
                <a:solidFill>
                  <a:srgbClr val="660033"/>
                </a:solidFill>
              </a:rPr>
              <a:t>,</a:t>
            </a:r>
            <a:r>
              <a:rPr lang="ru-RU" sz="1800" b="1" kern="1200" dirty="0" smtClean="0">
                <a:solidFill>
                  <a:srgbClr val="000000"/>
                </a:solidFill>
              </a:rPr>
              <a:t> а также синтетических противомикробных препаратов</a:t>
            </a:r>
            <a:r>
              <a:rPr lang="ru-RU" sz="1800" b="1" i="1" kern="1200" dirty="0" smtClean="0">
                <a:solidFill>
                  <a:srgbClr val="000000"/>
                </a:solidFill>
              </a:rPr>
              <a:t>: </a:t>
            </a:r>
            <a:r>
              <a:rPr lang="ru-RU" sz="1800" b="1" i="1" kern="1200" dirty="0" err="1" smtClean="0">
                <a:solidFill>
                  <a:srgbClr val="000099"/>
                </a:solidFill>
              </a:rPr>
              <a:t>нитроксолина</a:t>
            </a:r>
            <a:r>
              <a:rPr lang="ru-RU" sz="1800" b="1" i="1" kern="1200" dirty="0" smtClean="0">
                <a:solidFill>
                  <a:srgbClr val="000099"/>
                </a:solidFill>
              </a:rPr>
              <a:t>, </a:t>
            </a:r>
            <a:r>
              <a:rPr lang="ru-RU" sz="1800" b="1" i="1" kern="1200" dirty="0" err="1" smtClean="0">
                <a:solidFill>
                  <a:srgbClr val="000099"/>
                </a:solidFill>
              </a:rPr>
              <a:t>энтеросептола</a:t>
            </a:r>
            <a:r>
              <a:rPr lang="ru-RU" sz="1800" b="1" i="1" kern="1200" dirty="0" smtClean="0">
                <a:solidFill>
                  <a:srgbClr val="000099"/>
                </a:solidFill>
              </a:rPr>
              <a:t>.</a:t>
            </a:r>
            <a:r>
              <a:rPr lang="ru-RU" sz="1800" b="1" kern="1200" dirty="0" smtClean="0">
                <a:solidFill>
                  <a:srgbClr val="000099"/>
                </a:solidFill>
              </a:rPr>
              <a:t> </a:t>
            </a:r>
          </a:p>
          <a:p>
            <a:pPr marL="0" indent="0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b="1" kern="1200" dirty="0" smtClean="0">
                <a:solidFill>
                  <a:srgbClr val="000099"/>
                </a:solidFill>
              </a:rPr>
              <a:t>	Алкалоид</a:t>
            </a:r>
            <a:r>
              <a:rPr lang="uk-UA" sz="1800" b="1" kern="1200" dirty="0" smtClean="0">
                <a:solidFill>
                  <a:srgbClr val="000099"/>
                </a:solidFill>
              </a:rPr>
              <a:t>ы – </a:t>
            </a:r>
            <a:r>
              <a:rPr lang="ru-RU" sz="1800" b="1" kern="1200" dirty="0" smtClean="0"/>
              <a:t>азотсодержащие органические соединения, преимуществен</a:t>
            </a:r>
            <a:r>
              <a:rPr lang="uk-UA" sz="1800" b="1" kern="1200" dirty="0" err="1" smtClean="0"/>
              <a:t>но</a:t>
            </a:r>
            <a:r>
              <a:rPr lang="uk-UA" sz="1800" b="1" kern="1200" dirty="0" smtClean="0"/>
              <a:t> </a:t>
            </a:r>
            <a:r>
              <a:rPr lang="uk-UA" sz="1800" b="1" kern="1200" dirty="0" err="1" smtClean="0"/>
              <a:t>растительного</a:t>
            </a:r>
            <a:r>
              <a:rPr lang="uk-UA" sz="1800" b="1" kern="1200" dirty="0" smtClean="0"/>
              <a:t> </a:t>
            </a:r>
            <a:r>
              <a:rPr lang="uk-UA" sz="1800" b="1" kern="1200" dirty="0" err="1" smtClean="0"/>
              <a:t>происхождения</a:t>
            </a:r>
            <a:r>
              <a:rPr lang="uk-UA" sz="1800" b="1" kern="1200" dirty="0" smtClean="0"/>
              <a:t>, </a:t>
            </a:r>
            <a:r>
              <a:rPr lang="uk-UA" sz="1800" b="1" kern="1200" dirty="0" err="1" smtClean="0"/>
              <a:t>которые</a:t>
            </a:r>
            <a:r>
              <a:rPr lang="uk-UA" sz="1800" b="1" kern="1200" dirty="0" smtClean="0"/>
              <a:t> </a:t>
            </a:r>
            <a:r>
              <a:rPr lang="uk-UA" sz="1800" b="1" kern="1200" dirty="0" err="1" smtClean="0"/>
              <a:t>имеют</a:t>
            </a:r>
            <a:r>
              <a:rPr lang="uk-UA" sz="1800" b="1" kern="1200" dirty="0" smtClean="0"/>
              <a:t> </a:t>
            </a:r>
            <a:r>
              <a:rPr lang="uk-UA" sz="1800" b="1" kern="1200" dirty="0" err="1" smtClean="0"/>
              <a:t>основные</a:t>
            </a:r>
            <a:r>
              <a:rPr lang="uk-UA" sz="1800" b="1" kern="1200" dirty="0" smtClean="0"/>
              <a:t> </a:t>
            </a:r>
            <a:r>
              <a:rPr lang="uk-UA" sz="1800" b="1" kern="1200" dirty="0" err="1" smtClean="0"/>
              <a:t>свойства</a:t>
            </a:r>
            <a:r>
              <a:rPr lang="uk-UA" sz="1800" b="1" kern="1200" dirty="0" smtClean="0"/>
              <a:t> и </a:t>
            </a:r>
            <a:r>
              <a:rPr lang="uk-UA" sz="1800" b="1" kern="1200" dirty="0" err="1" smtClean="0"/>
              <a:t>высокую</a:t>
            </a:r>
            <a:r>
              <a:rPr lang="uk-UA" sz="1800" b="1" kern="1200" dirty="0" smtClean="0"/>
              <a:t> </a:t>
            </a:r>
            <a:r>
              <a:rPr lang="uk-UA" sz="1800" b="1" kern="1200" dirty="0" err="1" smtClean="0"/>
              <a:t>биологическую</a:t>
            </a:r>
            <a:r>
              <a:rPr lang="uk-UA" sz="1800" b="1" kern="1200" dirty="0" smtClean="0"/>
              <a:t> </a:t>
            </a:r>
            <a:r>
              <a:rPr lang="uk-UA" sz="1800" b="1" kern="1200" dirty="0" err="1" smtClean="0"/>
              <a:t>активность</a:t>
            </a:r>
            <a:r>
              <a:rPr lang="uk-UA" sz="1800" b="1" kern="1200" dirty="0" smtClean="0"/>
              <a:t>, </a:t>
            </a:r>
            <a:r>
              <a:rPr lang="uk-UA" sz="1800" b="1" kern="1200" dirty="0" err="1" smtClean="0"/>
              <a:t>токсичны</a:t>
            </a:r>
            <a:r>
              <a:rPr lang="uk-UA" sz="1800" b="1" kern="1200" dirty="0" smtClean="0"/>
              <a:t>, </a:t>
            </a:r>
            <a:r>
              <a:rPr lang="uk-UA" sz="1800" b="1" kern="1200" dirty="0" err="1" smtClean="0"/>
              <a:t>но</a:t>
            </a:r>
            <a:r>
              <a:rPr lang="uk-UA" sz="1800" b="1" kern="1200" dirty="0" smtClean="0"/>
              <a:t> в </a:t>
            </a:r>
            <a:r>
              <a:rPr lang="uk-UA" sz="1800" b="1" kern="1200" dirty="0" err="1" smtClean="0"/>
              <a:t>малых</a:t>
            </a:r>
            <a:r>
              <a:rPr lang="uk-UA" sz="1800" b="1" kern="1200" dirty="0" smtClean="0"/>
              <a:t> дозах </a:t>
            </a:r>
            <a:r>
              <a:rPr lang="uk-UA" sz="1800" b="1" kern="1200" dirty="0" err="1" smtClean="0"/>
              <a:t>это</a:t>
            </a:r>
            <a:r>
              <a:rPr lang="uk-UA" sz="1800" b="1" kern="1200" dirty="0" smtClean="0"/>
              <a:t> лек. </a:t>
            </a:r>
            <a:r>
              <a:rPr lang="uk-UA" sz="1800" b="1" kern="1200" dirty="0" err="1" smtClean="0"/>
              <a:t>препараты</a:t>
            </a:r>
            <a:r>
              <a:rPr lang="uk-UA" sz="1800" b="1" kern="1200" dirty="0" smtClean="0"/>
              <a:t>.</a:t>
            </a:r>
          </a:p>
          <a:p>
            <a:pPr marL="0" indent="0" algn="just" eaLnBrk="1" hangingPunct="1">
              <a:spcBef>
                <a:spcPct val="0"/>
              </a:spcBef>
              <a:buFontTx/>
              <a:buNone/>
              <a:defRPr/>
            </a:pPr>
            <a:r>
              <a:rPr lang="uk-UA" sz="1800" b="1" kern="1200" dirty="0" err="1" smtClean="0"/>
              <a:t>Алкалоиды</a:t>
            </a:r>
            <a:r>
              <a:rPr lang="uk-UA" sz="1800" b="1" kern="1200" dirty="0" smtClean="0"/>
              <a:t> гр. </a:t>
            </a:r>
            <a:r>
              <a:rPr lang="uk-UA" sz="1800" b="1" kern="1200" dirty="0" err="1" smtClean="0"/>
              <a:t>пиридина</a:t>
            </a:r>
            <a:r>
              <a:rPr lang="uk-UA" sz="1800" b="1" kern="1200" dirty="0" smtClean="0"/>
              <a:t> и </a:t>
            </a:r>
            <a:r>
              <a:rPr lang="uk-UA" sz="1800" b="1" kern="1200" dirty="0" err="1" smtClean="0"/>
              <a:t>пиперидина</a:t>
            </a:r>
            <a:endParaRPr lang="ru-RU" sz="1800" b="1" kern="1200" dirty="0" smtClean="0"/>
          </a:p>
          <a:p>
            <a:pPr>
              <a:defRPr/>
            </a:pPr>
            <a:endParaRPr lang="ru-RU" dirty="0"/>
          </a:p>
        </p:txBody>
      </p:sp>
      <p:graphicFrame>
        <p:nvGraphicFramePr>
          <p:cNvPr id="20658" name="Object 178"/>
          <p:cNvGraphicFramePr>
            <a:graphicFrameLocks noChangeAspect="1"/>
          </p:cNvGraphicFramePr>
          <p:nvPr/>
        </p:nvGraphicFramePr>
        <p:xfrm>
          <a:off x="19050" y="2574925"/>
          <a:ext cx="3611563" cy="1470025"/>
        </p:xfrm>
        <a:graphic>
          <a:graphicData uri="http://schemas.openxmlformats.org/presentationml/2006/ole">
            <p:oleObj spid="_x0000_s20658" name="ISIS/Draw Sketch" r:id="rId3" imgW="3609720" imgH="1466640" progId="ISISServer">
              <p:embed/>
            </p:oleObj>
          </a:graphicData>
        </a:graphic>
      </p:graphicFrame>
      <p:pic>
        <p:nvPicPr>
          <p:cNvPr id="20662" name="Picture 4"/>
          <p:cNvPicPr>
            <a:picLocks noChangeAspect="1" noChangeArrowheads="1"/>
          </p:cNvPicPr>
          <p:nvPr/>
        </p:nvPicPr>
        <p:blipFill>
          <a:blip r:embed="rId4"/>
          <a:srcRect l="15080" r="8691"/>
          <a:stretch>
            <a:fillRect/>
          </a:stretch>
        </p:blipFill>
        <p:spPr bwMode="auto">
          <a:xfrm>
            <a:off x="3708400" y="2708275"/>
            <a:ext cx="1223963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63" name="TextBox 5"/>
          <p:cNvSpPr txBox="1">
            <a:spLocks noChangeArrowheads="1"/>
          </p:cNvSpPr>
          <p:nvPr/>
        </p:nvSpPr>
        <p:spPr bwMode="auto">
          <a:xfrm>
            <a:off x="5580063" y="2163763"/>
            <a:ext cx="3041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Алкалоиды гр. хинолина</a:t>
            </a:r>
          </a:p>
        </p:txBody>
      </p:sp>
      <p:graphicFrame>
        <p:nvGraphicFramePr>
          <p:cNvPr id="20659" name="Object 179"/>
          <p:cNvGraphicFramePr>
            <a:graphicFrameLocks noChangeAspect="1"/>
          </p:cNvGraphicFramePr>
          <p:nvPr/>
        </p:nvGraphicFramePr>
        <p:xfrm>
          <a:off x="5475288" y="2708275"/>
          <a:ext cx="3209925" cy="1295400"/>
        </p:xfrm>
        <a:graphic>
          <a:graphicData uri="http://schemas.openxmlformats.org/presentationml/2006/ole">
            <p:oleObj spid="_x0000_s20659" name="ISIS/Draw Sketch" r:id="rId5" imgW="3210588" imgH="1295188" progId="ISISServer">
              <p:embed/>
            </p:oleObj>
          </a:graphicData>
        </a:graphic>
      </p:graphicFrame>
      <p:sp>
        <p:nvSpPr>
          <p:cNvPr id="20664" name="TextBox 7"/>
          <p:cNvSpPr txBox="1">
            <a:spLocks noChangeArrowheads="1"/>
          </p:cNvSpPr>
          <p:nvPr/>
        </p:nvSpPr>
        <p:spPr bwMode="auto">
          <a:xfrm>
            <a:off x="5580063" y="4129088"/>
            <a:ext cx="3240087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Хинин – противомалярийное</a:t>
            </a:r>
          </a:p>
          <a:p>
            <a:r>
              <a:rPr lang="ru-RU" sz="1600"/>
              <a:t> средство </a:t>
            </a:r>
          </a:p>
        </p:txBody>
      </p:sp>
      <p:pic>
        <p:nvPicPr>
          <p:cNvPr id="20665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5750" y="4719638"/>
            <a:ext cx="14319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660" name="Object 180"/>
          <p:cNvGraphicFramePr>
            <a:graphicFrameLocks noChangeAspect="1"/>
          </p:cNvGraphicFramePr>
          <p:nvPr/>
        </p:nvGraphicFramePr>
        <p:xfrm>
          <a:off x="0" y="4421188"/>
          <a:ext cx="2800350" cy="1314450"/>
        </p:xfrm>
        <a:graphic>
          <a:graphicData uri="http://schemas.openxmlformats.org/presentationml/2006/ole">
            <p:oleObj spid="_x0000_s20660" name="ISIS/Draw Sketch" r:id="rId7" imgW="2800080" imgH="1314360" progId="ISISServer">
              <p:embed/>
            </p:oleObj>
          </a:graphicData>
        </a:graphic>
      </p:graphicFrame>
      <p:sp>
        <p:nvSpPr>
          <p:cNvPr id="20666" name="TextBox 3"/>
          <p:cNvSpPr txBox="1">
            <a:spLocks noChangeArrowheads="1"/>
          </p:cNvSpPr>
          <p:nvPr/>
        </p:nvSpPr>
        <p:spPr bwMode="auto">
          <a:xfrm>
            <a:off x="3921125" y="4067175"/>
            <a:ext cx="7985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0"/>
              <a:t>Табак</a:t>
            </a:r>
          </a:p>
        </p:txBody>
      </p:sp>
      <p:pic>
        <p:nvPicPr>
          <p:cNvPr id="20667" name="Picture 5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25838" y="4421188"/>
            <a:ext cx="1589087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68" name="TextBox 4"/>
          <p:cNvSpPr txBox="1">
            <a:spLocks noChangeArrowheads="1"/>
          </p:cNvSpPr>
          <p:nvPr/>
        </p:nvSpPr>
        <p:spPr bwMode="auto">
          <a:xfrm>
            <a:off x="3829050" y="6448425"/>
            <a:ext cx="1103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0"/>
              <a:t>Лобелия</a:t>
            </a:r>
          </a:p>
        </p:txBody>
      </p:sp>
      <p:pic>
        <p:nvPicPr>
          <p:cNvPr id="20669" name="Picture 5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46888" y="4733925"/>
            <a:ext cx="21812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323850" y="549275"/>
            <a:ext cx="8229600" cy="576263"/>
          </a:xfrm>
        </p:spPr>
        <p:txBody>
          <a:bodyPr/>
          <a:lstStyle/>
          <a:p>
            <a:r>
              <a:rPr lang="ru-RU" smtClean="0"/>
              <a:t>ПЛАН ЛЕКЦИИ</a:t>
            </a: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0" y="1484313"/>
            <a:ext cx="9144000" cy="4525962"/>
          </a:xfrm>
        </p:spPr>
        <p:txBody>
          <a:bodyPr/>
          <a:lstStyle/>
          <a:p>
            <a:pPr marL="457200" indent="-457200">
              <a:buFontTx/>
              <a:buAutoNum type="arabicPeriod"/>
              <a:defRPr/>
            </a:pPr>
            <a:r>
              <a:rPr lang="ru-RU" sz="2000" dirty="0" smtClean="0"/>
              <a:t>Гетероциклические соединения. Классификация.</a:t>
            </a:r>
          </a:p>
          <a:p>
            <a:pPr marL="457200" indent="-457200">
              <a:buFontTx/>
              <a:buAutoNum type="arabicPeriod"/>
              <a:defRPr/>
            </a:pPr>
            <a:r>
              <a:rPr lang="ru-RU" sz="2000" dirty="0" err="1" smtClean="0"/>
              <a:t>Пиррольный</a:t>
            </a:r>
            <a:r>
              <a:rPr lang="ru-RU" sz="2000" dirty="0" smtClean="0"/>
              <a:t> и пиридиновый </a:t>
            </a:r>
            <a:r>
              <a:rPr lang="ru-RU" sz="2000" dirty="0" err="1" smtClean="0"/>
              <a:t>гетероатомы</a:t>
            </a:r>
            <a:r>
              <a:rPr lang="ru-RU" sz="2000" dirty="0" smtClean="0"/>
              <a:t>. </a:t>
            </a:r>
          </a:p>
          <a:p>
            <a:pPr marL="0" indent="0">
              <a:buFontTx/>
              <a:buNone/>
              <a:defRPr/>
            </a:pPr>
            <a:r>
              <a:rPr lang="el-GR" sz="2000" dirty="0" smtClean="0">
                <a:latin typeface="Times New Roman"/>
                <a:cs typeface="Times New Roman"/>
              </a:rPr>
              <a:t>π</a:t>
            </a:r>
            <a:r>
              <a:rPr lang="ru-RU" sz="2000" dirty="0" smtClean="0">
                <a:cs typeface="Times New Roman"/>
              </a:rPr>
              <a:t>-избыточные и </a:t>
            </a:r>
            <a:r>
              <a:rPr lang="el-GR" sz="2000" dirty="0" smtClean="0">
                <a:latin typeface="Times New Roman"/>
                <a:cs typeface="Times New Roman"/>
              </a:rPr>
              <a:t>π</a:t>
            </a:r>
            <a:r>
              <a:rPr lang="ru-RU" sz="2000" dirty="0">
                <a:cs typeface="Times New Roman"/>
              </a:rPr>
              <a:t>-</a:t>
            </a:r>
            <a:r>
              <a:rPr lang="ru-RU" sz="2000" dirty="0" smtClean="0">
                <a:cs typeface="Times New Roman"/>
              </a:rPr>
              <a:t>дефицитные </a:t>
            </a:r>
            <a:r>
              <a:rPr lang="ru-RU" sz="2000" dirty="0" err="1" smtClean="0">
                <a:cs typeface="Times New Roman"/>
              </a:rPr>
              <a:t>гетероциклы</a:t>
            </a:r>
            <a:r>
              <a:rPr lang="ru-RU" sz="2000" dirty="0" smtClean="0">
                <a:cs typeface="Times New Roman"/>
              </a:rPr>
              <a:t>.</a:t>
            </a:r>
            <a:endParaRPr lang="ru-RU" sz="2000" dirty="0" smtClean="0"/>
          </a:p>
          <a:p>
            <a:pPr marL="0" indent="0">
              <a:buFontTx/>
              <a:buNone/>
              <a:defRPr/>
            </a:pPr>
            <a:r>
              <a:rPr lang="ru-RU" sz="2000" dirty="0" smtClean="0"/>
              <a:t>3.   Пятичленные </a:t>
            </a:r>
            <a:r>
              <a:rPr lang="ru-RU" sz="2000" dirty="0" err="1" smtClean="0"/>
              <a:t>гетероциклы</a:t>
            </a:r>
            <a:r>
              <a:rPr lang="ru-RU" sz="2000" dirty="0" smtClean="0"/>
              <a:t> с одним </a:t>
            </a:r>
            <a:r>
              <a:rPr lang="ru-RU" sz="2000" dirty="0" err="1" smtClean="0"/>
              <a:t>гетероатомом</a:t>
            </a:r>
            <a:r>
              <a:rPr lang="ru-RU" sz="2000" dirty="0" smtClean="0"/>
              <a:t>. Конденсированные системы.</a:t>
            </a:r>
          </a:p>
          <a:p>
            <a:pPr marL="457200" indent="-457200">
              <a:buFontTx/>
              <a:buAutoNum type="arabicPeriod" startAt="4"/>
              <a:defRPr/>
            </a:pPr>
            <a:r>
              <a:rPr lang="ru-RU" sz="2000" dirty="0" smtClean="0"/>
              <a:t>Пятичленные </a:t>
            </a:r>
            <a:r>
              <a:rPr lang="ru-RU" sz="2000" dirty="0" err="1" smtClean="0"/>
              <a:t>гетероциклы</a:t>
            </a:r>
            <a:r>
              <a:rPr lang="ru-RU" sz="2000" dirty="0" smtClean="0"/>
              <a:t> с двумя </a:t>
            </a:r>
            <a:r>
              <a:rPr lang="ru-RU" sz="2000" dirty="0" err="1" smtClean="0"/>
              <a:t>гетероатомами</a:t>
            </a:r>
            <a:r>
              <a:rPr lang="ru-RU" sz="2000" dirty="0" smtClean="0"/>
              <a:t>.</a:t>
            </a:r>
          </a:p>
          <a:p>
            <a:pPr marL="457200" indent="-457200">
              <a:buFontTx/>
              <a:buAutoNum type="arabicPeriod" startAt="4"/>
              <a:defRPr/>
            </a:pPr>
            <a:r>
              <a:rPr lang="ru-RU" sz="2000" dirty="0" smtClean="0"/>
              <a:t>Биологически важные соединения с шестичленными </a:t>
            </a:r>
            <a:r>
              <a:rPr lang="ru-RU" sz="2000" dirty="0" err="1" smtClean="0"/>
              <a:t>гетероциклами</a:t>
            </a:r>
            <a:r>
              <a:rPr lang="ru-RU" sz="2000" dirty="0" smtClean="0"/>
              <a:t> с одним и двумя </a:t>
            </a:r>
            <a:r>
              <a:rPr lang="ru-RU" sz="2000" dirty="0" err="1" smtClean="0"/>
              <a:t>гетероатомами</a:t>
            </a:r>
            <a:r>
              <a:rPr lang="ru-RU" sz="2000" dirty="0" smtClean="0"/>
              <a:t>.</a:t>
            </a:r>
          </a:p>
          <a:p>
            <a:pPr marL="457200" indent="-457200">
              <a:buFontTx/>
              <a:buAutoNum type="arabicPeriod" startAt="4"/>
              <a:defRPr/>
            </a:pPr>
            <a:r>
              <a:rPr lang="ru-RU" sz="2000" dirty="0" smtClean="0"/>
              <a:t>Структура и биохимические функции нуклеозидов, нуклеотидов и нуклеиновых кислот.</a:t>
            </a:r>
          </a:p>
          <a:p>
            <a:pPr marL="457200" indent="-457200">
              <a:buFontTx/>
              <a:buAutoNum type="arabicPeriod" startAt="4"/>
              <a:defRPr/>
            </a:pPr>
            <a:r>
              <a:rPr lang="ru-RU" sz="2000" dirty="0" err="1" smtClean="0"/>
              <a:t>Нуклеозидполифосфаты</a:t>
            </a:r>
            <a:r>
              <a:rPr lang="ru-RU" sz="2000" dirty="0" smtClean="0"/>
              <a:t>.</a:t>
            </a:r>
          </a:p>
          <a:p>
            <a:pPr marL="457200" indent="-457200">
              <a:buFontTx/>
              <a:buAutoNum type="arabicPeriod" startAt="4"/>
              <a:defRPr/>
            </a:pPr>
            <a:r>
              <a:rPr lang="ru-RU" sz="2000" dirty="0" err="1" smtClean="0"/>
              <a:t>Никотинамиднуклеотиды</a:t>
            </a:r>
            <a:r>
              <a:rPr lang="ru-RU" sz="20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ъект 2"/>
          <p:cNvSpPr>
            <a:spLocks noGrp="1"/>
          </p:cNvSpPr>
          <p:nvPr>
            <p:ph idx="1"/>
          </p:nvPr>
        </p:nvSpPr>
        <p:spPr>
          <a:xfrm>
            <a:off x="539750" y="115888"/>
            <a:ext cx="8229600" cy="433387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1800" b="1" smtClean="0">
                <a:solidFill>
                  <a:srgbClr val="FF0000"/>
                </a:solidFill>
              </a:rPr>
              <a:t>Алкалоиды гр. изохинолина и фенантренизохолина</a:t>
            </a:r>
          </a:p>
        </p:txBody>
      </p:sp>
      <p:sp>
        <p:nvSpPr>
          <p:cNvPr id="46082" name="TextBox 3"/>
          <p:cNvSpPr txBox="1">
            <a:spLocks noChangeArrowheads="1"/>
          </p:cNvSpPr>
          <p:nvPr/>
        </p:nvSpPr>
        <p:spPr bwMode="auto">
          <a:xfrm>
            <a:off x="0" y="539750"/>
            <a:ext cx="49768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Папаверин – спазмолитик и вазодилатор</a:t>
            </a:r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2"/>
          <a:srcRect l="5299" r="6647"/>
          <a:stretch>
            <a:fillRect/>
          </a:stretch>
        </p:blipFill>
        <p:spPr bwMode="auto">
          <a:xfrm>
            <a:off x="177800" y="938213"/>
            <a:ext cx="2141538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3"/>
          <a:srcRect l="32806" t="7236" r="6657" b="9097"/>
          <a:stretch>
            <a:fillRect/>
          </a:stretch>
        </p:blipFill>
        <p:spPr bwMode="auto">
          <a:xfrm>
            <a:off x="658813" y="2873375"/>
            <a:ext cx="1617662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7463" y="938213"/>
            <a:ext cx="1092200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5"/>
          <p:cNvPicPr>
            <a:picLocks noChangeAspect="1" noChangeArrowheads="1"/>
          </p:cNvPicPr>
          <p:nvPr/>
        </p:nvPicPr>
        <p:blipFill>
          <a:blip r:embed="rId5"/>
          <a:srcRect l="18658" r="19177"/>
          <a:stretch>
            <a:fillRect/>
          </a:stretch>
        </p:blipFill>
        <p:spPr bwMode="auto">
          <a:xfrm>
            <a:off x="4932363" y="973138"/>
            <a:ext cx="2197100" cy="234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6"/>
          <p:cNvPicPr>
            <a:picLocks noChangeAspect="1" noChangeArrowheads="1"/>
          </p:cNvPicPr>
          <p:nvPr/>
        </p:nvPicPr>
        <p:blipFill>
          <a:blip r:embed="rId6"/>
          <a:srcRect l="16483" t="5067" r="12933" b="10831"/>
          <a:stretch>
            <a:fillRect/>
          </a:stretch>
        </p:blipFill>
        <p:spPr bwMode="auto">
          <a:xfrm>
            <a:off x="7308850" y="1095375"/>
            <a:ext cx="1682750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8" name="TextBox 4"/>
          <p:cNvSpPr txBox="1">
            <a:spLocks noChangeArrowheads="1"/>
          </p:cNvSpPr>
          <p:nvPr/>
        </p:nvSpPr>
        <p:spPr bwMode="auto">
          <a:xfrm>
            <a:off x="6164263" y="603250"/>
            <a:ext cx="11445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Морфин</a:t>
            </a:r>
          </a:p>
        </p:txBody>
      </p:sp>
      <p:sp>
        <p:nvSpPr>
          <p:cNvPr id="46089" name="TextBox 5"/>
          <p:cNvSpPr txBox="1">
            <a:spLocks noChangeArrowheads="1"/>
          </p:cNvSpPr>
          <p:nvPr/>
        </p:nvSpPr>
        <p:spPr bwMode="auto">
          <a:xfrm>
            <a:off x="5532438" y="1408113"/>
            <a:ext cx="312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1</a:t>
            </a:r>
          </a:p>
        </p:txBody>
      </p:sp>
      <p:sp>
        <p:nvSpPr>
          <p:cNvPr id="46090" name="TextBox 6"/>
          <p:cNvSpPr txBox="1">
            <a:spLocks noChangeArrowheads="1"/>
          </p:cNvSpPr>
          <p:nvPr/>
        </p:nvSpPr>
        <p:spPr bwMode="auto">
          <a:xfrm>
            <a:off x="6008688" y="1879600"/>
            <a:ext cx="312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2</a:t>
            </a:r>
          </a:p>
        </p:txBody>
      </p:sp>
      <p:sp>
        <p:nvSpPr>
          <p:cNvPr id="46091" name="TextBox 7"/>
          <p:cNvSpPr txBox="1">
            <a:spLocks noChangeArrowheads="1"/>
          </p:cNvSpPr>
          <p:nvPr/>
        </p:nvSpPr>
        <p:spPr bwMode="auto">
          <a:xfrm>
            <a:off x="5370513" y="2513013"/>
            <a:ext cx="312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3</a:t>
            </a:r>
          </a:p>
        </p:txBody>
      </p:sp>
      <p:sp>
        <p:nvSpPr>
          <p:cNvPr id="46092" name="TextBox 8"/>
          <p:cNvSpPr txBox="1">
            <a:spLocks noChangeArrowheads="1"/>
          </p:cNvSpPr>
          <p:nvPr/>
        </p:nvSpPr>
        <p:spPr bwMode="auto">
          <a:xfrm>
            <a:off x="6030913" y="2513013"/>
            <a:ext cx="312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4</a:t>
            </a:r>
          </a:p>
        </p:txBody>
      </p:sp>
      <p:sp>
        <p:nvSpPr>
          <p:cNvPr id="46093" name="TextBox 9"/>
          <p:cNvSpPr txBox="1">
            <a:spLocks noChangeArrowheads="1"/>
          </p:cNvSpPr>
          <p:nvPr/>
        </p:nvSpPr>
        <p:spPr bwMode="auto">
          <a:xfrm>
            <a:off x="3948113" y="3273425"/>
            <a:ext cx="5195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0"/>
              <a:t>1,2,3 - частично гидрированое фенатреновое ядро</a:t>
            </a:r>
          </a:p>
          <a:p>
            <a:r>
              <a:rPr lang="ru-RU" sz="1600" b="0"/>
              <a:t>3,4 – ядро гидрированного изохинолина</a:t>
            </a:r>
          </a:p>
        </p:txBody>
      </p:sp>
      <p:sp>
        <p:nvSpPr>
          <p:cNvPr id="46094" name="TextBox 10"/>
          <p:cNvSpPr txBox="1">
            <a:spLocks noChangeArrowheads="1"/>
          </p:cNvSpPr>
          <p:nvPr/>
        </p:nvSpPr>
        <p:spPr bwMode="auto">
          <a:xfrm>
            <a:off x="2592388" y="4056063"/>
            <a:ext cx="3397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Алкалоиды группы тропана</a:t>
            </a:r>
          </a:p>
        </p:txBody>
      </p:sp>
      <p:sp>
        <p:nvSpPr>
          <p:cNvPr id="46095" name="Rectangle 68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46096" name="Group 16"/>
          <p:cNvGrpSpPr>
            <a:grpSpLocks noChangeAspect="1"/>
          </p:cNvGrpSpPr>
          <p:nvPr/>
        </p:nvGrpSpPr>
        <p:grpSpPr bwMode="auto">
          <a:xfrm>
            <a:off x="46038" y="4151313"/>
            <a:ext cx="5092700" cy="1970087"/>
            <a:chOff x="0" y="0"/>
            <a:chExt cx="7829" cy="3031"/>
          </a:xfrm>
        </p:grpSpPr>
        <p:sp>
          <p:nvSpPr>
            <p:cNvPr id="46138" name="AutoShape 67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7829" cy="3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39" name="Line 66"/>
            <p:cNvSpPr>
              <a:spLocks noChangeShapeType="1"/>
            </p:cNvSpPr>
            <p:nvPr/>
          </p:nvSpPr>
          <p:spPr bwMode="auto">
            <a:xfrm flipV="1">
              <a:off x="1937" y="557"/>
              <a:ext cx="519" cy="460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40" name="Line 65"/>
            <p:cNvSpPr>
              <a:spLocks noChangeShapeType="1"/>
            </p:cNvSpPr>
            <p:nvPr/>
          </p:nvSpPr>
          <p:spPr bwMode="auto">
            <a:xfrm>
              <a:off x="2456" y="557"/>
              <a:ext cx="574" cy="403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41" name="Line 64"/>
            <p:cNvSpPr>
              <a:spLocks noChangeShapeType="1"/>
            </p:cNvSpPr>
            <p:nvPr/>
          </p:nvSpPr>
          <p:spPr bwMode="auto">
            <a:xfrm>
              <a:off x="1937" y="1017"/>
              <a:ext cx="0" cy="808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42" name="Line 63"/>
            <p:cNvSpPr>
              <a:spLocks noChangeShapeType="1"/>
            </p:cNvSpPr>
            <p:nvPr/>
          </p:nvSpPr>
          <p:spPr bwMode="auto">
            <a:xfrm>
              <a:off x="3030" y="960"/>
              <a:ext cx="0" cy="877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43" name="Line 62"/>
            <p:cNvSpPr>
              <a:spLocks noChangeShapeType="1"/>
            </p:cNvSpPr>
            <p:nvPr/>
          </p:nvSpPr>
          <p:spPr bwMode="auto">
            <a:xfrm>
              <a:off x="1937" y="1825"/>
              <a:ext cx="299" cy="384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44" name="Line 61"/>
            <p:cNvSpPr>
              <a:spLocks noChangeShapeType="1"/>
            </p:cNvSpPr>
            <p:nvPr/>
          </p:nvSpPr>
          <p:spPr bwMode="auto">
            <a:xfrm flipH="1">
              <a:off x="2726" y="1837"/>
              <a:ext cx="304" cy="372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45" name="Line 60"/>
            <p:cNvSpPr>
              <a:spLocks noChangeShapeType="1"/>
            </p:cNvSpPr>
            <p:nvPr/>
          </p:nvSpPr>
          <p:spPr bwMode="auto">
            <a:xfrm>
              <a:off x="2236" y="2209"/>
              <a:ext cx="490" cy="0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46" name="Rectangle 59"/>
            <p:cNvSpPr>
              <a:spLocks noChangeArrowheads="1"/>
            </p:cNvSpPr>
            <p:nvPr/>
          </p:nvSpPr>
          <p:spPr bwMode="auto">
            <a:xfrm>
              <a:off x="2301" y="1387"/>
              <a:ext cx="217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500">
                  <a:solidFill>
                    <a:srgbClr val="000000"/>
                  </a:solidFill>
                  <a:cs typeface="Times New Roman" pitchFamily="18" charset="0"/>
                </a:rPr>
                <a:t>N</a:t>
              </a:r>
              <a:endParaRPr lang="en-US"/>
            </a:p>
          </p:txBody>
        </p:sp>
        <p:sp>
          <p:nvSpPr>
            <p:cNvPr id="46147" name="Line 58"/>
            <p:cNvSpPr>
              <a:spLocks noChangeShapeType="1"/>
            </p:cNvSpPr>
            <p:nvPr/>
          </p:nvSpPr>
          <p:spPr bwMode="auto">
            <a:xfrm flipV="1">
              <a:off x="1937" y="1606"/>
              <a:ext cx="403" cy="219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48" name="Line 57"/>
            <p:cNvSpPr>
              <a:spLocks noChangeShapeType="1"/>
            </p:cNvSpPr>
            <p:nvPr/>
          </p:nvSpPr>
          <p:spPr bwMode="auto">
            <a:xfrm>
              <a:off x="2615" y="1608"/>
              <a:ext cx="415" cy="229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49" name="Rectangle 56"/>
            <p:cNvSpPr>
              <a:spLocks noChangeArrowheads="1"/>
            </p:cNvSpPr>
            <p:nvPr/>
          </p:nvSpPr>
          <p:spPr bwMode="auto">
            <a:xfrm>
              <a:off x="2264" y="944"/>
              <a:ext cx="217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500">
                  <a:solidFill>
                    <a:srgbClr val="000000"/>
                  </a:solidFill>
                  <a:cs typeface="Times New Roman" pitchFamily="18" charset="0"/>
                </a:rPr>
                <a:t>C</a:t>
              </a:r>
              <a:endParaRPr lang="en-US"/>
            </a:p>
          </p:txBody>
        </p:sp>
        <p:sp>
          <p:nvSpPr>
            <p:cNvPr id="46150" name="Rectangle 55"/>
            <p:cNvSpPr>
              <a:spLocks noChangeArrowheads="1"/>
            </p:cNvSpPr>
            <p:nvPr/>
          </p:nvSpPr>
          <p:spPr bwMode="auto">
            <a:xfrm>
              <a:off x="2477" y="944"/>
              <a:ext cx="217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500">
                  <a:solidFill>
                    <a:srgbClr val="000000"/>
                  </a:solidFill>
                  <a:cs typeface="Times New Roman" pitchFamily="18" charset="0"/>
                </a:rPr>
                <a:t>H</a:t>
              </a:r>
              <a:endParaRPr lang="en-US"/>
            </a:p>
          </p:txBody>
        </p:sp>
        <p:sp>
          <p:nvSpPr>
            <p:cNvPr id="46151" name="Rectangle 54"/>
            <p:cNvSpPr>
              <a:spLocks noChangeArrowheads="1"/>
            </p:cNvSpPr>
            <p:nvPr/>
          </p:nvSpPr>
          <p:spPr bwMode="auto">
            <a:xfrm>
              <a:off x="2713" y="1128"/>
              <a:ext cx="134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200">
                  <a:solidFill>
                    <a:srgbClr val="000000"/>
                  </a:solidFill>
                  <a:cs typeface="Times New Roman" pitchFamily="18" charset="0"/>
                </a:rPr>
                <a:t>3</a:t>
              </a:r>
              <a:endParaRPr lang="en-US"/>
            </a:p>
          </p:txBody>
        </p:sp>
        <p:sp>
          <p:nvSpPr>
            <p:cNvPr id="46152" name="Line 53"/>
            <p:cNvSpPr>
              <a:spLocks noChangeShapeType="1"/>
            </p:cNvSpPr>
            <p:nvPr/>
          </p:nvSpPr>
          <p:spPr bwMode="auto">
            <a:xfrm flipH="1" flipV="1">
              <a:off x="2449" y="1241"/>
              <a:ext cx="12" cy="145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53" name="Rectangle 52"/>
            <p:cNvSpPr>
              <a:spLocks noChangeArrowheads="1"/>
            </p:cNvSpPr>
            <p:nvPr/>
          </p:nvSpPr>
          <p:spPr bwMode="auto">
            <a:xfrm>
              <a:off x="2272" y="5"/>
              <a:ext cx="234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500">
                  <a:solidFill>
                    <a:srgbClr val="000000"/>
                  </a:solidFill>
                  <a:cs typeface="Times New Roman" pitchFamily="18" charset="0"/>
                </a:rPr>
                <a:t>O</a:t>
              </a:r>
              <a:endParaRPr lang="en-US"/>
            </a:p>
          </p:txBody>
        </p:sp>
        <p:sp>
          <p:nvSpPr>
            <p:cNvPr id="46154" name="Rectangle 51"/>
            <p:cNvSpPr>
              <a:spLocks noChangeArrowheads="1"/>
            </p:cNvSpPr>
            <p:nvPr/>
          </p:nvSpPr>
          <p:spPr bwMode="auto">
            <a:xfrm>
              <a:off x="2504" y="5"/>
              <a:ext cx="217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500">
                  <a:solidFill>
                    <a:srgbClr val="000000"/>
                  </a:solidFill>
                  <a:cs typeface="Times New Roman" pitchFamily="18" charset="0"/>
                </a:rPr>
                <a:t>H</a:t>
              </a:r>
              <a:endParaRPr lang="en-US"/>
            </a:p>
          </p:txBody>
        </p:sp>
        <p:sp>
          <p:nvSpPr>
            <p:cNvPr id="46155" name="Line 50"/>
            <p:cNvSpPr>
              <a:spLocks noChangeShapeType="1"/>
            </p:cNvSpPr>
            <p:nvPr/>
          </p:nvSpPr>
          <p:spPr bwMode="auto">
            <a:xfrm flipV="1">
              <a:off x="2456" y="303"/>
              <a:ext cx="0" cy="254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56" name="Line 49"/>
            <p:cNvSpPr>
              <a:spLocks noChangeShapeType="1"/>
            </p:cNvSpPr>
            <p:nvPr/>
          </p:nvSpPr>
          <p:spPr bwMode="auto">
            <a:xfrm flipV="1">
              <a:off x="139" y="490"/>
              <a:ext cx="519" cy="461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57" name="Line 48"/>
            <p:cNvSpPr>
              <a:spLocks noChangeShapeType="1"/>
            </p:cNvSpPr>
            <p:nvPr/>
          </p:nvSpPr>
          <p:spPr bwMode="auto">
            <a:xfrm>
              <a:off x="658" y="490"/>
              <a:ext cx="574" cy="404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58" name="Line 47"/>
            <p:cNvSpPr>
              <a:spLocks noChangeShapeType="1"/>
            </p:cNvSpPr>
            <p:nvPr/>
          </p:nvSpPr>
          <p:spPr bwMode="auto">
            <a:xfrm>
              <a:off x="139" y="951"/>
              <a:ext cx="0" cy="807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59" name="Line 46"/>
            <p:cNvSpPr>
              <a:spLocks noChangeShapeType="1"/>
            </p:cNvSpPr>
            <p:nvPr/>
          </p:nvSpPr>
          <p:spPr bwMode="auto">
            <a:xfrm>
              <a:off x="1232" y="894"/>
              <a:ext cx="0" cy="877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60" name="Line 45"/>
            <p:cNvSpPr>
              <a:spLocks noChangeShapeType="1"/>
            </p:cNvSpPr>
            <p:nvPr/>
          </p:nvSpPr>
          <p:spPr bwMode="auto">
            <a:xfrm>
              <a:off x="139" y="1758"/>
              <a:ext cx="299" cy="384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61" name="Line 44"/>
            <p:cNvSpPr>
              <a:spLocks noChangeShapeType="1"/>
            </p:cNvSpPr>
            <p:nvPr/>
          </p:nvSpPr>
          <p:spPr bwMode="auto">
            <a:xfrm flipH="1">
              <a:off x="928" y="1771"/>
              <a:ext cx="304" cy="371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62" name="Line 43"/>
            <p:cNvSpPr>
              <a:spLocks noChangeShapeType="1"/>
            </p:cNvSpPr>
            <p:nvPr/>
          </p:nvSpPr>
          <p:spPr bwMode="auto">
            <a:xfrm>
              <a:off x="438" y="2142"/>
              <a:ext cx="490" cy="0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63" name="Rectangle 42"/>
            <p:cNvSpPr>
              <a:spLocks noChangeArrowheads="1"/>
            </p:cNvSpPr>
            <p:nvPr/>
          </p:nvSpPr>
          <p:spPr bwMode="auto">
            <a:xfrm>
              <a:off x="503" y="1320"/>
              <a:ext cx="217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500">
                  <a:solidFill>
                    <a:srgbClr val="000000"/>
                  </a:solidFill>
                  <a:cs typeface="Times New Roman" pitchFamily="18" charset="0"/>
                </a:rPr>
                <a:t>N</a:t>
              </a:r>
              <a:endParaRPr lang="en-US"/>
            </a:p>
          </p:txBody>
        </p:sp>
        <p:sp>
          <p:nvSpPr>
            <p:cNvPr id="46164" name="Line 41"/>
            <p:cNvSpPr>
              <a:spLocks noChangeShapeType="1"/>
            </p:cNvSpPr>
            <p:nvPr/>
          </p:nvSpPr>
          <p:spPr bwMode="auto">
            <a:xfrm flipV="1">
              <a:off x="139" y="1539"/>
              <a:ext cx="403" cy="219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65" name="Line 40"/>
            <p:cNvSpPr>
              <a:spLocks noChangeShapeType="1"/>
            </p:cNvSpPr>
            <p:nvPr/>
          </p:nvSpPr>
          <p:spPr bwMode="auto">
            <a:xfrm>
              <a:off x="816" y="1542"/>
              <a:ext cx="416" cy="229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66" name="Rectangle 39"/>
            <p:cNvSpPr>
              <a:spLocks noChangeArrowheads="1"/>
            </p:cNvSpPr>
            <p:nvPr/>
          </p:nvSpPr>
          <p:spPr bwMode="auto">
            <a:xfrm>
              <a:off x="466" y="877"/>
              <a:ext cx="217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500">
                  <a:solidFill>
                    <a:srgbClr val="000000"/>
                  </a:solidFill>
                  <a:cs typeface="Times New Roman" pitchFamily="18" charset="0"/>
                </a:rPr>
                <a:t>C</a:t>
              </a:r>
              <a:endParaRPr lang="en-US"/>
            </a:p>
          </p:txBody>
        </p:sp>
        <p:sp>
          <p:nvSpPr>
            <p:cNvPr id="46167" name="Rectangle 38"/>
            <p:cNvSpPr>
              <a:spLocks noChangeArrowheads="1"/>
            </p:cNvSpPr>
            <p:nvPr/>
          </p:nvSpPr>
          <p:spPr bwMode="auto">
            <a:xfrm>
              <a:off x="678" y="877"/>
              <a:ext cx="217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500">
                  <a:solidFill>
                    <a:srgbClr val="000000"/>
                  </a:solidFill>
                  <a:cs typeface="Times New Roman" pitchFamily="18" charset="0"/>
                </a:rPr>
                <a:t>H</a:t>
              </a:r>
              <a:endParaRPr lang="en-US"/>
            </a:p>
          </p:txBody>
        </p:sp>
        <p:sp>
          <p:nvSpPr>
            <p:cNvPr id="46168" name="Rectangle 37"/>
            <p:cNvSpPr>
              <a:spLocks noChangeArrowheads="1"/>
            </p:cNvSpPr>
            <p:nvPr/>
          </p:nvSpPr>
          <p:spPr bwMode="auto">
            <a:xfrm>
              <a:off x="914" y="1062"/>
              <a:ext cx="134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200">
                  <a:solidFill>
                    <a:srgbClr val="000000"/>
                  </a:solidFill>
                  <a:cs typeface="Times New Roman" pitchFamily="18" charset="0"/>
                </a:rPr>
                <a:t>3</a:t>
              </a:r>
              <a:endParaRPr lang="en-US"/>
            </a:p>
          </p:txBody>
        </p:sp>
        <p:sp>
          <p:nvSpPr>
            <p:cNvPr id="46169" name="Line 36"/>
            <p:cNvSpPr>
              <a:spLocks noChangeShapeType="1"/>
            </p:cNvSpPr>
            <p:nvPr/>
          </p:nvSpPr>
          <p:spPr bwMode="auto">
            <a:xfrm flipH="1" flipV="1">
              <a:off x="651" y="1175"/>
              <a:ext cx="12" cy="145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70" name="Line 35"/>
            <p:cNvSpPr>
              <a:spLocks noChangeShapeType="1"/>
            </p:cNvSpPr>
            <p:nvPr/>
          </p:nvSpPr>
          <p:spPr bwMode="auto">
            <a:xfrm>
              <a:off x="6849" y="761"/>
              <a:ext cx="315" cy="0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71" name="Line 34"/>
            <p:cNvSpPr>
              <a:spLocks noChangeShapeType="1"/>
            </p:cNvSpPr>
            <p:nvPr/>
          </p:nvSpPr>
          <p:spPr bwMode="auto">
            <a:xfrm>
              <a:off x="6053" y="763"/>
              <a:ext cx="314" cy="0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72" name="Line 33"/>
            <p:cNvSpPr>
              <a:spLocks noChangeShapeType="1"/>
            </p:cNvSpPr>
            <p:nvPr/>
          </p:nvSpPr>
          <p:spPr bwMode="auto">
            <a:xfrm>
              <a:off x="5259" y="763"/>
              <a:ext cx="314" cy="0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73" name="Line 32"/>
            <p:cNvSpPr>
              <a:spLocks noChangeShapeType="1"/>
            </p:cNvSpPr>
            <p:nvPr/>
          </p:nvSpPr>
          <p:spPr bwMode="auto">
            <a:xfrm flipV="1">
              <a:off x="5729" y="2039"/>
              <a:ext cx="420" cy="241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74" name="Line 31"/>
            <p:cNvSpPr>
              <a:spLocks noChangeShapeType="1"/>
            </p:cNvSpPr>
            <p:nvPr/>
          </p:nvSpPr>
          <p:spPr bwMode="auto">
            <a:xfrm flipV="1">
              <a:off x="5734" y="1995"/>
              <a:ext cx="321" cy="182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75" name="Line 30"/>
            <p:cNvSpPr>
              <a:spLocks noChangeShapeType="1"/>
            </p:cNvSpPr>
            <p:nvPr/>
          </p:nvSpPr>
          <p:spPr bwMode="auto">
            <a:xfrm flipV="1">
              <a:off x="6149" y="1556"/>
              <a:ext cx="0" cy="483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76" name="Line 29"/>
            <p:cNvSpPr>
              <a:spLocks noChangeShapeType="1"/>
            </p:cNvSpPr>
            <p:nvPr/>
          </p:nvSpPr>
          <p:spPr bwMode="auto">
            <a:xfrm flipH="1" flipV="1">
              <a:off x="5729" y="1315"/>
              <a:ext cx="420" cy="241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77" name="Line 28"/>
            <p:cNvSpPr>
              <a:spLocks noChangeShapeType="1"/>
            </p:cNvSpPr>
            <p:nvPr/>
          </p:nvSpPr>
          <p:spPr bwMode="auto">
            <a:xfrm flipH="1" flipV="1">
              <a:off x="5734" y="1418"/>
              <a:ext cx="321" cy="183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78" name="Line 27"/>
            <p:cNvSpPr>
              <a:spLocks noChangeShapeType="1"/>
            </p:cNvSpPr>
            <p:nvPr/>
          </p:nvSpPr>
          <p:spPr bwMode="auto">
            <a:xfrm flipH="1">
              <a:off x="5308" y="1315"/>
              <a:ext cx="421" cy="244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79" name="Line 26"/>
            <p:cNvSpPr>
              <a:spLocks noChangeShapeType="1"/>
            </p:cNvSpPr>
            <p:nvPr/>
          </p:nvSpPr>
          <p:spPr bwMode="auto">
            <a:xfrm>
              <a:off x="5308" y="1559"/>
              <a:ext cx="0" cy="482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80" name="Line 25"/>
            <p:cNvSpPr>
              <a:spLocks noChangeShapeType="1"/>
            </p:cNvSpPr>
            <p:nvPr/>
          </p:nvSpPr>
          <p:spPr bwMode="auto">
            <a:xfrm>
              <a:off x="5395" y="1615"/>
              <a:ext cx="0" cy="370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81" name="Line 24"/>
            <p:cNvSpPr>
              <a:spLocks noChangeShapeType="1"/>
            </p:cNvSpPr>
            <p:nvPr/>
          </p:nvSpPr>
          <p:spPr bwMode="auto">
            <a:xfrm>
              <a:off x="5308" y="2041"/>
              <a:ext cx="421" cy="239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82" name="Line 23"/>
            <p:cNvSpPr>
              <a:spLocks noChangeShapeType="1"/>
            </p:cNvSpPr>
            <p:nvPr/>
          </p:nvSpPr>
          <p:spPr bwMode="auto">
            <a:xfrm flipV="1">
              <a:off x="5729" y="896"/>
              <a:ext cx="0" cy="419"/>
            </a:xfrm>
            <a:prstGeom prst="line">
              <a:avLst/>
            </a:prstGeom>
            <a:noFill/>
            <a:ln w="1079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83" name="Rectangle 22"/>
            <p:cNvSpPr>
              <a:spLocks noChangeArrowheads="1"/>
            </p:cNvSpPr>
            <p:nvPr/>
          </p:nvSpPr>
          <p:spPr bwMode="auto">
            <a:xfrm>
              <a:off x="2103" y="2452"/>
              <a:ext cx="825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200">
                  <a:latin typeface="Arial CYR" pitchFamily="34" charset="0"/>
                  <a:cs typeface="Times New Roman" pitchFamily="18" charset="0"/>
                </a:rPr>
                <a:t>Троп</a:t>
              </a:r>
              <a:r>
                <a:rPr lang="ru-RU" sz="1200">
                  <a:latin typeface="Arial CYR" pitchFamily="34" charset="0"/>
                  <a:cs typeface="Times New Roman" pitchFamily="18" charset="0"/>
                </a:rPr>
                <a:t>и</a:t>
              </a:r>
              <a:r>
                <a:rPr lang="en-US" sz="1200">
                  <a:latin typeface="Arial CYR" pitchFamily="34" charset="0"/>
                  <a:cs typeface="Times New Roman" pitchFamily="18" charset="0"/>
                </a:rPr>
                <a:t>н</a:t>
              </a:r>
              <a:endParaRPr lang="en-US"/>
            </a:p>
          </p:txBody>
        </p:sp>
        <p:sp>
          <p:nvSpPr>
            <p:cNvPr id="46184" name="Rectangle 21"/>
            <p:cNvSpPr>
              <a:spLocks noChangeArrowheads="1"/>
            </p:cNvSpPr>
            <p:nvPr/>
          </p:nvSpPr>
          <p:spPr bwMode="auto">
            <a:xfrm>
              <a:off x="230" y="2479"/>
              <a:ext cx="810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200">
                  <a:latin typeface="Arial CYR" pitchFamily="34" charset="0"/>
                  <a:cs typeface="Times New Roman" pitchFamily="18" charset="0"/>
                </a:rPr>
                <a:t>Тропан</a:t>
              </a:r>
              <a:endParaRPr lang="en-US"/>
            </a:p>
          </p:txBody>
        </p:sp>
        <p:sp>
          <p:nvSpPr>
            <p:cNvPr id="46185" name="Rectangle 20"/>
            <p:cNvSpPr>
              <a:spLocks noChangeArrowheads="1"/>
            </p:cNvSpPr>
            <p:nvPr/>
          </p:nvSpPr>
          <p:spPr bwMode="auto">
            <a:xfrm>
              <a:off x="4383" y="616"/>
              <a:ext cx="246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500">
                  <a:solidFill>
                    <a:srgbClr val="000000"/>
                  </a:solidFill>
                  <a:cs typeface="Times New Roman" pitchFamily="18" charset="0"/>
                </a:rPr>
                <a:t>HOOC    CH    CH</a:t>
              </a:r>
              <a:endParaRPr lang="en-US"/>
            </a:p>
          </p:txBody>
        </p:sp>
        <p:sp>
          <p:nvSpPr>
            <p:cNvPr id="46186" name="Rectangle 19"/>
            <p:cNvSpPr>
              <a:spLocks noChangeArrowheads="1"/>
            </p:cNvSpPr>
            <p:nvPr/>
          </p:nvSpPr>
          <p:spPr bwMode="auto">
            <a:xfrm>
              <a:off x="6798" y="783"/>
              <a:ext cx="134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200">
                  <a:solidFill>
                    <a:srgbClr val="000000"/>
                  </a:solidFill>
                  <a:cs typeface="Times New Roman" pitchFamily="18" charset="0"/>
                </a:rPr>
                <a:t>2</a:t>
              </a:r>
              <a:endParaRPr lang="en-US"/>
            </a:p>
          </p:txBody>
        </p:sp>
        <p:sp>
          <p:nvSpPr>
            <p:cNvPr id="46187" name="Rectangle 18"/>
            <p:cNvSpPr>
              <a:spLocks noChangeArrowheads="1"/>
            </p:cNvSpPr>
            <p:nvPr/>
          </p:nvSpPr>
          <p:spPr bwMode="auto">
            <a:xfrm>
              <a:off x="6906" y="616"/>
              <a:ext cx="810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500">
                  <a:solidFill>
                    <a:srgbClr val="000000"/>
                  </a:solidFill>
                  <a:cs typeface="Times New Roman" pitchFamily="18" charset="0"/>
                </a:rPr>
                <a:t>    OH</a:t>
              </a:r>
              <a:endParaRPr lang="en-US"/>
            </a:p>
          </p:txBody>
        </p:sp>
        <p:sp>
          <p:nvSpPr>
            <p:cNvPr id="46188" name="Rectangle 17"/>
            <p:cNvSpPr>
              <a:spLocks noChangeArrowheads="1"/>
            </p:cNvSpPr>
            <p:nvPr/>
          </p:nvSpPr>
          <p:spPr bwMode="auto">
            <a:xfrm>
              <a:off x="4772" y="2452"/>
              <a:ext cx="2025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200">
                  <a:latin typeface="Arial CYR" pitchFamily="34" charset="0"/>
                  <a:cs typeface="Times New Roman" pitchFamily="18" charset="0"/>
                </a:rPr>
                <a:t>Тропова</a:t>
              </a:r>
              <a:r>
                <a:rPr lang="ru-RU" sz="1200">
                  <a:latin typeface="Arial CYR" pitchFamily="34" charset="0"/>
                  <a:cs typeface="Times New Roman" pitchFamily="18" charset="0"/>
                </a:rPr>
                <a:t>я</a:t>
              </a:r>
              <a:r>
                <a:rPr lang="en-US" sz="1200">
                  <a:latin typeface="Arial CYR" pitchFamily="34" charset="0"/>
                  <a:cs typeface="Times New Roman" pitchFamily="18" charset="0"/>
                </a:rPr>
                <a:t> кислота</a:t>
              </a:r>
              <a:endParaRPr lang="en-US"/>
            </a:p>
          </p:txBody>
        </p:sp>
      </p:grpSp>
      <p:sp>
        <p:nvSpPr>
          <p:cNvPr id="46097" name="Rectangle 17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46098" name="Group 135"/>
          <p:cNvGrpSpPr>
            <a:grpSpLocks noChangeAspect="1"/>
          </p:cNvGrpSpPr>
          <p:nvPr/>
        </p:nvGrpSpPr>
        <p:grpSpPr bwMode="auto">
          <a:xfrm>
            <a:off x="5216525" y="4117975"/>
            <a:ext cx="3254375" cy="2058988"/>
            <a:chOff x="-65" y="0"/>
            <a:chExt cx="5984" cy="3783"/>
          </a:xfrm>
        </p:grpSpPr>
        <p:sp>
          <p:nvSpPr>
            <p:cNvPr id="46100" name="AutoShape 17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3781" cy="3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1" name="Rectangle 172"/>
            <p:cNvSpPr>
              <a:spLocks noChangeArrowheads="1"/>
            </p:cNvSpPr>
            <p:nvPr/>
          </p:nvSpPr>
          <p:spPr bwMode="auto">
            <a:xfrm>
              <a:off x="563" y="863"/>
              <a:ext cx="22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400">
                  <a:solidFill>
                    <a:srgbClr val="000000"/>
                  </a:solidFill>
                  <a:cs typeface="Times New Roman" pitchFamily="18" charset="0"/>
                </a:rPr>
                <a:t>O</a:t>
              </a:r>
              <a:endParaRPr lang="en-US"/>
            </a:p>
          </p:txBody>
        </p:sp>
        <p:sp>
          <p:nvSpPr>
            <p:cNvPr id="46102" name="Line 171"/>
            <p:cNvSpPr>
              <a:spLocks noChangeShapeType="1"/>
            </p:cNvSpPr>
            <p:nvPr/>
          </p:nvSpPr>
          <p:spPr bwMode="auto">
            <a:xfrm flipV="1">
              <a:off x="925" y="590"/>
              <a:ext cx="1196" cy="360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3" name="Line 170"/>
            <p:cNvSpPr>
              <a:spLocks noChangeShapeType="1"/>
            </p:cNvSpPr>
            <p:nvPr/>
          </p:nvSpPr>
          <p:spPr bwMode="auto">
            <a:xfrm>
              <a:off x="2121" y="590"/>
              <a:ext cx="466" cy="223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4" name="Line 169"/>
            <p:cNvSpPr>
              <a:spLocks noChangeShapeType="1"/>
            </p:cNvSpPr>
            <p:nvPr/>
          </p:nvSpPr>
          <p:spPr bwMode="auto">
            <a:xfrm flipV="1">
              <a:off x="2587" y="587"/>
              <a:ext cx="467" cy="226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5" name="Rectangle 168"/>
            <p:cNvSpPr>
              <a:spLocks noChangeArrowheads="1"/>
            </p:cNvSpPr>
            <p:nvPr/>
          </p:nvSpPr>
          <p:spPr bwMode="auto">
            <a:xfrm>
              <a:off x="3317" y="677"/>
              <a:ext cx="22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400">
                  <a:solidFill>
                    <a:srgbClr val="0000FF"/>
                  </a:solidFill>
                  <a:cs typeface="Times New Roman" pitchFamily="18" charset="0"/>
                </a:rPr>
                <a:t>O</a:t>
              </a:r>
              <a:endParaRPr lang="en-US"/>
            </a:p>
          </p:txBody>
        </p:sp>
        <p:sp>
          <p:nvSpPr>
            <p:cNvPr id="46106" name="Rectangle 167"/>
            <p:cNvSpPr>
              <a:spLocks noChangeArrowheads="1"/>
            </p:cNvSpPr>
            <p:nvPr/>
          </p:nvSpPr>
          <p:spPr bwMode="auto">
            <a:xfrm>
              <a:off x="3571" y="677"/>
              <a:ext cx="21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400">
                  <a:solidFill>
                    <a:srgbClr val="0000FF"/>
                  </a:solidFill>
                  <a:cs typeface="Times New Roman" pitchFamily="18" charset="0"/>
                </a:rPr>
                <a:t>H</a:t>
              </a:r>
              <a:endParaRPr lang="en-US"/>
            </a:p>
          </p:txBody>
        </p:sp>
        <p:sp>
          <p:nvSpPr>
            <p:cNvPr id="46107" name="Line 166"/>
            <p:cNvSpPr>
              <a:spLocks noChangeShapeType="1"/>
            </p:cNvSpPr>
            <p:nvPr/>
          </p:nvSpPr>
          <p:spPr bwMode="auto">
            <a:xfrm>
              <a:off x="3054" y="587"/>
              <a:ext cx="303" cy="146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8" name="Rectangle 165"/>
            <p:cNvSpPr>
              <a:spLocks noChangeArrowheads="1"/>
            </p:cNvSpPr>
            <p:nvPr/>
          </p:nvSpPr>
          <p:spPr bwMode="auto">
            <a:xfrm>
              <a:off x="1917" y="5"/>
              <a:ext cx="225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400">
                  <a:solidFill>
                    <a:srgbClr val="0000FF"/>
                  </a:solidFill>
                  <a:cs typeface="Times New Roman" pitchFamily="18" charset="0"/>
                </a:rPr>
                <a:t>O</a:t>
              </a:r>
              <a:endParaRPr lang="en-US"/>
            </a:p>
          </p:txBody>
        </p:sp>
        <p:sp>
          <p:nvSpPr>
            <p:cNvPr id="46109" name="Line 164"/>
            <p:cNvSpPr>
              <a:spLocks noChangeShapeType="1"/>
            </p:cNvSpPr>
            <p:nvPr/>
          </p:nvSpPr>
          <p:spPr bwMode="auto">
            <a:xfrm flipV="1">
              <a:off x="2167" y="278"/>
              <a:ext cx="0" cy="321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0" name="Line 163"/>
            <p:cNvSpPr>
              <a:spLocks noChangeShapeType="1"/>
            </p:cNvSpPr>
            <p:nvPr/>
          </p:nvSpPr>
          <p:spPr bwMode="auto">
            <a:xfrm flipV="1">
              <a:off x="2071" y="278"/>
              <a:ext cx="0" cy="312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1" name="Line 162"/>
            <p:cNvSpPr>
              <a:spLocks noChangeShapeType="1"/>
            </p:cNvSpPr>
            <p:nvPr/>
          </p:nvSpPr>
          <p:spPr bwMode="auto">
            <a:xfrm>
              <a:off x="2587" y="813"/>
              <a:ext cx="0" cy="448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2" name="Line 161"/>
            <p:cNvSpPr>
              <a:spLocks noChangeShapeType="1"/>
            </p:cNvSpPr>
            <p:nvPr/>
          </p:nvSpPr>
          <p:spPr bwMode="auto">
            <a:xfrm flipH="1">
              <a:off x="2118" y="1261"/>
              <a:ext cx="469" cy="226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3" name="Line 160"/>
            <p:cNvSpPr>
              <a:spLocks noChangeShapeType="1"/>
            </p:cNvSpPr>
            <p:nvPr/>
          </p:nvSpPr>
          <p:spPr bwMode="auto">
            <a:xfrm flipH="1">
              <a:off x="2222" y="1357"/>
              <a:ext cx="360" cy="173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4" name="Line 159"/>
            <p:cNvSpPr>
              <a:spLocks noChangeShapeType="1"/>
            </p:cNvSpPr>
            <p:nvPr/>
          </p:nvSpPr>
          <p:spPr bwMode="auto">
            <a:xfrm>
              <a:off x="2118" y="1487"/>
              <a:ext cx="0" cy="451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5" name="Line 158"/>
            <p:cNvSpPr>
              <a:spLocks noChangeShapeType="1"/>
            </p:cNvSpPr>
            <p:nvPr/>
          </p:nvSpPr>
          <p:spPr bwMode="auto">
            <a:xfrm>
              <a:off x="2118" y="1938"/>
              <a:ext cx="469" cy="225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6" name="Line 157"/>
            <p:cNvSpPr>
              <a:spLocks noChangeShapeType="1"/>
            </p:cNvSpPr>
            <p:nvPr/>
          </p:nvSpPr>
          <p:spPr bwMode="auto">
            <a:xfrm>
              <a:off x="2222" y="1897"/>
              <a:ext cx="360" cy="173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7" name="Line 156"/>
            <p:cNvSpPr>
              <a:spLocks noChangeShapeType="1"/>
            </p:cNvSpPr>
            <p:nvPr/>
          </p:nvSpPr>
          <p:spPr bwMode="auto">
            <a:xfrm flipV="1">
              <a:off x="2587" y="1933"/>
              <a:ext cx="470" cy="230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8" name="Line 155"/>
            <p:cNvSpPr>
              <a:spLocks noChangeShapeType="1"/>
            </p:cNvSpPr>
            <p:nvPr/>
          </p:nvSpPr>
          <p:spPr bwMode="auto">
            <a:xfrm flipV="1">
              <a:off x="3057" y="1485"/>
              <a:ext cx="0" cy="448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19" name="Line 154"/>
            <p:cNvSpPr>
              <a:spLocks noChangeShapeType="1"/>
            </p:cNvSpPr>
            <p:nvPr/>
          </p:nvSpPr>
          <p:spPr bwMode="auto">
            <a:xfrm flipV="1">
              <a:off x="2961" y="1537"/>
              <a:ext cx="0" cy="344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20" name="Line 153"/>
            <p:cNvSpPr>
              <a:spLocks noChangeShapeType="1"/>
            </p:cNvSpPr>
            <p:nvPr/>
          </p:nvSpPr>
          <p:spPr bwMode="auto">
            <a:xfrm flipH="1" flipV="1">
              <a:off x="2587" y="1261"/>
              <a:ext cx="470" cy="224"/>
            </a:xfrm>
            <a:prstGeom prst="line">
              <a:avLst/>
            </a:prstGeom>
            <a:noFill/>
            <a:ln w="1206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21" name="Line 152"/>
            <p:cNvSpPr>
              <a:spLocks noChangeShapeType="1"/>
            </p:cNvSpPr>
            <p:nvPr/>
          </p:nvSpPr>
          <p:spPr bwMode="auto">
            <a:xfrm flipV="1">
              <a:off x="153" y="1441"/>
              <a:ext cx="614" cy="410"/>
            </a:xfrm>
            <a:prstGeom prst="line">
              <a:avLst/>
            </a:prstGeom>
            <a:noFill/>
            <a:ln w="1206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22" name="Line 151"/>
            <p:cNvSpPr>
              <a:spLocks noChangeShapeType="1"/>
            </p:cNvSpPr>
            <p:nvPr/>
          </p:nvSpPr>
          <p:spPr bwMode="auto">
            <a:xfrm>
              <a:off x="767" y="1441"/>
              <a:ext cx="592" cy="358"/>
            </a:xfrm>
            <a:prstGeom prst="line">
              <a:avLst/>
            </a:prstGeom>
            <a:noFill/>
            <a:ln w="1206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23" name="Line 150"/>
            <p:cNvSpPr>
              <a:spLocks noChangeShapeType="1"/>
            </p:cNvSpPr>
            <p:nvPr/>
          </p:nvSpPr>
          <p:spPr bwMode="auto">
            <a:xfrm>
              <a:off x="153" y="1851"/>
              <a:ext cx="0" cy="747"/>
            </a:xfrm>
            <a:prstGeom prst="line">
              <a:avLst/>
            </a:prstGeom>
            <a:noFill/>
            <a:ln w="1206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24" name="Line 149"/>
            <p:cNvSpPr>
              <a:spLocks noChangeShapeType="1"/>
            </p:cNvSpPr>
            <p:nvPr/>
          </p:nvSpPr>
          <p:spPr bwMode="auto">
            <a:xfrm>
              <a:off x="1359" y="1799"/>
              <a:ext cx="0" cy="810"/>
            </a:xfrm>
            <a:prstGeom prst="line">
              <a:avLst/>
            </a:prstGeom>
            <a:noFill/>
            <a:ln w="1206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25" name="Line 148"/>
            <p:cNvSpPr>
              <a:spLocks noChangeShapeType="1"/>
            </p:cNvSpPr>
            <p:nvPr/>
          </p:nvSpPr>
          <p:spPr bwMode="auto">
            <a:xfrm>
              <a:off x="153" y="2598"/>
              <a:ext cx="330" cy="355"/>
            </a:xfrm>
            <a:prstGeom prst="line">
              <a:avLst/>
            </a:prstGeom>
            <a:noFill/>
            <a:ln w="1206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26" name="Line 147"/>
            <p:cNvSpPr>
              <a:spLocks noChangeShapeType="1"/>
            </p:cNvSpPr>
            <p:nvPr/>
          </p:nvSpPr>
          <p:spPr bwMode="auto">
            <a:xfrm flipH="1">
              <a:off x="1023" y="2609"/>
              <a:ext cx="336" cy="344"/>
            </a:xfrm>
            <a:prstGeom prst="line">
              <a:avLst/>
            </a:prstGeom>
            <a:noFill/>
            <a:ln w="1206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27" name="Line 146"/>
            <p:cNvSpPr>
              <a:spLocks noChangeShapeType="1"/>
            </p:cNvSpPr>
            <p:nvPr/>
          </p:nvSpPr>
          <p:spPr bwMode="auto">
            <a:xfrm>
              <a:off x="483" y="2953"/>
              <a:ext cx="540" cy="0"/>
            </a:xfrm>
            <a:prstGeom prst="line">
              <a:avLst/>
            </a:prstGeom>
            <a:noFill/>
            <a:ln w="1206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28" name="Rectangle 145"/>
            <p:cNvSpPr>
              <a:spLocks noChangeArrowheads="1"/>
            </p:cNvSpPr>
            <p:nvPr/>
          </p:nvSpPr>
          <p:spPr bwMode="auto">
            <a:xfrm>
              <a:off x="553" y="2192"/>
              <a:ext cx="21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400">
                  <a:solidFill>
                    <a:srgbClr val="000000"/>
                  </a:solidFill>
                  <a:cs typeface="Times New Roman" pitchFamily="18" charset="0"/>
                </a:rPr>
                <a:t>N</a:t>
              </a:r>
              <a:endParaRPr lang="en-US"/>
            </a:p>
          </p:txBody>
        </p:sp>
        <p:sp>
          <p:nvSpPr>
            <p:cNvPr id="46129" name="Line 144"/>
            <p:cNvSpPr>
              <a:spLocks noChangeShapeType="1"/>
            </p:cNvSpPr>
            <p:nvPr/>
          </p:nvSpPr>
          <p:spPr bwMode="auto">
            <a:xfrm flipV="1">
              <a:off x="153" y="2395"/>
              <a:ext cx="445" cy="203"/>
            </a:xfrm>
            <a:prstGeom prst="line">
              <a:avLst/>
            </a:prstGeom>
            <a:noFill/>
            <a:ln w="1206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30" name="Line 143"/>
            <p:cNvSpPr>
              <a:spLocks noChangeShapeType="1"/>
            </p:cNvSpPr>
            <p:nvPr/>
          </p:nvSpPr>
          <p:spPr bwMode="auto">
            <a:xfrm>
              <a:off x="901" y="2398"/>
              <a:ext cx="458" cy="211"/>
            </a:xfrm>
            <a:prstGeom prst="line">
              <a:avLst/>
            </a:prstGeom>
            <a:noFill/>
            <a:ln w="1206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31" name="Rectangle 142"/>
            <p:cNvSpPr>
              <a:spLocks noChangeArrowheads="1"/>
            </p:cNvSpPr>
            <p:nvPr/>
          </p:nvSpPr>
          <p:spPr bwMode="auto">
            <a:xfrm>
              <a:off x="512" y="1783"/>
              <a:ext cx="21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400">
                  <a:solidFill>
                    <a:srgbClr val="000000"/>
                  </a:solidFill>
                  <a:cs typeface="Times New Roman" pitchFamily="18" charset="0"/>
                </a:rPr>
                <a:t>C</a:t>
              </a:r>
              <a:endParaRPr lang="en-US"/>
            </a:p>
          </p:txBody>
        </p:sp>
        <p:sp>
          <p:nvSpPr>
            <p:cNvPr id="46132" name="Rectangle 141"/>
            <p:cNvSpPr>
              <a:spLocks noChangeArrowheads="1"/>
            </p:cNvSpPr>
            <p:nvPr/>
          </p:nvSpPr>
          <p:spPr bwMode="auto">
            <a:xfrm>
              <a:off x="747" y="1783"/>
              <a:ext cx="21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400">
                  <a:solidFill>
                    <a:srgbClr val="000000"/>
                  </a:solidFill>
                  <a:cs typeface="Times New Roman" pitchFamily="18" charset="0"/>
                </a:rPr>
                <a:t>H</a:t>
              </a:r>
              <a:endParaRPr lang="en-US"/>
            </a:p>
          </p:txBody>
        </p:sp>
        <p:sp>
          <p:nvSpPr>
            <p:cNvPr id="46133" name="Rectangle 140"/>
            <p:cNvSpPr>
              <a:spLocks noChangeArrowheads="1"/>
            </p:cNvSpPr>
            <p:nvPr/>
          </p:nvSpPr>
          <p:spPr bwMode="auto">
            <a:xfrm>
              <a:off x="999" y="1954"/>
              <a:ext cx="105" cy="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900">
                  <a:solidFill>
                    <a:srgbClr val="000000"/>
                  </a:solidFill>
                  <a:cs typeface="Times New Roman" pitchFamily="18" charset="0"/>
                </a:rPr>
                <a:t>3</a:t>
              </a:r>
              <a:endParaRPr lang="en-US"/>
            </a:p>
          </p:txBody>
        </p:sp>
        <p:sp>
          <p:nvSpPr>
            <p:cNvPr id="46134" name="Line 139"/>
            <p:cNvSpPr>
              <a:spLocks noChangeShapeType="1"/>
            </p:cNvSpPr>
            <p:nvPr/>
          </p:nvSpPr>
          <p:spPr bwMode="auto">
            <a:xfrm flipH="1" flipV="1">
              <a:off x="718" y="2058"/>
              <a:ext cx="13" cy="135"/>
            </a:xfrm>
            <a:prstGeom prst="line">
              <a:avLst/>
            </a:prstGeom>
            <a:noFill/>
            <a:ln w="1206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35" name="Line 138"/>
            <p:cNvSpPr>
              <a:spLocks noChangeShapeType="1"/>
            </p:cNvSpPr>
            <p:nvPr/>
          </p:nvSpPr>
          <p:spPr bwMode="auto">
            <a:xfrm flipV="1">
              <a:off x="767" y="1136"/>
              <a:ext cx="0" cy="305"/>
            </a:xfrm>
            <a:prstGeom prst="line">
              <a:avLst/>
            </a:prstGeom>
            <a:noFill/>
            <a:ln w="1206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36" name="Rectangle 137"/>
            <p:cNvSpPr>
              <a:spLocks noChangeArrowheads="1"/>
            </p:cNvSpPr>
            <p:nvPr/>
          </p:nvSpPr>
          <p:spPr bwMode="auto">
            <a:xfrm>
              <a:off x="-65" y="3322"/>
              <a:ext cx="5984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100">
                  <a:latin typeface="Arial CYR" pitchFamily="34" charset="0"/>
                  <a:cs typeface="Times New Roman" pitchFamily="18" charset="0"/>
                </a:rPr>
                <a:t>Атроп</a:t>
              </a:r>
              <a:r>
                <a:rPr lang="ru-RU" sz="1100">
                  <a:latin typeface="Arial CYR" pitchFamily="34" charset="0"/>
                  <a:cs typeface="Times New Roman" pitchFamily="18" charset="0"/>
                </a:rPr>
                <a:t>и</a:t>
              </a:r>
              <a:r>
                <a:rPr lang="en-US" sz="1100">
                  <a:latin typeface="Arial CYR" pitchFamily="34" charset="0"/>
                  <a:cs typeface="Times New Roman" pitchFamily="18" charset="0"/>
                </a:rPr>
                <a:t>н</a:t>
              </a:r>
              <a:r>
                <a:rPr lang="ru-RU" sz="1100">
                  <a:latin typeface="Arial CYR" pitchFamily="34" charset="0"/>
                  <a:cs typeface="Times New Roman" pitchFamily="18" charset="0"/>
                </a:rPr>
                <a:t> (эстер тропина и троповой кислоты) </a:t>
              </a:r>
              <a:endParaRPr lang="en-US"/>
            </a:p>
          </p:txBody>
        </p:sp>
        <p:sp>
          <p:nvSpPr>
            <p:cNvPr id="46137" name="Rectangle 136"/>
            <p:cNvSpPr>
              <a:spLocks noChangeArrowheads="1"/>
            </p:cNvSpPr>
            <p:nvPr/>
          </p:nvSpPr>
          <p:spPr bwMode="auto">
            <a:xfrm>
              <a:off x="1790" y="2209"/>
              <a:ext cx="1990" cy="1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eaLnBrk="0" hangingPunct="0"/>
              <a:r>
                <a:rPr lang="ru-RU" sz="1100">
                  <a:solidFill>
                    <a:srgbClr val="0000FF"/>
                  </a:solidFill>
                  <a:latin typeface="Arial CYR" pitchFamily="34" charset="0"/>
                  <a:cs typeface="Times New Roman" pitchFamily="18" charset="0"/>
                </a:rPr>
                <a:t>Остаток</a:t>
              </a:r>
              <a:endParaRPr lang="ru-RU" sz="800"/>
            </a:p>
            <a:p>
              <a:pPr algn="ctr" eaLnBrk="0" hangingPunct="0"/>
              <a:r>
                <a:rPr lang="ru-RU" sz="1100">
                  <a:solidFill>
                    <a:srgbClr val="0000FF"/>
                  </a:solidFill>
                  <a:latin typeface="Arial CYR" pitchFamily="34" charset="0"/>
                  <a:cs typeface="Times New Roman" pitchFamily="18" charset="0"/>
                </a:rPr>
                <a:t>троповой</a:t>
              </a:r>
              <a:r>
                <a:rPr lang="en-US" sz="1100">
                  <a:solidFill>
                    <a:srgbClr val="0000FF"/>
                  </a:solidFill>
                  <a:latin typeface="Arial CYR" pitchFamily="34" charset="0"/>
                  <a:cs typeface="Times New Roman" pitchFamily="18" charset="0"/>
                </a:rPr>
                <a:t> </a:t>
              </a:r>
              <a:r>
                <a:rPr lang="ru-RU" sz="1100">
                  <a:solidFill>
                    <a:srgbClr val="0000FF"/>
                  </a:solidFill>
                  <a:latin typeface="Arial CYR" pitchFamily="34" charset="0"/>
                  <a:cs typeface="Times New Roman" pitchFamily="18" charset="0"/>
                </a:rPr>
                <a:t>кислоты</a:t>
              </a:r>
              <a:endParaRPr lang="ru-RU"/>
            </a:p>
          </p:txBody>
        </p:sp>
      </p:grpSp>
      <p:pic>
        <p:nvPicPr>
          <p:cNvPr id="46099" name="Picture 186"/>
          <p:cNvPicPr>
            <a:picLocks noChangeAspect="1" noChangeArrowheads="1"/>
          </p:cNvPicPr>
          <p:nvPr/>
        </p:nvPicPr>
        <p:blipFill>
          <a:blip r:embed="rId7"/>
          <a:srcRect l="4208" t="21185" r="5132" b="21503"/>
          <a:stretch>
            <a:fillRect/>
          </a:stretch>
        </p:blipFill>
        <p:spPr bwMode="auto">
          <a:xfrm>
            <a:off x="7486650" y="4249738"/>
            <a:ext cx="1633538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58" name="Заголовок 1"/>
          <p:cNvSpPr>
            <a:spLocks noGrp="1"/>
          </p:cNvSpPr>
          <p:nvPr>
            <p:ph type="title"/>
          </p:nvPr>
        </p:nvSpPr>
        <p:spPr>
          <a:xfrm>
            <a:off x="468313" y="12700"/>
            <a:ext cx="8229600" cy="392113"/>
          </a:xfrm>
        </p:spPr>
        <p:txBody>
          <a:bodyPr/>
          <a:lstStyle/>
          <a:p>
            <a:r>
              <a:rPr lang="ru-RU" sz="2000" b="1" smtClean="0">
                <a:solidFill>
                  <a:srgbClr val="FF0000"/>
                </a:solidFill>
              </a:rPr>
              <a:t>ШЕСТИЧЛЕННЫЕ ГЕТЕРОЦИКЛЫ С 2-мя ГЕТЕРОАТОМАМИ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33375"/>
            <a:ext cx="9164638" cy="4525963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uk-UA" sz="1600" b="1" kern="1200" dirty="0" err="1">
                <a:solidFill>
                  <a:srgbClr val="000000"/>
                </a:solidFill>
              </a:rPr>
              <a:t>Производные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  <a:r>
              <a:rPr lang="uk-UA" sz="1600" b="1" kern="1200" dirty="0" err="1" smtClean="0">
                <a:solidFill>
                  <a:srgbClr val="660033"/>
                </a:solidFill>
              </a:rPr>
              <a:t>пиримидина</a:t>
            </a:r>
            <a:r>
              <a:rPr lang="uk-UA" sz="1600" b="1" kern="1200" dirty="0">
                <a:solidFill>
                  <a:srgbClr val="000000"/>
                </a:solidFill>
              </a:rPr>
              <a:t> -  </a:t>
            </a:r>
            <a:r>
              <a:rPr lang="uk-UA" sz="1600" b="1" kern="1200" dirty="0" err="1" smtClean="0">
                <a:solidFill>
                  <a:srgbClr val="660033"/>
                </a:solidFill>
              </a:rPr>
              <a:t>гидрокси-</a:t>
            </a:r>
            <a:r>
              <a:rPr lang="uk-UA" sz="1600" b="1" kern="1200" dirty="0" smtClean="0">
                <a:solidFill>
                  <a:srgbClr val="660033"/>
                </a:solidFill>
              </a:rPr>
              <a:t> и </a:t>
            </a:r>
            <a:r>
              <a:rPr lang="uk-UA" sz="1600" b="1" kern="1200" dirty="0" err="1" smtClean="0">
                <a:solidFill>
                  <a:srgbClr val="660033"/>
                </a:solidFill>
              </a:rPr>
              <a:t>аминопиримидины</a:t>
            </a:r>
            <a:r>
              <a:rPr lang="uk-UA" sz="1600" b="1" kern="1200" dirty="0" smtClean="0">
                <a:solidFill>
                  <a:srgbClr val="660033"/>
                </a:solidFill>
              </a:rPr>
              <a:t>,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  <a:r>
              <a:rPr lang="uk-UA" sz="1600" b="1" kern="1200" dirty="0" err="1">
                <a:solidFill>
                  <a:srgbClr val="000000"/>
                </a:solidFill>
              </a:rPr>
              <a:t>которые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  <a:r>
              <a:rPr lang="uk-UA" sz="1600" b="1" kern="1200" dirty="0" err="1">
                <a:solidFill>
                  <a:srgbClr val="000000"/>
                </a:solidFill>
              </a:rPr>
              <a:t>входят</a:t>
            </a:r>
            <a:r>
              <a:rPr lang="uk-UA" sz="1600" b="1" kern="1200" dirty="0">
                <a:solidFill>
                  <a:srgbClr val="000000"/>
                </a:solidFill>
              </a:rPr>
              <a:t> в состав </a:t>
            </a:r>
            <a:r>
              <a:rPr lang="uk-UA" sz="1600" b="1" kern="1200" dirty="0" err="1">
                <a:solidFill>
                  <a:srgbClr val="000000"/>
                </a:solidFill>
              </a:rPr>
              <a:t>нуклеотидов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  <a:r>
              <a:rPr lang="uk-UA" sz="1600" b="1" kern="1200" dirty="0" err="1">
                <a:solidFill>
                  <a:srgbClr val="000000"/>
                </a:solidFill>
              </a:rPr>
              <a:t>нуклеиновых</a:t>
            </a:r>
            <a:r>
              <a:rPr lang="uk-UA" sz="1600" b="1" kern="1200" dirty="0">
                <a:solidFill>
                  <a:srgbClr val="000000"/>
                </a:solidFill>
              </a:rPr>
              <a:t> кислот, </a:t>
            </a:r>
            <a:r>
              <a:rPr lang="uk-UA" sz="1600" b="1" kern="1200" dirty="0" err="1">
                <a:solidFill>
                  <a:srgbClr val="000000"/>
                </a:solidFill>
              </a:rPr>
              <a:t>витаминов</a:t>
            </a:r>
            <a:r>
              <a:rPr lang="uk-UA" sz="1600" b="1" kern="1200" dirty="0">
                <a:solidFill>
                  <a:srgbClr val="000000"/>
                </a:solidFill>
              </a:rPr>
              <a:t> и </a:t>
            </a:r>
            <a:r>
              <a:rPr lang="uk-UA" sz="1600" b="1" kern="1200" dirty="0" err="1">
                <a:solidFill>
                  <a:srgbClr val="000000"/>
                </a:solidFill>
              </a:rPr>
              <a:t>коферментов</a:t>
            </a:r>
            <a:r>
              <a:rPr lang="uk-UA" sz="1600" b="1" kern="1200" dirty="0">
                <a:solidFill>
                  <a:srgbClr val="000000"/>
                </a:solidFill>
              </a:rPr>
              <a:t>, </a:t>
            </a:r>
            <a:r>
              <a:rPr lang="uk-UA" sz="1600" b="1" kern="1200" dirty="0" smtClean="0">
                <a:solidFill>
                  <a:srgbClr val="000000"/>
                </a:solidFill>
              </a:rPr>
              <a:t>так </a:t>
            </a:r>
            <a:r>
              <a:rPr lang="uk-UA" sz="1600" b="1" kern="1200" dirty="0" err="1">
                <a:solidFill>
                  <a:srgbClr val="000000"/>
                </a:solidFill>
              </a:rPr>
              <a:t>называемые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  <a:r>
              <a:rPr lang="uk-UA" sz="1600" b="1" kern="1200" dirty="0" smtClean="0">
                <a:solidFill>
                  <a:srgbClr val="000000"/>
                </a:solidFill>
              </a:rPr>
              <a:t>«</a:t>
            </a:r>
            <a:r>
              <a:rPr lang="uk-UA" sz="1600" b="1" i="1" kern="1200" dirty="0" err="1" smtClean="0">
                <a:solidFill>
                  <a:srgbClr val="990000"/>
                </a:solidFill>
              </a:rPr>
              <a:t>азотистые</a:t>
            </a:r>
            <a:r>
              <a:rPr lang="uk-UA" sz="1600" b="1" i="1" kern="1200" dirty="0" smtClean="0">
                <a:solidFill>
                  <a:srgbClr val="990000"/>
                </a:solidFill>
              </a:rPr>
              <a:t> </a:t>
            </a:r>
            <a:r>
              <a:rPr lang="uk-UA" sz="1600" b="1" i="1" kern="1200" dirty="0" err="1" smtClean="0">
                <a:solidFill>
                  <a:srgbClr val="990000"/>
                </a:solidFill>
              </a:rPr>
              <a:t>основания</a:t>
            </a:r>
            <a:r>
              <a:rPr lang="uk-UA" sz="1600" b="1" i="1" kern="1200" dirty="0" smtClean="0">
                <a:solidFill>
                  <a:srgbClr val="990000"/>
                </a:solidFill>
              </a:rPr>
              <a:t>»: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uk-UA" sz="1800" b="1" i="1" kern="1200" dirty="0" smtClean="0">
              <a:solidFill>
                <a:srgbClr val="990000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uk-UA" sz="1800" b="1" i="1" kern="1200" dirty="0">
              <a:solidFill>
                <a:srgbClr val="990000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uk-UA" sz="1800" b="1" i="1" kern="1200" dirty="0" smtClean="0">
              <a:solidFill>
                <a:srgbClr val="990000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uk-UA" sz="1800" b="1" i="1" kern="1200" dirty="0" smtClean="0">
              <a:solidFill>
                <a:srgbClr val="990000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Char char="-"/>
              <a:defRPr/>
            </a:pPr>
            <a:r>
              <a:rPr lang="uk-UA" sz="1600" b="1" i="1" kern="1200" dirty="0" err="1" smtClean="0">
                <a:solidFill>
                  <a:srgbClr val="660033"/>
                </a:solidFill>
              </a:rPr>
              <a:t>барбитуровая</a:t>
            </a:r>
            <a:r>
              <a:rPr lang="uk-UA" sz="1600" b="1" i="1" kern="1200" dirty="0" smtClean="0">
                <a:solidFill>
                  <a:srgbClr val="660033"/>
                </a:solidFill>
              </a:rPr>
              <a:t> кислота (</a:t>
            </a:r>
            <a:r>
              <a:rPr lang="uk-UA" sz="1600" b="1" i="1" kern="1200" dirty="0" err="1" smtClean="0">
                <a:solidFill>
                  <a:srgbClr val="660033"/>
                </a:solidFill>
              </a:rPr>
              <a:t>циклический</a:t>
            </a:r>
            <a:r>
              <a:rPr lang="uk-UA" sz="1600" b="1" i="1" kern="1200" dirty="0" smtClean="0">
                <a:solidFill>
                  <a:srgbClr val="660033"/>
                </a:solidFill>
              </a:rPr>
              <a:t> </a:t>
            </a:r>
            <a:r>
              <a:rPr lang="uk-UA" sz="1600" b="1" i="1" kern="1200" dirty="0" err="1" smtClean="0">
                <a:solidFill>
                  <a:srgbClr val="660033"/>
                </a:solidFill>
              </a:rPr>
              <a:t>уреид</a:t>
            </a:r>
            <a:r>
              <a:rPr lang="uk-UA" sz="1600" b="1" i="1" kern="1200" dirty="0" smtClean="0">
                <a:solidFill>
                  <a:srgbClr val="660033"/>
                </a:solidFill>
              </a:rPr>
              <a:t> </a:t>
            </a:r>
            <a:r>
              <a:rPr lang="uk-UA" sz="1600" b="1" i="1" kern="1200" dirty="0" err="1" smtClean="0">
                <a:solidFill>
                  <a:srgbClr val="660033"/>
                </a:solidFill>
              </a:rPr>
              <a:t>малоновой</a:t>
            </a:r>
            <a:r>
              <a:rPr lang="uk-UA" sz="1600" b="1" i="1" kern="1200" dirty="0" smtClean="0">
                <a:solidFill>
                  <a:srgbClr val="660033"/>
                </a:solidFill>
              </a:rPr>
              <a:t> </a:t>
            </a:r>
            <a:r>
              <a:rPr lang="uk-UA" sz="1600" b="1" i="1" kern="1200" dirty="0" err="1" smtClean="0">
                <a:solidFill>
                  <a:srgbClr val="660033"/>
                </a:solidFill>
              </a:rPr>
              <a:t>к-ты</a:t>
            </a:r>
            <a:r>
              <a:rPr lang="uk-UA" sz="1600" b="1" i="1" kern="1200" dirty="0" smtClean="0">
                <a:solidFill>
                  <a:srgbClr val="660033"/>
                </a:solidFill>
              </a:rPr>
              <a:t>) </a:t>
            </a:r>
          </a:p>
          <a:p>
            <a:pPr marL="0" indent="0" eaLnBrk="1" hangingPunct="1">
              <a:spcBef>
                <a:spcPct val="0"/>
              </a:spcBef>
              <a:buFontTx/>
              <a:buChar char="-"/>
              <a:defRPr/>
            </a:pPr>
            <a:r>
              <a:rPr lang="uk-UA" sz="1600" b="1" i="1" kern="1200" dirty="0" smtClean="0">
                <a:solidFill>
                  <a:srgbClr val="660033"/>
                </a:solidFill>
              </a:rPr>
              <a:t> (2,4,6-тригидроксипиримидин), </a:t>
            </a:r>
          </a:p>
          <a:p>
            <a:pPr marL="0" indent="0" eaLnBrk="1" hangingPunct="1">
              <a:spcBef>
                <a:spcPct val="0"/>
              </a:spcBef>
              <a:buFontTx/>
              <a:buChar char="-"/>
              <a:defRPr/>
            </a:pPr>
            <a:r>
              <a:rPr lang="uk-UA" sz="1600" b="1" kern="1200" dirty="0" smtClean="0">
                <a:solidFill>
                  <a:srgbClr val="000000"/>
                </a:solidFill>
              </a:rPr>
              <a:t>в </a:t>
            </a:r>
            <a:r>
              <a:rPr lang="uk-UA" sz="1600" b="1" kern="1200" dirty="0" err="1">
                <a:solidFill>
                  <a:srgbClr val="000000"/>
                </a:solidFill>
              </a:rPr>
              <a:t>водных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  <a:r>
              <a:rPr lang="uk-UA" sz="1600" b="1" kern="1200" dirty="0" err="1">
                <a:solidFill>
                  <a:srgbClr val="000000"/>
                </a:solidFill>
              </a:rPr>
              <a:t>растворах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  <a:r>
              <a:rPr lang="uk-UA" sz="1600" b="1" kern="1200" dirty="0" err="1">
                <a:solidFill>
                  <a:srgbClr val="000000"/>
                </a:solidFill>
              </a:rPr>
              <a:t>может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  <a:endParaRPr lang="uk-UA" sz="1600" b="1" kern="1200" dirty="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Char char="-"/>
              <a:defRPr/>
            </a:pPr>
            <a:r>
              <a:rPr lang="uk-UA" sz="1600" b="1" kern="1200" dirty="0" err="1" smtClean="0">
                <a:solidFill>
                  <a:srgbClr val="000000"/>
                </a:solidFill>
              </a:rPr>
              <a:t>существовать</a:t>
            </a:r>
            <a:r>
              <a:rPr lang="uk-UA" sz="1600" b="1" kern="1200" dirty="0" smtClean="0">
                <a:solidFill>
                  <a:srgbClr val="000000"/>
                </a:solidFill>
              </a:rPr>
              <a:t> </a:t>
            </a:r>
            <a:r>
              <a:rPr lang="uk-UA" sz="1600" b="1" kern="1200" dirty="0">
                <a:solidFill>
                  <a:srgbClr val="000000"/>
                </a:solidFill>
              </a:rPr>
              <a:t>в </a:t>
            </a:r>
            <a:r>
              <a:rPr lang="uk-UA" sz="1600" b="1" kern="1200" dirty="0" err="1">
                <a:solidFill>
                  <a:srgbClr val="000000"/>
                </a:solidFill>
              </a:rPr>
              <a:t>нескольких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  <a:r>
              <a:rPr lang="uk-UA" sz="1600" b="1" kern="1200" dirty="0" err="1">
                <a:solidFill>
                  <a:srgbClr val="000000"/>
                </a:solidFill>
              </a:rPr>
              <a:t>таутомерных</a:t>
            </a:r>
            <a:r>
              <a:rPr lang="uk-UA" sz="1600" b="1" kern="1200" dirty="0">
                <a:solidFill>
                  <a:srgbClr val="000000"/>
                </a:solidFill>
              </a:rPr>
              <a:t> формах</a:t>
            </a:r>
            <a:r>
              <a:rPr lang="uk-UA" sz="1600" b="1" kern="1200" dirty="0" smtClean="0">
                <a:solidFill>
                  <a:srgbClr val="000000"/>
                </a:solidFill>
              </a:rPr>
              <a:t>: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uk-UA" sz="1600" b="1" kern="1200" dirty="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Char char="-"/>
              <a:defRPr/>
            </a:pPr>
            <a:r>
              <a:rPr lang="uk-UA" sz="1600" b="1" i="1" kern="1200" dirty="0" err="1" smtClean="0">
                <a:solidFill>
                  <a:srgbClr val="006600"/>
                </a:solidFill>
              </a:rPr>
              <a:t>Лактам-лактимная</a:t>
            </a:r>
            <a:r>
              <a:rPr lang="uk-UA" sz="1600" b="1" kern="1200" dirty="0" smtClean="0">
                <a:solidFill>
                  <a:srgbClr val="006600"/>
                </a:solidFill>
              </a:rPr>
              <a:t> </a:t>
            </a:r>
            <a:r>
              <a:rPr lang="uk-UA" sz="1600" b="1" kern="1200" dirty="0" err="1">
                <a:solidFill>
                  <a:srgbClr val="000000"/>
                </a:solidFill>
              </a:rPr>
              <a:t>таутомерия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  <a:r>
              <a:rPr lang="uk-UA" sz="1600" b="1" kern="1200" dirty="0" err="1" smtClean="0">
                <a:solidFill>
                  <a:srgbClr val="000000"/>
                </a:solidFill>
              </a:rPr>
              <a:t>обусловлена</a:t>
            </a:r>
            <a:r>
              <a:rPr lang="uk-UA" sz="1600" b="1" kern="1200" dirty="0" smtClean="0">
                <a:solidFill>
                  <a:srgbClr val="000000"/>
                </a:solidFill>
              </a:rPr>
              <a:t> </a:t>
            </a:r>
            <a:r>
              <a:rPr lang="uk-UA" sz="1600" b="1" kern="1200" dirty="0" err="1">
                <a:solidFill>
                  <a:srgbClr val="000000"/>
                </a:solidFill>
              </a:rPr>
              <a:t>миграцией</a:t>
            </a:r>
            <a:r>
              <a:rPr lang="uk-UA" sz="1600" b="1" kern="1200" dirty="0">
                <a:solidFill>
                  <a:srgbClr val="000000"/>
                </a:solidFill>
              </a:rPr>
              <a:t> атома </a:t>
            </a:r>
            <a:r>
              <a:rPr lang="uk-UA" sz="1600" b="1" kern="1200" dirty="0" err="1">
                <a:solidFill>
                  <a:srgbClr val="000000"/>
                </a:solidFill>
              </a:rPr>
              <a:t>водорода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uk-UA" sz="1600" b="1" kern="1200" dirty="0" err="1">
                <a:solidFill>
                  <a:srgbClr val="000000"/>
                </a:solidFill>
              </a:rPr>
              <a:t>между</a:t>
            </a:r>
            <a:r>
              <a:rPr lang="uk-UA" sz="1600" b="1" kern="1200" dirty="0">
                <a:solidFill>
                  <a:srgbClr val="000000"/>
                </a:solidFill>
              </a:rPr>
              <a:t> </a:t>
            </a:r>
            <a:r>
              <a:rPr lang="en-US" sz="1600" b="1" kern="1200" dirty="0">
                <a:solidFill>
                  <a:srgbClr val="000000"/>
                </a:solidFill>
              </a:rPr>
              <a:t>NH</a:t>
            </a:r>
            <a:r>
              <a:rPr lang="ru-RU" sz="1600" b="1" kern="1200" dirty="0">
                <a:solidFill>
                  <a:srgbClr val="000000"/>
                </a:solidFill>
              </a:rPr>
              <a:t>-  и карбонильными группами, </a:t>
            </a:r>
            <a:endParaRPr lang="ru-RU" sz="1600" b="1" kern="1200" dirty="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600" b="1" kern="1200" dirty="0" smtClean="0">
                <a:solidFill>
                  <a:srgbClr val="000000"/>
                </a:solidFill>
              </a:rPr>
              <a:t>-</a:t>
            </a:r>
            <a:r>
              <a:rPr lang="ru-RU" sz="1600" b="1" i="1" kern="1200" dirty="0" smtClean="0">
                <a:solidFill>
                  <a:srgbClr val="006600"/>
                </a:solidFill>
              </a:rPr>
              <a:t>кето-</a:t>
            </a:r>
            <a:r>
              <a:rPr lang="ru-RU" sz="1600" b="1" i="1" kern="1200" dirty="0" err="1" smtClean="0">
                <a:solidFill>
                  <a:srgbClr val="006600"/>
                </a:solidFill>
              </a:rPr>
              <a:t>енольная</a:t>
            </a:r>
            <a:r>
              <a:rPr lang="ru-RU" sz="1600" b="1" kern="1200" dirty="0">
                <a:solidFill>
                  <a:srgbClr val="000000"/>
                </a:solidFill>
              </a:rPr>
              <a:t> таутомерия </a:t>
            </a:r>
            <a:r>
              <a:rPr lang="ru-RU" sz="1600" b="1" kern="1200" dirty="0" smtClean="0">
                <a:solidFill>
                  <a:srgbClr val="000000"/>
                </a:solidFill>
              </a:rPr>
              <a:t>– миграцией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600" b="1" kern="1200" dirty="0" smtClean="0">
                <a:solidFill>
                  <a:srgbClr val="000000"/>
                </a:solidFill>
              </a:rPr>
              <a:t>водорода </a:t>
            </a:r>
            <a:r>
              <a:rPr lang="ru-RU" sz="1600" b="1" kern="1200" dirty="0">
                <a:solidFill>
                  <a:srgbClr val="000000"/>
                </a:solidFill>
              </a:rPr>
              <a:t>между </a:t>
            </a:r>
            <a:r>
              <a:rPr lang="ru-RU" sz="1600" b="1" kern="1200" dirty="0" smtClean="0">
                <a:solidFill>
                  <a:srgbClr val="000000"/>
                </a:solidFill>
              </a:rPr>
              <a:t>метиленовыми </a:t>
            </a:r>
            <a:r>
              <a:rPr lang="ru-RU" sz="1600" b="1" kern="1200" dirty="0">
                <a:solidFill>
                  <a:srgbClr val="000000"/>
                </a:solidFill>
              </a:rPr>
              <a:t>– СН</a:t>
            </a:r>
            <a:r>
              <a:rPr lang="ru-RU" sz="1600" b="1" kern="1200" baseline="-25000" dirty="0">
                <a:solidFill>
                  <a:srgbClr val="000000"/>
                </a:solidFill>
              </a:rPr>
              <a:t>2</a:t>
            </a:r>
            <a:r>
              <a:rPr lang="ru-RU" sz="1600" b="1" kern="1200" dirty="0">
                <a:solidFill>
                  <a:srgbClr val="000000"/>
                </a:solidFill>
              </a:rPr>
              <a:t>- и </a:t>
            </a:r>
            <a:endParaRPr lang="ru-RU" sz="1600" b="1" kern="1200" dirty="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600" b="1" kern="1200" dirty="0" smtClean="0">
                <a:solidFill>
                  <a:srgbClr val="000000"/>
                </a:solidFill>
              </a:rPr>
              <a:t>карбонильными </a:t>
            </a:r>
            <a:r>
              <a:rPr lang="ru-RU" sz="1600" b="1" kern="1200" dirty="0">
                <a:solidFill>
                  <a:srgbClr val="000000"/>
                </a:solidFill>
              </a:rPr>
              <a:t>группами</a:t>
            </a:r>
            <a:r>
              <a:rPr lang="ru-RU" sz="1600" b="1" kern="1200" dirty="0" smtClean="0">
                <a:solidFill>
                  <a:srgbClr val="000000"/>
                </a:solidFill>
              </a:rPr>
              <a:t>: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ru-RU" sz="1600" b="1" kern="1200" dirty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600" b="1" i="1" kern="1200" dirty="0">
                <a:solidFill>
                  <a:srgbClr val="000000"/>
                </a:solidFill>
              </a:rPr>
              <a:t>Барбитураты</a:t>
            </a:r>
            <a:r>
              <a:rPr lang="ru-RU" sz="1600" b="1" kern="1200" dirty="0">
                <a:solidFill>
                  <a:srgbClr val="000000"/>
                </a:solidFill>
              </a:rPr>
              <a:t> (5,5-производные барбитуровой кислоты)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600" b="1" kern="1200" dirty="0" err="1">
                <a:solidFill>
                  <a:srgbClr val="000000"/>
                </a:solidFill>
              </a:rPr>
              <a:t>Фенобарбитал</a:t>
            </a:r>
            <a:r>
              <a:rPr lang="ru-RU" sz="1600" b="1" kern="1200" dirty="0">
                <a:solidFill>
                  <a:srgbClr val="000000"/>
                </a:solidFill>
              </a:rPr>
              <a:t>: </a:t>
            </a:r>
            <a:r>
              <a:rPr lang="en-US" sz="1600" b="1" kern="1200" dirty="0">
                <a:solidFill>
                  <a:srgbClr val="000000"/>
                </a:solidFill>
              </a:rPr>
              <a:t>R</a:t>
            </a:r>
            <a:r>
              <a:rPr lang="ru-RU" sz="1600" b="1" kern="1200" baseline="-25000" dirty="0">
                <a:solidFill>
                  <a:srgbClr val="000000"/>
                </a:solidFill>
              </a:rPr>
              <a:t>1</a:t>
            </a:r>
            <a:r>
              <a:rPr lang="ru-RU" sz="1600" b="1" kern="1200" dirty="0">
                <a:solidFill>
                  <a:srgbClr val="000000"/>
                </a:solidFill>
              </a:rPr>
              <a:t> = </a:t>
            </a:r>
            <a:r>
              <a:rPr lang="en-US" sz="1600" b="1" kern="1200" dirty="0">
                <a:solidFill>
                  <a:srgbClr val="000000"/>
                </a:solidFill>
              </a:rPr>
              <a:t>C</a:t>
            </a:r>
            <a:r>
              <a:rPr lang="ru-RU" sz="1600" b="1" kern="1200" baseline="-25000" dirty="0">
                <a:solidFill>
                  <a:srgbClr val="000000"/>
                </a:solidFill>
              </a:rPr>
              <a:t>2</a:t>
            </a:r>
            <a:r>
              <a:rPr lang="en-US" sz="1600" b="1" kern="1200" dirty="0">
                <a:solidFill>
                  <a:srgbClr val="000000"/>
                </a:solidFill>
              </a:rPr>
              <a:t>H</a:t>
            </a:r>
            <a:r>
              <a:rPr lang="ru-RU" sz="1600" b="1" kern="1200" baseline="-25000" dirty="0">
                <a:solidFill>
                  <a:srgbClr val="000000"/>
                </a:solidFill>
              </a:rPr>
              <a:t>5</a:t>
            </a:r>
            <a:r>
              <a:rPr lang="ru-RU" sz="1600" b="1" kern="1200" dirty="0">
                <a:solidFill>
                  <a:srgbClr val="000000"/>
                </a:solidFill>
              </a:rPr>
              <a:t> ;   </a:t>
            </a:r>
            <a:r>
              <a:rPr lang="en-US" sz="1600" b="1" kern="1200" dirty="0">
                <a:solidFill>
                  <a:srgbClr val="000000"/>
                </a:solidFill>
              </a:rPr>
              <a:t>R</a:t>
            </a:r>
            <a:r>
              <a:rPr lang="ru-RU" sz="1600" b="1" kern="1200" baseline="-25000" dirty="0">
                <a:solidFill>
                  <a:srgbClr val="000000"/>
                </a:solidFill>
              </a:rPr>
              <a:t>2 </a:t>
            </a:r>
            <a:r>
              <a:rPr lang="ru-RU" sz="1600" b="1" kern="1200" dirty="0">
                <a:solidFill>
                  <a:srgbClr val="000000"/>
                </a:solidFill>
              </a:rPr>
              <a:t>= </a:t>
            </a:r>
            <a:r>
              <a:rPr lang="en-US" sz="1600" b="1" kern="1200" dirty="0">
                <a:solidFill>
                  <a:srgbClr val="000000"/>
                </a:solidFill>
              </a:rPr>
              <a:t>C</a:t>
            </a:r>
            <a:r>
              <a:rPr lang="ru-RU" sz="1600" b="1" kern="1200" baseline="-25000" dirty="0">
                <a:solidFill>
                  <a:srgbClr val="000000"/>
                </a:solidFill>
              </a:rPr>
              <a:t>6</a:t>
            </a:r>
            <a:r>
              <a:rPr lang="en-US" sz="1600" b="1" kern="1200" dirty="0">
                <a:solidFill>
                  <a:srgbClr val="000000"/>
                </a:solidFill>
              </a:rPr>
              <a:t>H</a:t>
            </a:r>
            <a:r>
              <a:rPr lang="ru-RU" sz="1600" b="1" kern="1200" baseline="-25000" dirty="0">
                <a:solidFill>
                  <a:srgbClr val="000000"/>
                </a:solidFill>
              </a:rPr>
              <a:t>5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600" b="1" kern="1200" dirty="0" err="1">
                <a:solidFill>
                  <a:srgbClr val="000000"/>
                </a:solidFill>
              </a:rPr>
              <a:t>Барбитал</a:t>
            </a:r>
            <a:r>
              <a:rPr lang="ru-RU" sz="1600" b="1" kern="1200" dirty="0">
                <a:solidFill>
                  <a:srgbClr val="000000"/>
                </a:solidFill>
              </a:rPr>
              <a:t>: </a:t>
            </a:r>
            <a:r>
              <a:rPr lang="en-US" sz="1600" b="1" kern="1200" dirty="0">
                <a:solidFill>
                  <a:srgbClr val="000000"/>
                </a:solidFill>
              </a:rPr>
              <a:t>R</a:t>
            </a:r>
            <a:r>
              <a:rPr lang="ru-RU" sz="1600" b="1" kern="1200" baseline="-25000" dirty="0">
                <a:solidFill>
                  <a:srgbClr val="000000"/>
                </a:solidFill>
              </a:rPr>
              <a:t>1</a:t>
            </a:r>
            <a:r>
              <a:rPr lang="ru-RU" sz="1600" b="1" kern="1200" dirty="0">
                <a:solidFill>
                  <a:srgbClr val="000000"/>
                </a:solidFill>
              </a:rPr>
              <a:t> = </a:t>
            </a:r>
            <a:r>
              <a:rPr lang="en-US" sz="1600" b="1" kern="1200" dirty="0">
                <a:solidFill>
                  <a:srgbClr val="000000"/>
                </a:solidFill>
              </a:rPr>
              <a:t>R</a:t>
            </a:r>
            <a:r>
              <a:rPr lang="ru-RU" sz="1600" b="1" kern="1200" baseline="-25000" dirty="0">
                <a:solidFill>
                  <a:srgbClr val="000000"/>
                </a:solidFill>
              </a:rPr>
              <a:t>2</a:t>
            </a:r>
            <a:r>
              <a:rPr lang="ru-RU" sz="1600" b="1" kern="1200" dirty="0">
                <a:solidFill>
                  <a:srgbClr val="000000"/>
                </a:solidFill>
              </a:rPr>
              <a:t> = </a:t>
            </a:r>
            <a:r>
              <a:rPr lang="en-US" sz="1600" b="1" kern="1200" dirty="0">
                <a:solidFill>
                  <a:srgbClr val="000000"/>
                </a:solidFill>
              </a:rPr>
              <a:t>C</a:t>
            </a:r>
            <a:r>
              <a:rPr lang="ru-RU" sz="1600" b="1" kern="1200" baseline="-25000" dirty="0">
                <a:solidFill>
                  <a:srgbClr val="000000"/>
                </a:solidFill>
              </a:rPr>
              <a:t>2</a:t>
            </a:r>
            <a:r>
              <a:rPr lang="en-US" sz="1600" b="1" kern="1200" dirty="0">
                <a:solidFill>
                  <a:srgbClr val="000000"/>
                </a:solidFill>
              </a:rPr>
              <a:t>H</a:t>
            </a:r>
            <a:r>
              <a:rPr lang="ru-RU" sz="1600" b="1" kern="1200" baseline="-25000" dirty="0">
                <a:solidFill>
                  <a:srgbClr val="000000"/>
                </a:solidFill>
              </a:rPr>
              <a:t>5</a:t>
            </a:r>
            <a:r>
              <a:rPr lang="ru-RU" sz="1600" b="1" kern="1200" dirty="0">
                <a:solidFill>
                  <a:srgbClr val="000000"/>
                </a:solidFill>
              </a:rPr>
              <a:t> </a:t>
            </a:r>
            <a:r>
              <a:rPr lang="ru-RU" sz="1600" b="1" kern="1200" dirty="0" smtClean="0">
                <a:solidFill>
                  <a:srgbClr val="000000"/>
                </a:solidFill>
              </a:rPr>
              <a:t>Фармакологическое </a:t>
            </a:r>
            <a:r>
              <a:rPr lang="ru-RU" sz="1600" b="1" kern="1200" dirty="0">
                <a:solidFill>
                  <a:srgbClr val="000000"/>
                </a:solidFill>
              </a:rPr>
              <a:t>действие  проявляется 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600" b="1" kern="1200" dirty="0">
                <a:solidFill>
                  <a:srgbClr val="000000"/>
                </a:solidFill>
              </a:rPr>
              <a:t>в снотворном, успокоительном и </a:t>
            </a:r>
            <a:r>
              <a:rPr lang="ru-RU" sz="1600" b="1" kern="1200" dirty="0" smtClean="0">
                <a:solidFill>
                  <a:srgbClr val="000000"/>
                </a:solidFill>
              </a:rPr>
              <a:t>противосудорожном </a:t>
            </a:r>
            <a:r>
              <a:rPr lang="ru-RU" sz="1600" b="1" kern="1200" dirty="0">
                <a:solidFill>
                  <a:srgbClr val="000000"/>
                </a:solidFill>
              </a:rPr>
              <a:t>действии. </a:t>
            </a:r>
          </a:p>
          <a:p>
            <a:pPr marL="0" indent="0" eaLnBrk="1" hangingPunct="1">
              <a:spcBef>
                <a:spcPct val="0"/>
              </a:spcBef>
              <a:buFontTx/>
              <a:buChar char="-"/>
              <a:defRPr/>
            </a:pPr>
            <a:endParaRPr lang="uk-UA" sz="1800" b="1" kern="1200" dirty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endParaRPr lang="uk-UA" sz="1800" b="1" i="1" kern="1200" dirty="0" smtClean="0">
              <a:solidFill>
                <a:srgbClr val="990000"/>
              </a:solidFill>
            </a:endParaRP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22754" name="Object 226"/>
          <p:cNvGraphicFramePr>
            <a:graphicFrameLocks noChangeAspect="1"/>
          </p:cNvGraphicFramePr>
          <p:nvPr/>
        </p:nvGraphicFramePr>
        <p:xfrm>
          <a:off x="2843213" y="981075"/>
          <a:ext cx="3384550" cy="1276350"/>
        </p:xfrm>
        <a:graphic>
          <a:graphicData uri="http://schemas.openxmlformats.org/presentationml/2006/ole">
            <p:oleObj spid="_x0000_s22754" name="ISIS/Draw Sketch" r:id="rId3" imgW="4417902" imgH="1668334" progId="ISISServer">
              <p:embed/>
            </p:oleObj>
          </a:graphicData>
        </a:graphic>
      </p:graphicFrame>
      <p:graphicFrame>
        <p:nvGraphicFramePr>
          <p:cNvPr id="22755" name="Object 227"/>
          <p:cNvGraphicFramePr>
            <a:graphicFrameLocks noChangeAspect="1"/>
          </p:cNvGraphicFramePr>
          <p:nvPr/>
        </p:nvGraphicFramePr>
        <p:xfrm>
          <a:off x="6516688" y="1916113"/>
          <a:ext cx="2519362" cy="1428750"/>
        </p:xfrm>
        <a:graphic>
          <a:graphicData uri="http://schemas.openxmlformats.org/presentationml/2006/ole">
            <p:oleObj spid="_x0000_s22755" name="ISIS/Draw Sketch" r:id="rId4" imgW="3437584" imgH="1955977" progId="ISISServer">
              <p:embed/>
            </p:oleObj>
          </a:graphicData>
        </a:graphic>
      </p:graphicFrame>
      <p:graphicFrame>
        <p:nvGraphicFramePr>
          <p:cNvPr id="22756" name="Object 228"/>
          <p:cNvGraphicFramePr>
            <a:graphicFrameLocks noChangeAspect="1"/>
          </p:cNvGraphicFramePr>
          <p:nvPr/>
        </p:nvGraphicFramePr>
        <p:xfrm>
          <a:off x="7596188" y="5084763"/>
          <a:ext cx="1196975" cy="1368425"/>
        </p:xfrm>
        <a:graphic>
          <a:graphicData uri="http://schemas.openxmlformats.org/presentationml/2006/ole">
            <p:oleObj spid="_x0000_s22756" name="ISIS/Draw Sketch" r:id="rId5" imgW="1388721" imgH="1590371" progId="ISISServer">
              <p:embed/>
            </p:oleObj>
          </a:graphicData>
        </a:graphic>
      </p:graphicFrame>
      <p:sp>
        <p:nvSpPr>
          <p:cNvPr id="227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757" name="Object 229"/>
          <p:cNvGraphicFramePr>
            <a:graphicFrameLocks noChangeAspect="1"/>
          </p:cNvGraphicFramePr>
          <p:nvPr/>
        </p:nvGraphicFramePr>
        <p:xfrm>
          <a:off x="4483100" y="3789363"/>
          <a:ext cx="4660900" cy="1152525"/>
        </p:xfrm>
        <a:graphic>
          <a:graphicData uri="http://schemas.openxmlformats.org/presentationml/2006/ole">
            <p:oleObj spid="_x0000_s22757" name="ISIS/Draw Sketch" r:id="rId6" imgW="4874680" imgH="1192917" progId="ISISServer">
              <p:embed/>
            </p:oleObj>
          </a:graphicData>
        </a:graphic>
      </p:graphicFrame>
      <p:pic>
        <p:nvPicPr>
          <p:cNvPr id="22761" name="Picture 21"/>
          <p:cNvPicPr>
            <a:picLocks noChangeAspect="1" noChangeArrowheads="1"/>
          </p:cNvPicPr>
          <p:nvPr/>
        </p:nvPicPr>
        <p:blipFill>
          <a:blip r:embed="rId7"/>
          <a:srcRect t="23761" b="23224"/>
          <a:stretch>
            <a:fillRect/>
          </a:stretch>
        </p:blipFill>
        <p:spPr bwMode="auto">
          <a:xfrm>
            <a:off x="2195513" y="5964238"/>
            <a:ext cx="2089150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29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endParaRPr lang="ru-RU"/>
          </a:p>
          <a:p>
            <a:pPr>
              <a:buFontTx/>
              <a:buChar char="-"/>
            </a:pPr>
            <a:endParaRPr lang="ru-RU"/>
          </a:p>
        </p:txBody>
      </p:sp>
      <p:sp>
        <p:nvSpPr>
          <p:cNvPr id="2373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3731" name="Rectangle 6"/>
          <p:cNvSpPr>
            <a:spLocks noChangeArrowheads="1"/>
          </p:cNvSpPr>
          <p:nvPr/>
        </p:nvSpPr>
        <p:spPr bwMode="auto">
          <a:xfrm>
            <a:off x="0" y="26336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373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3726" name="Object 174"/>
          <p:cNvGraphicFramePr>
            <a:graphicFrameLocks noChangeAspect="1"/>
          </p:cNvGraphicFramePr>
          <p:nvPr/>
        </p:nvGraphicFramePr>
        <p:xfrm>
          <a:off x="2463800" y="661988"/>
          <a:ext cx="4216400" cy="1724025"/>
        </p:xfrm>
        <a:graphic>
          <a:graphicData uri="http://schemas.openxmlformats.org/presentationml/2006/ole">
            <p:oleObj spid="_x0000_s23726" name="ISIS/Draw Sketch" r:id="rId3" imgW="3590640" imgH="1523880" progId="ISISServer">
              <p:embed/>
            </p:oleObj>
          </a:graphicData>
        </a:graphic>
      </p:graphicFrame>
      <p:sp>
        <p:nvSpPr>
          <p:cNvPr id="23733" name="TextBox 3"/>
          <p:cNvSpPr txBox="1">
            <a:spLocks noChangeArrowheads="1"/>
          </p:cNvSpPr>
          <p:nvPr/>
        </p:nvSpPr>
        <p:spPr bwMode="auto">
          <a:xfrm>
            <a:off x="3924300" y="184150"/>
            <a:ext cx="1295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ПИРАЗИН</a:t>
            </a:r>
          </a:p>
        </p:txBody>
      </p:sp>
      <p:graphicFrame>
        <p:nvGraphicFramePr>
          <p:cNvPr id="23727" name="Object 175"/>
          <p:cNvGraphicFramePr>
            <a:graphicFrameLocks noChangeAspect="1"/>
          </p:cNvGraphicFramePr>
          <p:nvPr/>
        </p:nvGraphicFramePr>
        <p:xfrm>
          <a:off x="1617663" y="2425700"/>
          <a:ext cx="3468687" cy="2195513"/>
        </p:xfrm>
        <a:graphic>
          <a:graphicData uri="http://schemas.openxmlformats.org/presentationml/2006/ole">
            <p:oleObj spid="_x0000_s23727" name="ISIS/Draw Sketch" r:id="rId4" imgW="2685960" imgH="1704960" progId="ISISServer">
              <p:embed/>
            </p:oleObj>
          </a:graphicData>
        </a:graphic>
      </p:graphicFrame>
      <p:pic>
        <p:nvPicPr>
          <p:cNvPr id="23734" name="Picture 15"/>
          <p:cNvPicPr>
            <a:picLocks noChangeAspect="1" noChangeArrowheads="1"/>
          </p:cNvPicPr>
          <p:nvPr/>
        </p:nvPicPr>
        <p:blipFill>
          <a:blip r:embed="rId5"/>
          <a:srcRect l="23015" t="9486" r="2190" b="9894"/>
          <a:stretch>
            <a:fillRect/>
          </a:stretch>
        </p:blipFill>
        <p:spPr bwMode="auto">
          <a:xfrm>
            <a:off x="5508625" y="2527300"/>
            <a:ext cx="3008313" cy="221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35" name="Picture 16"/>
          <p:cNvPicPr>
            <a:picLocks noChangeAspect="1" noChangeArrowheads="1"/>
          </p:cNvPicPr>
          <p:nvPr/>
        </p:nvPicPr>
        <p:blipFill>
          <a:blip r:embed="rId6"/>
          <a:srcRect l="2956" t="11971" r="2477" b="15910"/>
          <a:stretch>
            <a:fillRect/>
          </a:stretch>
        </p:blipFill>
        <p:spPr bwMode="auto">
          <a:xfrm>
            <a:off x="5624513" y="4708525"/>
            <a:ext cx="2776537" cy="211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728" name="Object 176"/>
          <p:cNvGraphicFramePr>
            <a:graphicFrameLocks noChangeAspect="1"/>
          </p:cNvGraphicFramePr>
          <p:nvPr/>
        </p:nvGraphicFramePr>
        <p:xfrm>
          <a:off x="2214563" y="4822825"/>
          <a:ext cx="2616200" cy="1890713"/>
        </p:xfrm>
        <a:graphic>
          <a:graphicData uri="http://schemas.openxmlformats.org/presentationml/2006/ole">
            <p:oleObj spid="_x0000_s23728" name="ISIS/Draw Sketch" r:id="rId7" imgW="1904760" imgH="1380960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97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431800"/>
          </a:xfrm>
        </p:spPr>
        <p:txBody>
          <a:bodyPr/>
          <a:lstStyle/>
          <a:p>
            <a:r>
              <a:rPr lang="ru-RU" sz="2400" b="1" smtClean="0">
                <a:solidFill>
                  <a:srgbClr val="FF0000"/>
                </a:solidFill>
              </a:rPr>
              <a:t>ПУРИН. АРОМАТИЧЕСКИЙ ХАРАКТЕР ПУРИНА</a:t>
            </a:r>
          </a:p>
        </p:txBody>
      </p:sp>
      <p:sp>
        <p:nvSpPr>
          <p:cNvPr id="24698" name="Объект 2"/>
          <p:cNvSpPr>
            <a:spLocks noGrp="1"/>
          </p:cNvSpPr>
          <p:nvPr>
            <p:ph idx="1"/>
          </p:nvPr>
        </p:nvSpPr>
        <p:spPr>
          <a:xfrm>
            <a:off x="4763" y="476250"/>
            <a:ext cx="9139237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mtClean="0"/>
              <a:t>                         </a:t>
            </a:r>
            <a:endParaRPr lang="ru-RU" sz="2000" smtClean="0"/>
          </a:p>
        </p:txBody>
      </p:sp>
      <p:sp>
        <p:nvSpPr>
          <p:cNvPr id="2469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4695" name="Object 119"/>
          <p:cNvGraphicFramePr>
            <a:graphicFrameLocks noChangeAspect="1"/>
          </p:cNvGraphicFramePr>
          <p:nvPr/>
        </p:nvGraphicFramePr>
        <p:xfrm>
          <a:off x="11113" y="714375"/>
          <a:ext cx="2944812" cy="2176463"/>
        </p:xfrm>
        <a:graphic>
          <a:graphicData uri="http://schemas.openxmlformats.org/presentationml/2006/ole">
            <p:oleObj spid="_x0000_s24695" name="ISIS/Draw Sketch" r:id="rId3" imgW="2571480" imgH="1857240" progId="ISISServer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43213" y="515938"/>
            <a:ext cx="6445250" cy="1139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n-US" sz="2000" b="0" kern="0" dirty="0">
                <a:solidFill>
                  <a:srgbClr val="000000"/>
                </a:solidFill>
                <a:latin typeface="Arial"/>
                <a:cs typeface="Arial"/>
              </a:rPr>
              <a:t>N</a:t>
            </a:r>
            <a:r>
              <a:rPr lang="en-US" sz="2000" b="0" kern="0" baseline="-25000" dirty="0">
                <a:solidFill>
                  <a:srgbClr val="000000"/>
                </a:solidFill>
                <a:latin typeface="Arial"/>
                <a:cs typeface="Arial"/>
              </a:rPr>
              <a:t>1</a:t>
            </a:r>
            <a:r>
              <a:rPr lang="en-US" sz="2000" b="0" kern="0" dirty="0">
                <a:solidFill>
                  <a:srgbClr val="000000"/>
                </a:solidFill>
                <a:latin typeface="Arial"/>
                <a:cs typeface="Arial"/>
              </a:rPr>
              <a:t>, N</a:t>
            </a:r>
            <a:r>
              <a:rPr lang="en-US" sz="2000" b="0" kern="0" baseline="-25000" dirty="0">
                <a:solidFill>
                  <a:srgbClr val="000000"/>
                </a:solidFill>
                <a:latin typeface="Arial"/>
                <a:cs typeface="Arial"/>
              </a:rPr>
              <a:t>3</a:t>
            </a:r>
            <a:r>
              <a:rPr lang="en-US" sz="2000" b="0" kern="0" dirty="0">
                <a:solidFill>
                  <a:srgbClr val="000000"/>
                </a:solidFill>
                <a:latin typeface="Arial"/>
                <a:cs typeface="Arial"/>
              </a:rPr>
              <a:t>, N</a:t>
            </a:r>
            <a:r>
              <a:rPr lang="en-US" sz="2000" b="0" kern="0" baseline="-25000" dirty="0">
                <a:solidFill>
                  <a:srgbClr val="000000"/>
                </a:solidFill>
                <a:latin typeface="Arial"/>
                <a:cs typeface="Arial"/>
              </a:rPr>
              <a:t>7 </a:t>
            </a:r>
            <a:r>
              <a:rPr lang="en-US" sz="2000" b="0" kern="0" dirty="0">
                <a:solidFill>
                  <a:srgbClr val="000000"/>
                </a:solidFill>
                <a:latin typeface="Arial"/>
                <a:cs typeface="Arial"/>
              </a:rPr>
              <a:t>– </a:t>
            </a:r>
            <a:r>
              <a:rPr lang="ru-RU" sz="2000" b="0" kern="0" dirty="0">
                <a:solidFill>
                  <a:srgbClr val="000000"/>
                </a:solidFill>
                <a:latin typeface="Arial"/>
                <a:cs typeface="Arial"/>
              </a:rPr>
              <a:t>пиридинового типа (основные свойства)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en-US" sz="2000" b="0" kern="0" dirty="0">
                <a:solidFill>
                  <a:srgbClr val="000000"/>
                </a:solidFill>
                <a:latin typeface="Arial"/>
                <a:cs typeface="Arial"/>
              </a:rPr>
              <a:t>N</a:t>
            </a:r>
            <a:r>
              <a:rPr lang="ru-RU" sz="2000" b="0" kern="0" baseline="-25000" dirty="0">
                <a:solidFill>
                  <a:srgbClr val="000000"/>
                </a:solidFill>
                <a:latin typeface="Arial"/>
                <a:cs typeface="Arial"/>
              </a:rPr>
              <a:t>9 </a:t>
            </a:r>
            <a:r>
              <a:rPr lang="ru-RU" sz="2000" b="0" kern="0" dirty="0">
                <a:solidFill>
                  <a:srgbClr val="000000"/>
                </a:solidFill>
                <a:latin typeface="Arial"/>
                <a:cs typeface="Arial"/>
              </a:rPr>
              <a:t>–</a:t>
            </a:r>
            <a:r>
              <a:rPr lang="ru-RU" sz="2000" b="0" kern="0" baseline="-250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ru-RU" sz="2000" b="0" kern="0" dirty="0" err="1">
                <a:solidFill>
                  <a:srgbClr val="000000"/>
                </a:solidFill>
                <a:latin typeface="Arial"/>
                <a:cs typeface="Arial"/>
              </a:rPr>
              <a:t>пиррольного</a:t>
            </a:r>
            <a:r>
              <a:rPr lang="ru-RU" sz="2000" b="0" kern="0" dirty="0">
                <a:solidFill>
                  <a:srgbClr val="000000"/>
                </a:solidFill>
                <a:latin typeface="Arial"/>
                <a:cs typeface="Arial"/>
              </a:rPr>
              <a:t> типа (кислотные свойства)</a:t>
            </a:r>
          </a:p>
          <a:p>
            <a:pPr eaLnBrk="0" hangingPunct="0">
              <a:spcBef>
                <a:spcPct val="20000"/>
              </a:spcBef>
              <a:defRPr/>
            </a:pPr>
            <a:r>
              <a:rPr lang="ru-RU" sz="2000" b="0" kern="0" dirty="0">
                <a:solidFill>
                  <a:srgbClr val="000000"/>
                </a:solidFill>
                <a:latin typeface="Arial"/>
                <a:cs typeface="Arial"/>
              </a:rPr>
              <a:t>8</a:t>
            </a:r>
            <a:r>
              <a:rPr lang="el-GR" sz="2000" b="0" kern="0" dirty="0">
                <a:solidFill>
                  <a:srgbClr val="000000"/>
                </a:solidFill>
                <a:latin typeface="Times New Roman"/>
                <a:cs typeface="Times New Roman"/>
              </a:rPr>
              <a:t>π</a:t>
            </a:r>
            <a:r>
              <a:rPr lang="ru-RU" sz="2000" b="0" kern="0" dirty="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sz="2000" b="0" kern="0" dirty="0">
                <a:solidFill>
                  <a:srgbClr val="000000"/>
                </a:solidFill>
                <a:latin typeface="+mn-lt"/>
                <a:cs typeface="Times New Roman"/>
              </a:rPr>
              <a:t>е-в</a:t>
            </a:r>
            <a:r>
              <a:rPr lang="ru-RU" sz="2000" b="0" kern="0" dirty="0">
                <a:solidFill>
                  <a:srgbClr val="000000"/>
                </a:solidFill>
                <a:latin typeface="Times New Roman"/>
                <a:cs typeface="Times New Roman"/>
              </a:rPr>
              <a:t> и 2</a:t>
            </a:r>
            <a:r>
              <a:rPr lang="el-GR" sz="2000" b="0" kern="0" dirty="0">
                <a:solidFill>
                  <a:srgbClr val="000000"/>
                </a:solidFill>
                <a:latin typeface="Times New Roman"/>
                <a:cs typeface="Times New Roman"/>
              </a:rPr>
              <a:t>π</a:t>
            </a:r>
            <a:r>
              <a:rPr lang="ru-RU" sz="2000" b="0" kern="0" dirty="0">
                <a:solidFill>
                  <a:srgbClr val="000000"/>
                </a:solidFill>
                <a:latin typeface="Times New Roman"/>
                <a:cs typeface="Times New Roman"/>
              </a:rPr>
              <a:t>-</a:t>
            </a:r>
            <a:r>
              <a:rPr lang="ru-RU" sz="2000" b="0" kern="0" dirty="0">
                <a:solidFill>
                  <a:srgbClr val="000000"/>
                </a:solidFill>
                <a:latin typeface="+mn-lt"/>
                <a:cs typeface="Times New Roman"/>
              </a:rPr>
              <a:t>е-на</a:t>
            </a:r>
            <a:r>
              <a:rPr lang="ru-RU" sz="2000" b="0" kern="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lang="ru-RU" sz="2000" b="0" kern="0" dirty="0">
                <a:solidFill>
                  <a:srgbClr val="000000"/>
                </a:solidFill>
                <a:latin typeface="+mn-lt"/>
                <a:cs typeface="Times New Roman"/>
              </a:rPr>
              <a:t>на р-</a:t>
            </a:r>
            <a:r>
              <a:rPr lang="ru-RU" sz="2000" b="0" kern="0" dirty="0" err="1">
                <a:solidFill>
                  <a:srgbClr val="000000"/>
                </a:solidFill>
                <a:latin typeface="+mn-lt"/>
                <a:cs typeface="Times New Roman"/>
              </a:rPr>
              <a:t>орбитали</a:t>
            </a:r>
            <a:r>
              <a:rPr lang="ru-RU" sz="2000" b="0" kern="0" dirty="0">
                <a:solidFill>
                  <a:srgbClr val="000000"/>
                </a:solidFill>
                <a:latin typeface="+mn-lt"/>
                <a:cs typeface="Times New Roman"/>
              </a:rPr>
              <a:t> </a:t>
            </a:r>
            <a:r>
              <a:rPr lang="en-US" sz="2000" b="0" kern="0" dirty="0">
                <a:solidFill>
                  <a:srgbClr val="000000"/>
                </a:solidFill>
                <a:latin typeface="Arial"/>
                <a:cs typeface="Arial"/>
              </a:rPr>
              <a:t>N</a:t>
            </a:r>
            <a:r>
              <a:rPr lang="ru-RU" sz="2000" b="0" kern="0" baseline="-25000" dirty="0">
                <a:solidFill>
                  <a:srgbClr val="000000"/>
                </a:solidFill>
                <a:latin typeface="Arial"/>
                <a:cs typeface="Arial"/>
              </a:rPr>
              <a:t>9 </a:t>
            </a:r>
            <a:endParaRPr lang="ru-RU" sz="2000" b="0" kern="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4701" name="TextBox 6"/>
          <p:cNvSpPr txBox="1">
            <a:spLocks noChangeArrowheads="1"/>
          </p:cNvSpPr>
          <p:nvPr/>
        </p:nvSpPr>
        <p:spPr bwMode="auto">
          <a:xfrm>
            <a:off x="2786063" y="2497138"/>
            <a:ext cx="3571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Азольная таутомерия пурина</a:t>
            </a:r>
          </a:p>
        </p:txBody>
      </p:sp>
      <p:cxnSp>
        <p:nvCxnSpPr>
          <p:cNvPr id="24702" name="Прямая со стрелкой 8"/>
          <p:cNvCxnSpPr>
            <a:cxnSpLocks noChangeShapeType="1"/>
          </p:cNvCxnSpPr>
          <p:nvPr/>
        </p:nvCxnSpPr>
        <p:spPr bwMode="auto">
          <a:xfrm flipH="1">
            <a:off x="2767013" y="2879725"/>
            <a:ext cx="1366837" cy="9937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703" name="Прямая со стрелкой 10"/>
          <p:cNvCxnSpPr>
            <a:cxnSpLocks noChangeShapeType="1"/>
          </p:cNvCxnSpPr>
          <p:nvPr/>
        </p:nvCxnSpPr>
        <p:spPr bwMode="auto">
          <a:xfrm>
            <a:off x="4559300" y="2867025"/>
            <a:ext cx="1165225" cy="9937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graphicFrame>
        <p:nvGraphicFramePr>
          <p:cNvPr id="24696" name="Object 120"/>
          <p:cNvGraphicFramePr>
            <a:graphicFrameLocks noChangeAspect="1"/>
          </p:cNvGraphicFramePr>
          <p:nvPr/>
        </p:nvGraphicFramePr>
        <p:xfrm>
          <a:off x="1844675" y="4005263"/>
          <a:ext cx="4624388" cy="1965325"/>
        </p:xfrm>
        <a:graphic>
          <a:graphicData uri="http://schemas.openxmlformats.org/presentationml/2006/ole">
            <p:oleObj spid="_x0000_s24696" name="ISIS/Draw Sketch" r:id="rId4" imgW="4035315" imgH="1678732" progId="ISISServer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8699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endParaRPr lang="ru-RU" sz="2400" i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  <a:defRPr/>
            </a:pPr>
            <a:endParaRPr lang="ru-RU" b="0"/>
          </a:p>
        </p:txBody>
      </p:sp>
      <p:sp>
        <p:nvSpPr>
          <p:cNvPr id="2571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696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0"/>
              <a:t>	</a:t>
            </a:r>
            <a:r>
              <a:rPr lang="uk-UA"/>
              <a:t>Производные </a:t>
            </a:r>
            <a:r>
              <a:rPr lang="uk-UA">
                <a:solidFill>
                  <a:srgbClr val="660033"/>
                </a:solidFill>
              </a:rPr>
              <a:t>пурина</a:t>
            </a:r>
            <a:r>
              <a:rPr lang="uk-UA"/>
              <a:t> -  гидрокси- и аминопурины:</a:t>
            </a:r>
          </a:p>
          <a:p>
            <a:pPr>
              <a:spcBef>
                <a:spcPct val="50000"/>
              </a:spcBef>
            </a:pPr>
            <a:r>
              <a:rPr lang="ru-RU"/>
              <a:t>	</a:t>
            </a:r>
            <a:r>
              <a:rPr lang="ru-RU">
                <a:solidFill>
                  <a:srgbClr val="000099"/>
                </a:solidFill>
              </a:rPr>
              <a:t>Гидроксипурины </a:t>
            </a:r>
            <a:r>
              <a:rPr lang="ru-RU"/>
              <a:t>– </a:t>
            </a:r>
            <a:r>
              <a:rPr lang="ru-RU" i="1">
                <a:solidFill>
                  <a:srgbClr val="660033"/>
                </a:solidFill>
              </a:rPr>
              <a:t>гипоксантин, ксантин и мочевая кислота</a:t>
            </a:r>
            <a:r>
              <a:rPr lang="ru-RU"/>
              <a:t> – образуются в организме в ходе метаболизма нуклеиновых кислот:</a:t>
            </a:r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r>
              <a:rPr lang="ru-RU"/>
              <a:t>	Для пуриновых циклов возможна как лактам-лактимная таутомерия, так и миграция водорода между атомами азота в положениях 7 и  9 имидазольного кольца (прототропная таутомерия):</a:t>
            </a:r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</p:txBody>
      </p:sp>
      <p:sp>
        <p:nvSpPr>
          <p:cNvPr id="2572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72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5716" name="Object 116"/>
          <p:cNvGraphicFramePr>
            <a:graphicFrameLocks noChangeAspect="1"/>
          </p:cNvGraphicFramePr>
          <p:nvPr/>
        </p:nvGraphicFramePr>
        <p:xfrm>
          <a:off x="755650" y="1052513"/>
          <a:ext cx="7216775" cy="2432050"/>
        </p:xfrm>
        <a:graphic>
          <a:graphicData uri="http://schemas.openxmlformats.org/presentationml/2006/ole">
            <p:oleObj spid="_x0000_s25716" name="ISIS/Draw Sketch" r:id="rId3" imgW="6105240" imgH="2057400" progId="ISISServer">
              <p:embed/>
            </p:oleObj>
          </a:graphicData>
        </a:graphic>
      </p:graphicFrame>
      <p:graphicFrame>
        <p:nvGraphicFramePr>
          <p:cNvPr id="25717" name="Object 117"/>
          <p:cNvGraphicFramePr>
            <a:graphicFrameLocks noChangeAspect="1"/>
          </p:cNvGraphicFramePr>
          <p:nvPr/>
        </p:nvGraphicFramePr>
        <p:xfrm>
          <a:off x="2016125" y="4508500"/>
          <a:ext cx="5111750" cy="2170113"/>
        </p:xfrm>
        <a:graphic>
          <a:graphicData uri="http://schemas.openxmlformats.org/presentationml/2006/ole">
            <p:oleObj spid="_x0000_s25717" name="ISIS/Draw Sketch" r:id="rId4" imgW="6172200" imgH="2619360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ъект 2"/>
          <p:cNvSpPr>
            <a:spLocks noGrp="1"/>
          </p:cNvSpPr>
          <p:nvPr>
            <p:ph idx="1"/>
          </p:nvPr>
        </p:nvSpPr>
        <p:spPr>
          <a:xfrm>
            <a:off x="-22225" y="0"/>
            <a:ext cx="9144000" cy="68580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000" b="1" smtClean="0"/>
              <a:t>	Рибоксин – производное гипоксантина</a:t>
            </a:r>
          </a:p>
          <a:p>
            <a:pPr marL="0" indent="0">
              <a:buFontTx/>
              <a:buNone/>
            </a:pPr>
            <a:endParaRPr lang="ru-RU" sz="2000" b="1" smtClean="0"/>
          </a:p>
          <a:p>
            <a:pPr marL="0" indent="0">
              <a:buFontTx/>
              <a:buNone/>
            </a:pPr>
            <a:endParaRPr lang="ru-RU" sz="2000" b="1" smtClean="0"/>
          </a:p>
          <a:p>
            <a:pPr marL="0" indent="0" algn="ctr">
              <a:buFontTx/>
              <a:buNone/>
            </a:pPr>
            <a:r>
              <a:rPr lang="ru-RU" sz="2000" b="1" smtClean="0"/>
              <a:t>Метилированные производные ксантина</a:t>
            </a: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8863" y="115888"/>
            <a:ext cx="21399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TextBox 3"/>
          <p:cNvSpPr txBox="1">
            <a:spLocks noChangeArrowheads="1"/>
          </p:cNvSpPr>
          <p:nvPr/>
        </p:nvSpPr>
        <p:spPr bwMode="auto">
          <a:xfrm>
            <a:off x="0" y="1411288"/>
            <a:ext cx="3635375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0"/>
              <a:t>Теофиллин</a:t>
            </a:r>
          </a:p>
          <a:p>
            <a:r>
              <a:rPr lang="ru-RU" sz="1600" b="0"/>
              <a:t>1,3-диметилксантин</a:t>
            </a:r>
          </a:p>
          <a:p>
            <a:r>
              <a:rPr lang="ru-RU" sz="1600" b="0"/>
              <a:t>азольная таутомерия «+»</a:t>
            </a:r>
          </a:p>
          <a:p>
            <a:r>
              <a:rPr lang="ru-RU" sz="1600" b="0"/>
              <a:t>лактам-лактимная  «</a:t>
            </a:r>
            <a:r>
              <a:rPr lang="ru-RU" sz="1600" b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ru-RU" sz="1600" b="0"/>
              <a:t>» </a:t>
            </a:r>
          </a:p>
          <a:p>
            <a:r>
              <a:rPr lang="ru-RU" sz="1600" b="0"/>
              <a:t>(т.к. отсутств. Н в 1 и 3 полож.)</a:t>
            </a:r>
          </a:p>
        </p:txBody>
      </p:sp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388" y="2882900"/>
            <a:ext cx="1538287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4"/>
          <p:cNvPicPr>
            <a:picLocks noChangeAspect="1" noChangeArrowheads="1"/>
          </p:cNvPicPr>
          <p:nvPr/>
        </p:nvPicPr>
        <p:blipFill>
          <a:blip r:embed="rId4"/>
          <a:srcRect l="4649" t="5220" r="5821" b="2614"/>
          <a:stretch>
            <a:fillRect/>
          </a:stretch>
        </p:blipFill>
        <p:spPr bwMode="auto">
          <a:xfrm>
            <a:off x="395288" y="5148263"/>
            <a:ext cx="2376487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TextBox 4"/>
          <p:cNvSpPr txBox="1">
            <a:spLocks noChangeArrowheads="1"/>
          </p:cNvSpPr>
          <p:nvPr/>
        </p:nvSpPr>
        <p:spPr bwMode="auto">
          <a:xfrm>
            <a:off x="3425825" y="1452563"/>
            <a:ext cx="27130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0"/>
              <a:t>Теобромин</a:t>
            </a:r>
          </a:p>
          <a:p>
            <a:r>
              <a:rPr lang="ru-RU" sz="1600" b="0"/>
              <a:t>3,7- диметилксантин</a:t>
            </a:r>
          </a:p>
          <a:p>
            <a:r>
              <a:rPr lang="ru-RU" sz="1600" b="0"/>
              <a:t>азольная таутомерия «–» </a:t>
            </a:r>
          </a:p>
          <a:p>
            <a:r>
              <a:rPr lang="ru-RU" sz="1600" b="0">
                <a:solidFill>
                  <a:srgbClr val="000000"/>
                </a:solidFill>
              </a:rPr>
              <a:t>(т.к. отсутств. Н в 7 полож)</a:t>
            </a:r>
            <a:endParaRPr lang="ru-RU" sz="1600" b="0"/>
          </a:p>
          <a:p>
            <a:r>
              <a:rPr lang="ru-RU" sz="1600" b="0"/>
              <a:t>лактам-лактимная «+»</a:t>
            </a:r>
          </a:p>
        </p:txBody>
      </p:sp>
      <p:pic>
        <p:nvPicPr>
          <p:cNvPr id="5325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22738" y="2913063"/>
            <a:ext cx="1441450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6" name="TextBox 5"/>
          <p:cNvSpPr txBox="1">
            <a:spLocks noChangeArrowheads="1"/>
          </p:cNvSpPr>
          <p:nvPr/>
        </p:nvSpPr>
        <p:spPr bwMode="auto">
          <a:xfrm>
            <a:off x="6130925" y="1546225"/>
            <a:ext cx="29479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0"/>
              <a:t>Кофеин</a:t>
            </a:r>
          </a:p>
          <a:p>
            <a:r>
              <a:rPr lang="ru-RU" sz="1600" b="0"/>
              <a:t>1,3,7 – триметилксантин</a:t>
            </a:r>
          </a:p>
          <a:p>
            <a:r>
              <a:rPr lang="ru-RU" sz="1600" b="0"/>
              <a:t>(не способен к таутомериям)</a:t>
            </a:r>
          </a:p>
        </p:txBody>
      </p:sp>
      <p:pic>
        <p:nvPicPr>
          <p:cNvPr id="53257" name="Picture 10"/>
          <p:cNvPicPr>
            <a:picLocks noChangeAspect="1" noChangeArrowheads="1"/>
          </p:cNvPicPr>
          <p:nvPr/>
        </p:nvPicPr>
        <p:blipFill>
          <a:blip r:embed="rId6"/>
          <a:srcRect t="24850" b="25597"/>
          <a:stretch>
            <a:fillRect/>
          </a:stretch>
        </p:blipFill>
        <p:spPr bwMode="auto">
          <a:xfrm>
            <a:off x="6391275" y="5241925"/>
            <a:ext cx="2687638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8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21475" y="2376488"/>
            <a:ext cx="1766888" cy="163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9" name="TextBox 6"/>
          <p:cNvSpPr txBox="1">
            <a:spLocks noChangeArrowheads="1"/>
          </p:cNvSpPr>
          <p:nvPr/>
        </p:nvSpPr>
        <p:spPr bwMode="auto">
          <a:xfrm>
            <a:off x="698500" y="4318000"/>
            <a:ext cx="2016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/>
              <a:t>Бронхолитик, кардиотоник, диуретик</a:t>
            </a:r>
          </a:p>
        </p:txBody>
      </p:sp>
      <p:sp>
        <p:nvSpPr>
          <p:cNvPr id="53260" name="TextBox 7"/>
          <p:cNvSpPr txBox="1">
            <a:spLocks noChangeArrowheads="1"/>
          </p:cNvSpPr>
          <p:nvPr/>
        </p:nvSpPr>
        <p:spPr bwMode="auto">
          <a:xfrm>
            <a:off x="6486525" y="4414838"/>
            <a:ext cx="25574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0"/>
              <a:t>Стимулятор ЦНС и </a:t>
            </a:r>
          </a:p>
          <a:p>
            <a:r>
              <a:rPr lang="ru-RU" sz="1600" b="0"/>
              <a:t>сердечной деятельности</a:t>
            </a:r>
          </a:p>
        </p:txBody>
      </p:sp>
      <p:sp>
        <p:nvSpPr>
          <p:cNvPr id="53261" name="TextBox 8"/>
          <p:cNvSpPr txBox="1">
            <a:spLocks noChangeArrowheads="1"/>
          </p:cNvSpPr>
          <p:nvPr/>
        </p:nvSpPr>
        <p:spPr bwMode="auto">
          <a:xfrm>
            <a:off x="3125788" y="4283075"/>
            <a:ext cx="32654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0"/>
              <a:t>Диуретик, сердечно-сосудистое </a:t>
            </a:r>
          </a:p>
          <a:p>
            <a:r>
              <a:rPr lang="ru-RU" sz="1600" b="0"/>
              <a:t>средство</a:t>
            </a:r>
            <a:endParaRPr lang="ru-RU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1113" y="33338"/>
            <a:ext cx="9144000" cy="68246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cap="all" dirty="0">
                <a:solidFill>
                  <a:srgbClr val="660033"/>
                </a:solidFill>
              </a:rPr>
              <a:t>Мочевая кислота (2,6,8- </a:t>
            </a:r>
            <a:r>
              <a:rPr lang="ru-RU" cap="all" dirty="0" err="1">
                <a:solidFill>
                  <a:srgbClr val="660033"/>
                </a:solidFill>
              </a:rPr>
              <a:t>триоксопурин</a:t>
            </a:r>
            <a:r>
              <a:rPr lang="ru-RU" cap="all" dirty="0">
                <a:solidFill>
                  <a:srgbClr val="660033"/>
                </a:solidFill>
              </a:rPr>
              <a:t>)</a:t>
            </a:r>
            <a:r>
              <a:rPr lang="ru-RU" cap="all" dirty="0"/>
              <a:t> </a:t>
            </a:r>
            <a:endParaRPr lang="ru-RU" cap="all" dirty="0" smtClean="0"/>
          </a:p>
          <a:p>
            <a:pPr eaLnBrk="1" hangingPunct="1">
              <a:defRPr/>
            </a:pPr>
            <a:r>
              <a:rPr lang="ru-RU" b="0" dirty="0" smtClean="0"/>
              <a:t>– </a:t>
            </a:r>
            <a:r>
              <a:rPr lang="ru-RU" b="0" dirty="0"/>
              <a:t>конечный </a:t>
            </a:r>
          </a:p>
          <a:p>
            <a:pPr eaLnBrk="1" hangingPunct="1">
              <a:defRPr/>
            </a:pPr>
            <a:r>
              <a:rPr lang="ru-RU" b="0" dirty="0"/>
              <a:t>продукт метаболизма </a:t>
            </a:r>
          </a:p>
          <a:p>
            <a:pPr eaLnBrk="1" hangingPunct="1">
              <a:defRPr/>
            </a:pPr>
            <a:r>
              <a:rPr lang="ru-RU" b="0" dirty="0"/>
              <a:t>пуриновых соединений </a:t>
            </a:r>
          </a:p>
          <a:p>
            <a:pPr eaLnBrk="1" hangingPunct="1">
              <a:defRPr/>
            </a:pPr>
            <a:r>
              <a:rPr lang="ru-RU" b="0" dirty="0"/>
              <a:t>в организме. Она выделяется </a:t>
            </a:r>
          </a:p>
          <a:p>
            <a:pPr eaLnBrk="1" hangingPunct="1">
              <a:defRPr/>
            </a:pPr>
            <a:r>
              <a:rPr lang="ru-RU" b="0" dirty="0"/>
              <a:t>с мочой в количестве </a:t>
            </a:r>
          </a:p>
          <a:p>
            <a:pPr eaLnBrk="1" hangingPunct="1">
              <a:defRPr/>
            </a:pPr>
            <a:r>
              <a:rPr lang="ru-RU" b="0" dirty="0"/>
              <a:t>0,5- 1 грамм в сутки. </a:t>
            </a:r>
          </a:p>
          <a:p>
            <a:pPr eaLnBrk="1" hangingPunct="1">
              <a:defRPr/>
            </a:pPr>
            <a:r>
              <a:rPr lang="ru-RU" b="0" dirty="0"/>
              <a:t>Двухосновна, </a:t>
            </a:r>
          </a:p>
          <a:p>
            <a:pPr eaLnBrk="1" hangingPunct="1">
              <a:defRPr/>
            </a:pPr>
            <a:r>
              <a:rPr lang="ru-RU" b="0" dirty="0"/>
              <a:t>плохо растворима в воде, </a:t>
            </a:r>
          </a:p>
          <a:p>
            <a:pPr eaLnBrk="1" hangingPunct="1">
              <a:defRPr/>
            </a:pPr>
            <a:r>
              <a:rPr lang="ru-RU" b="0" dirty="0"/>
              <a:t>но легко растворяется в щелочах, </a:t>
            </a:r>
          </a:p>
          <a:p>
            <a:pPr eaLnBrk="1" hangingPunct="1">
              <a:defRPr/>
            </a:pPr>
            <a:r>
              <a:rPr lang="ru-RU" b="0" dirty="0"/>
              <a:t>образуя </a:t>
            </a:r>
            <a:r>
              <a:rPr lang="ru-RU" b="0" dirty="0">
                <a:solidFill>
                  <a:srgbClr val="660033"/>
                </a:solidFill>
              </a:rPr>
              <a:t>кислые или </a:t>
            </a:r>
          </a:p>
          <a:p>
            <a:pPr eaLnBrk="1" hangingPunct="1">
              <a:defRPr/>
            </a:pPr>
            <a:r>
              <a:rPr lang="ru-RU" b="0" dirty="0">
                <a:solidFill>
                  <a:srgbClr val="660033"/>
                </a:solidFill>
              </a:rPr>
              <a:t>средние соли – </a:t>
            </a:r>
            <a:r>
              <a:rPr lang="ru-RU" b="0" dirty="0" err="1">
                <a:solidFill>
                  <a:srgbClr val="660033"/>
                </a:solidFill>
              </a:rPr>
              <a:t>ураты</a:t>
            </a:r>
            <a:r>
              <a:rPr lang="ru-RU" b="0" dirty="0">
                <a:solidFill>
                  <a:srgbClr val="660033"/>
                </a:solidFill>
              </a:rPr>
              <a:t>:</a:t>
            </a:r>
          </a:p>
          <a:p>
            <a:pPr eaLnBrk="1" hangingPunct="1">
              <a:defRPr/>
            </a:pPr>
            <a:endParaRPr lang="ru-RU" dirty="0"/>
          </a:p>
          <a:p>
            <a:pPr eaLnBrk="1" hangingPunct="1">
              <a:defRPr/>
            </a:pPr>
            <a:r>
              <a:rPr lang="ru-RU" b="0" dirty="0" err="1">
                <a:solidFill>
                  <a:srgbClr val="FF0000"/>
                </a:solidFill>
              </a:rPr>
              <a:t>Аминопурины</a:t>
            </a:r>
            <a:r>
              <a:rPr lang="ru-RU" b="0" dirty="0">
                <a:solidFill>
                  <a:srgbClr val="FF0000"/>
                </a:solidFill>
              </a:rPr>
              <a:t>: </a:t>
            </a:r>
            <a:r>
              <a:rPr lang="ru-RU" b="0" dirty="0"/>
              <a:t>6-аминопурин или </a:t>
            </a:r>
            <a:r>
              <a:rPr lang="ru-RU" b="0" i="1" dirty="0" err="1"/>
              <a:t>аденин</a:t>
            </a:r>
            <a:r>
              <a:rPr lang="ru-RU" b="0" dirty="0"/>
              <a:t> </a:t>
            </a:r>
          </a:p>
          <a:p>
            <a:pPr eaLnBrk="1" hangingPunct="1">
              <a:defRPr/>
            </a:pPr>
            <a:r>
              <a:rPr lang="ru-RU" b="0" dirty="0"/>
              <a:t>и 2-амино-6-гидроксипурин, или </a:t>
            </a:r>
            <a:r>
              <a:rPr lang="ru-RU" b="0" i="1" dirty="0"/>
              <a:t>гуанин,</a:t>
            </a:r>
            <a:r>
              <a:rPr lang="ru-RU" b="0" dirty="0"/>
              <a:t> </a:t>
            </a:r>
          </a:p>
          <a:p>
            <a:pPr eaLnBrk="1" hangingPunct="1">
              <a:defRPr/>
            </a:pPr>
            <a:r>
              <a:rPr lang="ru-RU" b="0" dirty="0"/>
              <a:t>являющиеся обязательными </a:t>
            </a:r>
          </a:p>
          <a:p>
            <a:pPr eaLnBrk="1" hangingPunct="1">
              <a:defRPr/>
            </a:pPr>
            <a:r>
              <a:rPr lang="ru-RU" b="0" dirty="0"/>
              <a:t>компонентами нуклеиновых кислот:</a:t>
            </a:r>
          </a:p>
          <a:p>
            <a:pPr eaLnBrk="1" hangingPunct="1">
              <a:spcBef>
                <a:spcPct val="50000"/>
              </a:spcBef>
              <a:defRPr/>
            </a:pPr>
            <a:endParaRPr lang="ru-RU" dirty="0"/>
          </a:p>
          <a:p>
            <a:pPr eaLnBrk="1" hangingPunct="1">
              <a:spcBef>
                <a:spcPct val="50000"/>
              </a:spcBef>
              <a:defRPr/>
            </a:pPr>
            <a:endParaRPr lang="ru-RU" dirty="0"/>
          </a:p>
          <a:p>
            <a:pPr eaLnBrk="1" hangingPunct="1">
              <a:spcBef>
                <a:spcPct val="50000"/>
              </a:spcBef>
              <a:defRPr/>
            </a:pPr>
            <a:endParaRPr lang="ru-RU" dirty="0"/>
          </a:p>
          <a:p>
            <a:pPr eaLnBrk="1" hangingPunct="1">
              <a:spcBef>
                <a:spcPct val="50000"/>
              </a:spcBef>
              <a:defRPr/>
            </a:pPr>
            <a:endParaRPr lang="ru-RU" dirty="0"/>
          </a:p>
          <a:p>
            <a:pPr eaLnBrk="1" hangingPunct="1">
              <a:spcBef>
                <a:spcPct val="50000"/>
              </a:spcBef>
              <a:defRPr/>
            </a:pPr>
            <a:endParaRPr lang="ru-RU" dirty="0"/>
          </a:p>
        </p:txBody>
      </p:sp>
      <p:sp>
        <p:nvSpPr>
          <p:cNvPr id="2784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84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7845" name="Object 197"/>
          <p:cNvGraphicFramePr>
            <a:graphicFrameLocks noChangeAspect="1"/>
          </p:cNvGraphicFramePr>
          <p:nvPr/>
        </p:nvGraphicFramePr>
        <p:xfrm>
          <a:off x="569913" y="4800600"/>
          <a:ext cx="4959350" cy="1568450"/>
        </p:xfrm>
        <a:graphic>
          <a:graphicData uri="http://schemas.openxmlformats.org/presentationml/2006/ole">
            <p:oleObj spid="_x0000_s27845" name="ISIS/Draw Sketch" r:id="rId3" imgW="6305400" imgH="1990440" progId="ISISServer">
              <p:embed/>
            </p:oleObj>
          </a:graphicData>
        </a:graphic>
      </p:graphicFrame>
      <p:grpSp>
        <p:nvGrpSpPr>
          <p:cNvPr id="27849" name="Group 11"/>
          <p:cNvGrpSpPr>
            <a:grpSpLocks noChangeAspect="1"/>
          </p:cNvGrpSpPr>
          <p:nvPr/>
        </p:nvGrpSpPr>
        <p:grpSpPr bwMode="auto">
          <a:xfrm>
            <a:off x="3349625" y="452438"/>
            <a:ext cx="5867400" cy="3119437"/>
            <a:chOff x="2178" y="289"/>
            <a:chExt cx="9747" cy="5184"/>
          </a:xfrm>
        </p:grpSpPr>
        <p:sp>
          <p:nvSpPr>
            <p:cNvPr id="27856" name="AutoShape 12"/>
            <p:cNvSpPr>
              <a:spLocks noChangeAspect="1" noChangeArrowheads="1"/>
            </p:cNvSpPr>
            <p:nvPr/>
          </p:nvSpPr>
          <p:spPr bwMode="auto">
            <a:xfrm>
              <a:off x="2178" y="289"/>
              <a:ext cx="9747" cy="5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57" name="Line 13"/>
            <p:cNvSpPr>
              <a:spLocks noChangeShapeType="1"/>
            </p:cNvSpPr>
            <p:nvPr/>
          </p:nvSpPr>
          <p:spPr bwMode="auto">
            <a:xfrm>
              <a:off x="4172" y="1321"/>
              <a:ext cx="0" cy="325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58" name="Line 14"/>
            <p:cNvSpPr>
              <a:spLocks noChangeShapeType="1"/>
            </p:cNvSpPr>
            <p:nvPr/>
          </p:nvSpPr>
          <p:spPr bwMode="auto">
            <a:xfrm>
              <a:off x="4172" y="1321"/>
              <a:ext cx="0" cy="709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59" name="Line 15"/>
            <p:cNvSpPr>
              <a:spLocks noChangeShapeType="1"/>
            </p:cNvSpPr>
            <p:nvPr/>
          </p:nvSpPr>
          <p:spPr bwMode="auto">
            <a:xfrm>
              <a:off x="4045" y="1404"/>
              <a:ext cx="0" cy="54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60" name="Line 16"/>
            <p:cNvSpPr>
              <a:spLocks noChangeShapeType="1"/>
            </p:cNvSpPr>
            <p:nvPr/>
          </p:nvSpPr>
          <p:spPr bwMode="auto">
            <a:xfrm flipH="1">
              <a:off x="2940" y="965"/>
              <a:ext cx="622" cy="354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61" name="Line 17"/>
            <p:cNvSpPr>
              <a:spLocks noChangeShapeType="1"/>
            </p:cNvSpPr>
            <p:nvPr/>
          </p:nvSpPr>
          <p:spPr bwMode="auto">
            <a:xfrm>
              <a:off x="2940" y="1319"/>
              <a:ext cx="0" cy="709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62" name="Line 18"/>
            <p:cNvSpPr>
              <a:spLocks noChangeShapeType="1"/>
            </p:cNvSpPr>
            <p:nvPr/>
          </p:nvSpPr>
          <p:spPr bwMode="auto">
            <a:xfrm>
              <a:off x="2940" y="2028"/>
              <a:ext cx="613" cy="35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63" name="Line 19"/>
            <p:cNvSpPr>
              <a:spLocks noChangeShapeType="1"/>
            </p:cNvSpPr>
            <p:nvPr/>
          </p:nvSpPr>
          <p:spPr bwMode="auto">
            <a:xfrm flipV="1">
              <a:off x="3553" y="2030"/>
              <a:ext cx="619" cy="35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64" name="Line 20"/>
            <p:cNvSpPr>
              <a:spLocks noChangeShapeType="1"/>
            </p:cNvSpPr>
            <p:nvPr/>
          </p:nvSpPr>
          <p:spPr bwMode="auto">
            <a:xfrm flipH="1" flipV="1">
              <a:off x="3562" y="965"/>
              <a:ext cx="610" cy="35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65" name="Line 21"/>
            <p:cNvSpPr>
              <a:spLocks noChangeShapeType="1"/>
            </p:cNvSpPr>
            <p:nvPr/>
          </p:nvSpPr>
          <p:spPr bwMode="auto">
            <a:xfrm flipV="1">
              <a:off x="3589" y="641"/>
              <a:ext cx="0" cy="32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66" name="Line 22"/>
            <p:cNvSpPr>
              <a:spLocks noChangeShapeType="1"/>
            </p:cNvSpPr>
            <p:nvPr/>
          </p:nvSpPr>
          <p:spPr bwMode="auto">
            <a:xfrm flipV="1">
              <a:off x="3532" y="641"/>
              <a:ext cx="0" cy="32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67" name="Line 23"/>
            <p:cNvSpPr>
              <a:spLocks noChangeShapeType="1"/>
            </p:cNvSpPr>
            <p:nvPr/>
          </p:nvSpPr>
          <p:spPr bwMode="auto">
            <a:xfrm flipH="1">
              <a:off x="2638" y="2000"/>
              <a:ext cx="291" cy="16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68" name="Line 24"/>
            <p:cNvSpPr>
              <a:spLocks noChangeShapeType="1"/>
            </p:cNvSpPr>
            <p:nvPr/>
          </p:nvSpPr>
          <p:spPr bwMode="auto">
            <a:xfrm flipH="1">
              <a:off x="2666" y="2051"/>
              <a:ext cx="290" cy="16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69" name="Line 25"/>
            <p:cNvSpPr>
              <a:spLocks noChangeShapeType="1"/>
            </p:cNvSpPr>
            <p:nvPr/>
          </p:nvSpPr>
          <p:spPr bwMode="auto">
            <a:xfrm flipV="1">
              <a:off x="5257" y="1333"/>
              <a:ext cx="0" cy="67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70" name="Line 26"/>
            <p:cNvSpPr>
              <a:spLocks noChangeShapeType="1"/>
            </p:cNvSpPr>
            <p:nvPr/>
          </p:nvSpPr>
          <p:spPr bwMode="auto">
            <a:xfrm>
              <a:off x="4170" y="2021"/>
              <a:ext cx="557" cy="33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71" name="Line 27"/>
            <p:cNvSpPr>
              <a:spLocks noChangeShapeType="1"/>
            </p:cNvSpPr>
            <p:nvPr/>
          </p:nvSpPr>
          <p:spPr bwMode="auto">
            <a:xfrm flipV="1">
              <a:off x="4727" y="2011"/>
              <a:ext cx="530" cy="34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72" name="Line 28"/>
            <p:cNvSpPr>
              <a:spLocks noChangeShapeType="1"/>
            </p:cNvSpPr>
            <p:nvPr/>
          </p:nvSpPr>
          <p:spPr bwMode="auto">
            <a:xfrm flipH="1">
              <a:off x="4160" y="1333"/>
              <a:ext cx="1097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73" name="Line 29"/>
            <p:cNvSpPr>
              <a:spLocks noChangeShapeType="1"/>
            </p:cNvSpPr>
            <p:nvPr/>
          </p:nvSpPr>
          <p:spPr bwMode="auto">
            <a:xfrm>
              <a:off x="5240" y="2037"/>
              <a:ext cx="284" cy="161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74" name="Line 30"/>
            <p:cNvSpPr>
              <a:spLocks noChangeShapeType="1"/>
            </p:cNvSpPr>
            <p:nvPr/>
          </p:nvSpPr>
          <p:spPr bwMode="auto">
            <a:xfrm>
              <a:off x="5268" y="1984"/>
              <a:ext cx="286" cy="16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75" name="Line 31"/>
            <p:cNvSpPr>
              <a:spLocks noChangeShapeType="1"/>
            </p:cNvSpPr>
            <p:nvPr/>
          </p:nvSpPr>
          <p:spPr bwMode="auto">
            <a:xfrm>
              <a:off x="4702" y="2561"/>
              <a:ext cx="0" cy="331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76" name="Rectangle 32"/>
            <p:cNvSpPr>
              <a:spLocks noChangeArrowheads="1"/>
            </p:cNvSpPr>
            <p:nvPr/>
          </p:nvSpPr>
          <p:spPr bwMode="auto">
            <a:xfrm>
              <a:off x="4522" y="2869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27877" name="Rectangle 33"/>
            <p:cNvSpPr>
              <a:spLocks noChangeArrowheads="1"/>
            </p:cNvSpPr>
            <p:nvPr/>
          </p:nvSpPr>
          <p:spPr bwMode="auto">
            <a:xfrm>
              <a:off x="3367" y="292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878" name="Line 34"/>
            <p:cNvSpPr>
              <a:spLocks noChangeShapeType="1"/>
            </p:cNvSpPr>
            <p:nvPr/>
          </p:nvSpPr>
          <p:spPr bwMode="auto">
            <a:xfrm flipH="1" flipV="1">
              <a:off x="2489" y="1025"/>
              <a:ext cx="283" cy="16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79" name="Rectangle 35"/>
            <p:cNvSpPr>
              <a:spLocks noChangeArrowheads="1"/>
            </p:cNvSpPr>
            <p:nvPr/>
          </p:nvSpPr>
          <p:spPr bwMode="auto">
            <a:xfrm>
              <a:off x="2178" y="748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Н</a:t>
              </a:r>
              <a:endParaRPr lang="ru-RU"/>
            </a:p>
          </p:txBody>
        </p:sp>
        <p:sp>
          <p:nvSpPr>
            <p:cNvPr id="27880" name="Rectangle 36"/>
            <p:cNvSpPr>
              <a:spLocks noChangeArrowheads="1"/>
            </p:cNvSpPr>
            <p:nvPr/>
          </p:nvSpPr>
          <p:spPr bwMode="auto">
            <a:xfrm>
              <a:off x="2347" y="2083"/>
              <a:ext cx="242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881" name="Line 37"/>
            <p:cNvSpPr>
              <a:spLocks noChangeShapeType="1"/>
            </p:cNvSpPr>
            <p:nvPr/>
          </p:nvSpPr>
          <p:spPr bwMode="auto">
            <a:xfrm>
              <a:off x="3497" y="2570"/>
              <a:ext cx="0" cy="325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82" name="Rectangle 38"/>
            <p:cNvSpPr>
              <a:spLocks noChangeArrowheads="1"/>
            </p:cNvSpPr>
            <p:nvPr/>
          </p:nvSpPr>
          <p:spPr bwMode="auto">
            <a:xfrm>
              <a:off x="3296" y="2866"/>
              <a:ext cx="2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27883" name="Rectangle 39"/>
            <p:cNvSpPr>
              <a:spLocks noChangeArrowheads="1"/>
            </p:cNvSpPr>
            <p:nvPr/>
          </p:nvSpPr>
          <p:spPr bwMode="auto">
            <a:xfrm>
              <a:off x="5477" y="2064"/>
              <a:ext cx="2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884" name="Line 40"/>
            <p:cNvSpPr>
              <a:spLocks noChangeShapeType="1"/>
            </p:cNvSpPr>
            <p:nvPr/>
          </p:nvSpPr>
          <p:spPr bwMode="auto">
            <a:xfrm>
              <a:off x="5933" y="1694"/>
              <a:ext cx="931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85" name="Freeform 41"/>
            <p:cNvSpPr>
              <a:spLocks/>
            </p:cNvSpPr>
            <p:nvPr/>
          </p:nvSpPr>
          <p:spPr bwMode="auto">
            <a:xfrm>
              <a:off x="6864" y="1655"/>
              <a:ext cx="172" cy="78"/>
            </a:xfrm>
            <a:custGeom>
              <a:avLst/>
              <a:gdLst>
                <a:gd name="T0" fmla="*/ 0 w 172"/>
                <a:gd name="T1" fmla="*/ 39 h 78"/>
                <a:gd name="T2" fmla="*/ 50 w 172"/>
                <a:gd name="T3" fmla="*/ 39 h 78"/>
                <a:gd name="T4" fmla="*/ 0 w 172"/>
                <a:gd name="T5" fmla="*/ 0 h 78"/>
                <a:gd name="T6" fmla="*/ 172 w 172"/>
                <a:gd name="T7" fmla="*/ 39 h 78"/>
                <a:gd name="T8" fmla="*/ 0 w 172"/>
                <a:gd name="T9" fmla="*/ 78 h 78"/>
                <a:gd name="T10" fmla="*/ 50 w 172"/>
                <a:gd name="T11" fmla="*/ 39 h 78"/>
                <a:gd name="T12" fmla="*/ 0 w 172"/>
                <a:gd name="T13" fmla="*/ 39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2"/>
                <a:gd name="T22" fmla="*/ 0 h 78"/>
                <a:gd name="T23" fmla="*/ 172 w 172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2" h="78">
                  <a:moveTo>
                    <a:pt x="0" y="39"/>
                  </a:moveTo>
                  <a:lnTo>
                    <a:pt x="50" y="39"/>
                  </a:lnTo>
                  <a:lnTo>
                    <a:pt x="0" y="0"/>
                  </a:lnTo>
                  <a:lnTo>
                    <a:pt x="172" y="39"/>
                  </a:lnTo>
                  <a:lnTo>
                    <a:pt x="0" y="78"/>
                  </a:lnTo>
                  <a:lnTo>
                    <a:pt x="50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016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86" name="Line 42"/>
            <p:cNvSpPr>
              <a:spLocks noChangeShapeType="1"/>
            </p:cNvSpPr>
            <p:nvPr/>
          </p:nvSpPr>
          <p:spPr bwMode="auto">
            <a:xfrm>
              <a:off x="8876" y="1319"/>
              <a:ext cx="0" cy="324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87" name="Line 43"/>
            <p:cNvSpPr>
              <a:spLocks noChangeShapeType="1"/>
            </p:cNvSpPr>
            <p:nvPr/>
          </p:nvSpPr>
          <p:spPr bwMode="auto">
            <a:xfrm>
              <a:off x="8876" y="1319"/>
              <a:ext cx="0" cy="709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88" name="Line 44"/>
            <p:cNvSpPr>
              <a:spLocks noChangeShapeType="1"/>
            </p:cNvSpPr>
            <p:nvPr/>
          </p:nvSpPr>
          <p:spPr bwMode="auto">
            <a:xfrm>
              <a:off x="8750" y="1402"/>
              <a:ext cx="0" cy="54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89" name="Line 45"/>
            <p:cNvSpPr>
              <a:spLocks noChangeShapeType="1"/>
            </p:cNvSpPr>
            <p:nvPr/>
          </p:nvSpPr>
          <p:spPr bwMode="auto">
            <a:xfrm flipH="1">
              <a:off x="7644" y="963"/>
              <a:ext cx="622" cy="354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90" name="Line 46"/>
            <p:cNvSpPr>
              <a:spLocks noChangeShapeType="1"/>
            </p:cNvSpPr>
            <p:nvPr/>
          </p:nvSpPr>
          <p:spPr bwMode="auto">
            <a:xfrm>
              <a:off x="7644" y="1317"/>
              <a:ext cx="0" cy="70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91" name="Line 47"/>
            <p:cNvSpPr>
              <a:spLocks noChangeShapeType="1"/>
            </p:cNvSpPr>
            <p:nvPr/>
          </p:nvSpPr>
          <p:spPr bwMode="auto">
            <a:xfrm>
              <a:off x="7644" y="2025"/>
              <a:ext cx="613" cy="359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92" name="Line 48"/>
            <p:cNvSpPr>
              <a:spLocks noChangeShapeType="1"/>
            </p:cNvSpPr>
            <p:nvPr/>
          </p:nvSpPr>
          <p:spPr bwMode="auto">
            <a:xfrm flipV="1">
              <a:off x="8257" y="2028"/>
              <a:ext cx="619" cy="35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93" name="Line 49"/>
            <p:cNvSpPr>
              <a:spLocks noChangeShapeType="1"/>
            </p:cNvSpPr>
            <p:nvPr/>
          </p:nvSpPr>
          <p:spPr bwMode="auto">
            <a:xfrm flipH="1" flipV="1">
              <a:off x="8266" y="963"/>
              <a:ext cx="610" cy="35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94" name="Line 50"/>
            <p:cNvSpPr>
              <a:spLocks noChangeShapeType="1"/>
            </p:cNvSpPr>
            <p:nvPr/>
          </p:nvSpPr>
          <p:spPr bwMode="auto">
            <a:xfrm flipV="1">
              <a:off x="8294" y="638"/>
              <a:ext cx="0" cy="327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95" name="Line 51"/>
            <p:cNvSpPr>
              <a:spLocks noChangeShapeType="1"/>
            </p:cNvSpPr>
            <p:nvPr/>
          </p:nvSpPr>
          <p:spPr bwMode="auto">
            <a:xfrm flipV="1">
              <a:off x="8236" y="638"/>
              <a:ext cx="0" cy="327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96" name="Line 52"/>
            <p:cNvSpPr>
              <a:spLocks noChangeShapeType="1"/>
            </p:cNvSpPr>
            <p:nvPr/>
          </p:nvSpPr>
          <p:spPr bwMode="auto">
            <a:xfrm flipH="1">
              <a:off x="7315" y="1998"/>
              <a:ext cx="318" cy="15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97" name="Line 53"/>
            <p:cNvSpPr>
              <a:spLocks noChangeShapeType="1"/>
            </p:cNvSpPr>
            <p:nvPr/>
          </p:nvSpPr>
          <p:spPr bwMode="auto">
            <a:xfrm flipH="1">
              <a:off x="7343" y="2048"/>
              <a:ext cx="322" cy="161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98" name="Line 54"/>
            <p:cNvSpPr>
              <a:spLocks noChangeShapeType="1"/>
            </p:cNvSpPr>
            <p:nvPr/>
          </p:nvSpPr>
          <p:spPr bwMode="auto">
            <a:xfrm flipV="1">
              <a:off x="9961" y="1331"/>
              <a:ext cx="0" cy="67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899" name="Line 55"/>
            <p:cNvSpPr>
              <a:spLocks noChangeShapeType="1"/>
            </p:cNvSpPr>
            <p:nvPr/>
          </p:nvSpPr>
          <p:spPr bwMode="auto">
            <a:xfrm>
              <a:off x="8874" y="2018"/>
              <a:ext cx="557" cy="33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00" name="Line 56"/>
            <p:cNvSpPr>
              <a:spLocks noChangeShapeType="1"/>
            </p:cNvSpPr>
            <p:nvPr/>
          </p:nvSpPr>
          <p:spPr bwMode="auto">
            <a:xfrm flipV="1">
              <a:off x="9431" y="2009"/>
              <a:ext cx="530" cy="347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01" name="Line 57"/>
            <p:cNvSpPr>
              <a:spLocks noChangeShapeType="1"/>
            </p:cNvSpPr>
            <p:nvPr/>
          </p:nvSpPr>
          <p:spPr bwMode="auto">
            <a:xfrm flipV="1">
              <a:off x="9431" y="1956"/>
              <a:ext cx="405" cy="265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02" name="Line 58"/>
            <p:cNvSpPr>
              <a:spLocks noChangeShapeType="1"/>
            </p:cNvSpPr>
            <p:nvPr/>
          </p:nvSpPr>
          <p:spPr bwMode="auto">
            <a:xfrm flipH="1">
              <a:off x="8865" y="1331"/>
              <a:ext cx="1096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03" name="Line 59"/>
            <p:cNvSpPr>
              <a:spLocks noChangeShapeType="1"/>
            </p:cNvSpPr>
            <p:nvPr/>
          </p:nvSpPr>
          <p:spPr bwMode="auto">
            <a:xfrm>
              <a:off x="9961" y="2009"/>
              <a:ext cx="281" cy="161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04" name="Rectangle 60"/>
            <p:cNvSpPr>
              <a:spLocks noChangeArrowheads="1"/>
            </p:cNvSpPr>
            <p:nvPr/>
          </p:nvSpPr>
          <p:spPr bwMode="auto">
            <a:xfrm>
              <a:off x="10369" y="753"/>
              <a:ext cx="2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27905" name="Rectangle 61"/>
            <p:cNvSpPr>
              <a:spLocks noChangeArrowheads="1"/>
            </p:cNvSpPr>
            <p:nvPr/>
          </p:nvSpPr>
          <p:spPr bwMode="auto">
            <a:xfrm>
              <a:off x="8072" y="289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906" name="Line 62"/>
            <p:cNvSpPr>
              <a:spLocks noChangeShapeType="1"/>
            </p:cNvSpPr>
            <p:nvPr/>
          </p:nvSpPr>
          <p:spPr bwMode="auto">
            <a:xfrm flipH="1" flipV="1">
              <a:off x="7193" y="1022"/>
              <a:ext cx="283" cy="164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07" name="Rectangle 63"/>
            <p:cNvSpPr>
              <a:spLocks noChangeArrowheads="1"/>
            </p:cNvSpPr>
            <p:nvPr/>
          </p:nvSpPr>
          <p:spPr bwMode="auto">
            <a:xfrm>
              <a:off x="6883" y="743"/>
              <a:ext cx="242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Н</a:t>
              </a:r>
              <a:endParaRPr lang="ru-RU"/>
            </a:p>
          </p:txBody>
        </p:sp>
        <p:sp>
          <p:nvSpPr>
            <p:cNvPr id="27908" name="Rectangle 64"/>
            <p:cNvSpPr>
              <a:spLocks noChangeArrowheads="1"/>
            </p:cNvSpPr>
            <p:nvPr/>
          </p:nvSpPr>
          <p:spPr bwMode="auto">
            <a:xfrm>
              <a:off x="7054" y="2096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909" name="Line 65"/>
            <p:cNvSpPr>
              <a:spLocks noChangeShapeType="1"/>
            </p:cNvSpPr>
            <p:nvPr/>
          </p:nvSpPr>
          <p:spPr bwMode="auto">
            <a:xfrm>
              <a:off x="8202" y="2568"/>
              <a:ext cx="0" cy="324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10" name="Rectangle 66"/>
            <p:cNvSpPr>
              <a:spLocks noChangeArrowheads="1"/>
            </p:cNvSpPr>
            <p:nvPr/>
          </p:nvSpPr>
          <p:spPr bwMode="auto">
            <a:xfrm>
              <a:off x="8001" y="2864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27911" name="Rectangle 67"/>
            <p:cNvSpPr>
              <a:spLocks noChangeArrowheads="1"/>
            </p:cNvSpPr>
            <p:nvPr/>
          </p:nvSpPr>
          <p:spPr bwMode="auto">
            <a:xfrm>
              <a:off x="10182" y="2062"/>
              <a:ext cx="242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912" name="Rectangle 68"/>
            <p:cNvSpPr>
              <a:spLocks noChangeArrowheads="1"/>
            </p:cNvSpPr>
            <p:nvPr/>
          </p:nvSpPr>
          <p:spPr bwMode="auto">
            <a:xfrm>
              <a:off x="10419" y="2062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13" name="Rectangle 69"/>
            <p:cNvSpPr>
              <a:spLocks noChangeArrowheads="1"/>
            </p:cNvSpPr>
            <p:nvPr/>
          </p:nvSpPr>
          <p:spPr bwMode="auto">
            <a:xfrm>
              <a:off x="10654" y="2062"/>
              <a:ext cx="150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ru-RU"/>
            </a:p>
          </p:txBody>
        </p:sp>
        <p:sp>
          <p:nvSpPr>
            <p:cNvPr id="27914" name="Line 70"/>
            <p:cNvSpPr>
              <a:spLocks noChangeShapeType="1"/>
            </p:cNvSpPr>
            <p:nvPr/>
          </p:nvSpPr>
          <p:spPr bwMode="auto">
            <a:xfrm flipV="1">
              <a:off x="10129" y="1032"/>
              <a:ext cx="281" cy="16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15" name="Line 71"/>
            <p:cNvSpPr>
              <a:spLocks noChangeShapeType="1"/>
            </p:cNvSpPr>
            <p:nvPr/>
          </p:nvSpPr>
          <p:spPr bwMode="auto">
            <a:xfrm>
              <a:off x="6848" y="4120"/>
              <a:ext cx="0" cy="325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16" name="Line 72"/>
            <p:cNvSpPr>
              <a:spLocks noChangeShapeType="1"/>
            </p:cNvSpPr>
            <p:nvPr/>
          </p:nvSpPr>
          <p:spPr bwMode="auto">
            <a:xfrm>
              <a:off x="6848" y="4120"/>
              <a:ext cx="0" cy="709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17" name="Line 73"/>
            <p:cNvSpPr>
              <a:spLocks noChangeShapeType="1"/>
            </p:cNvSpPr>
            <p:nvPr/>
          </p:nvSpPr>
          <p:spPr bwMode="auto">
            <a:xfrm>
              <a:off x="6721" y="4203"/>
              <a:ext cx="0" cy="54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18" name="Line 74"/>
            <p:cNvSpPr>
              <a:spLocks noChangeShapeType="1"/>
            </p:cNvSpPr>
            <p:nvPr/>
          </p:nvSpPr>
          <p:spPr bwMode="auto">
            <a:xfrm flipH="1">
              <a:off x="5616" y="3764"/>
              <a:ext cx="621" cy="354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19" name="Line 75"/>
            <p:cNvSpPr>
              <a:spLocks noChangeShapeType="1"/>
            </p:cNvSpPr>
            <p:nvPr/>
          </p:nvSpPr>
          <p:spPr bwMode="auto">
            <a:xfrm>
              <a:off x="5616" y="4118"/>
              <a:ext cx="0" cy="709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20" name="Line 76"/>
            <p:cNvSpPr>
              <a:spLocks noChangeShapeType="1"/>
            </p:cNvSpPr>
            <p:nvPr/>
          </p:nvSpPr>
          <p:spPr bwMode="auto">
            <a:xfrm>
              <a:off x="5616" y="4827"/>
              <a:ext cx="612" cy="35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21" name="Line 77"/>
            <p:cNvSpPr>
              <a:spLocks noChangeShapeType="1"/>
            </p:cNvSpPr>
            <p:nvPr/>
          </p:nvSpPr>
          <p:spPr bwMode="auto">
            <a:xfrm>
              <a:off x="5752" y="4758"/>
              <a:ext cx="469" cy="27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22" name="Line 78"/>
            <p:cNvSpPr>
              <a:spLocks noChangeShapeType="1"/>
            </p:cNvSpPr>
            <p:nvPr/>
          </p:nvSpPr>
          <p:spPr bwMode="auto">
            <a:xfrm flipV="1">
              <a:off x="6228" y="4829"/>
              <a:ext cx="620" cy="35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23" name="Line 79"/>
            <p:cNvSpPr>
              <a:spLocks noChangeShapeType="1"/>
            </p:cNvSpPr>
            <p:nvPr/>
          </p:nvSpPr>
          <p:spPr bwMode="auto">
            <a:xfrm flipH="1" flipV="1">
              <a:off x="6237" y="3764"/>
              <a:ext cx="611" cy="35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24" name="Line 80"/>
            <p:cNvSpPr>
              <a:spLocks noChangeShapeType="1"/>
            </p:cNvSpPr>
            <p:nvPr/>
          </p:nvSpPr>
          <p:spPr bwMode="auto">
            <a:xfrm flipV="1">
              <a:off x="6265" y="3440"/>
              <a:ext cx="0" cy="32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25" name="Line 81"/>
            <p:cNvSpPr>
              <a:spLocks noChangeShapeType="1"/>
            </p:cNvSpPr>
            <p:nvPr/>
          </p:nvSpPr>
          <p:spPr bwMode="auto">
            <a:xfrm flipV="1">
              <a:off x="6208" y="3440"/>
              <a:ext cx="0" cy="32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26" name="Line 82"/>
            <p:cNvSpPr>
              <a:spLocks noChangeShapeType="1"/>
            </p:cNvSpPr>
            <p:nvPr/>
          </p:nvSpPr>
          <p:spPr bwMode="auto">
            <a:xfrm flipH="1">
              <a:off x="5300" y="4827"/>
              <a:ext cx="316" cy="156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27" name="Line 83"/>
            <p:cNvSpPr>
              <a:spLocks noChangeShapeType="1"/>
            </p:cNvSpPr>
            <p:nvPr/>
          </p:nvSpPr>
          <p:spPr bwMode="auto">
            <a:xfrm flipV="1">
              <a:off x="7932" y="4132"/>
              <a:ext cx="0" cy="67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28" name="Line 84"/>
            <p:cNvSpPr>
              <a:spLocks noChangeShapeType="1"/>
            </p:cNvSpPr>
            <p:nvPr/>
          </p:nvSpPr>
          <p:spPr bwMode="auto">
            <a:xfrm>
              <a:off x="6845" y="4820"/>
              <a:ext cx="558" cy="33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29" name="Line 85"/>
            <p:cNvSpPr>
              <a:spLocks noChangeShapeType="1"/>
            </p:cNvSpPr>
            <p:nvPr/>
          </p:nvSpPr>
          <p:spPr bwMode="auto">
            <a:xfrm flipV="1">
              <a:off x="7403" y="4810"/>
              <a:ext cx="529" cy="348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30" name="Line 86"/>
            <p:cNvSpPr>
              <a:spLocks noChangeShapeType="1"/>
            </p:cNvSpPr>
            <p:nvPr/>
          </p:nvSpPr>
          <p:spPr bwMode="auto">
            <a:xfrm flipV="1">
              <a:off x="7403" y="4758"/>
              <a:ext cx="405" cy="264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31" name="Line 87"/>
            <p:cNvSpPr>
              <a:spLocks noChangeShapeType="1"/>
            </p:cNvSpPr>
            <p:nvPr/>
          </p:nvSpPr>
          <p:spPr bwMode="auto">
            <a:xfrm flipH="1">
              <a:off x="6836" y="4132"/>
              <a:ext cx="1096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32" name="Line 88"/>
            <p:cNvSpPr>
              <a:spLocks noChangeShapeType="1"/>
            </p:cNvSpPr>
            <p:nvPr/>
          </p:nvSpPr>
          <p:spPr bwMode="auto">
            <a:xfrm>
              <a:off x="7932" y="4810"/>
              <a:ext cx="281" cy="161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33" name="Rectangle 89"/>
            <p:cNvSpPr>
              <a:spLocks noChangeArrowheads="1"/>
            </p:cNvSpPr>
            <p:nvPr/>
          </p:nvSpPr>
          <p:spPr bwMode="auto">
            <a:xfrm>
              <a:off x="8341" y="3552"/>
              <a:ext cx="2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27934" name="Rectangle 90"/>
            <p:cNvSpPr>
              <a:spLocks noChangeArrowheads="1"/>
            </p:cNvSpPr>
            <p:nvPr/>
          </p:nvSpPr>
          <p:spPr bwMode="auto">
            <a:xfrm>
              <a:off x="6044" y="3091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935" name="Line 91"/>
            <p:cNvSpPr>
              <a:spLocks noChangeShapeType="1"/>
            </p:cNvSpPr>
            <p:nvPr/>
          </p:nvSpPr>
          <p:spPr bwMode="auto">
            <a:xfrm flipH="1" flipV="1">
              <a:off x="5164" y="3824"/>
              <a:ext cx="284" cy="16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36" name="Rectangle 92"/>
            <p:cNvSpPr>
              <a:spLocks noChangeArrowheads="1"/>
            </p:cNvSpPr>
            <p:nvPr/>
          </p:nvSpPr>
          <p:spPr bwMode="auto">
            <a:xfrm>
              <a:off x="4852" y="3544"/>
              <a:ext cx="2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Н</a:t>
              </a:r>
              <a:endParaRPr lang="ru-RU"/>
            </a:p>
          </p:txBody>
        </p:sp>
        <p:sp>
          <p:nvSpPr>
            <p:cNvPr id="27937" name="Rectangle 93"/>
            <p:cNvSpPr>
              <a:spLocks noChangeArrowheads="1"/>
            </p:cNvSpPr>
            <p:nvPr/>
          </p:nvSpPr>
          <p:spPr bwMode="auto">
            <a:xfrm>
              <a:off x="4604" y="4866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38" name="Rectangle 94"/>
            <p:cNvSpPr>
              <a:spLocks noChangeArrowheads="1"/>
            </p:cNvSpPr>
            <p:nvPr/>
          </p:nvSpPr>
          <p:spPr bwMode="auto">
            <a:xfrm>
              <a:off x="4839" y="4866"/>
              <a:ext cx="150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ru-RU"/>
            </a:p>
          </p:txBody>
        </p:sp>
        <p:sp>
          <p:nvSpPr>
            <p:cNvPr id="27939" name="Rectangle 95"/>
            <p:cNvSpPr>
              <a:spLocks noChangeArrowheads="1"/>
            </p:cNvSpPr>
            <p:nvPr/>
          </p:nvSpPr>
          <p:spPr bwMode="auto">
            <a:xfrm>
              <a:off x="4984" y="4866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940" name="Rectangle 96"/>
            <p:cNvSpPr>
              <a:spLocks noChangeArrowheads="1"/>
            </p:cNvSpPr>
            <p:nvPr/>
          </p:nvSpPr>
          <p:spPr bwMode="auto">
            <a:xfrm>
              <a:off x="8154" y="4864"/>
              <a:ext cx="242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941" name="Rectangle 97"/>
            <p:cNvSpPr>
              <a:spLocks noChangeArrowheads="1"/>
            </p:cNvSpPr>
            <p:nvPr/>
          </p:nvSpPr>
          <p:spPr bwMode="auto">
            <a:xfrm>
              <a:off x="8389" y="4864"/>
              <a:ext cx="242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42" name="Rectangle 98"/>
            <p:cNvSpPr>
              <a:spLocks noChangeArrowheads="1"/>
            </p:cNvSpPr>
            <p:nvPr/>
          </p:nvSpPr>
          <p:spPr bwMode="auto">
            <a:xfrm>
              <a:off x="8626" y="4864"/>
              <a:ext cx="150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endParaRPr lang="ru-RU"/>
            </a:p>
          </p:txBody>
        </p:sp>
        <p:sp>
          <p:nvSpPr>
            <p:cNvPr id="27943" name="Line 99"/>
            <p:cNvSpPr>
              <a:spLocks noChangeShapeType="1"/>
            </p:cNvSpPr>
            <p:nvPr/>
          </p:nvSpPr>
          <p:spPr bwMode="auto">
            <a:xfrm flipV="1">
              <a:off x="8100" y="3833"/>
              <a:ext cx="281" cy="16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44" name="Line 100"/>
            <p:cNvSpPr>
              <a:spLocks noChangeShapeType="1"/>
            </p:cNvSpPr>
            <p:nvPr/>
          </p:nvSpPr>
          <p:spPr bwMode="auto">
            <a:xfrm>
              <a:off x="10497" y="1710"/>
              <a:ext cx="1152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45" name="Freeform 101"/>
            <p:cNvSpPr>
              <a:spLocks/>
            </p:cNvSpPr>
            <p:nvPr/>
          </p:nvSpPr>
          <p:spPr bwMode="auto">
            <a:xfrm>
              <a:off x="11649" y="1671"/>
              <a:ext cx="172" cy="78"/>
            </a:xfrm>
            <a:custGeom>
              <a:avLst/>
              <a:gdLst>
                <a:gd name="T0" fmla="*/ 0 w 172"/>
                <a:gd name="T1" fmla="*/ 39 h 78"/>
                <a:gd name="T2" fmla="*/ 50 w 172"/>
                <a:gd name="T3" fmla="*/ 39 h 78"/>
                <a:gd name="T4" fmla="*/ 0 w 172"/>
                <a:gd name="T5" fmla="*/ 0 h 78"/>
                <a:gd name="T6" fmla="*/ 172 w 172"/>
                <a:gd name="T7" fmla="*/ 39 h 78"/>
                <a:gd name="T8" fmla="*/ 0 w 172"/>
                <a:gd name="T9" fmla="*/ 78 h 78"/>
                <a:gd name="T10" fmla="*/ 50 w 172"/>
                <a:gd name="T11" fmla="*/ 39 h 78"/>
                <a:gd name="T12" fmla="*/ 0 w 172"/>
                <a:gd name="T13" fmla="*/ 39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2"/>
                <a:gd name="T22" fmla="*/ 0 h 78"/>
                <a:gd name="T23" fmla="*/ 172 w 172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2" h="78">
                  <a:moveTo>
                    <a:pt x="0" y="39"/>
                  </a:moveTo>
                  <a:lnTo>
                    <a:pt x="50" y="39"/>
                  </a:lnTo>
                  <a:lnTo>
                    <a:pt x="0" y="0"/>
                  </a:lnTo>
                  <a:lnTo>
                    <a:pt x="172" y="39"/>
                  </a:lnTo>
                  <a:lnTo>
                    <a:pt x="0" y="78"/>
                  </a:lnTo>
                  <a:lnTo>
                    <a:pt x="50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016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46" name="Line 102"/>
            <p:cNvSpPr>
              <a:spLocks noChangeShapeType="1"/>
            </p:cNvSpPr>
            <p:nvPr/>
          </p:nvSpPr>
          <p:spPr bwMode="auto">
            <a:xfrm>
              <a:off x="3281" y="4380"/>
              <a:ext cx="1209" cy="0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47" name="Freeform 103"/>
            <p:cNvSpPr>
              <a:spLocks/>
            </p:cNvSpPr>
            <p:nvPr/>
          </p:nvSpPr>
          <p:spPr bwMode="auto">
            <a:xfrm>
              <a:off x="4490" y="4341"/>
              <a:ext cx="172" cy="78"/>
            </a:xfrm>
            <a:custGeom>
              <a:avLst/>
              <a:gdLst>
                <a:gd name="T0" fmla="*/ 0 w 172"/>
                <a:gd name="T1" fmla="*/ 39 h 78"/>
                <a:gd name="T2" fmla="*/ 50 w 172"/>
                <a:gd name="T3" fmla="*/ 39 h 78"/>
                <a:gd name="T4" fmla="*/ 0 w 172"/>
                <a:gd name="T5" fmla="*/ 0 h 78"/>
                <a:gd name="T6" fmla="*/ 172 w 172"/>
                <a:gd name="T7" fmla="*/ 39 h 78"/>
                <a:gd name="T8" fmla="*/ 0 w 172"/>
                <a:gd name="T9" fmla="*/ 78 h 78"/>
                <a:gd name="T10" fmla="*/ 50 w 172"/>
                <a:gd name="T11" fmla="*/ 39 h 78"/>
                <a:gd name="T12" fmla="*/ 0 w 172"/>
                <a:gd name="T13" fmla="*/ 39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2"/>
                <a:gd name="T22" fmla="*/ 0 h 78"/>
                <a:gd name="T23" fmla="*/ 172 w 172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2" h="78">
                  <a:moveTo>
                    <a:pt x="0" y="39"/>
                  </a:moveTo>
                  <a:lnTo>
                    <a:pt x="50" y="39"/>
                  </a:lnTo>
                  <a:lnTo>
                    <a:pt x="0" y="0"/>
                  </a:lnTo>
                  <a:lnTo>
                    <a:pt x="172" y="39"/>
                  </a:lnTo>
                  <a:lnTo>
                    <a:pt x="0" y="78"/>
                  </a:lnTo>
                  <a:lnTo>
                    <a:pt x="50" y="39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00000"/>
            </a:solidFill>
            <a:ln w="1016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48" name="Rectangle 104"/>
            <p:cNvSpPr>
              <a:spLocks noChangeArrowheads="1"/>
            </p:cNvSpPr>
            <p:nvPr/>
          </p:nvSpPr>
          <p:spPr bwMode="auto">
            <a:xfrm>
              <a:off x="4582" y="2186"/>
              <a:ext cx="292" cy="38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49" name="Rectangle 105"/>
            <p:cNvSpPr>
              <a:spLocks noChangeArrowheads="1"/>
            </p:cNvSpPr>
            <p:nvPr/>
          </p:nvSpPr>
          <p:spPr bwMode="auto">
            <a:xfrm>
              <a:off x="4599" y="2204"/>
              <a:ext cx="2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50" name="Rectangle 106"/>
            <p:cNvSpPr>
              <a:spLocks noChangeArrowheads="1"/>
            </p:cNvSpPr>
            <p:nvPr/>
          </p:nvSpPr>
          <p:spPr bwMode="auto">
            <a:xfrm>
              <a:off x="5157" y="1154"/>
              <a:ext cx="293" cy="3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51" name="Rectangle 107"/>
            <p:cNvSpPr>
              <a:spLocks noChangeArrowheads="1"/>
            </p:cNvSpPr>
            <p:nvPr/>
          </p:nvSpPr>
          <p:spPr bwMode="auto">
            <a:xfrm>
              <a:off x="5174" y="1173"/>
              <a:ext cx="242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52" name="Rectangle 108"/>
            <p:cNvSpPr>
              <a:spLocks noChangeArrowheads="1"/>
            </p:cNvSpPr>
            <p:nvPr/>
          </p:nvSpPr>
          <p:spPr bwMode="auto">
            <a:xfrm>
              <a:off x="3398" y="2186"/>
              <a:ext cx="293" cy="38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53" name="Rectangle 109"/>
            <p:cNvSpPr>
              <a:spLocks noChangeArrowheads="1"/>
            </p:cNvSpPr>
            <p:nvPr/>
          </p:nvSpPr>
          <p:spPr bwMode="auto">
            <a:xfrm>
              <a:off x="3412" y="2204"/>
              <a:ext cx="2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54" name="Rectangle 110"/>
            <p:cNvSpPr>
              <a:spLocks noChangeArrowheads="1"/>
            </p:cNvSpPr>
            <p:nvPr/>
          </p:nvSpPr>
          <p:spPr bwMode="auto">
            <a:xfrm>
              <a:off x="2830" y="1098"/>
              <a:ext cx="292" cy="38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55" name="Rectangle 111"/>
            <p:cNvSpPr>
              <a:spLocks noChangeArrowheads="1"/>
            </p:cNvSpPr>
            <p:nvPr/>
          </p:nvSpPr>
          <p:spPr bwMode="auto">
            <a:xfrm>
              <a:off x="2845" y="1117"/>
              <a:ext cx="2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56" name="Rectangle 112"/>
            <p:cNvSpPr>
              <a:spLocks noChangeArrowheads="1"/>
            </p:cNvSpPr>
            <p:nvPr/>
          </p:nvSpPr>
          <p:spPr bwMode="auto">
            <a:xfrm>
              <a:off x="5939" y="1302"/>
              <a:ext cx="1152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+ NaOH</a:t>
              </a:r>
              <a:endParaRPr lang="ru-RU"/>
            </a:p>
          </p:txBody>
        </p:sp>
        <p:sp>
          <p:nvSpPr>
            <p:cNvPr id="27957" name="Rectangle 113"/>
            <p:cNvSpPr>
              <a:spLocks noChangeArrowheads="1"/>
            </p:cNvSpPr>
            <p:nvPr/>
          </p:nvSpPr>
          <p:spPr bwMode="auto">
            <a:xfrm>
              <a:off x="6049" y="1766"/>
              <a:ext cx="44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- H</a:t>
              </a:r>
              <a:endParaRPr lang="ru-RU"/>
            </a:p>
          </p:txBody>
        </p:sp>
        <p:sp>
          <p:nvSpPr>
            <p:cNvPr id="27958" name="Rectangle 114"/>
            <p:cNvSpPr>
              <a:spLocks noChangeArrowheads="1"/>
            </p:cNvSpPr>
            <p:nvPr/>
          </p:nvSpPr>
          <p:spPr bwMode="auto">
            <a:xfrm>
              <a:off x="6474" y="1951"/>
              <a:ext cx="116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27959" name="Rectangle 115"/>
            <p:cNvSpPr>
              <a:spLocks noChangeArrowheads="1"/>
            </p:cNvSpPr>
            <p:nvPr/>
          </p:nvSpPr>
          <p:spPr bwMode="auto">
            <a:xfrm>
              <a:off x="6585" y="1766"/>
              <a:ext cx="24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960" name="Rectangle 116"/>
            <p:cNvSpPr>
              <a:spLocks noChangeArrowheads="1"/>
            </p:cNvSpPr>
            <p:nvPr/>
          </p:nvSpPr>
          <p:spPr bwMode="auto">
            <a:xfrm>
              <a:off x="9286" y="2184"/>
              <a:ext cx="293" cy="3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61" name="Rectangle 117"/>
            <p:cNvSpPr>
              <a:spLocks noChangeArrowheads="1"/>
            </p:cNvSpPr>
            <p:nvPr/>
          </p:nvSpPr>
          <p:spPr bwMode="auto">
            <a:xfrm>
              <a:off x="9304" y="2202"/>
              <a:ext cx="242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62" name="Rectangle 118"/>
            <p:cNvSpPr>
              <a:spLocks noChangeArrowheads="1"/>
            </p:cNvSpPr>
            <p:nvPr/>
          </p:nvSpPr>
          <p:spPr bwMode="auto">
            <a:xfrm>
              <a:off x="9862" y="1151"/>
              <a:ext cx="292" cy="38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63" name="Rectangle 119"/>
            <p:cNvSpPr>
              <a:spLocks noChangeArrowheads="1"/>
            </p:cNvSpPr>
            <p:nvPr/>
          </p:nvSpPr>
          <p:spPr bwMode="auto">
            <a:xfrm>
              <a:off x="9879" y="1170"/>
              <a:ext cx="242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64" name="Rectangle 120"/>
            <p:cNvSpPr>
              <a:spLocks noChangeArrowheads="1"/>
            </p:cNvSpPr>
            <p:nvPr/>
          </p:nvSpPr>
          <p:spPr bwMode="auto">
            <a:xfrm>
              <a:off x="8103" y="2184"/>
              <a:ext cx="292" cy="3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65" name="Rectangle 121"/>
            <p:cNvSpPr>
              <a:spLocks noChangeArrowheads="1"/>
            </p:cNvSpPr>
            <p:nvPr/>
          </p:nvSpPr>
          <p:spPr bwMode="auto">
            <a:xfrm>
              <a:off x="8120" y="2202"/>
              <a:ext cx="242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66" name="Rectangle 122"/>
            <p:cNvSpPr>
              <a:spLocks noChangeArrowheads="1"/>
            </p:cNvSpPr>
            <p:nvPr/>
          </p:nvSpPr>
          <p:spPr bwMode="auto">
            <a:xfrm>
              <a:off x="7534" y="1096"/>
              <a:ext cx="292" cy="38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67" name="Rectangle 123"/>
            <p:cNvSpPr>
              <a:spLocks noChangeArrowheads="1"/>
            </p:cNvSpPr>
            <p:nvPr/>
          </p:nvSpPr>
          <p:spPr bwMode="auto">
            <a:xfrm>
              <a:off x="7550" y="1115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68" name="Rectangle 124"/>
            <p:cNvSpPr>
              <a:spLocks noChangeArrowheads="1"/>
            </p:cNvSpPr>
            <p:nvPr/>
          </p:nvSpPr>
          <p:spPr bwMode="auto">
            <a:xfrm>
              <a:off x="3412" y="3935"/>
              <a:ext cx="115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+ NaOH</a:t>
              </a:r>
              <a:endParaRPr lang="ru-RU"/>
            </a:p>
          </p:txBody>
        </p:sp>
        <p:sp>
          <p:nvSpPr>
            <p:cNvPr id="27969" name="Rectangle 125"/>
            <p:cNvSpPr>
              <a:spLocks noChangeArrowheads="1"/>
            </p:cNvSpPr>
            <p:nvPr/>
          </p:nvSpPr>
          <p:spPr bwMode="auto">
            <a:xfrm>
              <a:off x="3552" y="4494"/>
              <a:ext cx="44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- H</a:t>
              </a:r>
              <a:endParaRPr lang="ru-RU"/>
            </a:p>
          </p:txBody>
        </p:sp>
        <p:sp>
          <p:nvSpPr>
            <p:cNvPr id="27970" name="Rectangle 126"/>
            <p:cNvSpPr>
              <a:spLocks noChangeArrowheads="1"/>
            </p:cNvSpPr>
            <p:nvPr/>
          </p:nvSpPr>
          <p:spPr bwMode="auto">
            <a:xfrm>
              <a:off x="3974" y="4684"/>
              <a:ext cx="116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27971" name="Rectangle 127"/>
            <p:cNvSpPr>
              <a:spLocks noChangeArrowheads="1"/>
            </p:cNvSpPr>
            <p:nvPr/>
          </p:nvSpPr>
          <p:spPr bwMode="auto">
            <a:xfrm>
              <a:off x="4087" y="4494"/>
              <a:ext cx="2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972" name="Rectangle 128"/>
            <p:cNvSpPr>
              <a:spLocks noChangeArrowheads="1"/>
            </p:cNvSpPr>
            <p:nvPr/>
          </p:nvSpPr>
          <p:spPr bwMode="auto">
            <a:xfrm>
              <a:off x="7258" y="4985"/>
              <a:ext cx="292" cy="38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73" name="Rectangle 129"/>
            <p:cNvSpPr>
              <a:spLocks noChangeArrowheads="1"/>
            </p:cNvSpPr>
            <p:nvPr/>
          </p:nvSpPr>
          <p:spPr bwMode="auto">
            <a:xfrm>
              <a:off x="7276" y="5003"/>
              <a:ext cx="24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74" name="Rectangle 130"/>
            <p:cNvSpPr>
              <a:spLocks noChangeArrowheads="1"/>
            </p:cNvSpPr>
            <p:nvPr/>
          </p:nvSpPr>
          <p:spPr bwMode="auto">
            <a:xfrm>
              <a:off x="7833" y="3953"/>
              <a:ext cx="293" cy="379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75" name="Rectangle 131"/>
            <p:cNvSpPr>
              <a:spLocks noChangeArrowheads="1"/>
            </p:cNvSpPr>
            <p:nvPr/>
          </p:nvSpPr>
          <p:spPr bwMode="auto">
            <a:xfrm>
              <a:off x="7851" y="3969"/>
              <a:ext cx="24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76" name="Rectangle 132"/>
            <p:cNvSpPr>
              <a:spLocks noChangeArrowheads="1"/>
            </p:cNvSpPr>
            <p:nvPr/>
          </p:nvSpPr>
          <p:spPr bwMode="auto">
            <a:xfrm>
              <a:off x="6074" y="4985"/>
              <a:ext cx="292" cy="38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77" name="Rectangle 133"/>
            <p:cNvSpPr>
              <a:spLocks noChangeArrowheads="1"/>
            </p:cNvSpPr>
            <p:nvPr/>
          </p:nvSpPr>
          <p:spPr bwMode="auto">
            <a:xfrm>
              <a:off x="6089" y="5003"/>
              <a:ext cx="2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78" name="Rectangle 134"/>
            <p:cNvSpPr>
              <a:spLocks noChangeArrowheads="1"/>
            </p:cNvSpPr>
            <p:nvPr/>
          </p:nvSpPr>
          <p:spPr bwMode="auto">
            <a:xfrm>
              <a:off x="5505" y="3897"/>
              <a:ext cx="293" cy="38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979" name="Rectangle 135"/>
            <p:cNvSpPr>
              <a:spLocks noChangeArrowheads="1"/>
            </p:cNvSpPr>
            <p:nvPr/>
          </p:nvSpPr>
          <p:spPr bwMode="auto">
            <a:xfrm>
              <a:off x="5519" y="3914"/>
              <a:ext cx="243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27980" name="Rectangle 136"/>
            <p:cNvSpPr>
              <a:spLocks noChangeArrowheads="1"/>
            </p:cNvSpPr>
            <p:nvPr/>
          </p:nvSpPr>
          <p:spPr bwMode="auto">
            <a:xfrm>
              <a:off x="10609" y="1299"/>
              <a:ext cx="115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+ NaOH</a:t>
              </a:r>
              <a:endParaRPr lang="ru-RU"/>
            </a:p>
          </p:txBody>
        </p:sp>
        <p:sp>
          <p:nvSpPr>
            <p:cNvPr id="27981" name="Rectangle 137"/>
            <p:cNvSpPr>
              <a:spLocks noChangeArrowheads="1"/>
            </p:cNvSpPr>
            <p:nvPr/>
          </p:nvSpPr>
          <p:spPr bwMode="auto">
            <a:xfrm>
              <a:off x="10804" y="1711"/>
              <a:ext cx="441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- H</a:t>
              </a:r>
              <a:endParaRPr lang="ru-RU"/>
            </a:p>
          </p:txBody>
        </p:sp>
        <p:sp>
          <p:nvSpPr>
            <p:cNvPr id="27982" name="Rectangle 138"/>
            <p:cNvSpPr>
              <a:spLocks noChangeArrowheads="1"/>
            </p:cNvSpPr>
            <p:nvPr/>
          </p:nvSpPr>
          <p:spPr bwMode="auto">
            <a:xfrm>
              <a:off x="11229" y="1898"/>
              <a:ext cx="116" cy="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100" b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27983" name="Rectangle 139"/>
            <p:cNvSpPr>
              <a:spLocks noChangeArrowheads="1"/>
            </p:cNvSpPr>
            <p:nvPr/>
          </p:nvSpPr>
          <p:spPr bwMode="auto">
            <a:xfrm>
              <a:off x="11340" y="1711"/>
              <a:ext cx="242" cy="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ru-RU"/>
            </a:p>
          </p:txBody>
        </p:sp>
        <p:sp>
          <p:nvSpPr>
            <p:cNvPr id="27984" name="Rectangle 140"/>
            <p:cNvSpPr>
              <a:spLocks noChangeArrowheads="1"/>
            </p:cNvSpPr>
            <p:nvPr/>
          </p:nvSpPr>
          <p:spPr bwMode="auto">
            <a:xfrm>
              <a:off x="5659" y="774"/>
              <a:ext cx="24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H</a:t>
              </a:r>
              <a:endParaRPr lang="ru-RU"/>
            </a:p>
          </p:txBody>
        </p:sp>
        <p:sp>
          <p:nvSpPr>
            <p:cNvPr id="27985" name="Line 141"/>
            <p:cNvSpPr>
              <a:spLocks noChangeShapeType="1"/>
            </p:cNvSpPr>
            <p:nvPr/>
          </p:nvSpPr>
          <p:spPr bwMode="auto">
            <a:xfrm flipV="1">
              <a:off x="5421" y="1054"/>
              <a:ext cx="281" cy="163"/>
            </a:xfrm>
            <a:prstGeom prst="line">
              <a:avLst/>
            </a:prstGeom>
            <a:noFill/>
            <a:ln w="1016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850" name="TextBox 1"/>
          <p:cNvSpPr txBox="1">
            <a:spLocks noChangeArrowheads="1"/>
          </p:cNvSpPr>
          <p:nvPr/>
        </p:nvSpPr>
        <p:spPr bwMode="auto">
          <a:xfrm>
            <a:off x="7092950" y="2020888"/>
            <a:ext cx="150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0"/>
              <a:t>Кислый </a:t>
            </a:r>
            <a:r>
              <a:rPr lang="en-US" sz="1400" b="0"/>
              <a:t>Na </a:t>
            </a:r>
            <a:r>
              <a:rPr lang="ru-RU" sz="1400" b="0"/>
              <a:t>урат</a:t>
            </a:r>
          </a:p>
        </p:txBody>
      </p:sp>
      <p:sp>
        <p:nvSpPr>
          <p:cNvPr id="27851" name="TextBox 137"/>
          <p:cNvSpPr txBox="1">
            <a:spLocks noChangeArrowheads="1"/>
          </p:cNvSpPr>
          <p:nvPr/>
        </p:nvSpPr>
        <p:spPr bwMode="auto">
          <a:xfrm>
            <a:off x="6934200" y="3451225"/>
            <a:ext cx="16081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0"/>
              <a:t>Средний </a:t>
            </a:r>
            <a:r>
              <a:rPr lang="en-US" sz="1400" b="0"/>
              <a:t>Na </a:t>
            </a:r>
            <a:r>
              <a:rPr lang="ru-RU" sz="1400" b="0"/>
              <a:t>урат</a:t>
            </a:r>
          </a:p>
        </p:txBody>
      </p:sp>
      <p:sp>
        <p:nvSpPr>
          <p:cNvPr id="27852" name="TextBox 2"/>
          <p:cNvSpPr txBox="1">
            <a:spLocks noChangeArrowheads="1"/>
          </p:cNvSpPr>
          <p:nvPr/>
        </p:nvSpPr>
        <p:spPr bwMode="auto">
          <a:xfrm>
            <a:off x="0" y="6253163"/>
            <a:ext cx="2659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0"/>
              <a:t>Азольная таутомерия «+»</a:t>
            </a:r>
          </a:p>
          <a:p>
            <a:r>
              <a:rPr lang="ru-RU" sz="1600" b="0"/>
              <a:t>Лактим-лактамная  «</a:t>
            </a:r>
            <a:r>
              <a:rPr lang="ru-RU" sz="1600" b="0">
                <a:latin typeface="Times New Roman" pitchFamily="18" charset="0"/>
                <a:cs typeface="Times New Roman" pitchFamily="18" charset="0"/>
              </a:rPr>
              <a:t>−</a:t>
            </a:r>
            <a:r>
              <a:rPr lang="ru-RU" sz="1600" b="0"/>
              <a:t>» </a:t>
            </a:r>
          </a:p>
        </p:txBody>
      </p:sp>
      <p:sp>
        <p:nvSpPr>
          <p:cNvPr id="27853" name="TextBox 3"/>
          <p:cNvSpPr txBox="1">
            <a:spLocks noChangeArrowheads="1"/>
          </p:cNvSpPr>
          <p:nvPr/>
        </p:nvSpPr>
        <p:spPr bwMode="auto">
          <a:xfrm>
            <a:off x="3327400" y="6283325"/>
            <a:ext cx="2722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0"/>
              <a:t>Азольная таутомерия «+»</a:t>
            </a:r>
          </a:p>
          <a:p>
            <a:r>
              <a:rPr lang="ru-RU" sz="1600" b="0"/>
              <a:t>Лактим-лактамная  «</a:t>
            </a:r>
            <a:r>
              <a:rPr lang="ru-RU" sz="1600" b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0"/>
              <a:t>»</a:t>
            </a:r>
          </a:p>
        </p:txBody>
      </p:sp>
      <p:pic>
        <p:nvPicPr>
          <p:cNvPr id="27854" name="Picture 138"/>
          <p:cNvPicPr>
            <a:picLocks noChangeAspect="1" noChangeArrowheads="1"/>
          </p:cNvPicPr>
          <p:nvPr/>
        </p:nvPicPr>
        <p:blipFill>
          <a:blip r:embed="rId4"/>
          <a:srcRect t="11873" r="5576" b="18074"/>
          <a:stretch>
            <a:fillRect/>
          </a:stretch>
        </p:blipFill>
        <p:spPr bwMode="auto">
          <a:xfrm>
            <a:off x="5111750" y="3744913"/>
            <a:ext cx="1955800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855" name="Picture 140"/>
          <p:cNvPicPr>
            <a:picLocks noChangeAspect="1" noChangeArrowheads="1"/>
          </p:cNvPicPr>
          <p:nvPr/>
        </p:nvPicPr>
        <p:blipFill>
          <a:blip r:embed="rId5"/>
          <a:srcRect t="3378" b="7928"/>
          <a:stretch>
            <a:fillRect/>
          </a:stretch>
        </p:blipFill>
        <p:spPr bwMode="auto">
          <a:xfrm>
            <a:off x="7235825" y="4848225"/>
            <a:ext cx="19081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2225"/>
            <a:ext cx="8229600" cy="503238"/>
          </a:xfrm>
        </p:spPr>
        <p:txBody>
          <a:bodyPr/>
          <a:lstStyle/>
          <a:p>
            <a:pPr>
              <a:defRPr/>
            </a:pPr>
            <a:r>
              <a:rPr lang="ru-RU" sz="3200" cap="all" dirty="0" err="1" smtClean="0">
                <a:solidFill>
                  <a:srgbClr val="FF0000"/>
                </a:solidFill>
              </a:rPr>
              <a:t>Дезаминирование</a:t>
            </a:r>
            <a:endParaRPr lang="ru-RU" sz="3200" cap="all" dirty="0">
              <a:solidFill>
                <a:srgbClr val="FF0000"/>
              </a:solidFill>
            </a:endParaRPr>
          </a:p>
        </p:txBody>
      </p:sp>
      <p:sp>
        <p:nvSpPr>
          <p:cNvPr id="28792" name="Объект 2"/>
          <p:cNvSpPr>
            <a:spLocks noGrp="1"/>
          </p:cNvSpPr>
          <p:nvPr>
            <p:ph idx="1"/>
          </p:nvPr>
        </p:nvSpPr>
        <p:spPr>
          <a:xfrm>
            <a:off x="0" y="620713"/>
            <a:ext cx="8229600" cy="4525962"/>
          </a:xfrm>
        </p:spPr>
        <p:txBody>
          <a:bodyPr/>
          <a:lstStyle/>
          <a:p>
            <a:pPr marL="0" indent="0">
              <a:buFontTx/>
              <a:buNone/>
            </a:pPr>
            <a:endParaRPr lang="ru-RU" smtClean="0"/>
          </a:p>
        </p:txBody>
      </p:sp>
      <p:sp>
        <p:nvSpPr>
          <p:cNvPr id="2879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789" name="Object 117"/>
          <p:cNvGraphicFramePr>
            <a:graphicFrameLocks noChangeAspect="1"/>
          </p:cNvGraphicFramePr>
          <p:nvPr/>
        </p:nvGraphicFramePr>
        <p:xfrm>
          <a:off x="2193925" y="615950"/>
          <a:ext cx="4251325" cy="2124075"/>
        </p:xfrm>
        <a:graphic>
          <a:graphicData uri="http://schemas.openxmlformats.org/presentationml/2006/ole">
            <p:oleObj spid="_x0000_s28789" name="ISIS/Draw Sketch" r:id="rId3" imgW="4009680" imgH="2009520" progId="ISISServer">
              <p:embed/>
            </p:oleObj>
          </a:graphicData>
        </a:graphic>
      </p:graphicFrame>
      <p:sp>
        <p:nvSpPr>
          <p:cNvPr id="2879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8790" name="Object 118"/>
          <p:cNvGraphicFramePr>
            <a:graphicFrameLocks noChangeAspect="1"/>
          </p:cNvGraphicFramePr>
          <p:nvPr/>
        </p:nvGraphicFramePr>
        <p:xfrm>
          <a:off x="1836738" y="3284538"/>
          <a:ext cx="4894262" cy="2217737"/>
        </p:xfrm>
        <a:graphic>
          <a:graphicData uri="http://schemas.openxmlformats.org/presentationml/2006/ole">
            <p:oleObj spid="_x0000_s28790" name="ISIS/Draw Sketch" r:id="rId4" imgW="4552920" imgH="2066760" progId="ISISServer">
              <p:embed/>
            </p:oleObj>
          </a:graphicData>
        </a:graphic>
      </p:graphicFrame>
      <p:sp>
        <p:nvSpPr>
          <p:cNvPr id="2879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796" name="TextBox 2"/>
          <p:cNvSpPr txBox="1">
            <a:spLocks noChangeArrowheads="1"/>
          </p:cNvSpPr>
          <p:nvPr/>
        </p:nvSpPr>
        <p:spPr bwMode="auto">
          <a:xfrm>
            <a:off x="1752600" y="5589588"/>
            <a:ext cx="5638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В живом организме – в присутствии дезаминаз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9239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b="0" dirty="0" smtClean="0"/>
              <a:t> </a:t>
            </a:r>
            <a:r>
              <a:rPr lang="ru-RU" i="1" cap="all" dirty="0" smtClean="0">
                <a:solidFill>
                  <a:srgbClr val="990000"/>
                </a:solidFill>
              </a:rPr>
              <a:t>Структура и биохимические функции нуклеозидов, нуклеотидов и </a:t>
            </a:r>
          </a:p>
          <a:p>
            <a:pPr algn="ctr" eaLnBrk="1" hangingPunct="1">
              <a:defRPr/>
            </a:pPr>
            <a:r>
              <a:rPr lang="ru-RU" i="1" cap="all" dirty="0" smtClean="0">
                <a:solidFill>
                  <a:srgbClr val="990000"/>
                </a:solidFill>
              </a:rPr>
              <a:t>                  нуклеиновых кислот (НК).</a:t>
            </a:r>
          </a:p>
          <a:p>
            <a:pPr eaLnBrk="1" hangingPunct="1">
              <a:defRPr/>
            </a:pPr>
            <a:r>
              <a:rPr lang="ru-RU" b="0" dirty="0" smtClean="0"/>
              <a:t>	</a:t>
            </a:r>
            <a:endParaRPr lang="ru-RU" dirty="0" smtClean="0">
              <a:solidFill>
                <a:srgbClr val="006600"/>
              </a:solidFill>
            </a:endParaRPr>
          </a:p>
        </p:txBody>
      </p:sp>
      <p:sp>
        <p:nvSpPr>
          <p:cNvPr id="5734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7347" name="TextBox 1"/>
          <p:cNvSpPr txBox="1">
            <a:spLocks noChangeArrowheads="1"/>
          </p:cNvSpPr>
          <p:nvPr/>
        </p:nvSpPr>
        <p:spPr bwMode="auto">
          <a:xfrm>
            <a:off x="22225" y="738188"/>
            <a:ext cx="9320213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Nucleus – </a:t>
            </a:r>
            <a:r>
              <a:rPr lang="ru-RU"/>
              <a:t>ядро. 1868 г. – Мишер выявил НК.</a:t>
            </a:r>
          </a:p>
          <a:p>
            <a:r>
              <a:rPr lang="ru-RU"/>
              <a:t>НК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↔</a:t>
            </a:r>
            <a:r>
              <a:rPr lang="ru-RU"/>
              <a:t> в ядрах и в протоплазме клеток.</a:t>
            </a:r>
          </a:p>
          <a:p>
            <a:r>
              <a:rPr lang="ru-RU"/>
              <a:t>НК – ВМС, гетерополимеры, отвечает за сохранность и передачу генетической </a:t>
            </a:r>
          </a:p>
          <a:p>
            <a:r>
              <a:rPr lang="ru-RU"/>
              <a:t>информации; НК контролируют матричный биосинтез белка.</a:t>
            </a:r>
          </a:p>
          <a:p>
            <a:r>
              <a:rPr lang="ru-RU"/>
              <a:t>НК в организме существуют в виде сл. Б (нуклеопротеидов)</a:t>
            </a:r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grpSp>
        <p:nvGrpSpPr>
          <p:cNvPr id="57348" name="Группа 25612"/>
          <p:cNvGrpSpPr>
            <a:grpSpLocks/>
          </p:cNvGrpSpPr>
          <p:nvPr/>
        </p:nvGrpSpPr>
        <p:grpSpPr bwMode="auto">
          <a:xfrm>
            <a:off x="4763" y="2314575"/>
            <a:ext cx="9090025" cy="4567238"/>
            <a:chOff x="2555776" y="2346351"/>
            <a:chExt cx="9366582" cy="4806920"/>
          </a:xfrm>
        </p:grpSpPr>
        <p:sp>
          <p:nvSpPr>
            <p:cNvPr id="57351" name="Прямоугольник 2"/>
            <p:cNvSpPr>
              <a:spLocks noChangeArrowheads="1"/>
            </p:cNvSpPr>
            <p:nvPr/>
          </p:nvSpPr>
          <p:spPr bwMode="auto">
            <a:xfrm>
              <a:off x="3311860" y="2346351"/>
              <a:ext cx="2705602" cy="42402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НУКЛЕОПРОТЕИДЫ</a:t>
              </a:r>
            </a:p>
          </p:txBody>
        </p:sp>
        <p:cxnSp>
          <p:nvCxnSpPr>
            <p:cNvPr id="57352" name="Прямая со стрелкой 4"/>
            <p:cNvCxnSpPr>
              <a:cxnSpLocks noChangeShapeType="1"/>
              <a:stCxn id="57351" idx="2"/>
            </p:cNvCxnSpPr>
            <p:nvPr/>
          </p:nvCxnSpPr>
          <p:spPr bwMode="auto">
            <a:xfrm flipH="1">
              <a:off x="4572002" y="2770371"/>
              <a:ext cx="92660" cy="36933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57353" name="Прямая со стрелкой 6"/>
            <p:cNvCxnSpPr>
              <a:cxnSpLocks noChangeShapeType="1"/>
            </p:cNvCxnSpPr>
            <p:nvPr/>
          </p:nvCxnSpPr>
          <p:spPr bwMode="auto">
            <a:xfrm flipH="1">
              <a:off x="3311860" y="3134223"/>
              <a:ext cx="1260140" cy="43204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57354" name="Прямая со стрелкой 8"/>
            <p:cNvCxnSpPr>
              <a:cxnSpLocks noChangeShapeType="1"/>
            </p:cNvCxnSpPr>
            <p:nvPr/>
          </p:nvCxnSpPr>
          <p:spPr bwMode="auto">
            <a:xfrm>
              <a:off x="4546848" y="3134223"/>
              <a:ext cx="1260140" cy="43204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57355" name="TextBox 9"/>
            <p:cNvSpPr txBox="1">
              <a:spLocks noChangeArrowheads="1"/>
            </p:cNvSpPr>
            <p:nvPr/>
          </p:nvSpPr>
          <p:spPr bwMode="auto">
            <a:xfrm>
              <a:off x="4582439" y="2770371"/>
              <a:ext cx="124970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гидролиз</a:t>
              </a:r>
            </a:p>
          </p:txBody>
        </p:sp>
        <p:sp>
          <p:nvSpPr>
            <p:cNvPr id="57356" name="Прямоугольник 10"/>
            <p:cNvSpPr>
              <a:spLocks noChangeArrowheads="1"/>
            </p:cNvSpPr>
            <p:nvPr/>
          </p:nvSpPr>
          <p:spPr bwMode="auto">
            <a:xfrm>
              <a:off x="2555776" y="3608186"/>
              <a:ext cx="914400" cy="45720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Белок</a:t>
              </a:r>
            </a:p>
          </p:txBody>
        </p:sp>
        <p:sp>
          <p:nvSpPr>
            <p:cNvPr id="57357" name="TextBox 17"/>
            <p:cNvSpPr txBox="1">
              <a:spLocks noChangeArrowheads="1"/>
            </p:cNvSpPr>
            <p:nvPr/>
          </p:nvSpPr>
          <p:spPr bwMode="auto">
            <a:xfrm>
              <a:off x="6382933" y="3134223"/>
              <a:ext cx="124970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гидролиз</a:t>
              </a:r>
            </a:p>
          </p:txBody>
        </p:sp>
        <p:sp>
          <p:nvSpPr>
            <p:cNvPr id="57358" name="Прямоугольник 11"/>
            <p:cNvSpPr>
              <a:spLocks noChangeArrowheads="1"/>
            </p:cNvSpPr>
            <p:nvPr/>
          </p:nvSpPr>
          <p:spPr bwMode="auto">
            <a:xfrm>
              <a:off x="5801946" y="3396108"/>
              <a:ext cx="648072" cy="45720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НК</a:t>
              </a:r>
            </a:p>
          </p:txBody>
        </p:sp>
        <p:cxnSp>
          <p:nvCxnSpPr>
            <p:cNvPr id="57359" name="Прямая со стрелкой 13"/>
            <p:cNvCxnSpPr>
              <a:cxnSpLocks noChangeShapeType="1"/>
              <a:stCxn id="57358" idx="3"/>
            </p:cNvCxnSpPr>
            <p:nvPr/>
          </p:nvCxnSpPr>
          <p:spPr bwMode="auto">
            <a:xfrm>
              <a:off x="6450018" y="3624708"/>
              <a:ext cx="1260140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57360" name="Прямоугольник 14"/>
            <p:cNvSpPr>
              <a:spLocks noChangeArrowheads="1"/>
            </p:cNvSpPr>
            <p:nvPr/>
          </p:nvSpPr>
          <p:spPr bwMode="auto">
            <a:xfrm>
              <a:off x="7710158" y="3452532"/>
              <a:ext cx="1800200" cy="45720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Нуклеотиды</a:t>
              </a:r>
            </a:p>
          </p:txBody>
        </p:sp>
        <p:cxnSp>
          <p:nvCxnSpPr>
            <p:cNvPr id="57361" name="Прямая со стрелкой 16"/>
            <p:cNvCxnSpPr>
              <a:cxnSpLocks noChangeShapeType="1"/>
            </p:cNvCxnSpPr>
            <p:nvPr/>
          </p:nvCxnSpPr>
          <p:spPr bwMode="auto">
            <a:xfrm flipH="1">
              <a:off x="7422126" y="3909732"/>
              <a:ext cx="792088" cy="35711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57362" name="Прямоугольник 18"/>
            <p:cNvSpPr>
              <a:spLocks noChangeArrowheads="1"/>
            </p:cNvSpPr>
            <p:nvPr/>
          </p:nvSpPr>
          <p:spPr bwMode="auto">
            <a:xfrm>
              <a:off x="6720048" y="4266842"/>
              <a:ext cx="990110" cy="45720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Н</a:t>
              </a:r>
              <a:r>
                <a:rPr lang="ru-RU" baseline="-25000"/>
                <a:t>3</a:t>
              </a:r>
              <a:r>
                <a:rPr lang="ru-RU"/>
                <a:t>РО</a:t>
              </a:r>
              <a:r>
                <a:rPr lang="ru-RU" baseline="-25000"/>
                <a:t>4</a:t>
              </a:r>
            </a:p>
          </p:txBody>
        </p:sp>
        <p:cxnSp>
          <p:nvCxnSpPr>
            <p:cNvPr id="57363" name="Прямая со стрелкой 20"/>
            <p:cNvCxnSpPr>
              <a:cxnSpLocks noChangeShapeType="1"/>
            </p:cNvCxnSpPr>
            <p:nvPr/>
          </p:nvCxnSpPr>
          <p:spPr bwMode="auto">
            <a:xfrm>
              <a:off x="8934294" y="3909732"/>
              <a:ext cx="864096" cy="58571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57364" name="Прямоугольник 21"/>
            <p:cNvSpPr>
              <a:spLocks noChangeArrowheads="1"/>
            </p:cNvSpPr>
            <p:nvPr/>
          </p:nvSpPr>
          <p:spPr bwMode="auto">
            <a:xfrm>
              <a:off x="9387893" y="4495442"/>
              <a:ext cx="1728192" cy="45720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Нуклеозиды</a:t>
              </a:r>
            </a:p>
          </p:txBody>
        </p:sp>
        <p:cxnSp>
          <p:nvCxnSpPr>
            <p:cNvPr id="57365" name="Прямая со стрелкой 23"/>
            <p:cNvCxnSpPr>
              <a:cxnSpLocks noChangeShapeType="1"/>
            </p:cNvCxnSpPr>
            <p:nvPr/>
          </p:nvCxnSpPr>
          <p:spPr bwMode="auto">
            <a:xfrm flipH="1">
              <a:off x="8840650" y="4952642"/>
              <a:ext cx="1677820" cy="48975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57366" name="Прямоугольник 24"/>
            <p:cNvSpPr>
              <a:spLocks noChangeArrowheads="1"/>
            </p:cNvSpPr>
            <p:nvPr/>
          </p:nvSpPr>
          <p:spPr bwMode="auto">
            <a:xfrm>
              <a:off x="5491769" y="5292898"/>
              <a:ext cx="3348880" cy="43204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Гетероциклические соед.</a:t>
              </a:r>
            </a:p>
          </p:txBody>
        </p:sp>
        <p:cxnSp>
          <p:nvCxnSpPr>
            <p:cNvPr id="57367" name="Прямая со стрелкой 26"/>
            <p:cNvCxnSpPr>
              <a:cxnSpLocks noChangeShapeType="1"/>
            </p:cNvCxnSpPr>
            <p:nvPr/>
          </p:nvCxnSpPr>
          <p:spPr bwMode="auto">
            <a:xfrm>
              <a:off x="10518470" y="4963494"/>
              <a:ext cx="179184" cy="76145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57368" name="Прямоугольник 28"/>
            <p:cNvSpPr>
              <a:spLocks noChangeArrowheads="1"/>
            </p:cNvSpPr>
            <p:nvPr/>
          </p:nvSpPr>
          <p:spPr bwMode="auto">
            <a:xfrm>
              <a:off x="9875940" y="5724946"/>
              <a:ext cx="2046418" cy="1223006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Альдопентозы:</a:t>
              </a:r>
            </a:p>
            <a:p>
              <a:endParaRPr lang="ru-RU" sz="800"/>
            </a:p>
            <a:p>
              <a:r>
                <a:rPr lang="ru-RU"/>
                <a:t>Рибоза</a:t>
              </a:r>
            </a:p>
            <a:p>
              <a:endParaRPr lang="ru-RU" sz="1100"/>
            </a:p>
            <a:p>
              <a:r>
                <a:rPr lang="ru-RU"/>
                <a:t>Дезоксирибоза</a:t>
              </a:r>
            </a:p>
          </p:txBody>
        </p:sp>
        <p:cxnSp>
          <p:nvCxnSpPr>
            <p:cNvPr id="57369" name="Прямая со стрелкой 25604"/>
            <p:cNvCxnSpPr>
              <a:cxnSpLocks noChangeShapeType="1"/>
            </p:cNvCxnSpPr>
            <p:nvPr/>
          </p:nvCxnSpPr>
          <p:spPr bwMode="auto">
            <a:xfrm flipH="1">
              <a:off x="9639382" y="6336448"/>
              <a:ext cx="222318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57370" name="Прямая со стрелкой 25606"/>
            <p:cNvCxnSpPr>
              <a:cxnSpLocks noChangeShapeType="1"/>
            </p:cNvCxnSpPr>
            <p:nvPr/>
          </p:nvCxnSpPr>
          <p:spPr bwMode="auto">
            <a:xfrm flipH="1">
              <a:off x="9664245" y="6891935"/>
              <a:ext cx="211696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57371" name="Прямоугольник 25607"/>
            <p:cNvSpPr>
              <a:spLocks noChangeArrowheads="1"/>
            </p:cNvSpPr>
            <p:nvPr/>
          </p:nvSpPr>
          <p:spPr bwMode="auto">
            <a:xfrm>
              <a:off x="8925498" y="6107849"/>
              <a:ext cx="699173" cy="45720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РНК</a:t>
              </a:r>
            </a:p>
          </p:txBody>
        </p:sp>
        <p:sp>
          <p:nvSpPr>
            <p:cNvPr id="57372" name="Прямоугольник 25610"/>
            <p:cNvSpPr>
              <a:spLocks noChangeArrowheads="1"/>
            </p:cNvSpPr>
            <p:nvPr/>
          </p:nvSpPr>
          <p:spPr bwMode="auto">
            <a:xfrm>
              <a:off x="8917356" y="6696071"/>
              <a:ext cx="746890" cy="457200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ДНК</a:t>
              </a:r>
            </a:p>
          </p:txBody>
        </p:sp>
        <p:sp>
          <p:nvSpPr>
            <p:cNvPr id="57373" name="TextBox 25611"/>
            <p:cNvSpPr txBox="1">
              <a:spLocks noChangeArrowheads="1"/>
            </p:cNvSpPr>
            <p:nvPr/>
          </p:nvSpPr>
          <p:spPr bwMode="auto">
            <a:xfrm>
              <a:off x="9627138" y="5012854"/>
              <a:ext cx="124970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/>
                <a:t>гидролиз</a:t>
              </a:r>
            </a:p>
          </p:txBody>
        </p:sp>
      </p:grpSp>
      <p:cxnSp>
        <p:nvCxnSpPr>
          <p:cNvPr id="57349" name="Прямая соединительная линия 2"/>
          <p:cNvCxnSpPr>
            <a:cxnSpLocks noChangeShapeType="1"/>
          </p:cNvCxnSpPr>
          <p:nvPr/>
        </p:nvCxnSpPr>
        <p:spPr bwMode="auto">
          <a:xfrm>
            <a:off x="7108825" y="5888038"/>
            <a:ext cx="198596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7350" name="Прямая соединительная линия 4"/>
          <p:cNvCxnSpPr>
            <a:cxnSpLocks noChangeShapeType="1"/>
          </p:cNvCxnSpPr>
          <p:nvPr/>
        </p:nvCxnSpPr>
        <p:spPr bwMode="auto">
          <a:xfrm>
            <a:off x="7108825" y="6323013"/>
            <a:ext cx="198596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5" y="11113"/>
            <a:ext cx="8229600" cy="4525962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b="1" kern="1200" dirty="0" smtClean="0">
                <a:solidFill>
                  <a:srgbClr val="000000"/>
                </a:solidFill>
              </a:rPr>
              <a:t>НК </a:t>
            </a:r>
            <a:r>
              <a:rPr lang="ru-RU" sz="1800" b="1" kern="1200" dirty="0" smtClean="0">
                <a:solidFill>
                  <a:srgbClr val="000099"/>
                </a:solidFill>
              </a:rPr>
              <a:t>обеспечивают:</a:t>
            </a:r>
          </a:p>
          <a:p>
            <a:pPr marL="0" indent="0" eaLnBrk="1" hangingPunct="1">
              <a:spcBef>
                <a:spcPct val="0"/>
              </a:spcBef>
              <a:buFontTx/>
              <a:buChar char="-"/>
              <a:defRPr/>
            </a:pPr>
            <a:r>
              <a:rPr lang="ru-RU" sz="1800" b="1" kern="1200" dirty="0">
                <a:solidFill>
                  <a:srgbClr val="000000"/>
                </a:solidFill>
              </a:rPr>
              <a:t> хранение и передачу наследственных признаков, </a:t>
            </a:r>
          </a:p>
          <a:p>
            <a:pPr marL="0" indent="0" eaLnBrk="1" hangingPunct="1">
              <a:spcBef>
                <a:spcPct val="0"/>
              </a:spcBef>
              <a:buFontTx/>
              <a:buChar char="-"/>
              <a:defRPr/>
            </a:pPr>
            <a:r>
              <a:rPr lang="ru-RU" sz="1800" b="1" kern="1200" dirty="0">
                <a:solidFill>
                  <a:srgbClr val="000000"/>
                </a:solidFill>
              </a:rPr>
              <a:t> управление синтезом клеточных белков.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b="1" kern="1200" dirty="0">
                <a:solidFill>
                  <a:srgbClr val="000000"/>
                </a:solidFill>
              </a:rPr>
              <a:t>	НК входят  в структуру сложных белков – нуклеопротеидов, содержащихся во всех клетках организма человека, животных, растений, бактерий, вирусов.</a:t>
            </a:r>
          </a:p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b="1" kern="1200" dirty="0">
                <a:solidFill>
                  <a:srgbClr val="000000"/>
                </a:solidFill>
              </a:rPr>
              <a:t>	Нуклеиновые кислоты – </a:t>
            </a:r>
            <a:r>
              <a:rPr lang="ru-RU" sz="1800" b="1" kern="1200" dirty="0" err="1" smtClean="0">
                <a:solidFill>
                  <a:srgbClr val="000099"/>
                </a:solidFill>
              </a:rPr>
              <a:t>полинуклеотиды</a:t>
            </a:r>
            <a:r>
              <a:rPr lang="ru-RU" sz="1800" b="1" kern="1200" dirty="0" smtClean="0">
                <a:solidFill>
                  <a:srgbClr val="000099"/>
                </a:solidFill>
              </a:rPr>
              <a:t> </a:t>
            </a:r>
            <a:r>
              <a:rPr lang="ru-RU" sz="1800" b="1" kern="1200" dirty="0">
                <a:solidFill>
                  <a:srgbClr val="000000"/>
                </a:solidFill>
              </a:rPr>
              <a:t>- биополимеры, </a:t>
            </a:r>
            <a:r>
              <a:rPr lang="ru-RU" sz="1800" b="1" kern="1200" dirty="0" smtClean="0">
                <a:solidFill>
                  <a:srgbClr val="990000"/>
                </a:solidFill>
              </a:rPr>
              <a:t>мономерами </a:t>
            </a:r>
            <a:r>
              <a:rPr lang="ru-RU" sz="1800" b="1" kern="1200" dirty="0">
                <a:solidFill>
                  <a:srgbClr val="000000"/>
                </a:solidFill>
              </a:rPr>
              <a:t>которых являются </a:t>
            </a:r>
            <a:r>
              <a:rPr lang="ru-RU" sz="1800" b="1" kern="1200" dirty="0" smtClean="0">
                <a:solidFill>
                  <a:srgbClr val="990000"/>
                </a:solidFill>
              </a:rPr>
              <a:t>мононуклеотиды,</a:t>
            </a:r>
            <a:r>
              <a:rPr lang="ru-RU" sz="1800" b="1" kern="1200" dirty="0">
                <a:solidFill>
                  <a:srgbClr val="000000"/>
                </a:solidFill>
              </a:rPr>
              <a:t> </a:t>
            </a:r>
            <a:r>
              <a:rPr lang="ru-RU" sz="1800" b="1" kern="1200" dirty="0" err="1">
                <a:solidFill>
                  <a:srgbClr val="000000"/>
                </a:solidFill>
              </a:rPr>
              <a:t>гидролизующиеся</a:t>
            </a:r>
            <a:r>
              <a:rPr lang="ru-RU" sz="1800" b="1" kern="1200" dirty="0">
                <a:solidFill>
                  <a:srgbClr val="000000"/>
                </a:solidFill>
              </a:rPr>
              <a:t> с образованием: </a:t>
            </a:r>
          </a:p>
          <a:p>
            <a:pPr marL="0" indent="0" eaLnBrk="1" hangingPunct="1">
              <a:spcBef>
                <a:spcPct val="0"/>
              </a:spcBef>
              <a:buFontTx/>
              <a:buChar char="-"/>
              <a:defRPr/>
            </a:pPr>
            <a:r>
              <a:rPr lang="ru-RU" sz="1800" b="1" kern="1200" dirty="0">
                <a:solidFill>
                  <a:srgbClr val="000000"/>
                </a:solidFill>
              </a:rPr>
              <a:t> </a:t>
            </a:r>
            <a:r>
              <a:rPr lang="ru-RU" sz="1800" b="1" kern="1200" dirty="0" smtClean="0">
                <a:solidFill>
                  <a:srgbClr val="006600"/>
                </a:solidFill>
              </a:rPr>
              <a:t>пиримидинового или пуринового </a:t>
            </a:r>
            <a:r>
              <a:rPr lang="ru-RU" sz="1800" b="1" kern="1200" dirty="0">
                <a:solidFill>
                  <a:srgbClr val="000000"/>
                </a:solidFill>
              </a:rPr>
              <a:t>основания; </a:t>
            </a:r>
          </a:p>
          <a:p>
            <a:pPr marL="0" indent="0" eaLnBrk="1" hangingPunct="1">
              <a:spcBef>
                <a:spcPct val="0"/>
              </a:spcBef>
              <a:buFontTx/>
              <a:buChar char="-"/>
              <a:defRPr/>
            </a:pPr>
            <a:r>
              <a:rPr lang="ru-RU" sz="1800" b="1" kern="1200" dirty="0">
                <a:solidFill>
                  <a:srgbClr val="000000"/>
                </a:solidFill>
              </a:rPr>
              <a:t> моносахаридов </a:t>
            </a:r>
            <a:r>
              <a:rPr lang="ru-RU" sz="1800" b="1" kern="1200" dirty="0" smtClean="0">
                <a:solidFill>
                  <a:srgbClr val="006600"/>
                </a:solidFill>
              </a:rPr>
              <a:t>рибозы (РНК) или </a:t>
            </a:r>
            <a:r>
              <a:rPr lang="ru-RU" sz="1800" b="1" kern="1200" dirty="0" err="1" smtClean="0">
                <a:solidFill>
                  <a:srgbClr val="006600"/>
                </a:solidFill>
              </a:rPr>
              <a:t>дезоксирибозы</a:t>
            </a:r>
            <a:r>
              <a:rPr lang="ru-RU" sz="1800" b="1" kern="1200" dirty="0" smtClean="0">
                <a:solidFill>
                  <a:srgbClr val="006600"/>
                </a:solidFill>
              </a:rPr>
              <a:t> (ДНК);</a:t>
            </a:r>
            <a:r>
              <a:rPr lang="ru-RU" sz="1800" b="1" kern="1200" dirty="0">
                <a:solidFill>
                  <a:srgbClr val="000000"/>
                </a:solidFill>
              </a:rPr>
              <a:t> </a:t>
            </a:r>
          </a:p>
          <a:p>
            <a:pPr marL="0" indent="0" eaLnBrk="1" hangingPunct="1">
              <a:spcBef>
                <a:spcPct val="0"/>
              </a:spcBef>
              <a:buFontTx/>
              <a:buChar char="-"/>
              <a:defRPr/>
            </a:pPr>
            <a:r>
              <a:rPr lang="ru-RU" sz="1800" b="1" kern="1200" dirty="0">
                <a:solidFill>
                  <a:srgbClr val="000000"/>
                </a:solidFill>
              </a:rPr>
              <a:t> </a:t>
            </a:r>
            <a:r>
              <a:rPr lang="ru-RU" sz="1800" b="1" kern="1200" dirty="0" smtClean="0">
                <a:solidFill>
                  <a:srgbClr val="006600"/>
                </a:solidFill>
              </a:rPr>
              <a:t>фосфорной кислоты.</a:t>
            </a:r>
            <a:endParaRPr lang="ru-RU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51125" y="3257550"/>
            <a:ext cx="649446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6988" y="4437063"/>
            <a:ext cx="4486276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7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49287"/>
          </a:xfrm>
        </p:spPr>
        <p:txBody>
          <a:bodyPr/>
          <a:lstStyle/>
          <a:p>
            <a:r>
              <a:rPr lang="ru-RU" sz="3200" b="1" smtClean="0">
                <a:solidFill>
                  <a:srgbClr val="FF0000"/>
                </a:solidFill>
              </a:rPr>
              <a:t>ГЕТЕРОЦИКЛИЧЕСКИЕ СОЕДИНЕНИЯ</a:t>
            </a:r>
          </a:p>
        </p:txBody>
      </p:sp>
      <p:sp>
        <p:nvSpPr>
          <p:cNvPr id="4228" name="Объект 2"/>
          <p:cNvSpPr>
            <a:spLocks noGrp="1"/>
          </p:cNvSpPr>
          <p:nvPr>
            <p:ph idx="1"/>
          </p:nvPr>
        </p:nvSpPr>
        <p:spPr>
          <a:xfrm>
            <a:off x="28575" y="541338"/>
            <a:ext cx="9144000" cy="4183062"/>
          </a:xfrm>
        </p:spPr>
        <p:txBody>
          <a:bodyPr/>
          <a:lstStyle/>
          <a:p>
            <a:pPr marL="0" indent="0">
              <a:buFontTx/>
              <a:buChar char="-"/>
            </a:pPr>
            <a:r>
              <a:rPr lang="ru-RU" sz="2000" smtClean="0"/>
              <a:t>группа органических веществ, циклы которых содержат в своём составе вместе с углеродным атомом один или несколько гетероатомов (атомов других элементов) (О, </a:t>
            </a:r>
            <a:r>
              <a:rPr lang="en-US" sz="2000" smtClean="0"/>
              <a:t>N, S, P, Si </a:t>
            </a:r>
            <a:r>
              <a:rPr lang="ru-RU" sz="2000" smtClean="0"/>
              <a:t>и др.)</a:t>
            </a:r>
          </a:p>
          <a:p>
            <a:pPr marL="0" indent="0">
              <a:buFontTx/>
              <a:buNone/>
            </a:pPr>
            <a:endParaRPr lang="ru-RU" sz="2000" smtClean="0"/>
          </a:p>
        </p:txBody>
      </p:sp>
      <p:grpSp>
        <p:nvGrpSpPr>
          <p:cNvPr id="4229" name="Группа 52"/>
          <p:cNvGrpSpPr>
            <a:grpSpLocks/>
          </p:cNvGrpSpPr>
          <p:nvPr/>
        </p:nvGrpSpPr>
        <p:grpSpPr bwMode="auto">
          <a:xfrm>
            <a:off x="87313" y="1916113"/>
            <a:ext cx="8948737" cy="2449512"/>
            <a:chOff x="87527" y="1916832"/>
            <a:chExt cx="8948969" cy="2448601"/>
          </a:xfrm>
        </p:grpSpPr>
        <p:sp>
          <p:nvSpPr>
            <p:cNvPr id="4231" name="Прямоугольник 3"/>
            <p:cNvSpPr>
              <a:spLocks noChangeArrowheads="1"/>
            </p:cNvSpPr>
            <p:nvPr/>
          </p:nvSpPr>
          <p:spPr bwMode="auto">
            <a:xfrm>
              <a:off x="3551970" y="1916832"/>
              <a:ext cx="2460190" cy="64807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/>
                <a:t>Гетероциклические соединения</a:t>
              </a:r>
            </a:p>
          </p:txBody>
        </p:sp>
        <p:cxnSp>
          <p:nvCxnSpPr>
            <p:cNvPr id="4232" name="Прямая со стрелкой 5"/>
            <p:cNvCxnSpPr>
              <a:cxnSpLocks noChangeShapeType="1"/>
              <a:stCxn id="4231" idx="1"/>
            </p:cNvCxnSpPr>
            <p:nvPr/>
          </p:nvCxnSpPr>
          <p:spPr bwMode="auto">
            <a:xfrm flipH="1">
              <a:off x="1835696" y="2240868"/>
              <a:ext cx="1716274" cy="46805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233" name="Прямая со стрелкой 7"/>
            <p:cNvCxnSpPr>
              <a:cxnSpLocks noChangeShapeType="1"/>
              <a:endCxn id="4239" idx="7"/>
            </p:cNvCxnSpPr>
            <p:nvPr/>
          </p:nvCxnSpPr>
          <p:spPr bwMode="auto">
            <a:xfrm flipH="1">
              <a:off x="2311127" y="2559210"/>
              <a:ext cx="1240845" cy="893249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234" name="Прямая со стрелкой 9"/>
            <p:cNvCxnSpPr>
              <a:cxnSpLocks noChangeShapeType="1"/>
            </p:cNvCxnSpPr>
            <p:nvPr/>
          </p:nvCxnSpPr>
          <p:spPr bwMode="auto">
            <a:xfrm>
              <a:off x="3995936" y="2559210"/>
              <a:ext cx="0" cy="117889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235" name="Прямая со стрелкой 11"/>
            <p:cNvCxnSpPr>
              <a:cxnSpLocks noChangeShapeType="1"/>
            </p:cNvCxnSpPr>
            <p:nvPr/>
          </p:nvCxnSpPr>
          <p:spPr bwMode="auto">
            <a:xfrm>
              <a:off x="5589113" y="2559210"/>
              <a:ext cx="9001" cy="116233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236" name="Прямая со стрелкой 13"/>
            <p:cNvCxnSpPr>
              <a:cxnSpLocks noChangeShapeType="1"/>
              <a:stCxn id="4231" idx="3"/>
              <a:endCxn id="4242" idx="1"/>
            </p:cNvCxnSpPr>
            <p:nvPr/>
          </p:nvCxnSpPr>
          <p:spPr bwMode="auto">
            <a:xfrm>
              <a:off x="6012160" y="2240868"/>
              <a:ext cx="1180456" cy="31834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4237" name="Прямая со стрелкой 15"/>
            <p:cNvCxnSpPr>
              <a:cxnSpLocks noChangeShapeType="1"/>
            </p:cNvCxnSpPr>
            <p:nvPr/>
          </p:nvCxnSpPr>
          <p:spPr bwMode="auto">
            <a:xfrm>
              <a:off x="6012160" y="2564904"/>
              <a:ext cx="1224136" cy="72008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sp>
          <p:nvSpPr>
            <p:cNvPr id="4238" name="Овал 16"/>
            <p:cNvSpPr>
              <a:spLocks noChangeArrowheads="1"/>
            </p:cNvSpPr>
            <p:nvPr/>
          </p:nvSpPr>
          <p:spPr bwMode="auto">
            <a:xfrm>
              <a:off x="251520" y="2365759"/>
              <a:ext cx="1584176" cy="828092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/>
                <a:t>АБ</a:t>
              </a:r>
            </a:p>
          </p:txBody>
        </p:sp>
        <p:sp>
          <p:nvSpPr>
            <p:cNvPr id="4239" name="Овал 17"/>
            <p:cNvSpPr>
              <a:spLocks noChangeArrowheads="1"/>
            </p:cNvSpPr>
            <p:nvPr/>
          </p:nvSpPr>
          <p:spPr bwMode="auto">
            <a:xfrm>
              <a:off x="87527" y="3338018"/>
              <a:ext cx="2605110" cy="781455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/>
                <a:t>Нуклеиновые к-ты</a:t>
              </a:r>
            </a:p>
          </p:txBody>
        </p:sp>
        <p:sp>
          <p:nvSpPr>
            <p:cNvPr id="4240" name="Овал 18"/>
            <p:cNvSpPr>
              <a:spLocks noChangeArrowheads="1"/>
            </p:cNvSpPr>
            <p:nvPr/>
          </p:nvSpPr>
          <p:spPr bwMode="auto">
            <a:xfrm>
              <a:off x="2502744" y="3738106"/>
              <a:ext cx="2098456" cy="594030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Ферменты</a:t>
              </a:r>
            </a:p>
          </p:txBody>
        </p:sp>
        <p:sp>
          <p:nvSpPr>
            <p:cNvPr id="4241" name="Овал 26"/>
            <p:cNvSpPr>
              <a:spLocks noChangeArrowheads="1"/>
            </p:cNvSpPr>
            <p:nvPr/>
          </p:nvSpPr>
          <p:spPr bwMode="auto">
            <a:xfrm>
              <a:off x="6744158" y="3276903"/>
              <a:ext cx="2229179" cy="889291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ru-RU"/>
                <a:t>Природные  пигменты</a:t>
              </a:r>
            </a:p>
          </p:txBody>
        </p:sp>
        <p:sp>
          <p:nvSpPr>
            <p:cNvPr id="4242" name="Овал 31"/>
            <p:cNvSpPr>
              <a:spLocks noChangeArrowheads="1"/>
            </p:cNvSpPr>
            <p:nvPr/>
          </p:nvSpPr>
          <p:spPr bwMode="auto">
            <a:xfrm>
              <a:off x="6876256" y="2457713"/>
              <a:ext cx="2160240" cy="693065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Витамины</a:t>
              </a:r>
            </a:p>
          </p:txBody>
        </p:sp>
        <p:sp>
          <p:nvSpPr>
            <p:cNvPr id="4243" name="Овал 32"/>
            <p:cNvSpPr>
              <a:spLocks noChangeArrowheads="1"/>
            </p:cNvSpPr>
            <p:nvPr/>
          </p:nvSpPr>
          <p:spPr bwMode="auto">
            <a:xfrm>
              <a:off x="4662203" y="3735110"/>
              <a:ext cx="2176045" cy="630323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/>
                <a:t>Алкалоиды</a:t>
              </a:r>
            </a:p>
          </p:txBody>
        </p:sp>
      </p:grpSp>
      <p:sp>
        <p:nvSpPr>
          <p:cNvPr id="4230" name="TextBox 53"/>
          <p:cNvSpPr txBox="1">
            <a:spLocks noChangeArrowheads="1"/>
          </p:cNvSpPr>
          <p:nvPr/>
        </p:nvSpPr>
        <p:spPr bwMode="auto">
          <a:xfrm>
            <a:off x="0" y="4535488"/>
            <a:ext cx="9144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FF0000"/>
                </a:solidFill>
              </a:rPr>
              <a:t>КЛАССИФИКАЦИЯ</a:t>
            </a:r>
          </a:p>
          <a:p>
            <a:r>
              <a:rPr lang="ru-RU" sz="2000"/>
              <a:t>1. По размеру цикла (3 и более)</a:t>
            </a:r>
            <a:endParaRPr lang="ru-RU"/>
          </a:p>
        </p:txBody>
      </p:sp>
      <p:graphicFrame>
        <p:nvGraphicFramePr>
          <p:cNvPr id="4225" name="Object 129"/>
          <p:cNvGraphicFramePr>
            <a:graphicFrameLocks noChangeAspect="1"/>
          </p:cNvGraphicFramePr>
          <p:nvPr/>
        </p:nvGraphicFramePr>
        <p:xfrm>
          <a:off x="4254500" y="4973638"/>
          <a:ext cx="1055688" cy="1778000"/>
        </p:xfrm>
        <a:graphic>
          <a:graphicData uri="http://schemas.openxmlformats.org/presentationml/2006/ole">
            <p:oleObj spid="_x0000_s4225" name="ISIS/Draw Sketch" r:id="rId3" imgW="695160" imgH="1171440" progId="ISISServer">
              <p:embed/>
            </p:oleObj>
          </a:graphicData>
        </a:graphic>
      </p:graphicFrame>
      <p:graphicFrame>
        <p:nvGraphicFramePr>
          <p:cNvPr id="4226" name="Object 130"/>
          <p:cNvGraphicFramePr>
            <a:graphicFrameLocks noChangeAspect="1"/>
          </p:cNvGraphicFramePr>
          <p:nvPr/>
        </p:nvGraphicFramePr>
        <p:xfrm>
          <a:off x="6291263" y="5175250"/>
          <a:ext cx="1316037" cy="1501775"/>
        </p:xfrm>
        <a:graphic>
          <a:graphicData uri="http://schemas.openxmlformats.org/presentationml/2006/ole">
            <p:oleObj spid="_x0000_s4226" name="ISIS/Draw Sketch" r:id="rId4" imgW="876240" imgH="1009440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6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294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/>
              <a:t>Углеводы: </a:t>
            </a:r>
          </a:p>
          <a:p>
            <a:pPr algn="just"/>
            <a:r>
              <a:rPr lang="ru-RU"/>
              <a:t>!!! </a:t>
            </a:r>
            <a:r>
              <a:rPr lang="ru-RU">
                <a:sym typeface="Symbol" pitchFamily="18" charset="2"/>
              </a:rPr>
              <a:t>-аномеры, </a:t>
            </a:r>
          </a:p>
          <a:p>
            <a:pPr algn="just"/>
            <a:r>
              <a:rPr lang="ru-RU">
                <a:sym typeface="Symbol" pitchFamily="18" charset="2"/>
              </a:rPr>
              <a:t>фуранозная форма</a:t>
            </a:r>
          </a:p>
          <a:p>
            <a:pPr algn="just"/>
            <a:endParaRPr lang="ru-RU">
              <a:sym typeface="Symbol" pitchFamily="18" charset="2"/>
            </a:endParaRPr>
          </a:p>
          <a:p>
            <a:pPr algn="just"/>
            <a:endParaRPr lang="ru-RU">
              <a:sym typeface="Symbol" pitchFamily="18" charset="2"/>
            </a:endParaRPr>
          </a:p>
          <a:p>
            <a:pPr algn="just"/>
            <a:endParaRPr lang="ru-RU">
              <a:sym typeface="Symbol" pitchFamily="18" charset="2"/>
            </a:endParaRPr>
          </a:p>
          <a:p>
            <a:pPr algn="just"/>
            <a:endParaRPr lang="ru-RU">
              <a:sym typeface="Symbol" pitchFamily="18" charset="2"/>
            </a:endParaRPr>
          </a:p>
          <a:p>
            <a:pPr algn="just"/>
            <a:endParaRPr lang="ru-RU">
              <a:sym typeface="Symbol" pitchFamily="18" charset="2"/>
            </a:endParaRPr>
          </a:p>
          <a:p>
            <a:pPr algn="just"/>
            <a:endParaRPr lang="ru-RU">
              <a:sym typeface="Symbol" pitchFamily="18" charset="2"/>
            </a:endParaRPr>
          </a:p>
          <a:p>
            <a:pPr algn="just"/>
            <a:endParaRPr lang="ru-RU">
              <a:sym typeface="Symbol" pitchFamily="18" charset="2"/>
            </a:endParaRPr>
          </a:p>
          <a:p>
            <a:pPr algn="just"/>
            <a:r>
              <a:rPr lang="ru-RU">
                <a:sym typeface="Symbol" pitchFamily="18" charset="2"/>
              </a:rPr>
              <a:t>Азотистые основания:</a:t>
            </a:r>
          </a:p>
          <a:p>
            <a:r>
              <a:rPr lang="ru-RU">
                <a:sym typeface="Symbol" pitchFamily="18" charset="2"/>
              </a:rPr>
              <a:t>!!! Урацил – только РНК, Тимин – только ДНК, в состав нуклеиновых кислот азотистые основания входят в лактамной (оксо-) форме.</a:t>
            </a:r>
          </a:p>
          <a:p>
            <a:pPr algn="ctr"/>
            <a:endParaRPr lang="ru-RU">
              <a:sym typeface="Symbol" pitchFamily="18" charset="2"/>
            </a:endParaRPr>
          </a:p>
          <a:p>
            <a:pPr algn="ctr"/>
            <a:r>
              <a:rPr lang="ru-RU">
                <a:sym typeface="Symbol" pitchFamily="18" charset="2"/>
              </a:rPr>
              <a:t>ПИРИМИДИНОВЫЕ ОСНОВАНИЯ:</a:t>
            </a:r>
          </a:p>
          <a:p>
            <a:endParaRPr lang="ru-RU">
              <a:sym typeface="Symbol" pitchFamily="18" charset="2"/>
            </a:endParaRPr>
          </a:p>
          <a:p>
            <a:endParaRPr lang="ru-RU" b="0">
              <a:sym typeface="Symbol" pitchFamily="18" charset="2"/>
            </a:endParaRPr>
          </a:p>
          <a:p>
            <a:endParaRPr lang="ru-RU" b="0">
              <a:sym typeface="Symbol" pitchFamily="18" charset="2"/>
            </a:endParaRPr>
          </a:p>
          <a:p>
            <a:endParaRPr lang="ru-RU" b="0">
              <a:sym typeface="Symbol" pitchFamily="18" charset="2"/>
            </a:endParaRPr>
          </a:p>
          <a:p>
            <a:endParaRPr lang="ru-RU" b="0">
              <a:sym typeface="Symbol" pitchFamily="18" charset="2"/>
            </a:endParaRPr>
          </a:p>
          <a:p>
            <a:endParaRPr lang="ru-RU" b="0">
              <a:sym typeface="Symbol" pitchFamily="18" charset="2"/>
            </a:endParaRPr>
          </a:p>
          <a:p>
            <a:endParaRPr lang="ru-RU" b="0">
              <a:sym typeface="Symbol" pitchFamily="18" charset="2"/>
            </a:endParaRPr>
          </a:p>
          <a:p>
            <a:endParaRPr lang="ru-RU" b="0">
              <a:sym typeface="Symbol" pitchFamily="18" charset="2"/>
            </a:endParaRPr>
          </a:p>
          <a:p>
            <a:endParaRPr lang="ru-RU" b="0">
              <a:sym typeface="Symbol" pitchFamily="18" charset="2"/>
            </a:endParaRPr>
          </a:p>
          <a:p>
            <a:endParaRPr lang="ru-RU" b="0">
              <a:sym typeface="Symbol" pitchFamily="18" charset="2"/>
            </a:endParaRPr>
          </a:p>
          <a:p>
            <a:endParaRPr lang="ru-RU" b="0">
              <a:sym typeface="Symbol" pitchFamily="18" charset="2"/>
            </a:endParaRPr>
          </a:p>
        </p:txBody>
      </p:sp>
      <p:sp>
        <p:nvSpPr>
          <p:cNvPr id="3186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1859" name="Object 115"/>
          <p:cNvGraphicFramePr>
            <a:graphicFrameLocks noChangeAspect="1"/>
          </p:cNvGraphicFramePr>
          <p:nvPr/>
        </p:nvGraphicFramePr>
        <p:xfrm>
          <a:off x="3492500" y="404813"/>
          <a:ext cx="5437188" cy="2178050"/>
        </p:xfrm>
        <a:graphic>
          <a:graphicData uri="http://schemas.openxmlformats.org/presentationml/2006/ole">
            <p:oleObj spid="_x0000_s31859" name="ISIS/Draw Sketch" r:id="rId3" imgW="4355800" imgH="1739776" progId="ISISServer">
              <p:embed/>
            </p:oleObj>
          </a:graphicData>
        </a:graphic>
      </p:graphicFrame>
      <p:sp>
        <p:nvSpPr>
          <p:cNvPr id="3186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1860" name="Object 116"/>
          <p:cNvGraphicFramePr>
            <a:graphicFrameLocks noChangeAspect="1"/>
          </p:cNvGraphicFramePr>
          <p:nvPr/>
        </p:nvGraphicFramePr>
        <p:xfrm>
          <a:off x="611188" y="4216400"/>
          <a:ext cx="8194675" cy="2649538"/>
        </p:xfrm>
        <a:graphic>
          <a:graphicData uri="http://schemas.openxmlformats.org/presentationml/2006/ole">
            <p:oleObj spid="_x0000_s31860" name="ISIS/Draw Sketch" r:id="rId4" imgW="6299059" imgH="2042457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86" name="Text Box 2"/>
          <p:cNvSpPr txBox="1">
            <a:spLocks noChangeArrowheads="1"/>
          </p:cNvSpPr>
          <p:nvPr/>
        </p:nvSpPr>
        <p:spPr bwMode="auto">
          <a:xfrm>
            <a:off x="0" y="333375"/>
            <a:ext cx="9144000" cy="58594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endParaRPr lang="ru-RU" b="0"/>
          </a:p>
          <a:p>
            <a:r>
              <a:rPr lang="ru-RU" b="0"/>
              <a:t>	</a:t>
            </a:r>
            <a:r>
              <a:rPr lang="ru-RU">
                <a:solidFill>
                  <a:srgbClr val="000099"/>
                </a:solidFill>
              </a:rPr>
              <a:t>Оксопроизводным</a:t>
            </a:r>
            <a:r>
              <a:rPr lang="ru-RU"/>
              <a:t> пурина и пиримидина характерна </a:t>
            </a:r>
            <a:r>
              <a:rPr lang="ru-RU">
                <a:solidFill>
                  <a:srgbClr val="006600"/>
                </a:solidFill>
              </a:rPr>
              <a:t>лактам-лактимная </a:t>
            </a:r>
            <a:r>
              <a:rPr lang="ru-RU"/>
              <a:t>таутомерия:</a:t>
            </a:r>
          </a:p>
          <a:p>
            <a:endParaRPr lang="ru-RU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</p:txBody>
      </p:sp>
      <p:sp>
        <p:nvSpPr>
          <p:cNvPr id="328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884" name="Object 116"/>
          <p:cNvGraphicFramePr>
            <a:graphicFrameLocks noChangeAspect="1"/>
          </p:cNvGraphicFramePr>
          <p:nvPr/>
        </p:nvGraphicFramePr>
        <p:xfrm>
          <a:off x="2411413" y="549275"/>
          <a:ext cx="4524375" cy="2268538"/>
        </p:xfrm>
        <a:graphic>
          <a:graphicData uri="http://schemas.openxmlformats.org/presentationml/2006/ole">
            <p:oleObj spid="_x0000_s32884" name="ISIS/Draw Sketch" r:id="rId3" imgW="3475990" imgH="1742440" progId="ISISServer">
              <p:embed/>
            </p:oleObj>
          </a:graphicData>
        </a:graphic>
      </p:graphicFrame>
      <p:sp>
        <p:nvSpPr>
          <p:cNvPr id="3288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885" name="Object 117"/>
          <p:cNvGraphicFramePr>
            <a:graphicFrameLocks noChangeAspect="1"/>
          </p:cNvGraphicFramePr>
          <p:nvPr/>
        </p:nvGraphicFramePr>
        <p:xfrm>
          <a:off x="2771775" y="3716338"/>
          <a:ext cx="3803650" cy="2490787"/>
        </p:xfrm>
        <a:graphic>
          <a:graphicData uri="http://schemas.openxmlformats.org/presentationml/2006/ole">
            <p:oleObj spid="_x0000_s32885" name="ISIS/Draw Sketch" r:id="rId4" imgW="2923290" imgH="1916308" progId="ISISServer">
              <p:embed/>
            </p:oleObj>
          </a:graphicData>
        </a:graphic>
      </p:graphicFrame>
      <p:sp>
        <p:nvSpPr>
          <p:cNvPr id="32889" name="TextBox 1"/>
          <p:cNvSpPr txBox="1">
            <a:spLocks noChangeArrowheads="1"/>
          </p:cNvSpPr>
          <p:nvPr/>
        </p:nvSpPr>
        <p:spPr bwMode="auto">
          <a:xfrm>
            <a:off x="3203575" y="0"/>
            <a:ext cx="32877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ПУРИНОВЫЕ ОСНОВАНИЯ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5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2945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000099"/>
                </a:solidFill>
              </a:rPr>
              <a:t>Нуклеозиды (</a:t>
            </a:r>
            <a:r>
              <a:rPr lang="en-US"/>
              <a:t>N</a:t>
            </a:r>
            <a:r>
              <a:rPr lang="ru-RU"/>
              <a:t>-гликозиды), их агликоном являются гетероциклические основания, а сахарным фрагментом рибоза или дезоксирибоза </a:t>
            </a:r>
            <a:endParaRPr lang="ru-RU">
              <a:solidFill>
                <a:srgbClr val="000099"/>
              </a:solidFill>
            </a:endParaRP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>
                <a:solidFill>
                  <a:srgbClr val="000099"/>
                </a:solidFill>
              </a:rPr>
              <a:t>рибонуклеозоды;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>
                <a:solidFill>
                  <a:srgbClr val="000099"/>
                </a:solidFill>
              </a:rPr>
              <a:t>дезоксирибонуклеозиды</a:t>
            </a:r>
          </a:p>
          <a:p>
            <a:pPr>
              <a:spcBef>
                <a:spcPct val="50000"/>
              </a:spcBef>
            </a:pPr>
            <a:r>
              <a:rPr lang="ru-RU"/>
              <a:t>Гликозидная связь (между </a:t>
            </a:r>
          </a:p>
          <a:p>
            <a:pPr>
              <a:spcBef>
                <a:spcPct val="50000"/>
              </a:spcBef>
            </a:pPr>
            <a:r>
              <a:rPr lang="ru-RU"/>
              <a:t>моносахаридом )</a:t>
            </a:r>
          </a:p>
          <a:p>
            <a:pPr>
              <a:spcBef>
                <a:spcPct val="50000"/>
              </a:spcBef>
            </a:pPr>
            <a:r>
              <a:rPr lang="ru-RU"/>
              <a:t>и основанием </a:t>
            </a:r>
          </a:p>
          <a:p>
            <a:pPr>
              <a:spcBef>
                <a:spcPct val="50000"/>
              </a:spcBef>
            </a:pPr>
            <a:r>
              <a:rPr lang="ru-RU"/>
              <a:t>осуществляется с </a:t>
            </a:r>
          </a:p>
          <a:p>
            <a:pPr>
              <a:spcBef>
                <a:spcPct val="50000"/>
              </a:spcBef>
            </a:pPr>
            <a:r>
              <a:rPr lang="ru-RU"/>
              <a:t>участием </a:t>
            </a:r>
            <a:r>
              <a:rPr lang="ru-RU">
                <a:solidFill>
                  <a:srgbClr val="006600"/>
                </a:solidFill>
              </a:rPr>
              <a:t>гликозидного 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006600"/>
                </a:solidFill>
              </a:rPr>
              <a:t>гидроксила</a:t>
            </a:r>
            <a:r>
              <a:rPr lang="ru-RU"/>
              <a:t> рибозы или </a:t>
            </a:r>
          </a:p>
          <a:p>
            <a:pPr>
              <a:spcBef>
                <a:spcPct val="50000"/>
              </a:spcBef>
            </a:pPr>
            <a:r>
              <a:rPr lang="ru-RU"/>
              <a:t>дезоксирибозы  (</a:t>
            </a:r>
            <a:r>
              <a:rPr lang="ru-RU" baseline="-25000"/>
              <a:t>1</a:t>
            </a:r>
            <a:r>
              <a:rPr lang="ru-RU"/>
              <a:t>С)и 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660033"/>
                </a:solidFill>
              </a:rPr>
              <a:t>первого</a:t>
            </a:r>
            <a:r>
              <a:rPr lang="ru-RU"/>
              <a:t> атома азота </a:t>
            </a:r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660033"/>
                </a:solidFill>
              </a:rPr>
              <a:t>пиримидинового (</a:t>
            </a:r>
            <a:r>
              <a:rPr lang="ru-RU" baseline="-25000">
                <a:solidFill>
                  <a:srgbClr val="660033"/>
                </a:solidFill>
              </a:rPr>
              <a:t>1</a:t>
            </a:r>
            <a:r>
              <a:rPr lang="en-US">
                <a:solidFill>
                  <a:srgbClr val="660033"/>
                </a:solidFill>
              </a:rPr>
              <a:t>N</a:t>
            </a:r>
            <a:r>
              <a:rPr lang="ru-RU">
                <a:solidFill>
                  <a:srgbClr val="660033"/>
                </a:solidFill>
              </a:rPr>
              <a:t>)</a:t>
            </a:r>
            <a:r>
              <a:rPr lang="ru-RU"/>
              <a:t>основания </a:t>
            </a:r>
          </a:p>
          <a:p>
            <a:pPr>
              <a:spcBef>
                <a:spcPct val="50000"/>
              </a:spcBef>
            </a:pPr>
            <a:r>
              <a:rPr lang="ru-RU"/>
              <a:t>или </a:t>
            </a:r>
            <a:r>
              <a:rPr lang="ru-RU">
                <a:solidFill>
                  <a:srgbClr val="990000"/>
                </a:solidFill>
              </a:rPr>
              <a:t>девятого</a:t>
            </a:r>
            <a:r>
              <a:rPr lang="ru-RU"/>
              <a:t> атом азота </a:t>
            </a:r>
            <a:r>
              <a:rPr lang="en-US"/>
              <a:t>(</a:t>
            </a:r>
            <a:r>
              <a:rPr lang="en-US" baseline="-25000"/>
              <a:t>9</a:t>
            </a:r>
            <a:r>
              <a:rPr lang="en-US"/>
              <a:t>N)</a:t>
            </a:r>
            <a:endParaRPr lang="ru-RU"/>
          </a:p>
          <a:p>
            <a:pPr>
              <a:spcBef>
                <a:spcPct val="50000"/>
              </a:spcBef>
            </a:pPr>
            <a:r>
              <a:rPr lang="ru-RU">
                <a:solidFill>
                  <a:srgbClr val="990000"/>
                </a:solidFill>
              </a:rPr>
              <a:t>пуринового</a:t>
            </a:r>
            <a:r>
              <a:rPr lang="ru-RU"/>
              <a:t> основания</a:t>
            </a:r>
            <a:r>
              <a:rPr lang="en-US"/>
              <a:t>.</a:t>
            </a:r>
            <a:endParaRPr lang="ru-RU"/>
          </a:p>
          <a:p>
            <a:pPr>
              <a:spcBef>
                <a:spcPct val="50000"/>
              </a:spcBef>
            </a:pPr>
            <a:r>
              <a:rPr lang="ru-RU"/>
              <a:t>Названия нуклеозидов пиримидинового ряда: Ури</a:t>
            </a:r>
            <a:r>
              <a:rPr lang="ru-RU">
                <a:solidFill>
                  <a:srgbClr val="FF0000"/>
                </a:solidFill>
              </a:rPr>
              <a:t>дин</a:t>
            </a:r>
            <a:r>
              <a:rPr lang="ru-RU"/>
              <a:t>, Тими</a:t>
            </a:r>
            <a:r>
              <a:rPr lang="ru-RU">
                <a:solidFill>
                  <a:srgbClr val="FF0000"/>
                </a:solidFill>
              </a:rPr>
              <a:t>дин</a:t>
            </a:r>
            <a:r>
              <a:rPr lang="ru-RU"/>
              <a:t>, Цити</a:t>
            </a:r>
            <a:r>
              <a:rPr lang="ru-RU">
                <a:solidFill>
                  <a:srgbClr val="FF0000"/>
                </a:solidFill>
              </a:rPr>
              <a:t>дин</a:t>
            </a:r>
            <a:r>
              <a:rPr lang="ru-RU"/>
              <a:t>.</a:t>
            </a:r>
          </a:p>
          <a:p>
            <a:pPr>
              <a:spcBef>
                <a:spcPct val="50000"/>
              </a:spcBef>
            </a:pPr>
            <a:r>
              <a:rPr lang="ru-RU"/>
              <a:t>Названия нуклеозидов пуринового ряда: Адено</a:t>
            </a:r>
            <a:r>
              <a:rPr lang="ru-RU">
                <a:solidFill>
                  <a:srgbClr val="FF0000"/>
                </a:solidFill>
              </a:rPr>
              <a:t>зин</a:t>
            </a:r>
            <a:r>
              <a:rPr lang="ru-RU"/>
              <a:t>, Гуано</a:t>
            </a:r>
            <a:r>
              <a:rPr lang="ru-RU">
                <a:solidFill>
                  <a:srgbClr val="FF0000"/>
                </a:solidFill>
              </a:rPr>
              <a:t>зин</a:t>
            </a:r>
            <a:r>
              <a:rPr lang="ru-RU"/>
              <a:t>.</a:t>
            </a:r>
          </a:p>
          <a:p>
            <a:pPr>
              <a:spcBef>
                <a:spcPct val="50000"/>
              </a:spcBef>
            </a:pPr>
            <a:r>
              <a:rPr lang="ru-RU" b="0"/>
              <a:t>                                                    </a:t>
            </a:r>
          </a:p>
        </p:txBody>
      </p:sp>
      <p:sp>
        <p:nvSpPr>
          <p:cNvPr id="3385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3851" name="Object 59"/>
          <p:cNvGraphicFramePr>
            <a:graphicFrameLocks noChangeAspect="1"/>
          </p:cNvGraphicFramePr>
          <p:nvPr/>
        </p:nvGraphicFramePr>
        <p:xfrm>
          <a:off x="3160713" y="515938"/>
          <a:ext cx="5940425" cy="5360987"/>
        </p:xfrm>
        <a:graphic>
          <a:graphicData uri="http://schemas.openxmlformats.org/presentationml/2006/ole">
            <p:oleObj spid="_x0000_s33851" name="ISIS/Draw Sketch" r:id="rId3" imgW="5368290" imgH="4845050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3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432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>
                <a:solidFill>
                  <a:srgbClr val="000099"/>
                </a:solidFill>
              </a:rPr>
              <a:t>Нуклеотиды</a:t>
            </a:r>
            <a:r>
              <a:rPr lang="ru-RU" b="0"/>
              <a:t> – продукты фосфорилирования нуклеозидов. Это фосфаты нуклеозидов по 5</a:t>
            </a:r>
            <a:r>
              <a:rPr lang="ru-RU" b="0" baseline="30000"/>
              <a:t>|</a:t>
            </a:r>
            <a:r>
              <a:rPr lang="ru-RU" b="0"/>
              <a:t> - положению остатка моносахарида: рибонуклеотиды </a:t>
            </a:r>
          </a:p>
          <a:p>
            <a:r>
              <a:rPr lang="ru-RU" b="0"/>
              <a:t>(мономеры РНК) и дезоксирибонуклеотиды (мономеры ДНК).Фосфатная группа (имеет кислотные св-ва) находится в 3</a:t>
            </a:r>
            <a:r>
              <a:rPr lang="en-US" b="0"/>
              <a:t>’ </a:t>
            </a:r>
            <a:r>
              <a:rPr lang="ru-RU" b="0"/>
              <a:t>или 5</a:t>
            </a:r>
            <a:r>
              <a:rPr lang="en-US" b="0"/>
              <a:t>’ </a:t>
            </a:r>
            <a:r>
              <a:rPr lang="ru-RU" b="0"/>
              <a:t>положении =&gt; нуклеотиды – это эстеры и кислоты.</a:t>
            </a:r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r>
              <a:rPr lang="ru-RU" b="0"/>
              <a:t>Известны нуклеотиды, </a:t>
            </a:r>
          </a:p>
          <a:p>
            <a:r>
              <a:rPr lang="ru-RU" b="0"/>
              <a:t>в которых фосфорная </a:t>
            </a:r>
          </a:p>
          <a:p>
            <a:r>
              <a:rPr lang="ru-RU" b="0"/>
              <a:t>кислота этерифицирует </a:t>
            </a:r>
          </a:p>
          <a:p>
            <a:r>
              <a:rPr lang="ru-RU" b="0"/>
              <a:t>две ОН группы  – 3</a:t>
            </a:r>
            <a:r>
              <a:rPr lang="ru-RU" b="0" baseline="30000"/>
              <a:t>|</a:t>
            </a:r>
            <a:r>
              <a:rPr lang="ru-RU" b="0"/>
              <a:t> и  5</a:t>
            </a:r>
            <a:r>
              <a:rPr lang="ru-RU" b="0" baseline="30000"/>
              <a:t>|</a:t>
            </a:r>
            <a:r>
              <a:rPr lang="ru-RU" b="0"/>
              <a:t>:</a:t>
            </a:r>
          </a:p>
          <a:p>
            <a:r>
              <a:rPr lang="ru-RU" b="0">
                <a:solidFill>
                  <a:srgbClr val="000099"/>
                </a:solidFill>
              </a:rPr>
              <a:t>циклическая 3</a:t>
            </a:r>
            <a:r>
              <a:rPr lang="ru-RU" b="0" baseline="30000">
                <a:solidFill>
                  <a:srgbClr val="000099"/>
                </a:solidFill>
              </a:rPr>
              <a:t>|</a:t>
            </a:r>
            <a:r>
              <a:rPr lang="ru-RU" b="0">
                <a:solidFill>
                  <a:srgbClr val="000099"/>
                </a:solidFill>
              </a:rPr>
              <a:t>, 5</a:t>
            </a:r>
            <a:r>
              <a:rPr lang="ru-RU" b="0" baseline="30000">
                <a:solidFill>
                  <a:srgbClr val="000099"/>
                </a:solidFill>
              </a:rPr>
              <a:t>|</a:t>
            </a:r>
            <a:r>
              <a:rPr lang="ru-RU" b="0">
                <a:solidFill>
                  <a:srgbClr val="000099"/>
                </a:solidFill>
              </a:rPr>
              <a:t> </a:t>
            </a:r>
          </a:p>
          <a:p>
            <a:r>
              <a:rPr lang="ru-RU" b="0">
                <a:solidFill>
                  <a:srgbClr val="000099"/>
                </a:solidFill>
              </a:rPr>
              <a:t>– адениловая (цАМФ) </a:t>
            </a:r>
          </a:p>
          <a:p>
            <a:r>
              <a:rPr lang="ru-RU" b="0">
                <a:solidFill>
                  <a:srgbClr val="000099"/>
                </a:solidFill>
              </a:rPr>
              <a:t>и циклическая  3</a:t>
            </a:r>
            <a:r>
              <a:rPr lang="ru-RU" b="0" baseline="30000">
                <a:solidFill>
                  <a:srgbClr val="000099"/>
                </a:solidFill>
              </a:rPr>
              <a:t>|</a:t>
            </a:r>
            <a:r>
              <a:rPr lang="ru-RU" b="0">
                <a:solidFill>
                  <a:srgbClr val="000099"/>
                </a:solidFill>
              </a:rPr>
              <a:t>, 5</a:t>
            </a:r>
            <a:r>
              <a:rPr lang="ru-RU" b="0" baseline="30000">
                <a:solidFill>
                  <a:srgbClr val="000099"/>
                </a:solidFill>
              </a:rPr>
              <a:t>| </a:t>
            </a:r>
          </a:p>
          <a:p>
            <a:r>
              <a:rPr lang="ru-RU" b="0">
                <a:solidFill>
                  <a:srgbClr val="000099"/>
                </a:solidFill>
              </a:rPr>
              <a:t>– гуаниловая (цГМФ) </a:t>
            </a:r>
          </a:p>
          <a:p>
            <a:r>
              <a:rPr lang="ru-RU" b="0">
                <a:solidFill>
                  <a:srgbClr val="000099"/>
                </a:solidFill>
              </a:rPr>
              <a:t>кислоты.</a:t>
            </a:r>
          </a:p>
          <a:p>
            <a:pPr>
              <a:spcBef>
                <a:spcPct val="50000"/>
              </a:spcBef>
            </a:pPr>
            <a:endParaRPr lang="ru-RU" b="0">
              <a:solidFill>
                <a:srgbClr val="000099"/>
              </a:solidFill>
            </a:endParaRPr>
          </a:p>
        </p:txBody>
      </p:sp>
      <p:sp>
        <p:nvSpPr>
          <p:cNvPr id="3493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4931" name="Object 115"/>
          <p:cNvGraphicFramePr>
            <a:graphicFrameLocks noChangeAspect="1"/>
          </p:cNvGraphicFramePr>
          <p:nvPr/>
        </p:nvGraphicFramePr>
        <p:xfrm>
          <a:off x="1979613" y="1268413"/>
          <a:ext cx="6121400" cy="2995612"/>
        </p:xfrm>
        <a:graphic>
          <a:graphicData uri="http://schemas.openxmlformats.org/presentationml/2006/ole">
            <p:oleObj spid="_x0000_s34931" name="ISIS/Draw Sketch" r:id="rId3" imgW="5780178" imgH="2825865" progId="ISISServer">
              <p:embed/>
            </p:oleObj>
          </a:graphicData>
        </a:graphic>
      </p:graphicFrame>
      <p:sp>
        <p:nvSpPr>
          <p:cNvPr id="34935" name="Rectangle 6"/>
          <p:cNvSpPr>
            <a:spLocks noChangeArrowheads="1"/>
          </p:cNvSpPr>
          <p:nvPr/>
        </p:nvSpPr>
        <p:spPr bwMode="auto">
          <a:xfrm>
            <a:off x="0" y="22431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4932" name="Object 116"/>
          <p:cNvGraphicFramePr>
            <a:graphicFrameLocks noChangeAspect="1"/>
          </p:cNvGraphicFramePr>
          <p:nvPr/>
        </p:nvGraphicFramePr>
        <p:xfrm>
          <a:off x="2987675" y="4581525"/>
          <a:ext cx="5919788" cy="2609850"/>
        </p:xfrm>
        <a:graphic>
          <a:graphicData uri="http://schemas.openxmlformats.org/presentationml/2006/ole">
            <p:oleObj spid="_x0000_s34932" name="ISIS/Draw Sketch" r:id="rId4" imgW="5378450" imgH="2369820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4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6279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0"/>
              <a:t>	</a:t>
            </a:r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r>
              <a:rPr lang="ru-RU" sz="2000">
                <a:solidFill>
                  <a:srgbClr val="660033"/>
                </a:solidFill>
              </a:rPr>
              <a:t>Образование НК – полинуклеотида:</a:t>
            </a:r>
            <a:r>
              <a:rPr lang="ru-RU"/>
              <a:t> </a:t>
            </a:r>
          </a:p>
          <a:p>
            <a:pPr algn="just"/>
            <a:r>
              <a:rPr lang="ru-RU"/>
              <a:t>Нуклеотиды связываются </a:t>
            </a:r>
            <a:r>
              <a:rPr lang="ru-RU">
                <a:solidFill>
                  <a:srgbClr val="000099"/>
                </a:solidFill>
              </a:rPr>
              <a:t>фосфатной </a:t>
            </a:r>
          </a:p>
          <a:p>
            <a:pPr algn="just"/>
            <a:r>
              <a:rPr lang="ru-RU"/>
              <a:t>группой с </a:t>
            </a:r>
            <a:r>
              <a:rPr lang="ru-RU">
                <a:solidFill>
                  <a:srgbClr val="990000"/>
                </a:solidFill>
              </a:rPr>
              <a:t>С-3</a:t>
            </a:r>
            <a:r>
              <a:rPr lang="ru-RU" baseline="30000">
                <a:solidFill>
                  <a:srgbClr val="990000"/>
                </a:solidFill>
              </a:rPr>
              <a:t>|</a:t>
            </a:r>
            <a:r>
              <a:rPr lang="ru-RU"/>
              <a:t> моносахарида </a:t>
            </a:r>
          </a:p>
          <a:p>
            <a:pPr algn="just"/>
            <a:r>
              <a:rPr lang="ru-RU">
                <a:solidFill>
                  <a:srgbClr val="000099"/>
                </a:solidFill>
              </a:rPr>
              <a:t>предыдущего</a:t>
            </a:r>
            <a:r>
              <a:rPr lang="ru-RU"/>
              <a:t> мононуклеотида  и </a:t>
            </a:r>
          </a:p>
          <a:p>
            <a:pPr algn="just"/>
            <a:r>
              <a:rPr lang="ru-RU"/>
              <a:t>с  </a:t>
            </a:r>
            <a:r>
              <a:rPr lang="ru-RU">
                <a:solidFill>
                  <a:srgbClr val="990000"/>
                </a:solidFill>
              </a:rPr>
              <a:t>С-5</a:t>
            </a:r>
            <a:r>
              <a:rPr lang="ru-RU" baseline="30000">
                <a:solidFill>
                  <a:srgbClr val="990000"/>
                </a:solidFill>
              </a:rPr>
              <a:t>|</a:t>
            </a:r>
            <a:r>
              <a:rPr lang="ru-RU" baseline="30000"/>
              <a:t> </a:t>
            </a:r>
            <a:r>
              <a:rPr lang="ru-RU"/>
              <a:t> </a:t>
            </a:r>
            <a:r>
              <a:rPr lang="ru-RU">
                <a:solidFill>
                  <a:srgbClr val="000099"/>
                </a:solidFill>
              </a:rPr>
              <a:t>последующего </a:t>
            </a:r>
            <a:r>
              <a:rPr lang="ru-RU"/>
              <a:t>мононуклеотида:</a:t>
            </a:r>
          </a:p>
          <a:p>
            <a:endParaRPr lang="ru-RU"/>
          </a:p>
          <a:p>
            <a:r>
              <a:rPr lang="ru-RU"/>
              <a:t>Генетическая информация записана </a:t>
            </a:r>
          </a:p>
          <a:p>
            <a:r>
              <a:rPr lang="ru-RU"/>
              <a:t>(закодирована) в </a:t>
            </a:r>
            <a:r>
              <a:rPr lang="ru-RU">
                <a:solidFill>
                  <a:srgbClr val="990000"/>
                </a:solidFill>
              </a:rPr>
              <a:t>нуклеотидной  </a:t>
            </a:r>
          </a:p>
          <a:p>
            <a:r>
              <a:rPr lang="ru-RU">
                <a:solidFill>
                  <a:srgbClr val="990000"/>
                </a:solidFill>
              </a:rPr>
              <a:t>последовательности</a:t>
            </a:r>
            <a:r>
              <a:rPr lang="ru-RU"/>
              <a:t> (первичной структуре) ДНК. </a:t>
            </a:r>
          </a:p>
          <a:p>
            <a:pPr algn="just"/>
            <a:endParaRPr lang="ru-RU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r>
              <a:rPr lang="ru-RU" b="0"/>
              <a:t>                                                                        </a:t>
            </a:r>
            <a:r>
              <a:rPr lang="ru-RU" sz="2400">
                <a:solidFill>
                  <a:srgbClr val="990000"/>
                </a:solidFill>
              </a:rPr>
              <a:t>дА- дЦ- дГ- Т</a:t>
            </a:r>
            <a:r>
              <a:rPr lang="ru-RU" b="0"/>
              <a:t> </a:t>
            </a:r>
          </a:p>
          <a:p>
            <a:pPr algn="just"/>
            <a:endParaRPr lang="ru-RU" b="0"/>
          </a:p>
          <a:p>
            <a:pPr algn="just"/>
            <a:endParaRPr lang="ru-RU" b="0"/>
          </a:p>
          <a:p>
            <a:pPr algn="just"/>
            <a:endParaRPr lang="ru-RU" b="0"/>
          </a:p>
        </p:txBody>
      </p:sp>
      <p:sp>
        <p:nvSpPr>
          <p:cNvPr id="3794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7947" name="Object 59"/>
          <p:cNvGraphicFramePr>
            <a:graphicFrameLocks noChangeAspect="1"/>
          </p:cNvGraphicFramePr>
          <p:nvPr/>
        </p:nvGraphicFramePr>
        <p:xfrm>
          <a:off x="3779838" y="0"/>
          <a:ext cx="4652962" cy="6513513"/>
        </p:xfrm>
        <a:graphic>
          <a:graphicData uri="http://schemas.openxmlformats.org/presentationml/2006/ole">
            <p:oleObj spid="_x0000_s37947" name="ISIS/Draw Sketch" r:id="rId3" imgW="5168458" imgH="7238894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7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2326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/>
              <a:t>  	</a:t>
            </a:r>
            <a:r>
              <a:rPr lang="ru-RU">
                <a:solidFill>
                  <a:srgbClr val="990000"/>
                </a:solidFill>
              </a:rPr>
              <a:t>Вторичная структура ДНК</a:t>
            </a:r>
            <a:r>
              <a:rPr lang="ru-RU"/>
              <a:t> – пространственная организация полинуклеотидных цепей -  </a:t>
            </a:r>
            <a:r>
              <a:rPr lang="ru-RU" i="1">
                <a:solidFill>
                  <a:srgbClr val="000099"/>
                </a:solidFill>
              </a:rPr>
              <a:t>двойная правозакрученная спираль,</a:t>
            </a:r>
            <a:r>
              <a:rPr lang="ru-RU"/>
              <a:t>  стабилизированная водородными связями между комплементарными азотистыми основаниями двух нитей: </a:t>
            </a:r>
            <a:r>
              <a:rPr lang="en-US" i="1">
                <a:solidFill>
                  <a:srgbClr val="006600"/>
                </a:solidFill>
              </a:rPr>
              <a:t>d</a:t>
            </a:r>
            <a:r>
              <a:rPr lang="ru-RU" i="1">
                <a:solidFill>
                  <a:srgbClr val="006600"/>
                </a:solidFill>
              </a:rPr>
              <a:t> спирали </a:t>
            </a:r>
            <a:r>
              <a:rPr lang="en-US" i="1">
                <a:solidFill>
                  <a:srgbClr val="006600"/>
                </a:solidFill>
              </a:rPr>
              <a:t>-</a:t>
            </a:r>
            <a:r>
              <a:rPr lang="ru-RU" i="1">
                <a:solidFill>
                  <a:srgbClr val="006600"/>
                </a:solidFill>
              </a:rPr>
              <a:t> 1,8-2,0 нм.,</a:t>
            </a:r>
            <a:r>
              <a:rPr lang="en-US" i="1">
                <a:solidFill>
                  <a:srgbClr val="006600"/>
                </a:solidFill>
              </a:rPr>
              <a:t> </a:t>
            </a:r>
            <a:r>
              <a:rPr lang="ru-RU" i="1">
                <a:solidFill>
                  <a:srgbClr val="006600"/>
                </a:solidFill>
              </a:rPr>
              <a:t>в каждом витке 10 пар оснований, шаг спирали - 3,4 нм.</a:t>
            </a:r>
          </a:p>
          <a:p>
            <a:r>
              <a:rPr lang="ru-RU" i="1">
                <a:solidFill>
                  <a:srgbClr val="000099"/>
                </a:solidFill>
              </a:rPr>
              <a:t>	Комплементарными парами</a:t>
            </a:r>
            <a:r>
              <a:rPr lang="ru-RU"/>
              <a:t> являются :</a:t>
            </a:r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r>
              <a:rPr lang="ru-RU">
                <a:solidFill>
                  <a:srgbClr val="000099"/>
                </a:solidFill>
              </a:rPr>
              <a:t>	Комплементарность –</a:t>
            </a:r>
            <a:r>
              <a:rPr lang="ru-RU"/>
              <a:t> химическая основа хранения и передачи наследственных признаков. Сохранность нуклеотидной последовательности – залог безошибочной передачи генетической информации. </a:t>
            </a:r>
            <a:r>
              <a:rPr lang="ru-RU">
                <a:solidFill>
                  <a:srgbClr val="800080"/>
                </a:solidFill>
              </a:rPr>
              <a:t>Мутации</a:t>
            </a:r>
            <a:r>
              <a:rPr lang="ru-RU"/>
              <a:t> – изменение нуклеотидной последовательности под действием различных факторов:</a:t>
            </a:r>
          </a:p>
          <a:p>
            <a:pPr>
              <a:buFontTx/>
              <a:buChar char="-"/>
            </a:pPr>
            <a:r>
              <a:rPr lang="ru-RU">
                <a:solidFill>
                  <a:srgbClr val="990000"/>
                </a:solidFill>
              </a:rPr>
              <a:t>сдвиг таутомерного равновесия</a:t>
            </a:r>
            <a:r>
              <a:rPr lang="ru-RU"/>
              <a:t>: тимин в лактамной форме не образует комплементарной пары с гуанином, а в лактимной – образует, что приводит к замене пары </a:t>
            </a:r>
            <a:r>
              <a:rPr lang="ru-RU">
                <a:solidFill>
                  <a:srgbClr val="000099"/>
                </a:solidFill>
              </a:rPr>
              <a:t>тимин-аденин</a:t>
            </a:r>
            <a:r>
              <a:rPr lang="ru-RU"/>
              <a:t> на пару </a:t>
            </a:r>
            <a:r>
              <a:rPr lang="ru-RU">
                <a:solidFill>
                  <a:srgbClr val="000099"/>
                </a:solidFill>
              </a:rPr>
              <a:t>тимин-гуанин;</a:t>
            </a:r>
          </a:p>
          <a:p>
            <a:pPr>
              <a:buFontTx/>
              <a:buChar char="-"/>
            </a:pPr>
            <a:r>
              <a:rPr lang="ru-RU">
                <a:solidFill>
                  <a:srgbClr val="990000"/>
                </a:solidFill>
              </a:rPr>
              <a:t>воздействие химических факторов и излучений:</a:t>
            </a:r>
            <a:r>
              <a:rPr lang="ru-RU"/>
              <a:t> дезаминирование аминогруппы в аденозине под действием азотистой кислоты приводит к замене пары </a:t>
            </a:r>
            <a:r>
              <a:rPr lang="ru-RU">
                <a:solidFill>
                  <a:srgbClr val="000099"/>
                </a:solidFill>
              </a:rPr>
              <a:t>А-Т</a:t>
            </a:r>
            <a:r>
              <a:rPr lang="ru-RU"/>
              <a:t> на «аномальную» пару </a:t>
            </a:r>
            <a:r>
              <a:rPr lang="ru-RU">
                <a:solidFill>
                  <a:srgbClr val="000099"/>
                </a:solidFill>
              </a:rPr>
              <a:t>гипоксантин - цитозин</a:t>
            </a:r>
            <a:r>
              <a:rPr lang="ru-RU"/>
              <a:t> </a:t>
            </a:r>
          </a:p>
        </p:txBody>
      </p:sp>
      <p:sp>
        <p:nvSpPr>
          <p:cNvPr id="3897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8971" name="Object 59"/>
          <p:cNvGraphicFramePr>
            <a:graphicFrameLocks noChangeAspect="1"/>
          </p:cNvGraphicFramePr>
          <p:nvPr/>
        </p:nvGraphicFramePr>
        <p:xfrm>
          <a:off x="503238" y="1700213"/>
          <a:ext cx="8137525" cy="2128837"/>
        </p:xfrm>
        <a:graphic>
          <a:graphicData uri="http://schemas.openxmlformats.org/presentationml/2006/ole">
            <p:oleObj spid="_x0000_s38971" name="ISIS/Draw Sketch" r:id="rId3" imgW="6590293" imgH="1719428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6929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/>
              <a:t>	</a:t>
            </a:r>
            <a:r>
              <a:rPr lang="ru-RU"/>
              <a:t>Полинуклеотидные цепи в спирали антипараллельны, т.е в одной цепи фосфодиэфирные связи образуются в направлении 5</a:t>
            </a:r>
            <a:r>
              <a:rPr lang="ru-RU" baseline="30000"/>
              <a:t>|</a:t>
            </a:r>
            <a:r>
              <a:rPr lang="ru-RU"/>
              <a:t>-3</a:t>
            </a:r>
            <a:r>
              <a:rPr lang="ru-RU" baseline="30000"/>
              <a:t>|</a:t>
            </a:r>
            <a:r>
              <a:rPr lang="ru-RU"/>
              <a:t>, в другой – 3</a:t>
            </a:r>
            <a:r>
              <a:rPr lang="ru-RU" baseline="30000"/>
              <a:t>|</a:t>
            </a:r>
            <a:r>
              <a:rPr lang="ru-RU"/>
              <a:t>-5</a:t>
            </a:r>
            <a:r>
              <a:rPr lang="ru-RU" baseline="30000"/>
              <a:t>|</a:t>
            </a:r>
            <a:r>
              <a:rPr lang="ru-RU"/>
              <a:t>. Две цепи ДНК в спирали не идентичны, но </a:t>
            </a:r>
            <a:r>
              <a:rPr lang="ru-RU">
                <a:solidFill>
                  <a:srgbClr val="000099"/>
                </a:solidFill>
              </a:rPr>
              <a:t>комплементарны</a:t>
            </a:r>
            <a:r>
              <a:rPr lang="ru-RU"/>
              <a:t>, т.е. первичная структура одной цепи </a:t>
            </a:r>
            <a:r>
              <a:rPr lang="ru-RU">
                <a:solidFill>
                  <a:srgbClr val="000099"/>
                </a:solidFill>
              </a:rPr>
              <a:t>предопределяет </a:t>
            </a:r>
            <a:r>
              <a:rPr lang="ru-RU"/>
              <a:t>первичную структуру второй цепи.</a:t>
            </a:r>
          </a:p>
          <a:p>
            <a:endParaRPr lang="ru-RU"/>
          </a:p>
          <a:p>
            <a:pPr>
              <a:spcBef>
                <a:spcPct val="50000"/>
              </a:spcBef>
            </a:pPr>
            <a:endParaRPr lang="ru-RU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  <a:p>
            <a:pPr>
              <a:spcBef>
                <a:spcPct val="50000"/>
              </a:spcBef>
            </a:pPr>
            <a:endParaRPr lang="ru-RU" b="0"/>
          </a:p>
        </p:txBody>
      </p:sp>
      <p:sp>
        <p:nvSpPr>
          <p:cNvPr id="6963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69635" name="Picture 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1290638"/>
            <a:ext cx="9144000" cy="556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6833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endParaRPr lang="ru-RU" b="0"/>
          </a:p>
          <a:p>
            <a:r>
              <a:rPr lang="ru-RU"/>
              <a:t>В зависимости от функций </a:t>
            </a:r>
          </a:p>
          <a:p>
            <a:r>
              <a:rPr lang="ru-RU"/>
              <a:t>различают три вида РНК :</a:t>
            </a:r>
          </a:p>
          <a:p>
            <a:r>
              <a:rPr lang="ru-RU">
                <a:solidFill>
                  <a:srgbClr val="660033"/>
                </a:solidFill>
              </a:rPr>
              <a:t>транспортная  РНК (тРНК), </a:t>
            </a:r>
          </a:p>
          <a:p>
            <a:r>
              <a:rPr lang="ru-RU">
                <a:solidFill>
                  <a:srgbClr val="660033"/>
                </a:solidFill>
              </a:rPr>
              <a:t>матричная РНК (мРНК) </a:t>
            </a:r>
          </a:p>
          <a:p>
            <a:r>
              <a:rPr lang="ru-RU">
                <a:solidFill>
                  <a:srgbClr val="660033"/>
                </a:solidFill>
              </a:rPr>
              <a:t>и рибосомная РНК (рРНК).</a:t>
            </a:r>
            <a:r>
              <a:rPr lang="ru-RU"/>
              <a:t> </a:t>
            </a:r>
          </a:p>
          <a:p>
            <a:r>
              <a:rPr lang="ru-RU"/>
              <a:t>Различаются местоположением </a:t>
            </a:r>
          </a:p>
          <a:p>
            <a:r>
              <a:rPr lang="ru-RU"/>
              <a:t>в клетке, составом, </a:t>
            </a:r>
          </a:p>
          <a:p>
            <a:r>
              <a:rPr lang="ru-RU"/>
              <a:t>размерами и   функциями.</a:t>
            </a:r>
          </a:p>
          <a:p>
            <a:r>
              <a:rPr lang="ru-RU"/>
              <a:t>              </a:t>
            </a:r>
            <a:endParaRPr lang="ru-RU">
              <a:solidFill>
                <a:srgbClr val="660033"/>
              </a:solidFill>
            </a:endParaRPr>
          </a:p>
          <a:p>
            <a:r>
              <a:rPr lang="ru-RU">
                <a:solidFill>
                  <a:srgbClr val="660033"/>
                </a:solidFill>
              </a:rPr>
              <a:t>тРНК</a:t>
            </a:r>
            <a:r>
              <a:rPr lang="ru-RU"/>
              <a:t>  (10-20% от всех клеточных РНК)– </a:t>
            </a:r>
          </a:p>
          <a:p>
            <a:r>
              <a:rPr lang="ru-RU">
                <a:solidFill>
                  <a:srgbClr val="660033"/>
                </a:solidFill>
              </a:rPr>
              <a:t>транспортирование</a:t>
            </a:r>
            <a:r>
              <a:rPr lang="ru-RU"/>
              <a:t> аминокислот к месту синтеза </a:t>
            </a:r>
          </a:p>
          <a:p>
            <a:r>
              <a:rPr lang="ru-RU"/>
              <a:t>белка – в рибосомы. Структура тРНК - единая цепь </a:t>
            </a:r>
          </a:p>
          <a:p>
            <a:r>
              <a:rPr lang="ru-RU"/>
              <a:t>(однотяжевая), которая в пространстве  образует </a:t>
            </a:r>
          </a:p>
          <a:p>
            <a:r>
              <a:rPr lang="ru-RU"/>
              <a:t>вторичную структуру, получившую </a:t>
            </a:r>
          </a:p>
          <a:p>
            <a:r>
              <a:rPr lang="ru-RU"/>
              <a:t>название «</a:t>
            </a:r>
            <a:r>
              <a:rPr lang="ru-RU">
                <a:solidFill>
                  <a:srgbClr val="006600"/>
                </a:solidFill>
              </a:rPr>
              <a:t>клеверного листа».</a:t>
            </a:r>
            <a:endParaRPr lang="ru-RU"/>
          </a:p>
        </p:txBody>
      </p:sp>
      <p:sp>
        <p:nvSpPr>
          <p:cNvPr id="4102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1019" name="Object 59"/>
          <p:cNvGraphicFramePr>
            <a:graphicFrameLocks noChangeAspect="1"/>
          </p:cNvGraphicFramePr>
          <p:nvPr/>
        </p:nvGraphicFramePr>
        <p:xfrm>
          <a:off x="2990850" y="219075"/>
          <a:ext cx="6153150" cy="6638925"/>
        </p:xfrm>
        <a:graphic>
          <a:graphicData uri="http://schemas.openxmlformats.org/presentationml/2006/ole">
            <p:oleObj spid="_x0000_s41019" name="ISIS/Draw Sketch" r:id="rId3" imgW="6154420" imgH="6633210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2024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b="0" dirty="0" smtClean="0"/>
              <a:t>	</a:t>
            </a:r>
            <a:r>
              <a:rPr lang="ru-RU" dirty="0" err="1" smtClean="0">
                <a:solidFill>
                  <a:srgbClr val="660033"/>
                </a:solidFill>
              </a:rPr>
              <a:t>мРНК</a:t>
            </a:r>
            <a:r>
              <a:rPr lang="ru-RU" dirty="0" smtClean="0">
                <a:solidFill>
                  <a:srgbClr val="660033"/>
                </a:solidFill>
              </a:rPr>
              <a:t> </a:t>
            </a:r>
            <a:r>
              <a:rPr lang="ru-RU" dirty="0" smtClean="0"/>
              <a:t>является матрицей для синтеза белка. Состоит из одной цепи, длина которой определяется длиной синтезируемой белковой молекулы. Кодону ДНК соответствует антикодон в </a:t>
            </a:r>
            <a:r>
              <a:rPr lang="ru-RU" dirty="0" err="1" smtClean="0"/>
              <a:t>мРНК</a:t>
            </a:r>
            <a:r>
              <a:rPr lang="ru-RU" dirty="0" smtClean="0"/>
              <a:t>. К </a:t>
            </a:r>
            <a:r>
              <a:rPr lang="ru-RU" dirty="0" err="1" smtClean="0"/>
              <a:t>мРНК</a:t>
            </a:r>
            <a:r>
              <a:rPr lang="ru-RU" dirty="0" smtClean="0"/>
              <a:t>, находящейся в рибосоме, приходит </a:t>
            </a:r>
            <a:r>
              <a:rPr lang="ru-RU" dirty="0" err="1" smtClean="0"/>
              <a:t>тРНК</a:t>
            </a:r>
            <a:r>
              <a:rPr lang="ru-RU" dirty="0" smtClean="0"/>
              <a:t>, несущая </a:t>
            </a:r>
            <a:r>
              <a:rPr lang="el-GR" dirty="0" smtClean="0">
                <a:latin typeface="Arial"/>
                <a:cs typeface="Arial"/>
              </a:rPr>
              <a:t>α</a:t>
            </a:r>
            <a:r>
              <a:rPr lang="ru-RU" dirty="0" smtClean="0"/>
              <a:t>-аминокислоты. </a:t>
            </a:r>
          </a:p>
          <a:p>
            <a:pPr eaLnBrk="1" hangingPunct="1">
              <a:defRPr/>
            </a:pPr>
            <a:r>
              <a:rPr lang="ru-RU" dirty="0" smtClean="0"/>
              <a:t>	</a:t>
            </a:r>
            <a:r>
              <a:rPr lang="ru-RU" dirty="0" err="1" smtClean="0">
                <a:solidFill>
                  <a:srgbClr val="660033"/>
                </a:solidFill>
              </a:rPr>
              <a:t>Рибосомная</a:t>
            </a:r>
            <a:r>
              <a:rPr lang="ru-RU" dirty="0" smtClean="0">
                <a:solidFill>
                  <a:srgbClr val="660033"/>
                </a:solidFill>
              </a:rPr>
              <a:t> РНК (</a:t>
            </a:r>
            <a:r>
              <a:rPr lang="ru-RU" dirty="0" err="1" smtClean="0">
                <a:solidFill>
                  <a:srgbClr val="660033"/>
                </a:solidFill>
              </a:rPr>
              <a:t>рРНК</a:t>
            </a:r>
            <a:r>
              <a:rPr lang="ru-RU" dirty="0" smtClean="0">
                <a:solidFill>
                  <a:srgbClr val="660033"/>
                </a:solidFill>
              </a:rPr>
              <a:t>)</a:t>
            </a:r>
            <a:r>
              <a:rPr lang="ru-RU" dirty="0" smtClean="0"/>
              <a:t> непосредственно принимает участие в синтезе белков в рибосомах. На долю </a:t>
            </a:r>
            <a:r>
              <a:rPr lang="ru-RU" dirty="0" err="1" smtClean="0"/>
              <a:t>рРНК</a:t>
            </a:r>
            <a:r>
              <a:rPr lang="ru-RU" dirty="0" smtClean="0"/>
              <a:t> приходится до 80 % от суммы клеточных РНК.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dirty="0" smtClean="0"/>
              <a:t>	</a:t>
            </a:r>
            <a:r>
              <a:rPr lang="ru-RU" sz="2000" cap="all" dirty="0" err="1" smtClean="0">
                <a:solidFill>
                  <a:srgbClr val="FF0000"/>
                </a:solidFill>
              </a:rPr>
              <a:t>Нуклеозидполифосфаты</a:t>
            </a:r>
            <a:endParaRPr lang="ru-RU" sz="2000" cap="all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ru-RU" dirty="0" smtClean="0"/>
              <a:t>Образование АДФ АТФ </a:t>
            </a:r>
          </a:p>
          <a:p>
            <a:pPr eaLnBrk="1" hangingPunct="1">
              <a:defRPr/>
            </a:pPr>
            <a:r>
              <a:rPr lang="ru-RU" dirty="0" smtClean="0"/>
              <a:t>сопровождается </a:t>
            </a:r>
          </a:p>
          <a:p>
            <a:pPr eaLnBrk="1" hangingPunct="1">
              <a:defRPr/>
            </a:pPr>
            <a:r>
              <a:rPr lang="ru-RU" dirty="0" smtClean="0"/>
              <a:t>аккумулированием </a:t>
            </a:r>
          </a:p>
          <a:p>
            <a:pPr eaLnBrk="1" hangingPunct="1">
              <a:defRPr/>
            </a:pPr>
            <a:r>
              <a:rPr lang="ru-RU" dirty="0" smtClean="0"/>
              <a:t>энергии в </a:t>
            </a:r>
            <a:r>
              <a:rPr lang="ru-RU" dirty="0" err="1" smtClean="0"/>
              <a:t>ангидри</a:t>
            </a:r>
            <a:r>
              <a:rPr lang="ru-RU" dirty="0" smtClean="0"/>
              <a:t>-</a:t>
            </a:r>
          </a:p>
          <a:p>
            <a:pPr eaLnBrk="1" hangingPunct="1">
              <a:defRPr/>
            </a:pPr>
            <a:r>
              <a:rPr lang="ru-RU" dirty="0" err="1" smtClean="0"/>
              <a:t>дных</a:t>
            </a:r>
            <a:r>
              <a:rPr lang="ru-RU" dirty="0" smtClean="0"/>
              <a:t> (макроэргических) </a:t>
            </a:r>
          </a:p>
          <a:p>
            <a:pPr eaLnBrk="1" hangingPunct="1">
              <a:defRPr/>
            </a:pPr>
            <a:r>
              <a:rPr lang="ru-RU" dirty="0" smtClean="0"/>
              <a:t>связях Р~</a:t>
            </a:r>
            <a:r>
              <a:rPr lang="en-US" dirty="0" smtClean="0"/>
              <a:t>O</a:t>
            </a:r>
            <a:r>
              <a:rPr lang="ru-RU" dirty="0" smtClean="0"/>
              <a:t>. При гидролизе </a:t>
            </a:r>
          </a:p>
          <a:p>
            <a:pPr eaLnBrk="1" hangingPunct="1">
              <a:defRPr/>
            </a:pPr>
            <a:r>
              <a:rPr lang="ru-RU" dirty="0" smtClean="0"/>
              <a:t>АТФ и АДФ эта энергия </a:t>
            </a:r>
          </a:p>
          <a:p>
            <a:pPr eaLnBrk="1" hangingPunct="1">
              <a:defRPr/>
            </a:pPr>
            <a:r>
              <a:rPr lang="ru-RU" dirty="0" smtClean="0"/>
              <a:t>(32 кДж/моль) выделяется </a:t>
            </a:r>
          </a:p>
          <a:p>
            <a:pPr eaLnBrk="1" hangingPunct="1">
              <a:defRPr/>
            </a:pPr>
            <a:r>
              <a:rPr lang="ru-RU" dirty="0" smtClean="0"/>
              <a:t>и поэтому АТФ в </a:t>
            </a:r>
          </a:p>
          <a:p>
            <a:pPr eaLnBrk="1" hangingPunct="1">
              <a:defRPr/>
            </a:pPr>
            <a:r>
              <a:rPr lang="ru-RU" dirty="0" smtClean="0"/>
              <a:t>биохимических </a:t>
            </a:r>
          </a:p>
          <a:p>
            <a:pPr eaLnBrk="1" hangingPunct="1">
              <a:defRPr/>
            </a:pPr>
            <a:r>
              <a:rPr lang="ru-RU" dirty="0" smtClean="0"/>
              <a:t>превращениях </a:t>
            </a:r>
          </a:p>
          <a:p>
            <a:pPr eaLnBrk="1" hangingPunct="1">
              <a:defRPr/>
            </a:pPr>
            <a:r>
              <a:rPr lang="ru-RU" dirty="0" smtClean="0"/>
              <a:t>(сопряженных реакциях) </a:t>
            </a:r>
          </a:p>
          <a:p>
            <a:pPr eaLnBrk="1" hangingPunct="1">
              <a:defRPr/>
            </a:pPr>
            <a:r>
              <a:rPr lang="ru-RU" dirty="0" smtClean="0"/>
              <a:t>выступает в качестве </a:t>
            </a:r>
          </a:p>
          <a:p>
            <a:pPr eaLnBrk="1" hangingPunct="1">
              <a:defRPr/>
            </a:pPr>
            <a:r>
              <a:rPr lang="ru-RU" dirty="0" smtClean="0"/>
              <a:t>«источника» энергии.</a:t>
            </a: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b="0" dirty="0" smtClean="0"/>
          </a:p>
        </p:txBody>
      </p:sp>
      <p:sp>
        <p:nvSpPr>
          <p:cNvPr id="4204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043" name="Object 59"/>
          <p:cNvGraphicFramePr>
            <a:graphicFrameLocks noChangeAspect="1"/>
          </p:cNvGraphicFramePr>
          <p:nvPr/>
        </p:nvGraphicFramePr>
        <p:xfrm>
          <a:off x="2819400" y="2486025"/>
          <a:ext cx="6324600" cy="4371975"/>
        </p:xfrm>
        <a:graphic>
          <a:graphicData uri="http://schemas.openxmlformats.org/presentationml/2006/ole">
            <p:oleObj spid="_x0000_s42043" name="ISIS/Draw Sketch" r:id="rId3" imgW="6567170" imgH="4544060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6770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sz="2400" cap="all" dirty="0" err="1" smtClean="0">
                <a:solidFill>
                  <a:srgbClr val="FF0000"/>
                </a:solidFill>
              </a:rPr>
              <a:t>Никотинамиднуклеотиды</a:t>
            </a:r>
            <a:endParaRPr lang="ru-RU" sz="2400" cap="all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endParaRPr lang="ru-RU" b="0" dirty="0" smtClean="0"/>
          </a:p>
          <a:p>
            <a:pPr eaLnBrk="1" hangingPunct="1">
              <a:defRPr/>
            </a:pPr>
            <a:r>
              <a:rPr lang="ru-RU" i="1" dirty="0" smtClean="0">
                <a:solidFill>
                  <a:srgbClr val="000099"/>
                </a:solidFill>
              </a:rPr>
              <a:t>	</a:t>
            </a:r>
            <a:r>
              <a:rPr lang="ru-RU" i="1" dirty="0" err="1" smtClean="0">
                <a:solidFill>
                  <a:srgbClr val="000099"/>
                </a:solidFill>
              </a:rPr>
              <a:t>Никотинамиддинуклетид</a:t>
            </a:r>
            <a:r>
              <a:rPr lang="ru-RU" i="1" dirty="0" smtClean="0">
                <a:solidFill>
                  <a:srgbClr val="000099"/>
                </a:solidFill>
              </a:rPr>
              <a:t> и </a:t>
            </a:r>
            <a:r>
              <a:rPr lang="ru-RU" i="1" dirty="0" err="1" smtClean="0">
                <a:solidFill>
                  <a:srgbClr val="000099"/>
                </a:solidFill>
              </a:rPr>
              <a:t>никотинамиддинуклетидфосфат</a:t>
            </a:r>
            <a:r>
              <a:rPr lang="ru-RU" i="1" dirty="0" smtClean="0">
                <a:solidFill>
                  <a:srgbClr val="000099"/>
                </a:solidFill>
              </a:rPr>
              <a:t> </a:t>
            </a:r>
          </a:p>
          <a:p>
            <a:pPr eaLnBrk="1" hangingPunct="1">
              <a:defRPr/>
            </a:pPr>
            <a:r>
              <a:rPr lang="ru-RU" i="1" dirty="0" smtClean="0">
                <a:solidFill>
                  <a:srgbClr val="000099"/>
                </a:solidFill>
              </a:rPr>
              <a:t>                                          (НАД</a:t>
            </a:r>
            <a:r>
              <a:rPr lang="ru-RU" i="1" baseline="30000" dirty="0" smtClean="0">
                <a:solidFill>
                  <a:srgbClr val="000099"/>
                </a:solidFill>
              </a:rPr>
              <a:t>+</a:t>
            </a:r>
            <a:r>
              <a:rPr lang="ru-RU" i="1" dirty="0" smtClean="0">
                <a:solidFill>
                  <a:srgbClr val="000099"/>
                </a:solidFill>
              </a:rPr>
              <a:t>)</a:t>
            </a:r>
            <a:r>
              <a:rPr lang="ru-RU" b="0" dirty="0" smtClean="0"/>
              <a:t>          и            </a:t>
            </a:r>
            <a:r>
              <a:rPr lang="ru-RU" i="1" dirty="0" smtClean="0">
                <a:solidFill>
                  <a:srgbClr val="000099"/>
                </a:solidFill>
              </a:rPr>
              <a:t>(НАДФ</a:t>
            </a:r>
            <a:r>
              <a:rPr lang="ru-RU" i="1" baseline="30000" dirty="0" smtClean="0">
                <a:solidFill>
                  <a:srgbClr val="000099"/>
                </a:solidFill>
              </a:rPr>
              <a:t>+</a:t>
            </a:r>
            <a:r>
              <a:rPr lang="ru-RU" i="1" dirty="0" smtClean="0">
                <a:solidFill>
                  <a:srgbClr val="000099"/>
                </a:solidFill>
              </a:rPr>
              <a:t>)</a:t>
            </a:r>
          </a:p>
          <a:p>
            <a:pPr algn="ctr" eaLnBrk="1" hangingPunct="1">
              <a:defRPr/>
            </a:pPr>
            <a:r>
              <a:rPr lang="ru-RU" i="1" dirty="0" smtClean="0">
                <a:solidFill>
                  <a:srgbClr val="000099"/>
                </a:solidFill>
              </a:rPr>
              <a:t>– коферменты </a:t>
            </a:r>
            <a:r>
              <a:rPr lang="ru-RU" i="1" dirty="0" err="1" smtClean="0">
                <a:solidFill>
                  <a:srgbClr val="000099"/>
                </a:solidFill>
              </a:rPr>
              <a:t>окислительно</a:t>
            </a:r>
            <a:r>
              <a:rPr lang="ru-RU" i="1" dirty="0" smtClean="0">
                <a:solidFill>
                  <a:srgbClr val="000099"/>
                </a:solidFill>
              </a:rPr>
              <a:t>-восстановительных ферментов –                       </a:t>
            </a:r>
            <a:r>
              <a:rPr lang="ru-RU" i="1" dirty="0" err="1" smtClean="0">
                <a:solidFill>
                  <a:srgbClr val="990000"/>
                </a:solidFill>
              </a:rPr>
              <a:t>дегидрогеназ</a:t>
            </a:r>
            <a:r>
              <a:rPr lang="ru-RU" i="1" dirty="0" smtClean="0">
                <a:solidFill>
                  <a:srgbClr val="990000"/>
                </a:solidFill>
              </a:rPr>
              <a:t>.</a:t>
            </a:r>
          </a:p>
          <a:p>
            <a:pPr eaLnBrk="1" hangingPunct="1">
              <a:defRPr/>
            </a:pPr>
            <a:r>
              <a:rPr lang="ru-RU" b="0" dirty="0" smtClean="0"/>
              <a:t> В </a:t>
            </a:r>
            <a:r>
              <a:rPr lang="ru-RU" dirty="0" smtClean="0"/>
              <a:t>ходе биологического дегидрирования </a:t>
            </a:r>
          </a:p>
          <a:p>
            <a:pPr eaLnBrk="1" hangingPunct="1">
              <a:defRPr/>
            </a:pPr>
            <a:r>
              <a:rPr lang="ru-RU" dirty="0" smtClean="0"/>
              <a:t>субстрат теряет два водорода – </a:t>
            </a:r>
          </a:p>
          <a:p>
            <a:pPr eaLnBrk="1" hangingPunct="1">
              <a:defRPr/>
            </a:pPr>
            <a:r>
              <a:rPr lang="ru-RU" dirty="0" smtClean="0"/>
              <a:t>протон ( Н</a:t>
            </a:r>
            <a:r>
              <a:rPr lang="ru-RU" baseline="30000" dirty="0" smtClean="0"/>
              <a:t>+</a:t>
            </a:r>
            <a:r>
              <a:rPr lang="ru-RU" dirty="0" smtClean="0"/>
              <a:t> ) и гидрид ион ( Н ˉ ).</a:t>
            </a:r>
          </a:p>
          <a:p>
            <a:pPr eaLnBrk="1" hangingPunct="1">
              <a:defRPr/>
            </a:pPr>
            <a:r>
              <a:rPr lang="ru-RU" dirty="0" smtClean="0"/>
              <a:t>Кофермент НАД</a:t>
            </a:r>
            <a:r>
              <a:rPr lang="ru-RU" baseline="30000" dirty="0" smtClean="0"/>
              <a:t>+</a:t>
            </a:r>
            <a:r>
              <a:rPr lang="ru-RU" dirty="0" smtClean="0"/>
              <a:t> присоединяет </a:t>
            </a:r>
          </a:p>
          <a:p>
            <a:pPr eaLnBrk="1" hangingPunct="1">
              <a:defRPr/>
            </a:pPr>
            <a:r>
              <a:rPr lang="ru-RU" dirty="0" smtClean="0"/>
              <a:t>гидрид-ион по γ-положению</a:t>
            </a:r>
          </a:p>
          <a:p>
            <a:pPr eaLnBrk="1" hangingPunct="1">
              <a:defRPr/>
            </a:pPr>
            <a:r>
              <a:rPr lang="ru-RU" dirty="0" smtClean="0"/>
              <a:t>пиридинового цикла,</a:t>
            </a:r>
          </a:p>
          <a:p>
            <a:pPr eaLnBrk="1" hangingPunct="1">
              <a:defRPr/>
            </a:pPr>
            <a:r>
              <a:rPr lang="ru-RU" dirty="0" smtClean="0"/>
              <a:t>образуется восстановленная </a:t>
            </a:r>
          </a:p>
          <a:p>
            <a:pPr eaLnBrk="1" hangingPunct="1">
              <a:defRPr/>
            </a:pPr>
            <a:r>
              <a:rPr lang="ru-RU" dirty="0" smtClean="0"/>
              <a:t>форма НАД</a:t>
            </a:r>
            <a:r>
              <a:rPr lang="ru-RU" baseline="30000" dirty="0" smtClean="0"/>
              <a:t>+</a:t>
            </a:r>
            <a:r>
              <a:rPr lang="ru-RU" dirty="0" smtClean="0"/>
              <a:t>  –  НАД·Н. </a:t>
            </a: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/>
              <a:t>                                                           </a:t>
            </a:r>
            <a:r>
              <a:rPr lang="en-US" dirty="0" smtClean="0"/>
              <a:t>R</a:t>
            </a:r>
            <a:r>
              <a:rPr lang="ru-RU" dirty="0" smtClean="0"/>
              <a:t> = </a:t>
            </a:r>
            <a:r>
              <a:rPr lang="en-US" dirty="0" smtClean="0"/>
              <a:t>H</a:t>
            </a:r>
            <a:r>
              <a:rPr lang="ru-RU" dirty="0" smtClean="0"/>
              <a:t>           НАД</a:t>
            </a:r>
            <a:r>
              <a:rPr lang="ru-RU" baseline="30000" dirty="0" smtClean="0"/>
              <a:t>+</a:t>
            </a:r>
          </a:p>
          <a:p>
            <a:pPr eaLnBrk="1" hangingPunct="1">
              <a:defRPr/>
            </a:pPr>
            <a:r>
              <a:rPr lang="ru-RU" dirty="0" smtClean="0"/>
              <a:t>                                                           </a:t>
            </a:r>
            <a:r>
              <a:rPr lang="en-US" dirty="0" smtClean="0"/>
              <a:t>R</a:t>
            </a:r>
            <a:r>
              <a:rPr lang="ru-RU" dirty="0" smtClean="0"/>
              <a:t> = </a:t>
            </a:r>
            <a:r>
              <a:rPr lang="en-US" dirty="0" smtClean="0"/>
              <a:t>PO</a:t>
            </a:r>
            <a:r>
              <a:rPr lang="ru-RU" baseline="-25000" dirty="0" smtClean="0"/>
              <a:t>3</a:t>
            </a: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ru-RU" dirty="0" smtClean="0"/>
              <a:t>  НАДФ</a:t>
            </a:r>
            <a:r>
              <a:rPr lang="ru-RU" baseline="30000" dirty="0" smtClean="0"/>
              <a:t>+</a:t>
            </a:r>
            <a:endParaRPr lang="ru-RU" dirty="0" smtClean="0"/>
          </a:p>
          <a:p>
            <a:pPr eaLnBrk="1" hangingPunct="1">
              <a:defRPr/>
            </a:pPr>
            <a:r>
              <a:rPr lang="ru-RU" dirty="0" smtClean="0"/>
              <a:t>Реакция происходит при участии </a:t>
            </a:r>
          </a:p>
          <a:p>
            <a:pPr eaLnBrk="1" hangingPunct="1">
              <a:defRPr/>
            </a:pPr>
            <a:r>
              <a:rPr lang="ru-RU" dirty="0" smtClean="0"/>
              <a:t>фермента ЛДГ:</a:t>
            </a: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endParaRPr lang="ru-RU" b="0" dirty="0" smtClean="0"/>
          </a:p>
        </p:txBody>
      </p:sp>
      <p:sp>
        <p:nvSpPr>
          <p:cNvPr id="4312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3123" name="Object 115"/>
          <p:cNvGraphicFramePr>
            <a:graphicFrameLocks noChangeAspect="1"/>
          </p:cNvGraphicFramePr>
          <p:nvPr/>
        </p:nvGraphicFramePr>
        <p:xfrm>
          <a:off x="4211638" y="1700213"/>
          <a:ext cx="4803775" cy="3232150"/>
        </p:xfrm>
        <a:graphic>
          <a:graphicData uri="http://schemas.openxmlformats.org/presentationml/2006/ole">
            <p:oleObj spid="_x0000_s43123" name="ISIS/Draw Sketch" r:id="rId3" imgW="3663950" imgH="2466340" progId="ISISServer">
              <p:embed/>
            </p:oleObj>
          </a:graphicData>
        </a:graphic>
      </p:graphicFrame>
      <p:sp>
        <p:nvSpPr>
          <p:cNvPr id="4312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3124" name="Object 116"/>
          <p:cNvGraphicFramePr>
            <a:graphicFrameLocks noChangeAspect="1"/>
          </p:cNvGraphicFramePr>
          <p:nvPr/>
        </p:nvGraphicFramePr>
        <p:xfrm>
          <a:off x="2157413" y="5324475"/>
          <a:ext cx="6959600" cy="1446213"/>
        </p:xfrm>
        <a:graphic>
          <a:graphicData uri="http://schemas.openxmlformats.org/presentationml/2006/ole">
            <p:oleObj spid="_x0000_s43124" name="ISIS/Draw Sketch" r:id="rId4" imgW="6058218" imgH="1251887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kern="1200" dirty="0" smtClean="0">
                <a:solidFill>
                  <a:srgbClr val="FF0000"/>
                </a:solidFill>
                <a:ea typeface="+mn-ea"/>
              </a:rPr>
              <a:t>КЛАССИФИКАЦИЯ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49275"/>
            <a:ext cx="9144000" cy="4525963"/>
          </a:xfrm>
        </p:spPr>
        <p:txBody>
          <a:bodyPr/>
          <a:lstStyle/>
          <a:p>
            <a:pPr marL="0" indent="0">
              <a:defRPr/>
            </a:pPr>
            <a:r>
              <a:rPr lang="ru-RU" sz="2000" dirty="0" smtClean="0"/>
              <a:t> По природе </a:t>
            </a:r>
            <a:r>
              <a:rPr lang="ru-RU" sz="2000" dirty="0" err="1" smtClean="0"/>
              <a:t>гетероатома</a:t>
            </a:r>
            <a:r>
              <a:rPr lang="ru-RU" sz="2000" dirty="0" smtClean="0"/>
              <a:t> (О, </a:t>
            </a:r>
            <a:r>
              <a:rPr lang="en-US" sz="2000" dirty="0" smtClean="0"/>
              <a:t>S, N, P, Si, Bi </a:t>
            </a:r>
            <a:r>
              <a:rPr lang="ru-RU" sz="2000" dirty="0" smtClean="0"/>
              <a:t>и др.)</a:t>
            </a:r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dirty="0" smtClean="0"/>
          </a:p>
          <a:p>
            <a:pPr marL="0" indent="0">
              <a:defRPr/>
            </a:pPr>
            <a:r>
              <a:rPr lang="ru-RU" sz="2000" dirty="0" smtClean="0"/>
              <a:t> По количеству </a:t>
            </a:r>
            <a:r>
              <a:rPr lang="ru-RU" sz="2000" dirty="0" err="1" smtClean="0"/>
              <a:t>гетероатомов</a:t>
            </a:r>
            <a:r>
              <a:rPr lang="ru-RU" sz="2000" dirty="0" smtClean="0"/>
              <a:t> 1, 2, 3 и т.д.</a:t>
            </a:r>
          </a:p>
          <a:p>
            <a:pPr>
              <a:defRPr/>
            </a:pPr>
            <a:endParaRPr lang="ru-RU" sz="2000" dirty="0"/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sz="2000" dirty="0"/>
          </a:p>
          <a:p>
            <a:pPr marL="0" indent="0">
              <a:buFontTx/>
              <a:buNone/>
              <a:defRPr/>
            </a:pPr>
            <a:endParaRPr lang="ru-RU" sz="2000" dirty="0"/>
          </a:p>
          <a:p>
            <a:pPr marL="0" indent="0">
              <a:defRPr/>
            </a:pPr>
            <a:r>
              <a:rPr lang="ru-RU" sz="2000" dirty="0" smtClean="0"/>
              <a:t> По мере насыщенности (ненасыщенные, насыщенные, ароматические)</a:t>
            </a:r>
          </a:p>
          <a:p>
            <a:pPr marL="0" indent="0">
              <a:defRPr/>
            </a:pPr>
            <a:endParaRPr lang="ru-RU" sz="2000" dirty="0"/>
          </a:p>
          <a:p>
            <a:pPr marL="0" indent="0">
              <a:defRPr/>
            </a:pPr>
            <a:endParaRPr lang="ru-RU" sz="2000" dirty="0" smtClean="0"/>
          </a:p>
          <a:p>
            <a:pPr marL="0" indent="0">
              <a:defRPr/>
            </a:pPr>
            <a:endParaRPr lang="ru-RU" sz="2000" dirty="0"/>
          </a:p>
          <a:p>
            <a:pPr marL="0" indent="0">
              <a:defRPr/>
            </a:pPr>
            <a:endParaRPr lang="ru-RU" sz="2000" dirty="0" smtClean="0"/>
          </a:p>
          <a:p>
            <a:pPr marL="0" indent="0">
              <a:defRPr/>
            </a:pPr>
            <a:r>
              <a:rPr lang="ru-RU" sz="2000" dirty="0" smtClean="0"/>
              <a:t> Конденсированные  системы</a:t>
            </a:r>
            <a:endParaRPr lang="ru-RU" sz="2000" dirty="0"/>
          </a:p>
        </p:txBody>
      </p:sp>
      <p:graphicFrame>
        <p:nvGraphicFramePr>
          <p:cNvPr id="5566" name="Object 446"/>
          <p:cNvGraphicFramePr>
            <a:graphicFrameLocks noChangeAspect="1"/>
          </p:cNvGraphicFramePr>
          <p:nvPr/>
        </p:nvGraphicFramePr>
        <p:xfrm>
          <a:off x="6227763" y="549275"/>
          <a:ext cx="2476500" cy="1231900"/>
        </p:xfrm>
        <a:graphic>
          <a:graphicData uri="http://schemas.openxmlformats.org/presentationml/2006/ole">
            <p:oleObj spid="_x0000_s5566" name="ISIS/Draw Sketch" r:id="rId3" imgW="2118360" imgH="1060450" progId="ISISServer">
              <p:embed/>
            </p:oleObj>
          </a:graphicData>
        </a:graphic>
      </p:graphicFrame>
      <p:graphicFrame>
        <p:nvGraphicFramePr>
          <p:cNvPr id="5567" name="Object 447"/>
          <p:cNvGraphicFramePr>
            <a:graphicFrameLocks noChangeAspect="1"/>
          </p:cNvGraphicFramePr>
          <p:nvPr/>
        </p:nvGraphicFramePr>
        <p:xfrm>
          <a:off x="1403350" y="1916113"/>
          <a:ext cx="889000" cy="1616075"/>
        </p:xfrm>
        <a:graphic>
          <a:graphicData uri="http://schemas.openxmlformats.org/presentationml/2006/ole">
            <p:oleObj spid="_x0000_s5567" name="ISIS/Draw Sketch" r:id="rId4" imgW="733320" imgH="1333440" progId="ISISServer">
              <p:embed/>
            </p:oleObj>
          </a:graphicData>
        </a:graphic>
      </p:graphicFrame>
      <p:graphicFrame>
        <p:nvGraphicFramePr>
          <p:cNvPr id="5568" name="Object 448"/>
          <p:cNvGraphicFramePr>
            <a:graphicFrameLocks noChangeAspect="1"/>
          </p:cNvGraphicFramePr>
          <p:nvPr/>
        </p:nvGraphicFramePr>
        <p:xfrm>
          <a:off x="3132138" y="1916113"/>
          <a:ext cx="1076325" cy="1509712"/>
        </p:xfrm>
        <a:graphic>
          <a:graphicData uri="http://schemas.openxmlformats.org/presentationml/2006/ole">
            <p:oleObj spid="_x0000_s5568" name="ISIS/Draw Sketch" r:id="rId5" imgW="923760" imgH="1295280" progId="ISISServer">
              <p:embed/>
            </p:oleObj>
          </a:graphicData>
        </a:graphic>
      </p:graphicFrame>
      <p:graphicFrame>
        <p:nvGraphicFramePr>
          <p:cNvPr id="5569" name="Object 449"/>
          <p:cNvGraphicFramePr>
            <a:graphicFrameLocks noChangeAspect="1"/>
          </p:cNvGraphicFramePr>
          <p:nvPr/>
        </p:nvGraphicFramePr>
        <p:xfrm>
          <a:off x="5076825" y="1773238"/>
          <a:ext cx="1554163" cy="1765300"/>
        </p:xfrm>
        <a:graphic>
          <a:graphicData uri="http://schemas.openxmlformats.org/presentationml/2006/ole">
            <p:oleObj spid="_x0000_s5569" name="ISIS/Draw Sketch" r:id="rId6" imgW="1180800" imgH="1323720" progId="ISISServer">
              <p:embed/>
            </p:oleObj>
          </a:graphicData>
        </a:graphic>
      </p:graphicFrame>
      <p:graphicFrame>
        <p:nvGraphicFramePr>
          <p:cNvPr id="5570" name="Object 450"/>
          <p:cNvGraphicFramePr>
            <a:graphicFrameLocks noChangeAspect="1"/>
          </p:cNvGraphicFramePr>
          <p:nvPr/>
        </p:nvGraphicFramePr>
        <p:xfrm>
          <a:off x="1763713" y="3789363"/>
          <a:ext cx="1247775" cy="1595437"/>
        </p:xfrm>
        <a:graphic>
          <a:graphicData uri="http://schemas.openxmlformats.org/presentationml/2006/ole">
            <p:oleObj spid="_x0000_s5570" name="ISIS/Draw Sketch" r:id="rId7" imgW="1000080" imgH="1276200" progId="ISISServer">
              <p:embed/>
            </p:oleObj>
          </a:graphicData>
        </a:graphic>
      </p:graphicFrame>
      <p:graphicFrame>
        <p:nvGraphicFramePr>
          <p:cNvPr id="5571" name="Object 451"/>
          <p:cNvGraphicFramePr>
            <a:graphicFrameLocks noChangeAspect="1"/>
          </p:cNvGraphicFramePr>
          <p:nvPr/>
        </p:nvGraphicFramePr>
        <p:xfrm>
          <a:off x="3911600" y="3789363"/>
          <a:ext cx="1320800" cy="1616075"/>
        </p:xfrm>
        <a:graphic>
          <a:graphicData uri="http://schemas.openxmlformats.org/presentationml/2006/ole">
            <p:oleObj spid="_x0000_s5571" name="ISIS/Draw Sketch" r:id="rId8" imgW="1056960" imgH="1295280" progId="ISISServer">
              <p:embed/>
            </p:oleObj>
          </a:graphicData>
        </a:graphic>
      </p:graphicFrame>
      <p:sp>
        <p:nvSpPr>
          <p:cNvPr id="5576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572" name="Object 452"/>
          <p:cNvGraphicFramePr>
            <a:graphicFrameLocks noChangeAspect="1"/>
          </p:cNvGraphicFramePr>
          <p:nvPr/>
        </p:nvGraphicFramePr>
        <p:xfrm>
          <a:off x="6645275" y="3857625"/>
          <a:ext cx="835025" cy="1554163"/>
        </p:xfrm>
        <a:graphic>
          <a:graphicData uri="http://schemas.openxmlformats.org/presentationml/2006/ole">
            <p:oleObj spid="_x0000_s5572" name="ISIS/Draw Sketch" r:id="rId9" imgW="704520" imgH="1295280" progId="ISISServer">
              <p:embed/>
            </p:oleObj>
          </a:graphicData>
        </a:graphic>
      </p:graphicFrame>
      <p:sp>
        <p:nvSpPr>
          <p:cNvPr id="5577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573" name="Object 453"/>
          <p:cNvGraphicFramePr>
            <a:graphicFrameLocks noChangeAspect="1"/>
          </p:cNvGraphicFramePr>
          <p:nvPr/>
        </p:nvGraphicFramePr>
        <p:xfrm>
          <a:off x="2916238" y="5645150"/>
          <a:ext cx="4176712" cy="1179513"/>
        </p:xfrm>
        <a:graphic>
          <a:graphicData uri="http://schemas.openxmlformats.org/presentationml/2006/ole">
            <p:oleObj spid="_x0000_s5573" name="ISIS/Draw Sketch" r:id="rId10" imgW="3609720" imgH="1019160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ъект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b="1" smtClean="0">
                <a:solidFill>
                  <a:srgbClr val="FF0000"/>
                </a:solidFill>
              </a:rPr>
              <a:t>НАИЛУЧШИЕ ПОЖЕЛАНИЯ В УЧЁБЕ ОТ КАФЕДРЫ МЕДИЦИНСКОЙ И БИООРГАНИЧЕСКОЙ ХИМИИ!!!</a:t>
            </a: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 t="5035" b="4630"/>
          <a:stretch>
            <a:fillRect/>
          </a:stretch>
        </p:blipFill>
        <p:spPr bwMode="auto">
          <a:xfrm>
            <a:off x="2700338" y="1773238"/>
            <a:ext cx="4029075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53546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cap="all" dirty="0" smtClean="0">
                <a:solidFill>
                  <a:srgbClr val="FF0000"/>
                </a:solidFill>
              </a:rPr>
              <a:t>Общая классификация </a:t>
            </a:r>
            <a:r>
              <a:rPr lang="ru-RU" cap="all" dirty="0" err="1" smtClean="0">
                <a:solidFill>
                  <a:srgbClr val="FF0000"/>
                </a:solidFill>
              </a:rPr>
              <a:t>гетероциклов</a:t>
            </a:r>
            <a:r>
              <a:rPr lang="ru-RU" cap="all" dirty="0" smtClean="0">
                <a:solidFill>
                  <a:srgbClr val="FF0000"/>
                </a:solidFill>
              </a:rPr>
              <a:t> по размерам, количеству и природе </a:t>
            </a:r>
            <a:r>
              <a:rPr lang="ru-RU" cap="all" dirty="0" err="1" smtClean="0">
                <a:solidFill>
                  <a:srgbClr val="FF0000"/>
                </a:solidFill>
              </a:rPr>
              <a:t>гетероатомов</a:t>
            </a:r>
            <a:r>
              <a:rPr lang="ru-RU" cap="all" dirty="0" smtClean="0">
                <a:solidFill>
                  <a:srgbClr val="FF0000"/>
                </a:solidFill>
              </a:rPr>
              <a:t>.</a:t>
            </a:r>
          </a:p>
          <a:p>
            <a:pPr eaLnBrk="1" hangingPunct="1">
              <a:defRPr/>
            </a:pPr>
            <a:r>
              <a:rPr lang="ru-RU" i="1" dirty="0" smtClean="0"/>
              <a:t>Пятичленные </a:t>
            </a:r>
            <a:r>
              <a:rPr lang="ru-RU" i="1" dirty="0" err="1" smtClean="0"/>
              <a:t>гетероциклы</a:t>
            </a:r>
            <a:r>
              <a:rPr lang="ru-RU" i="1" dirty="0" smtClean="0"/>
              <a:t> </a:t>
            </a:r>
          </a:p>
          <a:p>
            <a:pPr eaLnBrk="1" hangingPunct="1">
              <a:defRPr/>
            </a:pPr>
            <a:r>
              <a:rPr lang="ru-RU" i="1" dirty="0" smtClean="0"/>
              <a:t>с одним </a:t>
            </a:r>
            <a:r>
              <a:rPr lang="ru-RU" i="1" dirty="0" err="1" smtClean="0"/>
              <a:t>гетероатомом</a:t>
            </a:r>
            <a:r>
              <a:rPr lang="ru-RU" i="1" dirty="0" smtClean="0"/>
              <a:t>:</a:t>
            </a:r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r>
              <a:rPr lang="ru-RU" i="1" dirty="0" smtClean="0"/>
              <a:t>Пятичленные </a:t>
            </a:r>
            <a:r>
              <a:rPr lang="ru-RU" i="1" dirty="0" err="1" smtClean="0"/>
              <a:t>гетероциклы</a:t>
            </a:r>
            <a:r>
              <a:rPr lang="ru-RU" i="1" dirty="0" smtClean="0"/>
              <a:t> </a:t>
            </a:r>
          </a:p>
          <a:p>
            <a:pPr eaLnBrk="1" hangingPunct="1">
              <a:defRPr/>
            </a:pPr>
            <a:r>
              <a:rPr lang="ru-RU" i="1" dirty="0" smtClean="0"/>
              <a:t>с двумя  </a:t>
            </a:r>
            <a:r>
              <a:rPr lang="ru-RU" i="1" dirty="0" err="1" smtClean="0"/>
              <a:t>гетероатомами</a:t>
            </a:r>
            <a:r>
              <a:rPr lang="ru-RU" i="1" dirty="0" smtClean="0"/>
              <a:t>:</a:t>
            </a:r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endParaRPr lang="ru-RU" i="1" dirty="0" smtClean="0"/>
          </a:p>
          <a:p>
            <a:pPr eaLnBrk="1" hangingPunct="1">
              <a:defRPr/>
            </a:pPr>
            <a:r>
              <a:rPr lang="ru-RU" i="1" dirty="0" smtClean="0"/>
              <a:t>Шестичленные </a:t>
            </a:r>
            <a:r>
              <a:rPr lang="ru-RU" i="1" dirty="0" err="1" smtClean="0"/>
              <a:t>гетероциклы</a:t>
            </a:r>
            <a:r>
              <a:rPr lang="ru-RU" i="1" dirty="0" smtClean="0"/>
              <a:t> </a:t>
            </a:r>
          </a:p>
          <a:p>
            <a:pPr eaLnBrk="1" hangingPunct="1">
              <a:defRPr/>
            </a:pPr>
            <a:r>
              <a:rPr lang="ru-RU" i="1" dirty="0" smtClean="0"/>
              <a:t>с одним </a:t>
            </a:r>
            <a:r>
              <a:rPr lang="ru-RU" i="1" dirty="0" err="1" smtClean="0"/>
              <a:t>гетероатомом</a:t>
            </a:r>
            <a:r>
              <a:rPr lang="ru-RU" i="1" dirty="0" smtClean="0"/>
              <a:t>:</a:t>
            </a:r>
          </a:p>
        </p:txBody>
      </p:sp>
      <p:sp>
        <p:nvSpPr>
          <p:cNvPr id="65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36" name="Object 392"/>
          <p:cNvGraphicFramePr>
            <a:graphicFrameLocks noChangeAspect="1"/>
          </p:cNvGraphicFramePr>
          <p:nvPr/>
        </p:nvGraphicFramePr>
        <p:xfrm>
          <a:off x="3203575" y="981075"/>
          <a:ext cx="4695825" cy="1957388"/>
        </p:xfrm>
        <a:graphic>
          <a:graphicData uri="http://schemas.openxmlformats.org/presentationml/2006/ole">
            <p:oleObj spid="_x0000_s6536" name="ISIS/Draw Sketch" r:id="rId3" imgW="3610545" imgH="1503228" progId="ISISServer">
              <p:embed/>
            </p:oleObj>
          </a:graphicData>
        </a:graphic>
      </p:graphicFrame>
      <p:sp>
        <p:nvSpPr>
          <p:cNvPr id="654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37" name="Object 393"/>
          <p:cNvGraphicFramePr>
            <a:graphicFrameLocks noChangeAspect="1"/>
          </p:cNvGraphicFramePr>
          <p:nvPr/>
        </p:nvGraphicFramePr>
        <p:xfrm>
          <a:off x="3924300" y="2997200"/>
          <a:ext cx="4365625" cy="1804988"/>
        </p:xfrm>
        <a:graphic>
          <a:graphicData uri="http://schemas.openxmlformats.org/presentationml/2006/ole">
            <p:oleObj spid="_x0000_s6537" name="ISIS/Draw Sketch" r:id="rId4" imgW="3353648" imgH="1388769" progId="ISISServer">
              <p:embed/>
            </p:oleObj>
          </a:graphicData>
        </a:graphic>
      </p:graphicFrame>
      <p:sp>
        <p:nvSpPr>
          <p:cNvPr id="6546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38" name="Object 394"/>
          <p:cNvGraphicFramePr>
            <a:graphicFrameLocks noChangeAspect="1"/>
          </p:cNvGraphicFramePr>
          <p:nvPr/>
        </p:nvGraphicFramePr>
        <p:xfrm>
          <a:off x="179388" y="1268413"/>
          <a:ext cx="1247775" cy="1595437"/>
        </p:xfrm>
        <a:graphic>
          <a:graphicData uri="http://schemas.openxmlformats.org/presentationml/2006/ole">
            <p:oleObj spid="_x0000_s6538" name="ISIS/Draw Sketch" r:id="rId5" imgW="1000080" imgH="1276200" progId="ISISServer">
              <p:embed/>
            </p:oleObj>
          </a:graphicData>
        </a:graphic>
      </p:graphicFrame>
      <p:graphicFrame>
        <p:nvGraphicFramePr>
          <p:cNvPr id="6539" name="Object 395"/>
          <p:cNvGraphicFramePr>
            <a:graphicFrameLocks noChangeAspect="1"/>
          </p:cNvGraphicFramePr>
          <p:nvPr/>
        </p:nvGraphicFramePr>
        <p:xfrm>
          <a:off x="1619250" y="1125538"/>
          <a:ext cx="1249363" cy="1758950"/>
        </p:xfrm>
        <a:graphic>
          <a:graphicData uri="http://schemas.openxmlformats.org/presentationml/2006/ole">
            <p:oleObj spid="_x0000_s6539" name="ISIS/Draw Sketch" r:id="rId6" imgW="1000080" imgH="1409400" progId="ISISServer">
              <p:embed/>
            </p:oleObj>
          </a:graphicData>
        </a:graphic>
      </p:graphicFrame>
      <p:graphicFrame>
        <p:nvGraphicFramePr>
          <p:cNvPr id="6540" name="Object 396"/>
          <p:cNvGraphicFramePr>
            <a:graphicFrameLocks noChangeAspect="1"/>
          </p:cNvGraphicFramePr>
          <p:nvPr/>
        </p:nvGraphicFramePr>
        <p:xfrm>
          <a:off x="3203575" y="4759325"/>
          <a:ext cx="3868738" cy="2082800"/>
        </p:xfrm>
        <a:graphic>
          <a:graphicData uri="http://schemas.openxmlformats.org/presentationml/2006/ole">
            <p:oleObj spid="_x0000_s6540" name="ISIS/Draw Sketch" r:id="rId7" imgW="3094208" imgH="1664742" progId="ISISServer">
              <p:embed/>
            </p:oleObj>
          </a:graphicData>
        </a:graphic>
      </p:graphicFrame>
      <p:sp>
        <p:nvSpPr>
          <p:cNvPr id="6547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41" name="Object 397"/>
          <p:cNvGraphicFramePr>
            <a:graphicFrameLocks noChangeAspect="1"/>
          </p:cNvGraphicFramePr>
          <p:nvPr/>
        </p:nvGraphicFramePr>
        <p:xfrm>
          <a:off x="4284663" y="5013325"/>
          <a:ext cx="1298575" cy="1697038"/>
        </p:xfrm>
        <a:graphic>
          <a:graphicData uri="http://schemas.openxmlformats.org/presentationml/2006/ole">
            <p:oleObj spid="_x0000_s6541" name="ISIS/Draw Sketch" r:id="rId8" imgW="885600" imgH="1161720" progId="ISISServer">
              <p:embed/>
            </p:oleObj>
          </a:graphicData>
        </a:graphic>
      </p:graphicFrame>
      <p:graphicFrame>
        <p:nvGraphicFramePr>
          <p:cNvPr id="6542" name="Object 398"/>
          <p:cNvGraphicFramePr>
            <a:graphicFrameLocks noChangeAspect="1"/>
          </p:cNvGraphicFramePr>
          <p:nvPr/>
        </p:nvGraphicFramePr>
        <p:xfrm>
          <a:off x="7164388" y="5084763"/>
          <a:ext cx="1541462" cy="1350962"/>
        </p:xfrm>
        <a:graphic>
          <a:graphicData uri="http://schemas.openxmlformats.org/presentationml/2006/ole">
            <p:oleObj spid="_x0000_s6542" name="ISIS/Draw Sketch" r:id="rId9" imgW="1152360" imgH="1009440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464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defRPr/>
            </a:pPr>
            <a:endParaRPr lang="ru-RU" sz="2400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i="1" dirty="0"/>
              <a:t>Шестичленные </a:t>
            </a:r>
            <a:r>
              <a:rPr lang="ru-RU" i="1" dirty="0" err="1"/>
              <a:t>гетероциклы</a:t>
            </a:r>
            <a:r>
              <a:rPr lang="ru-RU" i="1" dirty="0"/>
              <a:t> с двумя </a:t>
            </a:r>
            <a:r>
              <a:rPr lang="ru-RU" i="1" dirty="0" err="1"/>
              <a:t>гетероатомами</a:t>
            </a:r>
            <a:r>
              <a:rPr lang="ru-RU" i="1" dirty="0"/>
              <a:t>:</a:t>
            </a:r>
          </a:p>
          <a:p>
            <a:pPr>
              <a:defRPr/>
            </a:pPr>
            <a:endParaRPr lang="ru-RU" i="1" dirty="0"/>
          </a:p>
          <a:p>
            <a:pPr>
              <a:defRPr/>
            </a:pPr>
            <a:endParaRPr lang="ru-RU" i="1" dirty="0"/>
          </a:p>
          <a:p>
            <a:pPr>
              <a:defRPr/>
            </a:pPr>
            <a:endParaRPr lang="ru-RU" i="1" dirty="0"/>
          </a:p>
          <a:p>
            <a:pPr>
              <a:defRPr/>
            </a:pPr>
            <a:endParaRPr lang="ru-RU" i="1" dirty="0"/>
          </a:p>
          <a:p>
            <a:pPr>
              <a:defRPr/>
            </a:pPr>
            <a:endParaRPr lang="ru-RU" i="1" dirty="0"/>
          </a:p>
          <a:p>
            <a:pPr>
              <a:defRPr/>
            </a:pPr>
            <a:endParaRPr lang="ru-RU" i="1" dirty="0"/>
          </a:p>
          <a:p>
            <a:pPr>
              <a:defRPr/>
            </a:pPr>
            <a:endParaRPr lang="ru-RU" i="1" dirty="0"/>
          </a:p>
          <a:p>
            <a:pPr>
              <a:defRPr/>
            </a:pPr>
            <a:endParaRPr lang="ru-RU" i="1" dirty="0"/>
          </a:p>
          <a:p>
            <a:pPr>
              <a:defRPr/>
            </a:pPr>
            <a:endParaRPr lang="ru-RU" i="1" dirty="0"/>
          </a:p>
          <a:p>
            <a:pPr>
              <a:spcBef>
                <a:spcPct val="50000"/>
              </a:spcBef>
              <a:defRPr/>
            </a:pPr>
            <a:endParaRPr lang="ru-RU" b="0" dirty="0"/>
          </a:p>
        </p:txBody>
      </p:sp>
      <p:sp>
        <p:nvSpPr>
          <p:cNvPr id="7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29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7294" name="Group 70"/>
          <p:cNvGrpSpPr>
            <a:grpSpLocks noChangeAspect="1"/>
          </p:cNvGrpSpPr>
          <p:nvPr/>
        </p:nvGrpSpPr>
        <p:grpSpPr bwMode="auto">
          <a:xfrm>
            <a:off x="1863725" y="762000"/>
            <a:ext cx="5434013" cy="2255838"/>
            <a:chOff x="3117" y="1317"/>
            <a:chExt cx="8557" cy="3553"/>
          </a:xfrm>
        </p:grpSpPr>
        <p:sp>
          <p:nvSpPr>
            <p:cNvPr id="7295" name="AutoShape 71"/>
            <p:cNvSpPr>
              <a:spLocks noChangeAspect="1" noChangeArrowheads="1"/>
            </p:cNvSpPr>
            <p:nvPr/>
          </p:nvSpPr>
          <p:spPr bwMode="auto">
            <a:xfrm>
              <a:off x="3117" y="1317"/>
              <a:ext cx="8557" cy="3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6" name="Line 72"/>
            <p:cNvSpPr>
              <a:spLocks noChangeShapeType="1"/>
            </p:cNvSpPr>
            <p:nvPr/>
          </p:nvSpPr>
          <p:spPr bwMode="auto">
            <a:xfrm flipH="1">
              <a:off x="3429" y="1814"/>
              <a:ext cx="702" cy="40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7" name="Line 73"/>
            <p:cNvSpPr>
              <a:spLocks noChangeShapeType="1"/>
            </p:cNvSpPr>
            <p:nvPr/>
          </p:nvSpPr>
          <p:spPr bwMode="auto">
            <a:xfrm flipH="1">
              <a:off x="3580" y="1986"/>
              <a:ext cx="541" cy="307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8" name="Line 74"/>
            <p:cNvSpPr>
              <a:spLocks noChangeShapeType="1"/>
            </p:cNvSpPr>
            <p:nvPr/>
          </p:nvSpPr>
          <p:spPr bwMode="auto">
            <a:xfrm>
              <a:off x="3429" y="2215"/>
              <a:ext cx="0" cy="80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9" name="Line 75"/>
            <p:cNvSpPr>
              <a:spLocks noChangeShapeType="1"/>
            </p:cNvSpPr>
            <p:nvPr/>
          </p:nvSpPr>
          <p:spPr bwMode="auto">
            <a:xfrm>
              <a:off x="3429" y="3016"/>
              <a:ext cx="692" cy="406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0" name="Line 76"/>
            <p:cNvSpPr>
              <a:spLocks noChangeShapeType="1"/>
            </p:cNvSpPr>
            <p:nvPr/>
          </p:nvSpPr>
          <p:spPr bwMode="auto">
            <a:xfrm>
              <a:off x="3582" y="2938"/>
              <a:ext cx="531" cy="312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1" name="Line 77"/>
            <p:cNvSpPr>
              <a:spLocks noChangeShapeType="1"/>
            </p:cNvSpPr>
            <p:nvPr/>
          </p:nvSpPr>
          <p:spPr bwMode="auto">
            <a:xfrm flipV="1">
              <a:off x="4121" y="3021"/>
              <a:ext cx="699" cy="40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2" name="Line 78"/>
            <p:cNvSpPr>
              <a:spLocks noChangeShapeType="1"/>
            </p:cNvSpPr>
            <p:nvPr/>
          </p:nvSpPr>
          <p:spPr bwMode="auto">
            <a:xfrm flipV="1">
              <a:off x="4820" y="2217"/>
              <a:ext cx="0" cy="804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3" name="Line 79"/>
            <p:cNvSpPr>
              <a:spLocks noChangeShapeType="1"/>
            </p:cNvSpPr>
            <p:nvPr/>
          </p:nvSpPr>
          <p:spPr bwMode="auto">
            <a:xfrm flipV="1">
              <a:off x="4677" y="2311"/>
              <a:ext cx="0" cy="617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4" name="Line 80"/>
            <p:cNvSpPr>
              <a:spLocks noChangeShapeType="1"/>
            </p:cNvSpPr>
            <p:nvPr/>
          </p:nvSpPr>
          <p:spPr bwMode="auto">
            <a:xfrm flipH="1" flipV="1">
              <a:off x="4131" y="1814"/>
              <a:ext cx="689" cy="403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5" name="Line 81"/>
            <p:cNvSpPr>
              <a:spLocks noChangeShapeType="1"/>
            </p:cNvSpPr>
            <p:nvPr/>
          </p:nvSpPr>
          <p:spPr bwMode="auto">
            <a:xfrm flipH="1">
              <a:off x="6539" y="1830"/>
              <a:ext cx="702" cy="400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6" name="Line 82"/>
            <p:cNvSpPr>
              <a:spLocks noChangeShapeType="1"/>
            </p:cNvSpPr>
            <p:nvPr/>
          </p:nvSpPr>
          <p:spPr bwMode="auto">
            <a:xfrm flipH="1">
              <a:off x="6689" y="2001"/>
              <a:ext cx="541" cy="307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7" name="Line 83"/>
            <p:cNvSpPr>
              <a:spLocks noChangeShapeType="1"/>
            </p:cNvSpPr>
            <p:nvPr/>
          </p:nvSpPr>
          <p:spPr bwMode="auto">
            <a:xfrm>
              <a:off x="6539" y="2230"/>
              <a:ext cx="0" cy="802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8" name="Line 84"/>
            <p:cNvSpPr>
              <a:spLocks noChangeShapeType="1"/>
            </p:cNvSpPr>
            <p:nvPr/>
          </p:nvSpPr>
          <p:spPr bwMode="auto">
            <a:xfrm>
              <a:off x="6539" y="3032"/>
              <a:ext cx="691" cy="406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9" name="Line 85"/>
            <p:cNvSpPr>
              <a:spLocks noChangeShapeType="1"/>
            </p:cNvSpPr>
            <p:nvPr/>
          </p:nvSpPr>
          <p:spPr bwMode="auto">
            <a:xfrm>
              <a:off x="6692" y="2954"/>
              <a:ext cx="530" cy="312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0" name="Line 86"/>
            <p:cNvSpPr>
              <a:spLocks noChangeShapeType="1"/>
            </p:cNvSpPr>
            <p:nvPr/>
          </p:nvSpPr>
          <p:spPr bwMode="auto">
            <a:xfrm flipV="1">
              <a:off x="7230" y="3037"/>
              <a:ext cx="700" cy="40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1" name="Line 87"/>
            <p:cNvSpPr>
              <a:spLocks noChangeShapeType="1"/>
            </p:cNvSpPr>
            <p:nvPr/>
          </p:nvSpPr>
          <p:spPr bwMode="auto">
            <a:xfrm flipV="1">
              <a:off x="7930" y="2233"/>
              <a:ext cx="0" cy="804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2" name="Line 88"/>
            <p:cNvSpPr>
              <a:spLocks noChangeShapeType="1"/>
            </p:cNvSpPr>
            <p:nvPr/>
          </p:nvSpPr>
          <p:spPr bwMode="auto">
            <a:xfrm flipV="1">
              <a:off x="7787" y="2327"/>
              <a:ext cx="0" cy="616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3" name="Line 89"/>
            <p:cNvSpPr>
              <a:spLocks noChangeShapeType="1"/>
            </p:cNvSpPr>
            <p:nvPr/>
          </p:nvSpPr>
          <p:spPr bwMode="auto">
            <a:xfrm flipH="1" flipV="1">
              <a:off x="7241" y="1830"/>
              <a:ext cx="689" cy="403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4" name="Line 90"/>
            <p:cNvSpPr>
              <a:spLocks noChangeShapeType="1"/>
            </p:cNvSpPr>
            <p:nvPr/>
          </p:nvSpPr>
          <p:spPr bwMode="auto">
            <a:xfrm flipH="1">
              <a:off x="9830" y="1827"/>
              <a:ext cx="702" cy="40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5" name="Line 91"/>
            <p:cNvSpPr>
              <a:spLocks noChangeShapeType="1"/>
            </p:cNvSpPr>
            <p:nvPr/>
          </p:nvSpPr>
          <p:spPr bwMode="auto">
            <a:xfrm flipH="1">
              <a:off x="9981" y="1999"/>
              <a:ext cx="541" cy="307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6" name="Line 92"/>
            <p:cNvSpPr>
              <a:spLocks noChangeShapeType="1"/>
            </p:cNvSpPr>
            <p:nvPr/>
          </p:nvSpPr>
          <p:spPr bwMode="auto">
            <a:xfrm>
              <a:off x="9830" y="2228"/>
              <a:ext cx="0" cy="80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7" name="Line 93"/>
            <p:cNvSpPr>
              <a:spLocks noChangeShapeType="1"/>
            </p:cNvSpPr>
            <p:nvPr/>
          </p:nvSpPr>
          <p:spPr bwMode="auto">
            <a:xfrm>
              <a:off x="9830" y="3029"/>
              <a:ext cx="692" cy="406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8" name="Line 94"/>
            <p:cNvSpPr>
              <a:spLocks noChangeShapeType="1"/>
            </p:cNvSpPr>
            <p:nvPr/>
          </p:nvSpPr>
          <p:spPr bwMode="auto">
            <a:xfrm>
              <a:off x="9984" y="2951"/>
              <a:ext cx="530" cy="312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9" name="Line 95"/>
            <p:cNvSpPr>
              <a:spLocks noChangeShapeType="1"/>
            </p:cNvSpPr>
            <p:nvPr/>
          </p:nvSpPr>
          <p:spPr bwMode="auto">
            <a:xfrm flipV="1">
              <a:off x="10522" y="3034"/>
              <a:ext cx="699" cy="401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0" name="Line 96"/>
            <p:cNvSpPr>
              <a:spLocks noChangeShapeType="1"/>
            </p:cNvSpPr>
            <p:nvPr/>
          </p:nvSpPr>
          <p:spPr bwMode="auto">
            <a:xfrm flipV="1">
              <a:off x="11221" y="2230"/>
              <a:ext cx="0" cy="804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1" name="Line 97"/>
            <p:cNvSpPr>
              <a:spLocks noChangeShapeType="1"/>
            </p:cNvSpPr>
            <p:nvPr/>
          </p:nvSpPr>
          <p:spPr bwMode="auto">
            <a:xfrm flipV="1">
              <a:off x="11078" y="2324"/>
              <a:ext cx="0" cy="617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2" name="Line 98"/>
            <p:cNvSpPr>
              <a:spLocks noChangeShapeType="1"/>
            </p:cNvSpPr>
            <p:nvPr/>
          </p:nvSpPr>
          <p:spPr bwMode="auto">
            <a:xfrm flipH="1" flipV="1">
              <a:off x="10532" y="1827"/>
              <a:ext cx="689" cy="403"/>
            </a:xfrm>
            <a:prstGeom prst="line">
              <a:avLst/>
            </a:prstGeom>
            <a:noFill/>
            <a:ln w="1143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3" name="Rectangle 99"/>
            <p:cNvSpPr>
              <a:spLocks noChangeArrowheads="1"/>
            </p:cNvSpPr>
            <p:nvPr/>
          </p:nvSpPr>
          <p:spPr bwMode="auto">
            <a:xfrm>
              <a:off x="3991" y="3216"/>
              <a:ext cx="312" cy="40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4" name="Rectangle 100"/>
            <p:cNvSpPr>
              <a:spLocks noChangeArrowheads="1"/>
            </p:cNvSpPr>
            <p:nvPr/>
          </p:nvSpPr>
          <p:spPr bwMode="auto">
            <a:xfrm>
              <a:off x="4009" y="3238"/>
              <a:ext cx="260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7325" name="Rectangle 101"/>
            <p:cNvSpPr>
              <a:spLocks noChangeArrowheads="1"/>
            </p:cNvSpPr>
            <p:nvPr/>
          </p:nvSpPr>
          <p:spPr bwMode="auto">
            <a:xfrm>
              <a:off x="4100" y="3609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ru-RU"/>
            </a:p>
          </p:txBody>
        </p:sp>
        <p:sp>
          <p:nvSpPr>
            <p:cNvPr id="7326" name="Rectangle 102"/>
            <p:cNvSpPr>
              <a:spLocks noChangeArrowheads="1"/>
            </p:cNvSpPr>
            <p:nvPr/>
          </p:nvSpPr>
          <p:spPr bwMode="auto">
            <a:xfrm>
              <a:off x="4927" y="2907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6</a:t>
              </a:r>
              <a:endParaRPr lang="ru-RU"/>
            </a:p>
          </p:txBody>
        </p:sp>
        <p:sp>
          <p:nvSpPr>
            <p:cNvPr id="7327" name="Rectangle 103"/>
            <p:cNvSpPr>
              <a:spLocks noChangeArrowheads="1"/>
            </p:cNvSpPr>
            <p:nvPr/>
          </p:nvSpPr>
          <p:spPr bwMode="auto">
            <a:xfrm>
              <a:off x="3276" y="2995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7328" name="Rectangle 104"/>
            <p:cNvSpPr>
              <a:spLocks noChangeArrowheads="1"/>
            </p:cNvSpPr>
            <p:nvPr/>
          </p:nvSpPr>
          <p:spPr bwMode="auto">
            <a:xfrm>
              <a:off x="3135" y="2071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endParaRPr lang="ru-RU"/>
            </a:p>
          </p:txBody>
        </p:sp>
        <p:sp>
          <p:nvSpPr>
            <p:cNvPr id="7329" name="Rectangle 105"/>
            <p:cNvSpPr>
              <a:spLocks noChangeArrowheads="1"/>
            </p:cNvSpPr>
            <p:nvPr/>
          </p:nvSpPr>
          <p:spPr bwMode="auto">
            <a:xfrm>
              <a:off x="4100" y="1468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4</a:t>
              </a:r>
              <a:endParaRPr lang="ru-RU"/>
            </a:p>
          </p:txBody>
        </p:sp>
        <p:sp>
          <p:nvSpPr>
            <p:cNvPr id="7330" name="Rectangle 106"/>
            <p:cNvSpPr>
              <a:spLocks noChangeArrowheads="1"/>
            </p:cNvSpPr>
            <p:nvPr/>
          </p:nvSpPr>
          <p:spPr bwMode="auto">
            <a:xfrm>
              <a:off x="4906" y="2051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5</a:t>
              </a:r>
              <a:endParaRPr lang="ru-RU"/>
            </a:p>
          </p:txBody>
        </p:sp>
        <p:sp>
          <p:nvSpPr>
            <p:cNvPr id="7331" name="Rectangle 107"/>
            <p:cNvSpPr>
              <a:spLocks noChangeArrowheads="1"/>
            </p:cNvSpPr>
            <p:nvPr/>
          </p:nvSpPr>
          <p:spPr bwMode="auto">
            <a:xfrm>
              <a:off x="3187" y="4026"/>
              <a:ext cx="1815" cy="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0">
                  <a:solidFill>
                    <a:srgbClr val="000000"/>
                  </a:solidFill>
                  <a:latin typeface="Times New Roman" pitchFamily="18" charset="0"/>
                </a:rPr>
                <a:t>Пиримидин</a:t>
              </a:r>
              <a:endParaRPr lang="ru-RU"/>
            </a:p>
          </p:txBody>
        </p:sp>
        <p:sp>
          <p:nvSpPr>
            <p:cNvPr id="7332" name="Rectangle 108"/>
            <p:cNvSpPr>
              <a:spLocks noChangeArrowheads="1"/>
            </p:cNvSpPr>
            <p:nvPr/>
          </p:nvSpPr>
          <p:spPr bwMode="auto">
            <a:xfrm>
              <a:off x="3302" y="1947"/>
              <a:ext cx="312" cy="40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3" name="Rectangle 109"/>
            <p:cNvSpPr>
              <a:spLocks noChangeArrowheads="1"/>
            </p:cNvSpPr>
            <p:nvPr/>
          </p:nvSpPr>
          <p:spPr bwMode="auto">
            <a:xfrm>
              <a:off x="3320" y="1968"/>
              <a:ext cx="260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7334" name="Rectangle 110"/>
            <p:cNvSpPr>
              <a:spLocks noChangeArrowheads="1"/>
            </p:cNvSpPr>
            <p:nvPr/>
          </p:nvSpPr>
          <p:spPr bwMode="auto">
            <a:xfrm>
              <a:off x="7100" y="3232"/>
              <a:ext cx="312" cy="40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5" name="Rectangle 111"/>
            <p:cNvSpPr>
              <a:spLocks noChangeArrowheads="1"/>
            </p:cNvSpPr>
            <p:nvPr/>
          </p:nvSpPr>
          <p:spPr bwMode="auto">
            <a:xfrm>
              <a:off x="7118" y="3253"/>
              <a:ext cx="260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7336" name="Rectangle 112"/>
            <p:cNvSpPr>
              <a:spLocks noChangeArrowheads="1"/>
            </p:cNvSpPr>
            <p:nvPr/>
          </p:nvSpPr>
          <p:spPr bwMode="auto">
            <a:xfrm>
              <a:off x="7209" y="3625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ru-RU"/>
            </a:p>
          </p:txBody>
        </p:sp>
        <p:sp>
          <p:nvSpPr>
            <p:cNvPr id="7337" name="Rectangle 113"/>
            <p:cNvSpPr>
              <a:spLocks noChangeArrowheads="1"/>
            </p:cNvSpPr>
            <p:nvPr/>
          </p:nvSpPr>
          <p:spPr bwMode="auto">
            <a:xfrm>
              <a:off x="6323" y="2943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6</a:t>
              </a:r>
              <a:endParaRPr lang="ru-RU"/>
            </a:p>
          </p:txBody>
        </p:sp>
        <p:sp>
          <p:nvSpPr>
            <p:cNvPr id="7338" name="Rectangle 114"/>
            <p:cNvSpPr>
              <a:spLocks noChangeArrowheads="1"/>
            </p:cNvSpPr>
            <p:nvPr/>
          </p:nvSpPr>
          <p:spPr bwMode="auto">
            <a:xfrm>
              <a:off x="8140" y="2933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7339" name="Rectangle 115"/>
            <p:cNvSpPr>
              <a:spLocks noChangeArrowheads="1"/>
            </p:cNvSpPr>
            <p:nvPr/>
          </p:nvSpPr>
          <p:spPr bwMode="auto">
            <a:xfrm>
              <a:off x="8096" y="2105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endParaRPr lang="ru-RU"/>
            </a:p>
          </p:txBody>
        </p:sp>
        <p:sp>
          <p:nvSpPr>
            <p:cNvPr id="7340" name="Rectangle 116"/>
            <p:cNvSpPr>
              <a:spLocks noChangeArrowheads="1"/>
            </p:cNvSpPr>
            <p:nvPr/>
          </p:nvSpPr>
          <p:spPr bwMode="auto">
            <a:xfrm>
              <a:off x="7209" y="1483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4</a:t>
              </a:r>
              <a:endParaRPr lang="ru-RU"/>
            </a:p>
          </p:txBody>
        </p:sp>
        <p:sp>
          <p:nvSpPr>
            <p:cNvPr id="7341" name="Rectangle 117"/>
            <p:cNvSpPr>
              <a:spLocks noChangeArrowheads="1"/>
            </p:cNvSpPr>
            <p:nvPr/>
          </p:nvSpPr>
          <p:spPr bwMode="auto">
            <a:xfrm>
              <a:off x="6341" y="2064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5</a:t>
              </a:r>
              <a:endParaRPr lang="ru-RU"/>
            </a:p>
          </p:txBody>
        </p:sp>
        <p:sp>
          <p:nvSpPr>
            <p:cNvPr id="7342" name="Rectangle 118"/>
            <p:cNvSpPr>
              <a:spLocks noChangeArrowheads="1"/>
            </p:cNvSpPr>
            <p:nvPr/>
          </p:nvSpPr>
          <p:spPr bwMode="auto">
            <a:xfrm>
              <a:off x="6442" y="4042"/>
              <a:ext cx="1696" cy="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0">
                  <a:solidFill>
                    <a:srgbClr val="000000"/>
                  </a:solidFill>
                  <a:latin typeface="Times New Roman" pitchFamily="18" charset="0"/>
                </a:rPr>
                <a:t>Пиридазин</a:t>
              </a:r>
              <a:endParaRPr lang="ru-RU"/>
            </a:p>
          </p:txBody>
        </p:sp>
        <p:sp>
          <p:nvSpPr>
            <p:cNvPr id="7343" name="Rectangle 119"/>
            <p:cNvSpPr>
              <a:spLocks noChangeArrowheads="1"/>
            </p:cNvSpPr>
            <p:nvPr/>
          </p:nvSpPr>
          <p:spPr bwMode="auto">
            <a:xfrm>
              <a:off x="7810" y="2824"/>
              <a:ext cx="312" cy="40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4" name="Rectangle 120"/>
            <p:cNvSpPr>
              <a:spLocks noChangeArrowheads="1"/>
            </p:cNvSpPr>
            <p:nvPr/>
          </p:nvSpPr>
          <p:spPr bwMode="auto">
            <a:xfrm>
              <a:off x="7828" y="2845"/>
              <a:ext cx="260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7345" name="Rectangle 121"/>
            <p:cNvSpPr>
              <a:spLocks noChangeArrowheads="1"/>
            </p:cNvSpPr>
            <p:nvPr/>
          </p:nvSpPr>
          <p:spPr bwMode="auto">
            <a:xfrm>
              <a:off x="10392" y="3230"/>
              <a:ext cx="312" cy="405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6" name="Rectangle 122"/>
            <p:cNvSpPr>
              <a:spLocks noChangeArrowheads="1"/>
            </p:cNvSpPr>
            <p:nvPr/>
          </p:nvSpPr>
          <p:spPr bwMode="auto">
            <a:xfrm>
              <a:off x="10410" y="3251"/>
              <a:ext cx="260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  <p:sp>
          <p:nvSpPr>
            <p:cNvPr id="7347" name="Rectangle 123"/>
            <p:cNvSpPr>
              <a:spLocks noChangeArrowheads="1"/>
            </p:cNvSpPr>
            <p:nvPr/>
          </p:nvSpPr>
          <p:spPr bwMode="auto">
            <a:xfrm>
              <a:off x="10501" y="3622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ru-RU"/>
            </a:p>
          </p:txBody>
        </p:sp>
        <p:sp>
          <p:nvSpPr>
            <p:cNvPr id="7348" name="Rectangle 124"/>
            <p:cNvSpPr>
              <a:spLocks noChangeArrowheads="1"/>
            </p:cNvSpPr>
            <p:nvPr/>
          </p:nvSpPr>
          <p:spPr bwMode="auto">
            <a:xfrm>
              <a:off x="11385" y="2979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6</a:t>
              </a:r>
              <a:endParaRPr lang="ru-RU"/>
            </a:p>
          </p:txBody>
        </p:sp>
        <p:sp>
          <p:nvSpPr>
            <p:cNvPr id="7349" name="Rectangle 125"/>
            <p:cNvSpPr>
              <a:spLocks noChangeArrowheads="1"/>
            </p:cNvSpPr>
            <p:nvPr/>
          </p:nvSpPr>
          <p:spPr bwMode="auto">
            <a:xfrm>
              <a:off x="9620" y="2948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ru-RU"/>
            </a:p>
          </p:txBody>
        </p:sp>
        <p:sp>
          <p:nvSpPr>
            <p:cNvPr id="7350" name="Rectangle 126"/>
            <p:cNvSpPr>
              <a:spLocks noChangeArrowheads="1"/>
            </p:cNvSpPr>
            <p:nvPr/>
          </p:nvSpPr>
          <p:spPr bwMode="auto">
            <a:xfrm>
              <a:off x="9615" y="2043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endParaRPr lang="ru-RU"/>
            </a:p>
          </p:txBody>
        </p:sp>
        <p:sp>
          <p:nvSpPr>
            <p:cNvPr id="7351" name="Rectangle 127"/>
            <p:cNvSpPr>
              <a:spLocks noChangeArrowheads="1"/>
            </p:cNvSpPr>
            <p:nvPr/>
          </p:nvSpPr>
          <p:spPr bwMode="auto">
            <a:xfrm>
              <a:off x="10522" y="1338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4</a:t>
              </a:r>
              <a:endParaRPr lang="ru-RU"/>
            </a:p>
          </p:txBody>
        </p:sp>
        <p:sp>
          <p:nvSpPr>
            <p:cNvPr id="7352" name="Rectangle 128"/>
            <p:cNvSpPr>
              <a:spLocks noChangeArrowheads="1"/>
            </p:cNvSpPr>
            <p:nvPr/>
          </p:nvSpPr>
          <p:spPr bwMode="auto">
            <a:xfrm>
              <a:off x="11383" y="2058"/>
              <a:ext cx="121" cy="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5</a:t>
              </a:r>
              <a:endParaRPr lang="ru-RU"/>
            </a:p>
          </p:txBody>
        </p:sp>
        <p:sp>
          <p:nvSpPr>
            <p:cNvPr id="7353" name="Rectangle 129"/>
            <p:cNvSpPr>
              <a:spLocks noChangeArrowheads="1"/>
            </p:cNvSpPr>
            <p:nvPr/>
          </p:nvSpPr>
          <p:spPr bwMode="auto">
            <a:xfrm>
              <a:off x="9734" y="4039"/>
              <a:ext cx="1320" cy="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0">
                  <a:solidFill>
                    <a:srgbClr val="000000"/>
                  </a:solidFill>
                  <a:latin typeface="Times New Roman" pitchFamily="18" charset="0"/>
                </a:rPr>
                <a:t>Пир</a:t>
              </a:r>
              <a:r>
                <a:rPr lang="ru-RU" b="0">
                  <a:solidFill>
                    <a:srgbClr val="000000"/>
                  </a:solidFill>
                  <a:latin typeface="Times New Roman" pitchFamily="18" charset="0"/>
                </a:rPr>
                <a:t>а</a:t>
              </a:r>
              <a:r>
                <a:rPr lang="en-US" b="0">
                  <a:solidFill>
                    <a:srgbClr val="000000"/>
                  </a:solidFill>
                  <a:latin typeface="Times New Roman" pitchFamily="18" charset="0"/>
                </a:rPr>
                <a:t>зин</a:t>
              </a:r>
              <a:endParaRPr lang="ru-RU"/>
            </a:p>
          </p:txBody>
        </p:sp>
        <p:sp>
          <p:nvSpPr>
            <p:cNvPr id="7354" name="Rectangle 130"/>
            <p:cNvSpPr>
              <a:spLocks noChangeArrowheads="1"/>
            </p:cNvSpPr>
            <p:nvPr/>
          </p:nvSpPr>
          <p:spPr bwMode="auto">
            <a:xfrm>
              <a:off x="10418" y="1551"/>
              <a:ext cx="312" cy="40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55" name="Rectangle 131"/>
            <p:cNvSpPr>
              <a:spLocks noChangeArrowheads="1"/>
            </p:cNvSpPr>
            <p:nvPr/>
          </p:nvSpPr>
          <p:spPr bwMode="auto">
            <a:xfrm>
              <a:off x="10436" y="1572"/>
              <a:ext cx="260" cy="4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b="0">
                  <a:solidFill>
                    <a:srgbClr val="000000"/>
                  </a:solidFill>
                  <a:latin typeface="Times New Roman" pitchFamily="18" charset="0"/>
                </a:rPr>
                <a:t>N</a:t>
              </a:r>
              <a:endParaRPr lang="ru-RU"/>
            </a:p>
          </p:txBody>
        </p:sp>
      </p:grpSp>
      <p:graphicFrame>
        <p:nvGraphicFramePr>
          <p:cNvPr id="7290" name="Object 122"/>
          <p:cNvGraphicFramePr>
            <a:graphicFrameLocks noChangeAspect="1"/>
          </p:cNvGraphicFramePr>
          <p:nvPr/>
        </p:nvGraphicFramePr>
        <p:xfrm>
          <a:off x="1897063" y="3017838"/>
          <a:ext cx="5410200" cy="2508250"/>
        </p:xfrm>
        <a:graphic>
          <a:graphicData uri="http://schemas.openxmlformats.org/presentationml/2006/ole">
            <p:oleObj spid="_x0000_s7290" name="ISIS/Draw Sketch" r:id="rId3" imgW="3325669" imgH="1543924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ъект 2"/>
          <p:cNvSpPr>
            <a:spLocks noGrp="1"/>
          </p:cNvSpPr>
          <p:nvPr>
            <p:ph idx="1"/>
          </p:nvPr>
        </p:nvSpPr>
        <p:spPr>
          <a:xfrm>
            <a:off x="46038" y="-15875"/>
            <a:ext cx="9109075" cy="6669088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2400" cap="all" dirty="0" smtClean="0">
                <a:solidFill>
                  <a:srgbClr val="FF0000"/>
                </a:solidFill>
              </a:rPr>
              <a:t>Характеристика ароматичности соединения </a:t>
            </a:r>
          </a:p>
          <a:p>
            <a:pPr marL="0" indent="0" algn="just">
              <a:buFontTx/>
              <a:buNone/>
              <a:defRPr/>
            </a:pPr>
            <a:r>
              <a:rPr lang="ru-RU" sz="2000" dirty="0" smtClean="0"/>
              <a:t>– наличие плоской циклической системы, которая имеет замкнутую цепь конъюгации, содержащую (4</a:t>
            </a:r>
            <a:r>
              <a:rPr lang="en-US" sz="2000" dirty="0" smtClean="0"/>
              <a:t>n</a:t>
            </a:r>
            <a:r>
              <a:rPr lang="ru-RU" sz="2000" dirty="0" smtClean="0"/>
              <a:t>+2) </a:t>
            </a:r>
            <a:r>
              <a:rPr lang="el-GR" sz="2000" dirty="0" smtClean="0"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000" dirty="0" smtClean="0">
                <a:cs typeface="Times New Roman" pitchFamily="18" charset="0"/>
              </a:rPr>
              <a:t>-электронов.</a:t>
            </a:r>
          </a:p>
          <a:p>
            <a:pPr marL="0" indent="0" algn="just">
              <a:buFontTx/>
              <a:buNone/>
              <a:defRPr/>
            </a:pPr>
            <a:endParaRPr lang="ru-RU" sz="1200" dirty="0" smtClean="0">
              <a:cs typeface="Times New Roman" pitchFamily="18" charset="0"/>
            </a:endParaRPr>
          </a:p>
          <a:p>
            <a:pPr marL="0" indent="0" algn="ctr">
              <a:buFontTx/>
              <a:buNone/>
              <a:defRPr/>
            </a:pPr>
            <a:r>
              <a:rPr lang="ru-RU" sz="2400" cap="all" dirty="0" smtClean="0">
                <a:solidFill>
                  <a:srgbClr val="FF0000"/>
                </a:solidFill>
              </a:rPr>
              <a:t>Ароматичность пятичленного </a:t>
            </a:r>
            <a:r>
              <a:rPr lang="ru-RU" sz="2400" cap="all" dirty="0" err="1" smtClean="0">
                <a:solidFill>
                  <a:srgbClr val="FF0000"/>
                </a:solidFill>
              </a:rPr>
              <a:t>гетероцикла</a:t>
            </a:r>
            <a:r>
              <a:rPr lang="ru-RU" sz="2400" cap="all" dirty="0" smtClean="0">
                <a:solidFill>
                  <a:srgbClr val="FF0000"/>
                </a:solidFill>
              </a:rPr>
              <a:t> с 2-мя </a:t>
            </a:r>
            <a:r>
              <a:rPr lang="el-GR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400" cap="all" dirty="0" smtClean="0">
                <a:solidFill>
                  <a:srgbClr val="FF0000"/>
                </a:solidFill>
                <a:cs typeface="Times New Roman" pitchFamily="18" charset="0"/>
              </a:rPr>
              <a:t>-связями: </a:t>
            </a:r>
          </a:p>
          <a:p>
            <a:pPr marL="0" indent="0">
              <a:defRPr/>
            </a:pPr>
            <a:r>
              <a:rPr lang="ru-RU" sz="2000" dirty="0" smtClean="0">
                <a:solidFill>
                  <a:srgbClr val="000000"/>
                </a:solidFill>
                <a:cs typeface="Times New Roman" pitchFamily="18" charset="0"/>
              </a:rPr>
              <a:t>в конъюгацию с </a:t>
            </a:r>
            <a:r>
              <a:rPr lang="el-GR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000" dirty="0" smtClean="0">
                <a:solidFill>
                  <a:srgbClr val="000000"/>
                </a:solidFill>
                <a:cs typeface="Times New Roman" pitchFamily="18" charset="0"/>
              </a:rPr>
              <a:t>-электронами двойных связей вступает </a:t>
            </a:r>
            <a:r>
              <a:rPr lang="ru-RU" sz="2000" dirty="0" err="1" smtClean="0">
                <a:solidFill>
                  <a:srgbClr val="000000"/>
                </a:solidFill>
                <a:cs typeface="Times New Roman" pitchFamily="18" charset="0"/>
              </a:rPr>
              <a:t>неподелённая</a:t>
            </a:r>
            <a:r>
              <a:rPr lang="ru-RU" sz="2000" dirty="0" smtClean="0">
                <a:solidFill>
                  <a:srgbClr val="000000"/>
                </a:solidFill>
                <a:cs typeface="Times New Roman" pitchFamily="18" charset="0"/>
              </a:rPr>
              <a:t> пара электронов </a:t>
            </a:r>
            <a:r>
              <a:rPr lang="ru-RU" sz="2000" dirty="0" err="1" smtClean="0">
                <a:solidFill>
                  <a:srgbClr val="000000"/>
                </a:solidFill>
                <a:cs typeface="Times New Roman" pitchFamily="18" charset="0"/>
              </a:rPr>
              <a:t>гетероатома</a:t>
            </a:r>
            <a:r>
              <a:rPr lang="ru-RU" sz="2000" dirty="0" smtClean="0">
                <a:solidFill>
                  <a:srgbClr val="000000"/>
                </a:solidFill>
                <a:cs typeface="Times New Roman" pitchFamily="18" charset="0"/>
              </a:rPr>
              <a:t>, образуется замкнутая система.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  <a:endParaRPr lang="ru-RU" sz="200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endParaRPr lang="ru-RU" sz="200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endParaRPr lang="ru-RU" sz="2000" dirty="0">
              <a:solidFill>
                <a:srgbClr val="000000"/>
              </a:solidFill>
            </a:endParaRPr>
          </a:p>
          <a:p>
            <a:pPr marL="0" indent="0">
              <a:defRPr/>
            </a:pPr>
            <a:endParaRPr lang="ru-RU" sz="200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endParaRPr lang="ru-RU" sz="2000" dirty="0" smtClean="0">
              <a:solidFill>
                <a:srgbClr val="000000"/>
              </a:solidFill>
            </a:endParaRPr>
          </a:p>
          <a:p>
            <a:pPr marL="0" indent="0">
              <a:defRPr/>
            </a:pPr>
            <a:r>
              <a:rPr lang="ru-RU" sz="2000" dirty="0" smtClean="0">
                <a:solidFill>
                  <a:srgbClr val="000000"/>
                </a:solidFill>
              </a:rPr>
              <a:t>Атом </a:t>
            </a:r>
            <a:r>
              <a:rPr lang="ru-RU" sz="2000" dirty="0">
                <a:solidFill>
                  <a:srgbClr val="000000"/>
                </a:solidFill>
              </a:rPr>
              <a:t>азота в </a:t>
            </a:r>
            <a:r>
              <a:rPr lang="en-US" sz="2000" dirty="0">
                <a:solidFill>
                  <a:srgbClr val="000000"/>
                </a:solidFill>
              </a:rPr>
              <a:t>sp</a:t>
            </a:r>
            <a:r>
              <a:rPr lang="en-US" sz="2000" baseline="30000" dirty="0">
                <a:solidFill>
                  <a:srgbClr val="000000"/>
                </a:solidFill>
              </a:rPr>
              <a:t>2</a:t>
            </a:r>
            <a:r>
              <a:rPr lang="en-US" sz="2000" dirty="0">
                <a:solidFill>
                  <a:srgbClr val="000000"/>
                </a:solidFill>
              </a:rPr>
              <a:t>-</a:t>
            </a:r>
            <a:r>
              <a:rPr lang="ru-RU" sz="2000" dirty="0">
                <a:solidFill>
                  <a:srgbClr val="000000"/>
                </a:solidFill>
              </a:rPr>
              <a:t>гибридизации, который имеет электронную конфигурацию, в которой </a:t>
            </a:r>
            <a:r>
              <a:rPr lang="ru-RU" sz="2000" dirty="0" err="1">
                <a:solidFill>
                  <a:srgbClr val="000000"/>
                </a:solidFill>
              </a:rPr>
              <a:t>неподелённая</a:t>
            </a:r>
            <a:r>
              <a:rPr lang="ru-RU" sz="2000" dirty="0">
                <a:solidFill>
                  <a:srgbClr val="000000"/>
                </a:solidFill>
              </a:rPr>
              <a:t> пара электронов занимает </a:t>
            </a:r>
            <a:r>
              <a:rPr lang="ru-RU" sz="2000" dirty="0" err="1">
                <a:solidFill>
                  <a:srgbClr val="000000"/>
                </a:solidFill>
              </a:rPr>
              <a:t>негибридизированную</a:t>
            </a:r>
            <a:r>
              <a:rPr lang="ru-RU" sz="2000" dirty="0">
                <a:solidFill>
                  <a:srgbClr val="000000"/>
                </a:solidFill>
              </a:rPr>
              <a:t> р-атомную </a:t>
            </a:r>
            <a:r>
              <a:rPr lang="ru-RU" sz="2000" dirty="0" err="1">
                <a:solidFill>
                  <a:srgbClr val="000000"/>
                </a:solidFill>
              </a:rPr>
              <a:t>орбиталь</a:t>
            </a:r>
            <a:r>
              <a:rPr lang="ru-RU" sz="2000" dirty="0">
                <a:solidFill>
                  <a:srgbClr val="000000"/>
                </a:solidFill>
              </a:rPr>
              <a:t> – </a:t>
            </a:r>
            <a:r>
              <a:rPr lang="ru-RU" sz="2000" b="1" dirty="0" err="1">
                <a:solidFill>
                  <a:srgbClr val="FF0000"/>
                </a:solidFill>
              </a:rPr>
              <a:t>пиррольный</a:t>
            </a:r>
            <a:r>
              <a:rPr lang="ru-RU" sz="2000" b="1" dirty="0">
                <a:solidFill>
                  <a:srgbClr val="FF0000"/>
                </a:solidFill>
              </a:rPr>
              <a:t> атом</a:t>
            </a:r>
            <a:r>
              <a:rPr lang="ru-RU" sz="2000" b="1" dirty="0">
                <a:solidFill>
                  <a:srgbClr val="000000"/>
                </a:solidFill>
              </a:rPr>
              <a:t> </a:t>
            </a:r>
            <a:r>
              <a:rPr lang="ru-RU" sz="2000" dirty="0">
                <a:solidFill>
                  <a:srgbClr val="000000"/>
                </a:solidFill>
              </a:rPr>
              <a:t>(аналогично в фуране и тиофене).</a:t>
            </a:r>
          </a:p>
          <a:p>
            <a:pPr marL="0" indent="0">
              <a:defRPr/>
            </a:pPr>
            <a:r>
              <a:rPr lang="ru-RU" sz="2000" dirty="0" err="1">
                <a:solidFill>
                  <a:srgbClr val="000000"/>
                </a:solidFill>
              </a:rPr>
              <a:t>Гетероатом</a:t>
            </a:r>
            <a:r>
              <a:rPr lang="ru-RU" sz="2000" dirty="0">
                <a:solidFill>
                  <a:srgbClr val="000000"/>
                </a:solidFill>
              </a:rPr>
              <a:t>, который  вносит в </a:t>
            </a:r>
            <a:r>
              <a:rPr lang="el-GR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π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-электронную систему 2 </a:t>
            </a:r>
            <a:r>
              <a:rPr 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ē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которые занимают р-атомную </a:t>
            </a:r>
            <a:r>
              <a:rPr lang="ru-RU" sz="2000" dirty="0" err="1">
                <a:solidFill>
                  <a:srgbClr val="000000"/>
                </a:solidFill>
                <a:cs typeface="Times New Roman" pitchFamily="18" charset="0"/>
              </a:rPr>
              <a:t>орбиталь</a:t>
            </a:r>
            <a:r>
              <a:rPr lang="ru-RU" sz="2000" dirty="0">
                <a:solidFill>
                  <a:srgbClr val="000000"/>
                </a:solidFill>
                <a:cs typeface="Times New Roman" pitchFamily="18" charset="0"/>
              </a:rPr>
              <a:t>, и образует с другими атомами только </a:t>
            </a:r>
            <a:r>
              <a:rPr lang="ru-RU" sz="2000" dirty="0" smtClean="0">
                <a:solidFill>
                  <a:srgbClr val="000000"/>
                </a:solidFill>
                <a:cs typeface="Times New Roman" pitchFamily="18" charset="0"/>
              </a:rPr>
              <a:t>      </a:t>
            </a:r>
            <a:r>
              <a:rPr lang="el-GR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σ</a:t>
            </a:r>
            <a:r>
              <a:rPr lang="ru-RU" sz="2000" dirty="0" smtClean="0">
                <a:solidFill>
                  <a:srgbClr val="000000"/>
                </a:solidFill>
                <a:cs typeface="Times New Roman" pitchFamily="18" charset="0"/>
              </a:rPr>
              <a:t>-связи </a:t>
            </a:r>
            <a:r>
              <a:rPr lang="ru-RU" sz="20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−</a:t>
            </a:r>
            <a:r>
              <a:rPr lang="ru-RU" sz="2000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  <a:cs typeface="Times New Roman" pitchFamily="18" charset="0"/>
              </a:rPr>
              <a:t>гетероатом</a:t>
            </a:r>
            <a:r>
              <a:rPr lang="ru-RU" sz="20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FF0000"/>
                </a:solidFill>
                <a:cs typeface="Times New Roman" pitchFamily="18" charset="0"/>
              </a:rPr>
              <a:t>пиррольного</a:t>
            </a:r>
            <a:r>
              <a:rPr lang="ru-RU" sz="2000" b="1" dirty="0">
                <a:solidFill>
                  <a:srgbClr val="FF0000"/>
                </a:solidFill>
                <a:cs typeface="Times New Roman" pitchFamily="18" charset="0"/>
              </a:rPr>
              <a:t> типа.</a:t>
            </a:r>
            <a:endParaRPr lang="ru-RU" sz="2000" b="1" dirty="0">
              <a:solidFill>
                <a:srgbClr val="FF0000"/>
              </a:solidFill>
            </a:endParaRPr>
          </a:p>
          <a:p>
            <a:pPr marL="0" indent="0" algn="just">
              <a:buFontTx/>
              <a:buNone/>
              <a:defRPr/>
            </a:pPr>
            <a:endParaRPr lang="ru-RU" sz="2400" dirty="0" smtClean="0"/>
          </a:p>
        </p:txBody>
      </p:sp>
      <p:graphicFrame>
        <p:nvGraphicFramePr>
          <p:cNvPr id="8251" name="Object 59"/>
          <p:cNvGraphicFramePr>
            <a:graphicFrameLocks noChangeAspect="1"/>
          </p:cNvGraphicFramePr>
          <p:nvPr/>
        </p:nvGraphicFramePr>
        <p:xfrm>
          <a:off x="2771775" y="2852738"/>
          <a:ext cx="3382963" cy="1584325"/>
        </p:xfrm>
        <a:graphic>
          <a:graphicData uri="http://schemas.openxmlformats.org/presentationml/2006/ole">
            <p:oleObj spid="_x0000_s8251" name="ISIS/Draw Sketch" r:id="rId3" imgW="2390140" imgH="1322070" progId="ISISServer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188913"/>
            <a:ext cx="9004300" cy="4525962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400" cap="all" dirty="0" smtClean="0">
                <a:solidFill>
                  <a:srgbClr val="FF0000"/>
                </a:solidFill>
              </a:rPr>
              <a:t>В ряду 6-ти </a:t>
            </a:r>
            <a:r>
              <a:rPr lang="ru-RU" sz="2400" dirty="0" smtClean="0"/>
              <a:t>членных </a:t>
            </a:r>
            <a:r>
              <a:rPr lang="ru-RU" sz="2400" dirty="0" err="1" smtClean="0"/>
              <a:t>гетероциклов</a:t>
            </a:r>
            <a:r>
              <a:rPr lang="ru-RU" sz="2400" dirty="0" smtClean="0"/>
              <a:t> ароматические свойства характерны для гетероциклических аналогов </a:t>
            </a:r>
            <a:r>
              <a:rPr lang="ru-RU" sz="2400" dirty="0" err="1" smtClean="0"/>
              <a:t>бензена</a:t>
            </a:r>
            <a:r>
              <a:rPr lang="ru-RU" sz="2400" dirty="0" smtClean="0"/>
              <a:t>:</a:t>
            </a:r>
          </a:p>
          <a:p>
            <a:pPr marL="1081088" indent="-1081088">
              <a:buFontTx/>
              <a:buNone/>
              <a:defRPr/>
            </a:pPr>
            <a:r>
              <a:rPr lang="ru-RU" sz="2400" dirty="0"/>
              <a:t> </a:t>
            </a:r>
            <a:r>
              <a:rPr lang="ru-RU" sz="2400" dirty="0" smtClean="0"/>
              <a:t>            все атомы С и атом </a:t>
            </a:r>
            <a:r>
              <a:rPr lang="en-US" sz="2400" dirty="0" smtClean="0"/>
              <a:t>N</a:t>
            </a:r>
            <a:r>
              <a:rPr lang="ru-RU" sz="2400" dirty="0" smtClean="0"/>
              <a:t> </a:t>
            </a:r>
            <a:r>
              <a:rPr lang="uk-UA" sz="2400" dirty="0" smtClean="0"/>
              <a:t>находяться в </a:t>
            </a:r>
          </a:p>
          <a:p>
            <a:pPr marL="1081088" indent="0">
              <a:buFontTx/>
              <a:buNone/>
              <a:defRPr/>
            </a:pPr>
            <a:r>
              <a:rPr lang="en-US" sz="2400" dirty="0" err="1" smtClean="0"/>
              <a:t>sp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-гибридизации. Замкнутая 6-</a:t>
            </a:r>
            <a:r>
              <a:rPr lang="el-GR" sz="2400" dirty="0" smtClean="0">
                <a:latin typeface="Times New Roman"/>
                <a:cs typeface="Times New Roman"/>
              </a:rPr>
              <a:t>π</a:t>
            </a:r>
            <a:r>
              <a:rPr lang="ru-RU" sz="2400" dirty="0" smtClean="0">
                <a:cs typeface="Times New Roman"/>
              </a:rPr>
              <a:t>-электронная система образована 5-ю р-</a:t>
            </a:r>
            <a:r>
              <a:rPr lang="ru-RU" sz="2400" dirty="0" err="1" smtClean="0">
                <a:cs typeface="Times New Roman"/>
              </a:rPr>
              <a:t>орбиталями</a:t>
            </a:r>
            <a:r>
              <a:rPr lang="ru-RU" sz="2400" dirty="0" smtClean="0">
                <a:cs typeface="Times New Roman"/>
              </a:rPr>
              <a:t> атомов С и   р-</a:t>
            </a:r>
            <a:r>
              <a:rPr lang="ru-RU" sz="2400" dirty="0" err="1" smtClean="0">
                <a:cs typeface="Times New Roman"/>
              </a:rPr>
              <a:t>орбиталями</a:t>
            </a:r>
            <a:r>
              <a:rPr lang="ru-RU" sz="2400" dirty="0" smtClean="0">
                <a:cs typeface="Times New Roman"/>
              </a:rPr>
              <a:t> атома </a:t>
            </a:r>
            <a:r>
              <a:rPr lang="en-US" sz="2400" dirty="0" smtClean="0">
                <a:cs typeface="Times New Roman"/>
              </a:rPr>
              <a:t>N</a:t>
            </a:r>
            <a:r>
              <a:rPr lang="ru-RU" sz="2400" dirty="0" smtClean="0">
                <a:cs typeface="Times New Roman"/>
              </a:rPr>
              <a:t>, т.е. каждый атом цикла вносит  по одному р-электрону!</a:t>
            </a:r>
          </a:p>
          <a:p>
            <a:pPr marL="0" indent="0">
              <a:buFontTx/>
              <a:buNone/>
              <a:defRPr/>
            </a:pPr>
            <a:r>
              <a:rPr lang="ru-RU" sz="2400" dirty="0" smtClean="0">
                <a:cs typeface="Times New Roman"/>
              </a:rPr>
              <a:t>	В пиридине </a:t>
            </a:r>
            <a:r>
              <a:rPr lang="en-US" sz="2400" dirty="0" smtClean="0">
                <a:cs typeface="Times New Roman"/>
              </a:rPr>
              <a:t>     </a:t>
            </a:r>
            <a:r>
              <a:rPr lang="ru-RU" sz="2400" dirty="0" smtClean="0">
                <a:cs typeface="Times New Roman"/>
              </a:rPr>
              <a:t>занимает </a:t>
            </a:r>
            <a:r>
              <a:rPr lang="en-US" sz="2400" dirty="0" err="1">
                <a:solidFill>
                  <a:srgbClr val="000000"/>
                </a:solidFill>
              </a:rPr>
              <a:t>sp</a:t>
            </a:r>
            <a:r>
              <a:rPr lang="ru-RU" sz="2400" baseline="30000" dirty="0" smtClean="0">
                <a:solidFill>
                  <a:srgbClr val="000000"/>
                </a:solidFill>
              </a:rPr>
              <a:t>2</a:t>
            </a:r>
            <a:r>
              <a:rPr lang="ru-RU" sz="2400" dirty="0" smtClean="0">
                <a:solidFill>
                  <a:srgbClr val="000000"/>
                </a:solidFill>
              </a:rPr>
              <a:t>-гибридизованую </a:t>
            </a:r>
            <a:r>
              <a:rPr lang="ru-RU" sz="2400" dirty="0" err="1" smtClean="0">
                <a:solidFill>
                  <a:srgbClr val="000000"/>
                </a:solidFill>
              </a:rPr>
              <a:t>орбиталь</a:t>
            </a:r>
            <a:r>
              <a:rPr lang="ru-RU" sz="2400" dirty="0" smtClean="0"/>
              <a:t>.   </a:t>
            </a:r>
            <a:r>
              <a:rPr lang="ru-RU" sz="2400" b="1" u="sng" dirty="0" smtClean="0">
                <a:solidFill>
                  <a:srgbClr val="FF0000"/>
                </a:solidFill>
              </a:rPr>
              <a:t>В отличии от пиррола не берёт участие в образовании ароматического секстета.</a:t>
            </a:r>
          </a:p>
          <a:p>
            <a:pPr marL="0" indent="0" algn="just">
              <a:buFontTx/>
              <a:buNone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Атом </a:t>
            </a:r>
            <a:r>
              <a:rPr lang="en-US" sz="2400" dirty="0" smtClean="0">
                <a:solidFill>
                  <a:srgbClr val="FF0000"/>
                </a:solidFill>
              </a:rPr>
              <a:t>N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000000"/>
                </a:solidFill>
              </a:rPr>
              <a:t>в </a:t>
            </a:r>
            <a:r>
              <a:rPr lang="en-US" sz="2400" dirty="0" err="1">
                <a:solidFill>
                  <a:srgbClr val="000000"/>
                </a:solidFill>
              </a:rPr>
              <a:t>sp</a:t>
            </a:r>
            <a:r>
              <a:rPr lang="ru-RU" sz="2400" baseline="30000" dirty="0" smtClean="0">
                <a:solidFill>
                  <a:srgbClr val="000000"/>
                </a:solidFill>
              </a:rPr>
              <a:t>2</a:t>
            </a:r>
            <a:r>
              <a:rPr lang="ru-RU" sz="2400" dirty="0" smtClean="0">
                <a:solidFill>
                  <a:srgbClr val="000000"/>
                </a:solidFill>
              </a:rPr>
              <a:t>-гибридизации, которая имеет электронную конфигурацию, в которой </a:t>
            </a:r>
            <a:r>
              <a:rPr lang="ru-RU" sz="2400" dirty="0" err="1" smtClean="0">
                <a:solidFill>
                  <a:srgbClr val="000000"/>
                </a:solidFill>
              </a:rPr>
              <a:t>неподелённая</a:t>
            </a:r>
            <a:r>
              <a:rPr lang="ru-RU" sz="2400" dirty="0" smtClean="0">
                <a:solidFill>
                  <a:srgbClr val="000000"/>
                </a:solidFill>
              </a:rPr>
              <a:t> пара электронов занимает </a:t>
            </a:r>
            <a:r>
              <a:rPr lang="en-US" sz="2400" dirty="0" err="1">
                <a:solidFill>
                  <a:srgbClr val="000000"/>
                </a:solidFill>
              </a:rPr>
              <a:t>sp</a:t>
            </a:r>
            <a:r>
              <a:rPr lang="ru-RU" sz="2400" baseline="30000" dirty="0" smtClean="0">
                <a:solidFill>
                  <a:srgbClr val="000000"/>
                </a:solidFill>
              </a:rPr>
              <a:t>2</a:t>
            </a:r>
            <a:r>
              <a:rPr lang="ru-RU" sz="2400" dirty="0" smtClean="0">
                <a:solidFill>
                  <a:srgbClr val="000000"/>
                </a:solidFill>
              </a:rPr>
              <a:t>-гибридизованную </a:t>
            </a:r>
            <a:r>
              <a:rPr lang="ru-RU" sz="2400" dirty="0" err="1" smtClean="0">
                <a:solidFill>
                  <a:srgbClr val="000000"/>
                </a:solidFill>
              </a:rPr>
              <a:t>орбиталь</a:t>
            </a:r>
            <a:r>
              <a:rPr lang="ru-RU" sz="2400" dirty="0" smtClean="0">
                <a:solidFill>
                  <a:srgbClr val="000000"/>
                </a:solidFill>
              </a:rPr>
              <a:t> и не принимает участие в образовании ароматического секстета – </a:t>
            </a:r>
            <a:r>
              <a:rPr lang="ru-RU" sz="2400" b="1" dirty="0" smtClean="0">
                <a:solidFill>
                  <a:srgbClr val="FF0000"/>
                </a:solidFill>
              </a:rPr>
              <a:t>пиридиновый. </a:t>
            </a:r>
            <a:r>
              <a:rPr lang="ru-RU" sz="2400" dirty="0" err="1"/>
              <a:t>Г</a:t>
            </a:r>
            <a:r>
              <a:rPr lang="ru-RU" sz="2400" dirty="0" err="1" smtClean="0"/>
              <a:t>етероатом</a:t>
            </a:r>
            <a:r>
              <a:rPr lang="ru-RU" sz="2400" dirty="0" smtClean="0"/>
              <a:t> такой электронной конфигурации (</a:t>
            </a:r>
            <a:r>
              <a:rPr lang="en-US" sz="2400" dirty="0" smtClean="0"/>
              <a:t>N</a:t>
            </a:r>
            <a:r>
              <a:rPr lang="ru-RU" sz="2400" dirty="0" smtClean="0"/>
              <a:t>) – условно называют </a:t>
            </a:r>
            <a:r>
              <a:rPr lang="ru-RU" sz="2400" b="1" dirty="0" err="1" smtClean="0">
                <a:solidFill>
                  <a:srgbClr val="FF0000"/>
                </a:solidFill>
              </a:rPr>
              <a:t>гетероатомом</a:t>
            </a:r>
            <a:r>
              <a:rPr lang="ru-RU" sz="2400" b="1" dirty="0" smtClean="0">
                <a:solidFill>
                  <a:srgbClr val="FF0000"/>
                </a:solidFill>
              </a:rPr>
              <a:t> пиридинового типа.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927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9277" name="Object 61"/>
          <p:cNvGraphicFramePr>
            <a:graphicFrameLocks noChangeAspect="1"/>
          </p:cNvGraphicFramePr>
          <p:nvPr/>
        </p:nvGraphicFramePr>
        <p:xfrm>
          <a:off x="179388" y="1052513"/>
          <a:ext cx="955675" cy="1589087"/>
        </p:xfrm>
        <a:graphic>
          <a:graphicData uri="http://schemas.openxmlformats.org/presentationml/2006/ole">
            <p:oleObj spid="_x0000_s9277" name="ISIS/Draw Sketch" r:id="rId3" imgW="805331" imgH="1329114" progId="ISISServer">
              <p:embed/>
            </p:oleObj>
          </a:graphicData>
        </a:graphic>
      </p:graphicFrame>
      <p:sp>
        <p:nvSpPr>
          <p:cNvPr id="9280" name="TextBox 6"/>
          <p:cNvSpPr txBox="1">
            <a:spLocks noChangeArrowheads="1"/>
          </p:cNvSpPr>
          <p:nvPr/>
        </p:nvSpPr>
        <p:spPr bwMode="auto">
          <a:xfrm>
            <a:off x="2771775" y="2997200"/>
            <a:ext cx="3524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</a:t>
            </a:r>
          </a:p>
          <a:p>
            <a:r>
              <a:rPr lang="en-US" baseline="30000"/>
              <a:t>. .</a:t>
            </a:r>
            <a:endParaRPr lang="ru-RU" baseline="30000"/>
          </a:p>
        </p:txBody>
      </p:sp>
      <p:sp>
        <p:nvSpPr>
          <p:cNvPr id="9281" name="Овал 1"/>
          <p:cNvSpPr>
            <a:spLocks noChangeArrowheads="1"/>
          </p:cNvSpPr>
          <p:nvPr/>
        </p:nvSpPr>
        <p:spPr bwMode="auto">
          <a:xfrm>
            <a:off x="2695575" y="2914650"/>
            <a:ext cx="504825" cy="554038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00" name="Object 60"/>
          <p:cNvGraphicFramePr>
            <a:graphicFrameLocks noGrp="1" noChangeAspect="1"/>
          </p:cNvGraphicFramePr>
          <p:nvPr>
            <p:ph idx="1"/>
          </p:nvPr>
        </p:nvGraphicFramePr>
        <p:xfrm>
          <a:off x="1763713" y="107950"/>
          <a:ext cx="5327650" cy="3241675"/>
        </p:xfrm>
        <a:graphic>
          <a:graphicData uri="http://schemas.openxmlformats.org/presentationml/2006/ole">
            <p:oleObj spid="_x0000_s10300" name="ISIS/Draw Sketch" r:id="rId3" imgW="3722370" imgH="2524760" progId="ISISServer">
              <p:embed/>
            </p:oleObj>
          </a:graphicData>
        </a:graphic>
      </p:graphicFrame>
      <p:sp>
        <p:nvSpPr>
          <p:cNvPr id="1030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07963" y="3349625"/>
            <a:ext cx="8677275" cy="3508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b="0" dirty="0"/>
              <a:t>	</a:t>
            </a:r>
            <a:r>
              <a:rPr lang="ru-RU" sz="2200" b="0" dirty="0"/>
              <a:t>А. Альберт (1958 г.): </a:t>
            </a:r>
            <a:r>
              <a:rPr lang="ru-RU" sz="2200" b="0" dirty="0" err="1"/>
              <a:t>Гетероциклы</a:t>
            </a:r>
            <a:r>
              <a:rPr lang="ru-RU" sz="2200" b="0" dirty="0"/>
              <a:t>, в  молекулах которых </a:t>
            </a:r>
            <a:r>
              <a:rPr lang="ru-RU" sz="2200" b="0" dirty="0" err="1"/>
              <a:t>гетероатом</a:t>
            </a:r>
            <a:r>
              <a:rPr lang="ru-RU" sz="2200" b="0" dirty="0"/>
              <a:t> является донором </a:t>
            </a:r>
            <a:r>
              <a:rPr lang="ru-RU" sz="2200" b="0" dirty="0" err="1"/>
              <a:t>неподелённой</a:t>
            </a:r>
            <a:r>
              <a:rPr lang="ru-RU" sz="2200" b="0" dirty="0"/>
              <a:t> пары электронов и увеличивает электронную плотность на атомах углерода ароматического цикла </a:t>
            </a:r>
            <a:r>
              <a:rPr lang="el-GR" sz="2200" dirty="0">
                <a:solidFill>
                  <a:srgbClr val="FF0000"/>
                </a:solidFill>
                <a:latin typeface="Times New Roman"/>
                <a:cs typeface="Times New Roman"/>
              </a:rPr>
              <a:t>π</a:t>
            </a:r>
            <a:r>
              <a:rPr lang="ru-RU" sz="2200" dirty="0">
                <a:solidFill>
                  <a:srgbClr val="FF0000"/>
                </a:solidFill>
                <a:latin typeface="+mn-lt"/>
                <a:cs typeface="Times New Roman"/>
              </a:rPr>
              <a:t>-избыточные    </a:t>
            </a:r>
            <a:r>
              <a:rPr lang="ru-RU" sz="2200" b="0" dirty="0">
                <a:latin typeface="+mn-lt"/>
                <a:cs typeface="Times New Roman"/>
              </a:rPr>
              <a:t>(5-ти членные </a:t>
            </a:r>
            <a:r>
              <a:rPr lang="ru-RU" sz="2200" b="0" dirty="0" err="1">
                <a:latin typeface="+mn-lt"/>
                <a:cs typeface="Times New Roman"/>
              </a:rPr>
              <a:t>гетероциклы</a:t>
            </a:r>
            <a:r>
              <a:rPr lang="ru-RU" sz="2200" b="0" dirty="0">
                <a:latin typeface="+mn-lt"/>
                <a:cs typeface="Times New Roman"/>
              </a:rPr>
              <a:t>, которые содержат </a:t>
            </a:r>
            <a:r>
              <a:rPr lang="ru-RU" sz="2200" b="0" dirty="0" err="1">
                <a:latin typeface="+mn-lt"/>
                <a:cs typeface="Times New Roman"/>
              </a:rPr>
              <a:t>гетероатомы</a:t>
            </a:r>
            <a:r>
              <a:rPr lang="ru-RU" sz="2200" b="0" dirty="0">
                <a:latin typeface="+mn-lt"/>
                <a:cs typeface="Times New Roman"/>
              </a:rPr>
              <a:t>  </a:t>
            </a:r>
            <a:r>
              <a:rPr lang="ru-RU" sz="2200" b="0" dirty="0" err="1">
                <a:latin typeface="+mn-lt"/>
                <a:cs typeface="Times New Roman"/>
              </a:rPr>
              <a:t>пиррольного</a:t>
            </a:r>
            <a:r>
              <a:rPr lang="ru-RU" sz="2200" b="0" dirty="0">
                <a:latin typeface="+mn-lt"/>
                <a:cs typeface="Times New Roman"/>
              </a:rPr>
              <a:t> типа – фуран, пиррол, тиофен). </a:t>
            </a:r>
          </a:p>
          <a:p>
            <a:pPr algn="just">
              <a:defRPr/>
            </a:pPr>
            <a:r>
              <a:rPr lang="ru-RU" sz="2200" b="0" dirty="0">
                <a:latin typeface="+mn-lt"/>
                <a:cs typeface="Times New Roman"/>
              </a:rPr>
              <a:t>	</a:t>
            </a:r>
            <a:r>
              <a:rPr lang="ru-RU" sz="2200" b="0" dirty="0" err="1">
                <a:latin typeface="+mn-lt"/>
                <a:cs typeface="Times New Roman"/>
              </a:rPr>
              <a:t>Гетероциклы</a:t>
            </a:r>
            <a:r>
              <a:rPr lang="ru-RU" sz="2200" b="0" dirty="0">
                <a:latin typeface="+mn-lt"/>
                <a:cs typeface="Times New Roman"/>
              </a:rPr>
              <a:t>, в молекулах которых </a:t>
            </a:r>
            <a:r>
              <a:rPr lang="ru-RU" sz="2200" b="0" dirty="0" err="1">
                <a:latin typeface="+mn-lt"/>
                <a:cs typeface="Times New Roman"/>
              </a:rPr>
              <a:t>гетероатом</a:t>
            </a:r>
            <a:r>
              <a:rPr lang="ru-RU" sz="2200" b="0" dirty="0">
                <a:latin typeface="+mn-lt"/>
                <a:cs typeface="Times New Roman"/>
              </a:rPr>
              <a:t> снижает электронную плотность на атомах углерода ароматического кольца –    </a:t>
            </a:r>
            <a:r>
              <a:rPr lang="el-GR" sz="2200" dirty="0">
                <a:solidFill>
                  <a:srgbClr val="FF0000"/>
                </a:solidFill>
                <a:latin typeface="Times New Roman"/>
                <a:cs typeface="Times New Roman"/>
              </a:rPr>
              <a:t>π</a:t>
            </a:r>
            <a:r>
              <a:rPr lang="ru-RU" sz="2200" dirty="0">
                <a:solidFill>
                  <a:srgbClr val="FF0000"/>
                </a:solidFill>
                <a:latin typeface="+mn-lt"/>
                <a:cs typeface="Times New Roman"/>
              </a:rPr>
              <a:t>-дефицитные </a:t>
            </a:r>
            <a:r>
              <a:rPr lang="ru-RU" sz="2200" b="0" dirty="0">
                <a:latin typeface="+mn-lt"/>
                <a:cs typeface="Times New Roman"/>
              </a:rPr>
              <a:t>(</a:t>
            </a:r>
            <a:r>
              <a:rPr lang="ru-RU" sz="2200" b="0" dirty="0" err="1">
                <a:latin typeface="+mn-lt"/>
                <a:cs typeface="Times New Roman"/>
              </a:rPr>
              <a:t>гетероциклы</a:t>
            </a:r>
            <a:r>
              <a:rPr lang="ru-RU" sz="2200" b="0" dirty="0">
                <a:latin typeface="+mn-lt"/>
                <a:cs typeface="Times New Roman"/>
              </a:rPr>
              <a:t>, кот. сод. </a:t>
            </a:r>
            <a:r>
              <a:rPr lang="ru-RU" sz="2200" b="0" dirty="0" err="1">
                <a:latin typeface="+mn-lt"/>
                <a:cs typeface="Times New Roman"/>
              </a:rPr>
              <a:t>гетероатомы</a:t>
            </a:r>
            <a:r>
              <a:rPr lang="ru-RU" sz="2200" b="0" dirty="0">
                <a:latin typeface="+mn-lt"/>
                <a:cs typeface="Times New Roman"/>
              </a:rPr>
              <a:t> пиридинового типа – пиридин, пиримидин, пиразин).</a:t>
            </a:r>
            <a:endParaRPr lang="ru-RU" sz="2200" b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2385</TotalTime>
  <Words>1948</Words>
  <Application>Microsoft Office PowerPoint</Application>
  <PresentationFormat>Экран (4:3)</PresentationFormat>
  <Paragraphs>725</Paragraphs>
  <Slides>40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7" baseType="lpstr">
      <vt:lpstr>Arial</vt:lpstr>
      <vt:lpstr>Calibri</vt:lpstr>
      <vt:lpstr>Symbol</vt:lpstr>
      <vt:lpstr>Times New Roman</vt:lpstr>
      <vt:lpstr>Arial CYR</vt:lpstr>
      <vt:lpstr>Оформление по умолчанию</vt:lpstr>
      <vt:lpstr>ISIS/Draw Sketch</vt:lpstr>
      <vt:lpstr>Слайд 1</vt:lpstr>
      <vt:lpstr>ПЛАН ЛЕКЦИИ</vt:lpstr>
      <vt:lpstr>ГЕТЕРОЦИКЛИЧЕСКИЕ СОЕДИНЕНИЯ</vt:lpstr>
      <vt:lpstr>КЛАССИФИКАЦИЯ</vt:lpstr>
      <vt:lpstr>Слайд 5</vt:lpstr>
      <vt:lpstr>Слайд 6</vt:lpstr>
      <vt:lpstr>Слайд 7</vt:lpstr>
      <vt:lpstr>Слайд 8</vt:lpstr>
      <vt:lpstr>Слайд 9</vt:lpstr>
      <vt:lpstr>ПЯТИЧЛЕННЫЕ ГЕТЕРОЦИКЛЫ  с 1 гетероатомом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ШЕСТИЧЛЕННЫЕ ГЕТЕРОЦИКЛЫ С 2-мя ГЕТЕРОАТОМАМИ</vt:lpstr>
      <vt:lpstr>Слайд 22</vt:lpstr>
      <vt:lpstr>ПУРИН. АРОМАТИЧЕСКИЙ ХАРАКТЕР ПУРИНА</vt:lpstr>
      <vt:lpstr>Слайд 24</vt:lpstr>
      <vt:lpstr>Слайд 25</vt:lpstr>
      <vt:lpstr>Слайд 26</vt:lpstr>
      <vt:lpstr>ДЕЗАМИНИРОВАНИЕ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Company>ХНМУ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Витаха</cp:lastModifiedBy>
  <cp:revision>215</cp:revision>
  <cp:lastPrinted>2015-01-27T13:00:05Z</cp:lastPrinted>
  <dcterms:created xsi:type="dcterms:W3CDTF">2009-03-27T09:42:05Z</dcterms:created>
  <dcterms:modified xsi:type="dcterms:W3CDTF">2019-05-14T18:20:48Z</dcterms:modified>
</cp:coreProperties>
</file>