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00" r:id="rId3"/>
    <p:sldId id="296" r:id="rId4"/>
    <p:sldId id="277" r:id="rId5"/>
    <p:sldId id="298" r:id="rId6"/>
    <p:sldId id="278" r:id="rId7"/>
    <p:sldId id="301" r:id="rId8"/>
    <p:sldId id="279" r:id="rId9"/>
    <p:sldId id="280" r:id="rId10"/>
    <p:sldId id="281" r:id="rId11"/>
    <p:sldId id="257" r:id="rId12"/>
    <p:sldId id="276" r:id="rId13"/>
    <p:sldId id="285" r:id="rId14"/>
    <p:sldId id="297" r:id="rId15"/>
    <p:sldId id="258" r:id="rId16"/>
    <p:sldId id="303" r:id="rId17"/>
    <p:sldId id="304" r:id="rId18"/>
    <p:sldId id="305" r:id="rId19"/>
    <p:sldId id="286" r:id="rId20"/>
    <p:sldId id="287" r:id="rId21"/>
    <p:sldId id="263" r:id="rId22"/>
    <p:sldId id="288" r:id="rId23"/>
    <p:sldId id="289" r:id="rId24"/>
    <p:sldId id="265" r:id="rId25"/>
    <p:sldId id="266" r:id="rId26"/>
    <p:sldId id="267" r:id="rId27"/>
    <p:sldId id="290" r:id="rId28"/>
    <p:sldId id="292" r:id="rId29"/>
    <p:sldId id="291" r:id="rId30"/>
    <p:sldId id="268" r:id="rId31"/>
    <p:sldId id="293" r:id="rId32"/>
    <p:sldId id="295" r:id="rId33"/>
    <p:sldId id="294" r:id="rId34"/>
    <p:sldId id="299" r:id="rId35"/>
    <p:sldId id="302" r:id="rId36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03C6B-FC60-4115-ABDB-89F89A53D9C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8685C-B937-498C-84B8-EABCA80BDFAE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АНГІОТЕНЗИНОГЕН</a:t>
          </a:r>
          <a:endParaRPr lang="ru-RU" dirty="0"/>
        </a:p>
      </dgm:t>
    </dgm:pt>
    <dgm:pt modelId="{C527512B-EDE8-434A-A99A-7A9A85F6ED70}" type="parTrans" cxnId="{45A9D896-6961-4688-8EBD-871CF156FD46}">
      <dgm:prSet/>
      <dgm:spPr/>
      <dgm:t>
        <a:bodyPr/>
        <a:lstStyle/>
        <a:p>
          <a:endParaRPr lang="ru-RU"/>
        </a:p>
      </dgm:t>
    </dgm:pt>
    <dgm:pt modelId="{094C5FCB-7404-495B-9FB1-7F915FA35AAA}" type="sibTrans" cxnId="{45A9D896-6961-4688-8EBD-871CF156FD46}">
      <dgm:prSet/>
      <dgm:spPr/>
      <dgm:t>
        <a:bodyPr/>
        <a:lstStyle/>
        <a:p>
          <a:endParaRPr lang="ru-RU"/>
        </a:p>
      </dgm:t>
    </dgm:pt>
    <dgm:pt modelId="{30918BC6-8950-4281-B0BB-38B61707CE5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3600" dirty="0" smtClean="0"/>
        </a:p>
        <a:p>
          <a:r>
            <a:rPr lang="uk-UA" sz="2800" dirty="0" err="1" smtClean="0"/>
            <a:t>АНГІОТЕНЗИН</a:t>
          </a:r>
          <a:r>
            <a:rPr lang="uk-UA" sz="2800" dirty="0" smtClean="0"/>
            <a:t> </a:t>
          </a:r>
          <a:r>
            <a:rPr lang="uk-UA" sz="2800" dirty="0" smtClean="0">
              <a:latin typeface="Times New Roman"/>
              <a:cs typeface="Times New Roman"/>
            </a:rPr>
            <a:t>І</a:t>
          </a:r>
          <a:r>
            <a:rPr lang="uk-UA" sz="2800" dirty="0" smtClean="0"/>
            <a:t> ( НЕАКТИВНИЙ ДЕКАПЕПТИД)</a:t>
          </a:r>
        </a:p>
        <a:p>
          <a:r>
            <a:rPr lang="uk-UA" sz="2000" dirty="0" err="1" smtClean="0"/>
            <a:t>Асп</a:t>
          </a:r>
          <a:r>
            <a:rPr lang="uk-UA" sz="2000" dirty="0" smtClean="0"/>
            <a:t> – </a:t>
          </a:r>
          <a:r>
            <a:rPr lang="uk-UA" sz="2000" dirty="0" err="1" smtClean="0"/>
            <a:t>Арг</a:t>
          </a:r>
          <a:r>
            <a:rPr lang="uk-UA" sz="2000" dirty="0" smtClean="0"/>
            <a:t> – Вал – Тир – </a:t>
          </a:r>
          <a:r>
            <a:rPr lang="uk-UA" sz="2000" dirty="0" err="1" smtClean="0"/>
            <a:t>Іле</a:t>
          </a:r>
          <a:r>
            <a:rPr lang="uk-UA" sz="2000" dirty="0" smtClean="0"/>
            <a:t> – </a:t>
          </a:r>
          <a:r>
            <a:rPr lang="uk-UA" sz="2000" dirty="0" err="1" smtClean="0"/>
            <a:t>Гіс</a:t>
          </a:r>
          <a:r>
            <a:rPr lang="uk-UA" sz="2000" dirty="0" smtClean="0"/>
            <a:t> – Про – Фен – </a:t>
          </a:r>
          <a:r>
            <a:rPr lang="uk-UA" sz="2000" u="none" dirty="0" err="1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Гіс</a:t>
          </a:r>
          <a:r>
            <a:rPr lang="uk-UA" sz="2000" u="none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uk-UA" sz="2000" dirty="0" smtClean="0">
              <a:effectLst/>
            </a:rPr>
            <a:t>-</a:t>
          </a:r>
          <a:r>
            <a:rPr lang="uk-UA" sz="2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uk-UA" sz="2000" u="none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Лей</a:t>
          </a:r>
          <a:r>
            <a:rPr lang="uk-UA" sz="2000" u="sng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uk-UA" sz="2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rPr>
            <a:t>    </a:t>
          </a:r>
          <a:endParaRPr lang="uk-UA" sz="400" dirty="0" smtClean="0"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88FE73A9-7910-4596-A1CD-DD692E17AD29}" type="parTrans" cxnId="{713B6EBF-EA8E-48EB-8A36-E96CC6F7659A}">
      <dgm:prSet/>
      <dgm:spPr/>
      <dgm:t>
        <a:bodyPr/>
        <a:lstStyle/>
        <a:p>
          <a:endParaRPr lang="ru-RU"/>
        </a:p>
      </dgm:t>
    </dgm:pt>
    <dgm:pt modelId="{78C60F48-857E-4AFC-A56E-C2C97660522A}" type="sibTrans" cxnId="{713B6EBF-EA8E-48EB-8A36-E96CC6F7659A}">
      <dgm:prSet/>
      <dgm:spPr/>
      <dgm:t>
        <a:bodyPr/>
        <a:lstStyle/>
        <a:p>
          <a:endParaRPr lang="ru-RU"/>
        </a:p>
      </dgm:t>
    </dgm:pt>
    <dgm:pt modelId="{EDF1DD2F-75A7-4295-ACD1-7ECFA71A189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uk-UA" sz="2800" dirty="0" smtClean="0"/>
            <a:t>ренін</a:t>
          </a:r>
          <a:endParaRPr lang="ru-RU" sz="2800" dirty="0"/>
        </a:p>
      </dgm:t>
    </dgm:pt>
    <dgm:pt modelId="{54EBF5BA-4E2F-4EC6-A111-510D325B3F09}" type="parTrans" cxnId="{C72BBA13-78BC-4F11-BF86-B30EBCD423D0}">
      <dgm:prSet/>
      <dgm:spPr/>
      <dgm:t>
        <a:bodyPr/>
        <a:lstStyle/>
        <a:p>
          <a:endParaRPr lang="ru-RU"/>
        </a:p>
      </dgm:t>
    </dgm:pt>
    <dgm:pt modelId="{31AEA150-DEE0-4C76-A9B6-37388FDB39B1}" type="sibTrans" cxnId="{C72BBA13-78BC-4F11-BF86-B30EBCD423D0}">
      <dgm:prSet/>
      <dgm:spPr/>
      <dgm:t>
        <a:bodyPr/>
        <a:lstStyle/>
        <a:p>
          <a:endParaRPr lang="ru-RU"/>
        </a:p>
      </dgm:t>
    </dgm:pt>
    <dgm:pt modelId="{C988743A-537A-46EC-8330-23DF486C21B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2400" dirty="0" smtClean="0"/>
        </a:p>
        <a:p>
          <a:r>
            <a:rPr lang="uk-UA" sz="2400" dirty="0" err="1" smtClean="0"/>
            <a:t>АНГІОТЕНЗИН</a:t>
          </a:r>
          <a:r>
            <a:rPr lang="uk-UA" sz="2400" dirty="0" smtClean="0"/>
            <a:t> </a:t>
          </a:r>
          <a:r>
            <a:rPr lang="uk-UA" sz="2400" dirty="0" smtClean="0">
              <a:latin typeface="Times New Roman"/>
              <a:cs typeface="Times New Roman"/>
            </a:rPr>
            <a:t>ІІ</a:t>
          </a:r>
          <a:r>
            <a:rPr lang="uk-UA" sz="2400" dirty="0" smtClean="0"/>
            <a:t> (АКТИВНИЙ ОКТАПЕПТИД)</a:t>
          </a:r>
        </a:p>
        <a:p>
          <a:r>
            <a:rPr lang="uk-UA" sz="2400" dirty="0" err="1" smtClean="0"/>
            <a:t>Асп</a:t>
          </a:r>
          <a:r>
            <a:rPr lang="uk-UA" sz="2400" dirty="0" smtClean="0"/>
            <a:t> – </a:t>
          </a:r>
          <a:r>
            <a:rPr lang="uk-UA" sz="2400" dirty="0" err="1" smtClean="0"/>
            <a:t>Арг</a:t>
          </a:r>
          <a:r>
            <a:rPr lang="uk-UA" sz="2400" dirty="0" smtClean="0"/>
            <a:t> – Вал – Тир – </a:t>
          </a:r>
          <a:r>
            <a:rPr lang="uk-UA" sz="2400" dirty="0" err="1" smtClean="0"/>
            <a:t>Іле</a:t>
          </a:r>
          <a:r>
            <a:rPr lang="uk-UA" sz="2400" dirty="0" smtClean="0"/>
            <a:t> – </a:t>
          </a:r>
          <a:r>
            <a:rPr lang="uk-UA" sz="2400" dirty="0" err="1" smtClean="0"/>
            <a:t>Гіс</a:t>
          </a:r>
          <a:r>
            <a:rPr lang="uk-UA" sz="2400" dirty="0" smtClean="0"/>
            <a:t> – Про – Фен</a:t>
          </a:r>
          <a:endParaRPr lang="ru-RU" sz="2400" dirty="0"/>
        </a:p>
      </dgm:t>
    </dgm:pt>
    <dgm:pt modelId="{9AA4DBAB-C96D-4CED-BE0A-B078546B3DCD}" type="parTrans" cxnId="{3FE3ACE9-8E53-4967-A171-FC40FBAA2B46}">
      <dgm:prSet/>
      <dgm:spPr/>
      <dgm:t>
        <a:bodyPr/>
        <a:lstStyle/>
        <a:p>
          <a:endParaRPr lang="ru-RU"/>
        </a:p>
      </dgm:t>
    </dgm:pt>
    <dgm:pt modelId="{F3B42CE5-8F17-4405-8750-21192A19745F}" type="sibTrans" cxnId="{3FE3ACE9-8E53-4967-A171-FC40FBAA2B46}">
      <dgm:prSet/>
      <dgm:spPr/>
      <dgm:t>
        <a:bodyPr/>
        <a:lstStyle/>
        <a:p>
          <a:endParaRPr lang="ru-RU"/>
        </a:p>
      </dgm:t>
    </dgm:pt>
    <dgm:pt modelId="{4372200E-74FE-4C75-B430-E05DC3F6821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uk-UA" dirty="0" smtClean="0"/>
            <a:t>АПФ  </a:t>
          </a:r>
          <a:r>
            <a:rPr lang="en-US" dirty="0" smtClean="0"/>
            <a:t>         </a:t>
          </a:r>
          <a:r>
            <a:rPr lang="uk-UA" dirty="0" smtClean="0"/>
            <a:t>  </a:t>
          </a:r>
          <a:r>
            <a:rPr lang="uk-UA" dirty="0" smtClean="0">
              <a:solidFill>
                <a:srgbClr val="FF0000"/>
              </a:solidFill>
            </a:rPr>
            <a:t>ІАПФ</a:t>
          </a:r>
          <a:endParaRPr lang="ru-RU" dirty="0"/>
        </a:p>
      </dgm:t>
    </dgm:pt>
    <dgm:pt modelId="{477D50D8-0F32-4E0C-82F2-ACD15293E6CA}" type="sibTrans" cxnId="{85B91FF1-43E6-4600-A904-E21D863B6265}">
      <dgm:prSet/>
      <dgm:spPr/>
      <dgm:t>
        <a:bodyPr/>
        <a:lstStyle/>
        <a:p>
          <a:endParaRPr lang="ru-RU"/>
        </a:p>
      </dgm:t>
    </dgm:pt>
    <dgm:pt modelId="{219D54C0-CC74-4F2A-AD02-52A44CF1112D}" type="parTrans" cxnId="{85B91FF1-43E6-4600-A904-E21D863B6265}">
      <dgm:prSet/>
      <dgm:spPr/>
      <dgm:t>
        <a:bodyPr/>
        <a:lstStyle/>
        <a:p>
          <a:endParaRPr lang="ru-RU"/>
        </a:p>
      </dgm:t>
    </dgm:pt>
    <dgm:pt modelId="{A972C61E-1B13-46FC-B37F-E594AFF903D7}" type="pres">
      <dgm:prSet presAssocID="{F1903C6B-FC60-4115-ABDB-89F89A53D9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BD05B-211C-4E0A-B8D1-072BD0AC7709}" type="pres">
      <dgm:prSet presAssocID="{C988743A-537A-46EC-8330-23DF486C21B1}" presName="boxAndChildren" presStyleCnt="0"/>
      <dgm:spPr/>
    </dgm:pt>
    <dgm:pt modelId="{41D0A399-253E-42BE-86D0-D07CB9BD31CA}" type="pres">
      <dgm:prSet presAssocID="{C988743A-537A-46EC-8330-23DF486C21B1}" presName="parentTextBox" presStyleLbl="node1" presStyleIdx="0" presStyleCnt="3"/>
      <dgm:spPr/>
      <dgm:t>
        <a:bodyPr/>
        <a:lstStyle/>
        <a:p>
          <a:endParaRPr lang="ru-RU"/>
        </a:p>
      </dgm:t>
    </dgm:pt>
    <dgm:pt modelId="{7EAA8B20-238C-42B1-BA85-E6C6860A6A90}" type="pres">
      <dgm:prSet presAssocID="{C988743A-537A-46EC-8330-23DF486C21B1}" presName="entireBox" presStyleLbl="node1" presStyleIdx="0" presStyleCnt="3" custScaleY="105038"/>
      <dgm:spPr/>
      <dgm:t>
        <a:bodyPr/>
        <a:lstStyle/>
        <a:p>
          <a:endParaRPr lang="ru-RU"/>
        </a:p>
      </dgm:t>
    </dgm:pt>
    <dgm:pt modelId="{C2781B0E-EF11-454B-A1F1-CF4A0A4C5E7D}" type="pres">
      <dgm:prSet presAssocID="{C988743A-537A-46EC-8330-23DF486C21B1}" presName="descendantBox" presStyleCnt="0"/>
      <dgm:spPr/>
    </dgm:pt>
    <dgm:pt modelId="{E59F6C8E-AA29-420F-B729-29E6E0518F9B}" type="pres">
      <dgm:prSet presAssocID="{4372200E-74FE-4C75-B430-E05DC3F68213}" presName="childTextBox" presStyleLbl="fgAccFollowNode1" presStyleIdx="0" presStyleCnt="2" custFlipHor="1" custScaleX="29210" custScaleY="67579" custLinFactY="-100000" custLinFactNeighborX="23377" custLinFactNeighborY="-114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6FDDD-707F-4C0B-9E4B-B205B0544656}" type="pres">
      <dgm:prSet presAssocID="{78C60F48-857E-4AFC-A56E-C2C97660522A}" presName="sp" presStyleCnt="0"/>
      <dgm:spPr/>
    </dgm:pt>
    <dgm:pt modelId="{6D35F533-628B-46F6-97E6-00EF12958694}" type="pres">
      <dgm:prSet presAssocID="{30918BC6-8950-4281-B0BB-38B61707CE56}" presName="arrowAndChildren" presStyleCnt="0"/>
      <dgm:spPr/>
    </dgm:pt>
    <dgm:pt modelId="{F9AE91EC-7E46-4FBF-90B4-B953A8B91073}" type="pres">
      <dgm:prSet presAssocID="{30918BC6-8950-4281-B0BB-38B61707CE5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BD60C7F-DF9F-4139-A30C-FE949F323ECA}" type="pres">
      <dgm:prSet presAssocID="{30918BC6-8950-4281-B0BB-38B61707CE56}" presName="arrow" presStyleLbl="node1" presStyleIdx="1" presStyleCnt="3" custLinFactNeighborY="-817"/>
      <dgm:spPr/>
      <dgm:t>
        <a:bodyPr/>
        <a:lstStyle/>
        <a:p>
          <a:endParaRPr lang="ru-RU"/>
        </a:p>
      </dgm:t>
    </dgm:pt>
    <dgm:pt modelId="{4D7189D4-3227-437C-8CDE-5206C61CB04A}" type="pres">
      <dgm:prSet presAssocID="{30918BC6-8950-4281-B0BB-38B61707CE56}" presName="descendantArrow" presStyleCnt="0"/>
      <dgm:spPr/>
    </dgm:pt>
    <dgm:pt modelId="{7ADA1157-13A7-4578-B9EF-9045E798C35E}" type="pres">
      <dgm:prSet presAssocID="{EDF1DD2F-75A7-4295-ACD1-7ECFA71A1899}" presName="childTextArrow" presStyleLbl="fgAccFollowNode1" presStyleIdx="1" presStyleCnt="2" custFlipHor="1" custScaleX="16335" custScaleY="68408" custLinFactY="-100000" custLinFactNeighborX="14912" custLinFactNeighborY="-127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DEBFE-9CC7-408C-907D-8D8610174D3D}" type="pres">
      <dgm:prSet presAssocID="{094C5FCB-7404-495B-9FB1-7F915FA35AAA}" presName="sp" presStyleCnt="0"/>
      <dgm:spPr/>
    </dgm:pt>
    <dgm:pt modelId="{45AADCE7-5CE1-46B1-BB02-158C110F62DF}" type="pres">
      <dgm:prSet presAssocID="{AF48685C-B937-498C-84B8-EABCA80BDFAE}" presName="arrowAndChildren" presStyleCnt="0"/>
      <dgm:spPr/>
    </dgm:pt>
    <dgm:pt modelId="{6B99DFF6-2F51-41B0-974B-B69F7BF072C7}" type="pres">
      <dgm:prSet presAssocID="{AF48685C-B937-498C-84B8-EABCA80BDFAE}" presName="parentTextArrow" presStyleLbl="node1" presStyleIdx="2" presStyleCnt="3" custScaleY="95456" custLinFactNeighborX="877" custLinFactNeighborY="-34"/>
      <dgm:spPr/>
      <dgm:t>
        <a:bodyPr/>
        <a:lstStyle/>
        <a:p>
          <a:endParaRPr lang="ru-RU"/>
        </a:p>
      </dgm:t>
    </dgm:pt>
  </dgm:ptLst>
  <dgm:cxnLst>
    <dgm:cxn modelId="{527D8C39-E8AB-4CFF-8CCE-9DCC1285AF8A}" type="presOf" srcId="{EDF1DD2F-75A7-4295-ACD1-7ECFA71A1899}" destId="{7ADA1157-13A7-4578-B9EF-9045E798C35E}" srcOrd="0" destOrd="0" presId="urn:microsoft.com/office/officeart/2005/8/layout/process4"/>
    <dgm:cxn modelId="{26478B31-AE8F-4FFC-9BCA-507D01787861}" type="presOf" srcId="{C988743A-537A-46EC-8330-23DF486C21B1}" destId="{7EAA8B20-238C-42B1-BA85-E6C6860A6A90}" srcOrd="1" destOrd="0" presId="urn:microsoft.com/office/officeart/2005/8/layout/process4"/>
    <dgm:cxn modelId="{872BD894-5C0B-4253-96DA-58DB1F8AE1FC}" type="presOf" srcId="{F1903C6B-FC60-4115-ABDB-89F89A53D9C0}" destId="{A972C61E-1B13-46FC-B37F-E594AFF903D7}" srcOrd="0" destOrd="0" presId="urn:microsoft.com/office/officeart/2005/8/layout/process4"/>
    <dgm:cxn modelId="{3E53D8B3-7ABB-42B9-951E-BD9ADBDE5CE9}" type="presOf" srcId="{30918BC6-8950-4281-B0BB-38B61707CE56}" destId="{F9AE91EC-7E46-4FBF-90B4-B953A8B91073}" srcOrd="0" destOrd="0" presId="urn:microsoft.com/office/officeart/2005/8/layout/process4"/>
    <dgm:cxn modelId="{45A9D896-6961-4688-8EBD-871CF156FD46}" srcId="{F1903C6B-FC60-4115-ABDB-89F89A53D9C0}" destId="{AF48685C-B937-498C-84B8-EABCA80BDFAE}" srcOrd="0" destOrd="0" parTransId="{C527512B-EDE8-434A-A99A-7A9A85F6ED70}" sibTransId="{094C5FCB-7404-495B-9FB1-7F915FA35AAA}"/>
    <dgm:cxn modelId="{85B91FF1-43E6-4600-A904-E21D863B6265}" srcId="{C988743A-537A-46EC-8330-23DF486C21B1}" destId="{4372200E-74FE-4C75-B430-E05DC3F68213}" srcOrd="0" destOrd="0" parTransId="{219D54C0-CC74-4F2A-AD02-52A44CF1112D}" sibTransId="{477D50D8-0F32-4E0C-82F2-ACD15293E6CA}"/>
    <dgm:cxn modelId="{71A7B2EE-B934-45BE-8779-6C0AF6ABF794}" type="presOf" srcId="{C988743A-537A-46EC-8330-23DF486C21B1}" destId="{41D0A399-253E-42BE-86D0-D07CB9BD31CA}" srcOrd="0" destOrd="0" presId="urn:microsoft.com/office/officeart/2005/8/layout/process4"/>
    <dgm:cxn modelId="{C72BBA13-78BC-4F11-BF86-B30EBCD423D0}" srcId="{30918BC6-8950-4281-B0BB-38B61707CE56}" destId="{EDF1DD2F-75A7-4295-ACD1-7ECFA71A1899}" srcOrd="0" destOrd="0" parTransId="{54EBF5BA-4E2F-4EC6-A111-510D325B3F09}" sibTransId="{31AEA150-DEE0-4C76-A9B6-37388FDB39B1}"/>
    <dgm:cxn modelId="{713B6EBF-EA8E-48EB-8A36-E96CC6F7659A}" srcId="{F1903C6B-FC60-4115-ABDB-89F89A53D9C0}" destId="{30918BC6-8950-4281-B0BB-38B61707CE56}" srcOrd="1" destOrd="0" parTransId="{88FE73A9-7910-4596-A1CD-DD692E17AD29}" sibTransId="{78C60F48-857E-4AFC-A56E-C2C97660522A}"/>
    <dgm:cxn modelId="{3FE3ACE9-8E53-4967-A171-FC40FBAA2B46}" srcId="{F1903C6B-FC60-4115-ABDB-89F89A53D9C0}" destId="{C988743A-537A-46EC-8330-23DF486C21B1}" srcOrd="2" destOrd="0" parTransId="{9AA4DBAB-C96D-4CED-BE0A-B078546B3DCD}" sibTransId="{F3B42CE5-8F17-4405-8750-21192A19745F}"/>
    <dgm:cxn modelId="{52030B3B-BAEE-4FFF-B106-4C607951591A}" type="presOf" srcId="{30918BC6-8950-4281-B0BB-38B61707CE56}" destId="{BBD60C7F-DF9F-4139-A30C-FE949F323ECA}" srcOrd="1" destOrd="0" presId="urn:microsoft.com/office/officeart/2005/8/layout/process4"/>
    <dgm:cxn modelId="{7AFF4F46-A798-485A-884D-C2217855F7F2}" type="presOf" srcId="{4372200E-74FE-4C75-B430-E05DC3F68213}" destId="{E59F6C8E-AA29-420F-B729-29E6E0518F9B}" srcOrd="0" destOrd="0" presId="urn:microsoft.com/office/officeart/2005/8/layout/process4"/>
    <dgm:cxn modelId="{E574A391-DA7D-41FE-A170-9D6FA234D29A}" type="presOf" srcId="{AF48685C-B937-498C-84B8-EABCA80BDFAE}" destId="{6B99DFF6-2F51-41B0-974B-B69F7BF072C7}" srcOrd="0" destOrd="0" presId="urn:microsoft.com/office/officeart/2005/8/layout/process4"/>
    <dgm:cxn modelId="{57024953-C999-4C1A-B9F7-05CB92290661}" type="presParOf" srcId="{A972C61E-1B13-46FC-B37F-E594AFF903D7}" destId="{26EBD05B-211C-4E0A-B8D1-072BD0AC7709}" srcOrd="0" destOrd="0" presId="urn:microsoft.com/office/officeart/2005/8/layout/process4"/>
    <dgm:cxn modelId="{AB43DB85-D8AA-48E9-95AD-A910B5772F16}" type="presParOf" srcId="{26EBD05B-211C-4E0A-B8D1-072BD0AC7709}" destId="{41D0A399-253E-42BE-86D0-D07CB9BD31CA}" srcOrd="0" destOrd="0" presId="urn:microsoft.com/office/officeart/2005/8/layout/process4"/>
    <dgm:cxn modelId="{8316424A-D11E-4252-8DF4-AAD732E89364}" type="presParOf" srcId="{26EBD05B-211C-4E0A-B8D1-072BD0AC7709}" destId="{7EAA8B20-238C-42B1-BA85-E6C6860A6A90}" srcOrd="1" destOrd="0" presId="urn:microsoft.com/office/officeart/2005/8/layout/process4"/>
    <dgm:cxn modelId="{C68DF4B8-F7EC-4BC5-B5E5-1D92F6165237}" type="presParOf" srcId="{26EBD05B-211C-4E0A-B8D1-072BD0AC7709}" destId="{C2781B0E-EF11-454B-A1F1-CF4A0A4C5E7D}" srcOrd="2" destOrd="0" presId="urn:microsoft.com/office/officeart/2005/8/layout/process4"/>
    <dgm:cxn modelId="{D82758AE-E3C6-4699-B071-B0621C59954A}" type="presParOf" srcId="{C2781B0E-EF11-454B-A1F1-CF4A0A4C5E7D}" destId="{E59F6C8E-AA29-420F-B729-29E6E0518F9B}" srcOrd="0" destOrd="0" presId="urn:microsoft.com/office/officeart/2005/8/layout/process4"/>
    <dgm:cxn modelId="{197A03FA-7DC1-4432-90DA-3CCF1363D8EC}" type="presParOf" srcId="{A972C61E-1B13-46FC-B37F-E594AFF903D7}" destId="{3C66FDDD-707F-4C0B-9E4B-B205B0544656}" srcOrd="1" destOrd="0" presId="urn:microsoft.com/office/officeart/2005/8/layout/process4"/>
    <dgm:cxn modelId="{B977016F-1DC6-4E5B-8737-3893DD7A40AD}" type="presParOf" srcId="{A972C61E-1B13-46FC-B37F-E594AFF903D7}" destId="{6D35F533-628B-46F6-97E6-00EF12958694}" srcOrd="2" destOrd="0" presId="urn:microsoft.com/office/officeart/2005/8/layout/process4"/>
    <dgm:cxn modelId="{84779DF4-AA5C-4EDC-85BF-294EECBAC550}" type="presParOf" srcId="{6D35F533-628B-46F6-97E6-00EF12958694}" destId="{F9AE91EC-7E46-4FBF-90B4-B953A8B91073}" srcOrd="0" destOrd="0" presId="urn:microsoft.com/office/officeart/2005/8/layout/process4"/>
    <dgm:cxn modelId="{3ABE62AD-8C47-4081-B235-9D09242329E9}" type="presParOf" srcId="{6D35F533-628B-46F6-97E6-00EF12958694}" destId="{BBD60C7F-DF9F-4139-A30C-FE949F323ECA}" srcOrd="1" destOrd="0" presId="urn:microsoft.com/office/officeart/2005/8/layout/process4"/>
    <dgm:cxn modelId="{8702D669-F299-40DA-8E7C-1A263B9834ED}" type="presParOf" srcId="{6D35F533-628B-46F6-97E6-00EF12958694}" destId="{4D7189D4-3227-437C-8CDE-5206C61CB04A}" srcOrd="2" destOrd="0" presId="urn:microsoft.com/office/officeart/2005/8/layout/process4"/>
    <dgm:cxn modelId="{328F3958-B2E9-4916-87A7-6D626CE36EF0}" type="presParOf" srcId="{4D7189D4-3227-437C-8CDE-5206C61CB04A}" destId="{7ADA1157-13A7-4578-B9EF-9045E798C35E}" srcOrd="0" destOrd="0" presId="urn:microsoft.com/office/officeart/2005/8/layout/process4"/>
    <dgm:cxn modelId="{5BA550B5-CE3B-4489-99A7-3D0A8EC7748E}" type="presParOf" srcId="{A972C61E-1B13-46FC-B37F-E594AFF903D7}" destId="{36CDEBFE-9CC7-408C-907D-8D8610174D3D}" srcOrd="3" destOrd="0" presId="urn:microsoft.com/office/officeart/2005/8/layout/process4"/>
    <dgm:cxn modelId="{1FBBE0F0-DBBF-431D-82A9-E943FD91F729}" type="presParOf" srcId="{A972C61E-1B13-46FC-B37F-E594AFF903D7}" destId="{45AADCE7-5CE1-46B1-BB02-158C110F62DF}" srcOrd="4" destOrd="0" presId="urn:microsoft.com/office/officeart/2005/8/layout/process4"/>
    <dgm:cxn modelId="{67FD0CF0-811E-4D0E-899A-E064167391EB}" type="presParOf" srcId="{45AADCE7-5CE1-46B1-BB02-158C110F62DF}" destId="{6B99DFF6-2F51-41B0-974B-B69F7BF072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163" y="2"/>
            <a:ext cx="29384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E0F63-539D-4214-ABEE-701CCB73379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5" y="4689477"/>
            <a:ext cx="542448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63"/>
            <a:ext cx="29384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163" y="9377363"/>
            <a:ext cx="29384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114CC-5600-4F99-B7B6-4AA09FA84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9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45BB-2D3C-47BE-A4C2-34147B11E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1147-0868-4C0D-A7E0-66758C61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2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D21E-A38D-4173-918A-B17CAE9EF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4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3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3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5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2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4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DF59D-807F-42AC-B3A7-FB355000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7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8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6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0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7DA2-7B33-4493-BB27-CBF35C5E3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4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8596-1D56-4772-98DC-0AF7C007C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BEB8-E322-4A1A-8DD7-40C9CC35E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0474-D525-419D-880A-A1E664E06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4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C993-0CBA-4631-8E54-B383B9935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6A57-E265-483A-A050-ADD2518D2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8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BE2C-72C3-4769-B108-29E005C37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9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9009B55A-02E8-469C-BB1E-247929832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9.png"/><Relationship Id="rId4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800" i="0" dirty="0" err="1" smtClean="0">
                <a:solidFill>
                  <a:srgbClr val="333399"/>
                </a:solidFill>
                <a:latin typeface="Arial" charset="0"/>
              </a:rPr>
              <a:t>Харкі</a:t>
            </a:r>
            <a:r>
              <a:rPr lang="ru-RU" sz="2800" i="0" dirty="0" err="1" smtClean="0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uk-UA" sz="2800" i="0" dirty="0" smtClean="0">
                <a:solidFill>
                  <a:srgbClr val="333399"/>
                </a:solidFill>
                <a:latin typeface="Arial" charset="0"/>
              </a:rPr>
              <a:t>національний медичний 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uk-UA" sz="2400" i="0" dirty="0" smtClean="0">
                <a:solidFill>
                  <a:srgbClr val="333399"/>
                </a:solidFill>
                <a:latin typeface="Arial" charset="0"/>
              </a:rPr>
              <a:t>медичної та біоорганічної хімії</a:t>
            </a:r>
            <a:br>
              <a:rPr lang="uk-UA" sz="2400" i="0" dirty="0" smtClean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smtClean="0">
                <a:solidFill>
                  <a:srgbClr val="006600"/>
                </a:solidFill>
                <a:latin typeface="Arial" charset="0"/>
              </a:rPr>
              <a:t>«</a:t>
            </a:r>
            <a:r>
              <a:rPr lang="uk-UA" sz="2400" i="0" dirty="0" smtClean="0">
                <a:solidFill>
                  <a:srgbClr val="006600"/>
                </a:solidFill>
                <a:latin typeface="Arial" charset="0"/>
              </a:rPr>
              <a:t>Біологічна та біоорганічна</a:t>
            </a:r>
            <a:r>
              <a:rPr lang="ru-RU" sz="2400" i="0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uk-UA" sz="2400" i="0" dirty="0" smtClean="0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 smtClean="0">
                <a:solidFill>
                  <a:srgbClr val="006600"/>
                </a:solidFill>
                <a:latin typeface="Arial" charset="0"/>
              </a:rPr>
              <a:t>»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uk-UA" sz="2400" i="0" dirty="0" smtClean="0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№ </a:t>
            </a:r>
            <a:r>
              <a:rPr lang="ru-RU" sz="2400" i="0" dirty="0" smtClean="0">
                <a:solidFill>
                  <a:srgbClr val="006600"/>
                </a:solidFill>
                <a:latin typeface="Arial" charset="0"/>
              </a:rPr>
              <a:t>4</a:t>
            </a: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l-GR" sz="4800" i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α</a:t>
            </a: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uk-UA" sz="3200" i="0" dirty="0" smtClean="0">
                <a:solidFill>
                  <a:srgbClr val="000000"/>
                </a:solidFill>
                <a:latin typeface="Arial" charset="0"/>
              </a:rPr>
              <a:t>Амінокислоти, пептиди,  білки</a:t>
            </a:r>
            <a:endParaRPr lang="uk-UA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24" y="163847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i="0" dirty="0">
                <a:solidFill>
                  <a:srgbClr val="6600CC"/>
                </a:solidFill>
              </a:rPr>
              <a:t>Лектор: </a:t>
            </a:r>
            <a:r>
              <a:rPr lang="uk-UA" sz="2000" b="1" i="0" dirty="0" err="1">
                <a:solidFill>
                  <a:srgbClr val="6600CC"/>
                </a:solidFill>
              </a:rPr>
              <a:t>зав.каф</a:t>
            </a:r>
            <a:r>
              <a:rPr lang="uk-UA" sz="2000" b="1" i="0" dirty="0">
                <a:solidFill>
                  <a:srgbClr val="6600CC"/>
                </a:solidFill>
              </a:rPr>
              <a:t>. </a:t>
            </a:r>
            <a:r>
              <a:rPr lang="ru-RU" sz="2000" b="1" i="0" dirty="0" err="1">
                <a:solidFill>
                  <a:srgbClr val="6600CC"/>
                </a:solidFill>
              </a:rPr>
              <a:t>медичної</a:t>
            </a:r>
            <a:r>
              <a:rPr lang="ru-RU" sz="2000" b="1" i="0" dirty="0">
                <a:solidFill>
                  <a:srgbClr val="6600CC"/>
                </a:solidFill>
              </a:rPr>
              <a:t> та </a:t>
            </a:r>
            <a:r>
              <a:rPr lang="ru-RU" sz="2000" b="1" i="0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i="0" dirty="0">
                <a:solidFill>
                  <a:srgbClr val="6600CC"/>
                </a:solidFill>
              </a:rPr>
              <a:t> </a:t>
            </a:r>
            <a:r>
              <a:rPr lang="ru-RU" sz="2000" b="1" i="0" dirty="0" err="1">
                <a:solidFill>
                  <a:srgbClr val="6600CC"/>
                </a:solidFill>
              </a:rPr>
              <a:t>хімії</a:t>
            </a:r>
            <a:r>
              <a:rPr lang="ru-RU" sz="2000" b="1" i="0" dirty="0">
                <a:solidFill>
                  <a:srgbClr val="6600CC"/>
                </a:solidFill>
              </a:rPr>
              <a:t>, </a:t>
            </a:r>
          </a:p>
          <a:p>
            <a:pPr algn="r"/>
            <a:r>
              <a:rPr lang="ru-RU" sz="2000" b="1" i="0" dirty="0" err="1">
                <a:solidFill>
                  <a:srgbClr val="6600CC"/>
                </a:solidFill>
              </a:rPr>
              <a:t>д.фарм.н</a:t>
            </a:r>
            <a:r>
              <a:rPr lang="ru-RU" sz="2000" b="1" i="0" dirty="0">
                <a:solidFill>
                  <a:srgbClr val="6600CC"/>
                </a:solidFill>
              </a:rPr>
              <a:t>., проф. </a:t>
            </a:r>
            <a:r>
              <a:rPr lang="ru-RU" sz="2000" b="1" i="0" dirty="0" err="1">
                <a:solidFill>
                  <a:srgbClr val="6600CC"/>
                </a:solidFill>
              </a:rPr>
              <a:t>Сирова</a:t>
            </a:r>
            <a:r>
              <a:rPr lang="ru-RU" sz="2000" b="1" i="0" dirty="0">
                <a:solidFill>
                  <a:srgbClr val="6600CC"/>
                </a:solidFill>
              </a:rPr>
              <a:t> Г.О.</a:t>
            </a:r>
          </a:p>
        </p:txBody>
      </p:sp>
    </p:spTree>
    <p:extLst>
      <p:ext uri="{BB962C8B-B14F-4D97-AF65-F5344CB8AC3E}">
        <p14:creationId xmlns:p14="http://schemas.microsoft.com/office/powerpoint/2010/main" val="894789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44" y="98072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uk-UA" b="1" i="0" dirty="0" smtClean="0"/>
              <a:t>Залежно від </a:t>
            </a:r>
            <a:r>
              <a:rPr lang="uk-UA" b="1" i="0" dirty="0" smtClean="0">
                <a:solidFill>
                  <a:srgbClr val="000099"/>
                </a:solidFill>
              </a:rPr>
              <a:t>будови бічного радикала</a:t>
            </a:r>
            <a:r>
              <a:rPr lang="uk-UA" b="1" i="0" dirty="0" smtClean="0"/>
              <a:t>, всі амінокислоти поділяються на: - </a:t>
            </a:r>
            <a:r>
              <a:rPr lang="uk-UA" b="1" i="0" dirty="0" smtClean="0">
                <a:solidFill>
                  <a:srgbClr val="FF0000"/>
                </a:solidFill>
              </a:rPr>
              <a:t>неполярні або гідрофобні </a:t>
            </a:r>
            <a:r>
              <a:rPr lang="uk-UA" b="1" i="0" dirty="0" smtClean="0"/>
              <a:t>(гліцин, аланін, валін, лейцин, ізолейцин, пролін, фенілаланін, триптофан, метіонін</a:t>
            </a:r>
            <a:r>
              <a:rPr lang="ru-RU" b="1" i="0" dirty="0" smtClean="0"/>
              <a:t>);</a:t>
            </a:r>
          </a:p>
          <a:p>
            <a:pPr algn="just"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uk-UA" b="1" i="0" dirty="0" smtClean="0"/>
              <a:t>Гліцин                     Аланін                         Валін                                 Лейцин	</a:t>
            </a:r>
            <a:endParaRPr lang="uk-UA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73292"/>
              </p:ext>
            </p:extLst>
          </p:nvPr>
        </p:nvGraphicFramePr>
        <p:xfrm>
          <a:off x="107504" y="2086138"/>
          <a:ext cx="10668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r:id="rId3" imgW="1067225" imgH="655872" progId="ISISServer">
                  <p:embed/>
                </p:oleObj>
              </mc:Choice>
              <mc:Fallback>
                <p:oleObj r:id="rId3" imgW="1067225" imgH="655872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086138"/>
                        <a:ext cx="10668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11002"/>
              </p:ext>
            </p:extLst>
          </p:nvPr>
        </p:nvGraphicFramePr>
        <p:xfrm>
          <a:off x="1763688" y="1916832"/>
          <a:ext cx="15335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r:id="rId5" imgW="1534613" imgH="883835" progId="ISISServer">
                  <p:embed/>
                </p:oleObj>
              </mc:Choice>
              <mc:Fallback>
                <p:oleObj r:id="rId5" imgW="1534613" imgH="883835" progId="ISISServe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916832"/>
                        <a:ext cx="15335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915216"/>
              </p:ext>
            </p:extLst>
          </p:nvPr>
        </p:nvGraphicFramePr>
        <p:xfrm>
          <a:off x="3779912" y="1916832"/>
          <a:ext cx="20478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r:id="rId7" imgW="2047240" imgH="905510" progId="ISISServer">
                  <p:embed/>
                </p:oleObj>
              </mc:Choice>
              <mc:Fallback>
                <p:oleObj r:id="rId7" imgW="2047240" imgH="905510" progId="ISISServer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916832"/>
                        <a:ext cx="20478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8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3072"/>
              </p:ext>
            </p:extLst>
          </p:nvPr>
        </p:nvGraphicFramePr>
        <p:xfrm>
          <a:off x="6516216" y="1916832"/>
          <a:ext cx="2362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r:id="rId9" imgW="2361670" imgH="906769" progId="ISISServer">
                  <p:embed/>
                </p:oleObj>
              </mc:Choice>
              <mc:Fallback>
                <p:oleObj r:id="rId9" imgW="2361670" imgH="906769" progId="ISISServer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916832"/>
                        <a:ext cx="2362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БУДОВА І КЛАСИФІКАЦІЯ</a:t>
            </a:r>
          </a:p>
          <a:p>
            <a:r>
              <a:rPr lang="el-GR" sz="3200" b="1" dirty="0">
                <a:solidFill>
                  <a:srgbClr val="FF0000"/>
                </a:solidFill>
              </a:rPr>
              <a:t>α-</a:t>
            </a:r>
            <a:r>
              <a:rPr lang="ru-RU" sz="3200" b="1" dirty="0">
                <a:solidFill>
                  <a:srgbClr val="FF0000"/>
                </a:solidFill>
              </a:rPr>
              <a:t>АМІНОКИСЛОТ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61555"/>
              </p:ext>
            </p:extLst>
          </p:nvPr>
        </p:nvGraphicFramePr>
        <p:xfrm>
          <a:off x="28030" y="3289052"/>
          <a:ext cx="22669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r:id="rId11" imgW="2260073" imgH="909341" progId="ISISServer">
                  <p:embed/>
                </p:oleObj>
              </mc:Choice>
              <mc:Fallback>
                <p:oleObj r:id="rId11" imgW="2260073" imgH="909341" progId="ISISServer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0" y="3289052"/>
                        <a:ext cx="22669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192432"/>
              </p:ext>
            </p:extLst>
          </p:nvPr>
        </p:nvGraphicFramePr>
        <p:xfrm>
          <a:off x="2771800" y="3311310"/>
          <a:ext cx="12763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r:id="rId13" imgW="1273538" imgH="1040480" progId="ISISServer">
                  <p:embed/>
                </p:oleObj>
              </mc:Choice>
              <mc:Fallback>
                <p:oleObj r:id="rId13" imgW="1273538" imgH="1040480" progId="ISISServer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311310"/>
                        <a:ext cx="127635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97704"/>
              </p:ext>
            </p:extLst>
          </p:nvPr>
        </p:nvGraphicFramePr>
        <p:xfrm>
          <a:off x="4427984" y="3324958"/>
          <a:ext cx="2314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r:id="rId15" imgW="2317158" imgH="853355" progId="ISISServer">
                  <p:embed/>
                </p:oleObj>
              </mc:Choice>
              <mc:Fallback>
                <p:oleObj r:id="rId15" imgW="2317158" imgH="853355" progId="ISISServer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324958"/>
                        <a:ext cx="23145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316165"/>
            <a:ext cx="571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0" dirty="0" smtClean="0"/>
              <a:t>Ізолейцин                  Пролін                         Фенілаланін</a:t>
            </a:r>
            <a:endParaRPr lang="uk-UA" sz="1600" b="1" i="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634089"/>
              </p:ext>
            </p:extLst>
          </p:nvPr>
        </p:nvGraphicFramePr>
        <p:xfrm>
          <a:off x="683568" y="4681139"/>
          <a:ext cx="231457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r:id="rId17" imgW="2312744" imgH="1621213" progId="ISISServer">
                  <p:embed/>
                </p:oleObj>
              </mc:Choice>
              <mc:Fallback>
                <p:oleObj r:id="rId17" imgW="2312744" imgH="1621213" progId="ISISServer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681139"/>
                        <a:ext cx="231457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04548"/>
              </p:ext>
            </p:extLst>
          </p:nvPr>
        </p:nvGraphicFramePr>
        <p:xfrm>
          <a:off x="3078082" y="5013176"/>
          <a:ext cx="23145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r:id="rId19" imgW="2313940" imgH="905510" progId="ISISServer">
                  <p:embed/>
                </p:oleObj>
              </mc:Choice>
              <mc:Fallback>
                <p:oleObj r:id="rId19" imgW="2313940" imgH="905510" progId="ISISServer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082" y="5013176"/>
                        <a:ext cx="23145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6396" y="5798269"/>
            <a:ext cx="299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0" dirty="0" smtClean="0"/>
              <a:t>Триптофан              </a:t>
            </a:r>
            <a:r>
              <a:rPr lang="uk-UA" sz="1600" b="1" i="0" dirty="0" smtClean="0"/>
              <a:t>Метіонін</a:t>
            </a:r>
            <a:endParaRPr lang="uk-UA" sz="16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984" y="764704"/>
            <a:ext cx="903051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uk-UA" b="1" i="0" dirty="0" smtClean="0">
                <a:solidFill>
                  <a:srgbClr val="FF0000"/>
                </a:solidFill>
              </a:rPr>
              <a:t>полярні або гідрофільні, але </a:t>
            </a:r>
            <a:r>
              <a:rPr lang="uk-UA" b="1" i="0" dirty="0" err="1" smtClean="0">
                <a:solidFill>
                  <a:srgbClr val="FF0000"/>
                </a:solidFill>
              </a:rPr>
              <a:t>неіоногенні</a:t>
            </a:r>
            <a:r>
              <a:rPr lang="ru-RU" b="1" i="0" dirty="0" smtClean="0">
                <a:solidFill>
                  <a:srgbClr val="FF0000"/>
                </a:solidFill>
              </a:rPr>
              <a:t>:</a:t>
            </a:r>
            <a:endParaRPr lang="ru-RU" b="1" i="0" dirty="0" smtClean="0"/>
          </a:p>
          <a:p>
            <a:pPr>
              <a:defRPr/>
            </a:pPr>
            <a:r>
              <a:rPr lang="uk-UA" b="1" i="0" dirty="0" err="1" smtClean="0"/>
              <a:t>серин</a:t>
            </a:r>
            <a:r>
              <a:rPr lang="uk-UA" b="1" i="0" dirty="0" smtClean="0"/>
              <a:t>,                         </a:t>
            </a:r>
            <a:r>
              <a:rPr lang="uk-UA" b="1" i="0" dirty="0" err="1" smtClean="0"/>
              <a:t>треонін</a:t>
            </a:r>
            <a:r>
              <a:rPr lang="uk-UA" b="1" i="0" dirty="0" smtClean="0"/>
              <a:t>,                      аспарагін,                          глутамін </a:t>
            </a:r>
          </a:p>
          <a:p>
            <a:pPr>
              <a:defRPr/>
            </a:pPr>
            <a:r>
              <a:rPr lang="ru-RU" b="1" i="0" dirty="0" smtClean="0"/>
              <a:t>			 </a:t>
            </a:r>
          </a:p>
          <a:p>
            <a:pPr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0" dirty="0" smtClean="0"/>
              <a:t>- </a:t>
            </a:r>
            <a:r>
              <a:rPr lang="ru-RU" b="1" i="0" dirty="0" err="1">
                <a:solidFill>
                  <a:srgbClr val="FF0000"/>
                </a:solidFill>
              </a:rPr>
              <a:t>полярні</a:t>
            </a:r>
            <a:r>
              <a:rPr lang="ru-RU" b="1" i="0" dirty="0">
                <a:solidFill>
                  <a:srgbClr val="FF0000"/>
                </a:solidFill>
              </a:rPr>
              <a:t> </a:t>
            </a:r>
            <a:r>
              <a:rPr lang="ru-RU" b="1" i="0" dirty="0" err="1">
                <a:solidFill>
                  <a:srgbClr val="FF0000"/>
                </a:solidFill>
              </a:rPr>
              <a:t>або</a:t>
            </a:r>
            <a:r>
              <a:rPr lang="ru-RU" b="1" i="0" dirty="0">
                <a:solidFill>
                  <a:srgbClr val="FF0000"/>
                </a:solidFill>
              </a:rPr>
              <a:t> </a:t>
            </a:r>
            <a:r>
              <a:rPr lang="ru-RU" b="1" i="0" dirty="0" err="1">
                <a:solidFill>
                  <a:srgbClr val="FF0000"/>
                </a:solidFill>
              </a:rPr>
              <a:t>гідрофільні</a:t>
            </a:r>
            <a:r>
              <a:rPr lang="ru-RU" b="1" i="0" dirty="0"/>
              <a:t>, </a:t>
            </a:r>
            <a:r>
              <a:rPr lang="ru-RU" b="1" i="0" dirty="0" err="1">
                <a:solidFill>
                  <a:srgbClr val="C00000"/>
                </a:solidFill>
              </a:rPr>
              <a:t>іоногенні</a:t>
            </a:r>
            <a:r>
              <a:rPr lang="ru-RU" b="1" i="0" dirty="0"/>
              <a:t> - у </a:t>
            </a:r>
            <a:r>
              <a:rPr lang="ru-RU" b="1" i="0" dirty="0" err="1"/>
              <a:t>вигляді</a:t>
            </a:r>
            <a:r>
              <a:rPr lang="ru-RU" b="1" i="0" dirty="0"/>
              <a:t> </a:t>
            </a:r>
            <a:r>
              <a:rPr lang="ru-RU" b="1" i="0" dirty="0" err="1" smtClean="0">
                <a:solidFill>
                  <a:srgbClr val="C00000"/>
                </a:solidFill>
              </a:rPr>
              <a:t>катіонів</a:t>
            </a:r>
            <a:r>
              <a:rPr lang="ru-RU" b="1" i="0" dirty="0" smtClean="0">
                <a:solidFill>
                  <a:srgbClr val="990000"/>
                </a:solidFill>
              </a:rPr>
              <a:t>:</a:t>
            </a:r>
          </a:p>
          <a:p>
            <a:pPr>
              <a:defRPr/>
            </a:pPr>
            <a:r>
              <a:rPr lang="ru-RU" b="1" i="0" dirty="0" smtClean="0"/>
              <a:t> </a:t>
            </a:r>
          </a:p>
          <a:p>
            <a:pPr>
              <a:defRPr/>
            </a:pPr>
            <a:r>
              <a:rPr lang="ru-RU" b="1" i="0" dirty="0" err="1" smtClean="0"/>
              <a:t>лізин</a:t>
            </a:r>
            <a:r>
              <a:rPr lang="ru-RU" b="1" i="0" dirty="0" smtClean="0"/>
              <a:t>                                           </a:t>
            </a:r>
            <a:r>
              <a:rPr lang="ru-RU" b="1" i="0" dirty="0" err="1" smtClean="0"/>
              <a:t>аргінін</a:t>
            </a:r>
            <a:r>
              <a:rPr lang="ru-RU" b="1" i="0" dirty="0" smtClean="0"/>
              <a:t>                                            </a:t>
            </a:r>
            <a:r>
              <a:rPr lang="ru-RU" b="1" i="0" dirty="0" err="1" smtClean="0"/>
              <a:t>гістидин</a:t>
            </a:r>
            <a:endParaRPr lang="ru-RU" b="1" i="0" dirty="0" smtClean="0"/>
          </a:p>
          <a:p>
            <a:pPr>
              <a:defRPr/>
            </a:pPr>
            <a:endParaRPr lang="ru-RU" b="1" i="0" dirty="0"/>
          </a:p>
          <a:p>
            <a:pPr>
              <a:defRPr/>
            </a:pPr>
            <a:endParaRPr lang="ru-RU" b="1" i="0" dirty="0" smtClean="0"/>
          </a:p>
          <a:p>
            <a:pPr>
              <a:defRPr/>
            </a:pPr>
            <a:endParaRPr lang="ru-RU" b="1" i="0" dirty="0" smtClean="0"/>
          </a:p>
          <a:p>
            <a:pPr marL="0" lvl="0" indent="0">
              <a:buFontTx/>
              <a:buChar char="-"/>
              <a:defRPr/>
            </a:pPr>
            <a:r>
              <a:rPr lang="ru-RU" b="1" i="0" dirty="0">
                <a:solidFill>
                  <a:srgbClr val="000000"/>
                </a:solidFill>
              </a:rPr>
              <a:t>у</a:t>
            </a:r>
            <a:r>
              <a:rPr lang="ru-RU" b="1" i="0" dirty="0" smtClean="0">
                <a:solidFill>
                  <a:srgbClr val="000000"/>
                </a:solidFill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</a:rPr>
              <a:t>вигляді</a:t>
            </a:r>
            <a:r>
              <a:rPr lang="ru-RU" b="1" i="0" dirty="0" smtClean="0">
                <a:solidFill>
                  <a:srgbClr val="000000"/>
                </a:solidFill>
              </a:rPr>
              <a:t> </a:t>
            </a:r>
            <a:r>
              <a:rPr lang="ru-RU" b="1" i="0" dirty="0" err="1" smtClean="0">
                <a:solidFill>
                  <a:srgbClr val="CC3300"/>
                </a:solidFill>
              </a:rPr>
              <a:t>аніонів</a:t>
            </a:r>
            <a:r>
              <a:rPr lang="ru-RU" b="1" i="0" dirty="0">
                <a:solidFill>
                  <a:srgbClr val="CC3300"/>
                </a:solidFill>
              </a:rPr>
              <a:t>:</a:t>
            </a:r>
          </a:p>
          <a:p>
            <a:pPr marL="0" lvl="0" indent="0">
              <a:defRPr/>
            </a:pPr>
            <a:r>
              <a:rPr lang="ru-RU" b="1" i="0" dirty="0" err="1" smtClean="0">
                <a:solidFill>
                  <a:srgbClr val="000000"/>
                </a:solidFill>
              </a:rPr>
              <a:t>аспарагінова</a:t>
            </a:r>
            <a:r>
              <a:rPr lang="ru-RU" b="1" i="0" dirty="0" smtClean="0">
                <a:solidFill>
                  <a:srgbClr val="000000"/>
                </a:solidFill>
              </a:rPr>
              <a:t> </a:t>
            </a:r>
            <a:r>
              <a:rPr lang="ru-RU" b="1" i="0" dirty="0">
                <a:solidFill>
                  <a:srgbClr val="000000"/>
                </a:solidFill>
              </a:rPr>
              <a:t>кислота                                   тирозин </a:t>
            </a:r>
          </a:p>
          <a:p>
            <a:pPr>
              <a:defRPr/>
            </a:pPr>
            <a:endParaRPr lang="ru-RU" b="1" i="0" dirty="0" smtClean="0"/>
          </a:p>
          <a:p>
            <a:pPr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pPr>
              <a:defRPr/>
            </a:pPr>
            <a:r>
              <a:rPr lang="ru-RU" b="1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72591"/>
              </p:ext>
            </p:extLst>
          </p:nvPr>
        </p:nvGraphicFramePr>
        <p:xfrm>
          <a:off x="22241" y="1720816"/>
          <a:ext cx="1847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1" r:id="rId3" imgW="1846555" imgH="904254" progId="ISISServer">
                  <p:embed/>
                </p:oleObj>
              </mc:Choice>
              <mc:Fallback>
                <p:oleObj r:id="rId3" imgW="1846555" imgH="904254" progId="ISISServer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1" y="1720816"/>
                        <a:ext cx="1847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26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79664"/>
              </p:ext>
            </p:extLst>
          </p:nvPr>
        </p:nvGraphicFramePr>
        <p:xfrm>
          <a:off x="2051720" y="1731963"/>
          <a:ext cx="1847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2" r:id="rId5" imgW="1849092" imgH="904254" progId="ISISServer">
                  <p:embed/>
                </p:oleObj>
              </mc:Choice>
              <mc:Fallback>
                <p:oleObj r:id="rId5" imgW="1849092" imgH="904254" progId="ISISServer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31963"/>
                        <a:ext cx="1847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8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6" name="Rectangle 30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440773"/>
              </p:ext>
            </p:extLst>
          </p:nvPr>
        </p:nvGraphicFramePr>
        <p:xfrm>
          <a:off x="6759575" y="1765300"/>
          <a:ext cx="22193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3" name="ISIS/Draw Sketch" r:id="rId7" imgW="2219040" imgH="904680" progId="ISISServer">
                  <p:embed/>
                </p:oleObj>
              </mc:Choice>
              <mc:Fallback>
                <p:oleObj name="ISIS/Draw Sketch" r:id="rId7" imgW="2219040" imgH="904680" progId="ISISServer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1765300"/>
                        <a:ext cx="22193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87982"/>
              </p:ext>
            </p:extLst>
          </p:nvPr>
        </p:nvGraphicFramePr>
        <p:xfrm>
          <a:off x="-6350" y="3429000"/>
          <a:ext cx="24971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4" name="ISIS/Draw Sketch" r:id="rId9" imgW="2495520" imgH="904680" progId="ISISServer">
                  <p:embed/>
                </p:oleObj>
              </mc:Choice>
              <mc:Fallback>
                <p:oleObj name="ISIS/Draw Sketch" r:id="rId9" imgW="2495520" imgH="904680" progId="ISISServer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3429000"/>
                        <a:ext cx="249713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Rectangle 34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2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908740"/>
              </p:ext>
            </p:extLst>
          </p:nvPr>
        </p:nvGraphicFramePr>
        <p:xfrm>
          <a:off x="2698750" y="3502025"/>
          <a:ext cx="28051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5" name="ISIS/Draw Sketch" r:id="rId11" imgW="2800080" imgH="857160" progId="ISISServer">
                  <p:embed/>
                </p:oleObj>
              </mc:Choice>
              <mc:Fallback>
                <p:oleObj name="ISIS/Draw Sketch" r:id="rId11" imgW="2800080" imgH="857160" progId="ISISServer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502025"/>
                        <a:ext cx="28051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" name="Rectangle 3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42794"/>
              </p:ext>
            </p:extLst>
          </p:nvPr>
        </p:nvGraphicFramePr>
        <p:xfrm>
          <a:off x="6084168" y="3501008"/>
          <a:ext cx="20859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6" name="ISIS/Draw Sketch" r:id="rId13" imgW="2084984" imgH="999372" progId="ISISServer">
                  <p:embed/>
                </p:oleObj>
              </mc:Choice>
              <mc:Fallback>
                <p:oleObj name="ISIS/Draw Sketch" r:id="rId13" imgW="2084984" imgH="999372" progId="ISISServer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501008"/>
                        <a:ext cx="20859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БУДОВА І КЛАСИФІКАЦІЯ</a:t>
            </a:r>
          </a:p>
          <a:p>
            <a:r>
              <a:rPr lang="el-GR" sz="3200" b="1" dirty="0">
                <a:solidFill>
                  <a:srgbClr val="FF0000"/>
                </a:solidFill>
              </a:rPr>
              <a:t>α-</a:t>
            </a:r>
            <a:r>
              <a:rPr lang="ru-RU" sz="3200" b="1" dirty="0">
                <a:solidFill>
                  <a:srgbClr val="FF0000"/>
                </a:solidFill>
              </a:rPr>
              <a:t>АМІНОКИСЛОТ</a:t>
            </a:r>
            <a:endParaRPr lang="ru-RU" sz="32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37127"/>
              </p:ext>
            </p:extLst>
          </p:nvPr>
        </p:nvGraphicFramePr>
        <p:xfrm>
          <a:off x="24227" y="4915736"/>
          <a:ext cx="20955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" r:id="rId15" imgW="2094599" imgH="906769" progId="ISISServer">
                  <p:embed/>
                </p:oleObj>
              </mc:Choice>
              <mc:Fallback>
                <p:oleObj r:id="rId15" imgW="2094599" imgH="906769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7" y="4915736"/>
                        <a:ext cx="20955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591838"/>
              </p:ext>
            </p:extLst>
          </p:nvPr>
        </p:nvGraphicFramePr>
        <p:xfrm>
          <a:off x="3059832" y="4797152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" r:id="rId17" imgW="2697353" imgH="854544" progId="ISISServer">
                  <p:embed/>
                </p:oleObj>
              </mc:Choice>
              <mc:Fallback>
                <p:oleObj r:id="rId17" imgW="2697353" imgH="854544" progId="ISISServe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97152"/>
                        <a:ext cx="26955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97678"/>
              </p:ext>
            </p:extLst>
          </p:nvPr>
        </p:nvGraphicFramePr>
        <p:xfrm>
          <a:off x="1619672" y="5661248"/>
          <a:ext cx="22479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" r:id="rId19" imgW="2248587" imgH="904254" progId="ISISServer">
                  <p:embed/>
                </p:oleObj>
              </mc:Choice>
              <mc:Fallback>
                <p:oleObj r:id="rId19" imgW="2248587" imgH="904254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661248"/>
                        <a:ext cx="22479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091256"/>
              </p:ext>
            </p:extLst>
          </p:nvPr>
        </p:nvGraphicFramePr>
        <p:xfrm>
          <a:off x="6444208" y="5492140"/>
          <a:ext cx="18288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0" r:id="rId21" imgW="1828800" imgH="904254" progId="ISISServer">
                  <p:embed/>
                </p:oleObj>
              </mc:Choice>
              <mc:Fallback>
                <p:oleObj r:id="rId21" imgW="1828800" imgH="904254" progId="ISISServer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492140"/>
                        <a:ext cx="18288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6393230"/>
            <a:ext cx="688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defRPr/>
            </a:pPr>
            <a:r>
              <a:rPr lang="ru-RU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глутамінова</a:t>
            </a:r>
            <a:r>
              <a:rPr lang="ru-RU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                                              </a:t>
            </a:r>
            <a:r>
              <a:rPr lang="ru-RU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цистеїн</a:t>
            </a:r>
            <a:endParaRPr lang="ru-RU" b="1" i="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83826"/>
              </p:ext>
            </p:extLst>
          </p:nvPr>
        </p:nvGraphicFramePr>
        <p:xfrm>
          <a:off x="4211960" y="1755611"/>
          <a:ext cx="2171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1" name="ISIS/Draw Sketch" r:id="rId23" imgW="2171520" imgH="904680" progId="ISISServer">
                  <p:embed/>
                </p:oleObj>
              </mc:Choice>
              <mc:Fallback>
                <p:oleObj name="ISIS/Draw Sketch" r:id="rId23" imgW="2171520" imgH="9046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11960" y="1755611"/>
                        <a:ext cx="2171700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Химия\Desktop\Мультимедийные лекции\ОРГАНИКА ЛЕКЦИИ\20150116_111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2" y="15219"/>
            <a:ext cx="8795320" cy="5040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ЛІКАРСЬКІ ПРЕПАРАТИ, ЩО МІСТЯТЬ АК</a:t>
            </a:r>
            <a:endParaRPr lang="ru-RU" sz="36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3722" r="11533" b="3878"/>
          <a:stretch/>
        </p:blipFill>
        <p:spPr bwMode="auto">
          <a:xfrm>
            <a:off x="336967" y="437927"/>
            <a:ext cx="1368152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18738"/>
          <a:stretch/>
        </p:blipFill>
        <p:spPr bwMode="auto">
          <a:xfrm>
            <a:off x="4906975" y="2687839"/>
            <a:ext cx="2434726" cy="14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r="14623"/>
          <a:stretch/>
        </p:blipFill>
        <p:spPr bwMode="auto">
          <a:xfrm>
            <a:off x="3637566" y="464514"/>
            <a:ext cx="1045833" cy="159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9"/>
          <a:stretch/>
        </p:blipFill>
        <p:spPr bwMode="auto">
          <a:xfrm>
            <a:off x="163564" y="2737047"/>
            <a:ext cx="1937332" cy="143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678" r="5861" b="9757"/>
          <a:stretch/>
        </p:blipFill>
        <p:spPr bwMode="auto">
          <a:xfrm>
            <a:off x="2632430" y="2479121"/>
            <a:ext cx="1972407" cy="180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26" y="5141648"/>
            <a:ext cx="1614715" cy="161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r="16539"/>
          <a:stretch/>
        </p:blipFill>
        <p:spPr bwMode="auto">
          <a:xfrm>
            <a:off x="6947389" y="437927"/>
            <a:ext cx="947299" cy="157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r="13628" b="5352"/>
          <a:stretch/>
        </p:blipFill>
        <p:spPr bwMode="auto">
          <a:xfrm>
            <a:off x="886389" y="5229476"/>
            <a:ext cx="1387374" cy="143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123256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0" dirty="0" smtClean="0"/>
              <a:t>Антидепресант</a:t>
            </a:r>
            <a:endParaRPr lang="uk-UA" i="0" dirty="0"/>
          </a:p>
        </p:txBody>
      </p:sp>
      <p:sp>
        <p:nvSpPr>
          <p:cNvPr id="9" name="TextBox 8"/>
          <p:cNvSpPr txBox="1"/>
          <p:nvPr/>
        </p:nvSpPr>
        <p:spPr>
          <a:xfrm>
            <a:off x="7826964" y="729570"/>
            <a:ext cx="1385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0" dirty="0" smtClean="0">
                <a:latin typeface="+mj-lt"/>
                <a:cs typeface="Times New Roman"/>
              </a:rPr>
              <a:t>↑</a:t>
            </a:r>
            <a:r>
              <a:rPr lang="uk-UA" i="0" dirty="0" smtClean="0">
                <a:latin typeface="+mj-lt"/>
                <a:cs typeface="Times New Roman"/>
              </a:rPr>
              <a:t>Розумова</a:t>
            </a:r>
          </a:p>
          <a:p>
            <a:r>
              <a:rPr lang="uk-UA" i="0" dirty="0" err="1" smtClean="0">
                <a:latin typeface="+mj-lt"/>
                <a:cs typeface="Times New Roman"/>
              </a:rPr>
              <a:t>працездат</a:t>
            </a:r>
            <a:r>
              <a:rPr lang="uk-UA" i="0" dirty="0" smtClean="0">
                <a:latin typeface="+mj-lt"/>
                <a:cs typeface="Times New Roman"/>
              </a:rPr>
              <a:t>.,</a:t>
            </a:r>
          </a:p>
          <a:p>
            <a:r>
              <a:rPr lang="uk-UA" i="0" dirty="0" smtClean="0">
                <a:latin typeface="+mj-lt"/>
                <a:cs typeface="Times New Roman"/>
              </a:rPr>
              <a:t>↓ </a:t>
            </a:r>
            <a:r>
              <a:rPr lang="uk-UA" i="0" dirty="0" err="1" smtClean="0">
                <a:latin typeface="+mj-lt"/>
                <a:cs typeface="Times New Roman"/>
              </a:rPr>
              <a:t>роздрат</a:t>
            </a:r>
            <a:r>
              <a:rPr lang="ru-RU" i="0" dirty="0" smtClean="0">
                <a:latin typeface="+mj-lt"/>
                <a:cs typeface="Times New Roman"/>
              </a:rPr>
              <a:t>.</a:t>
            </a:r>
            <a:endParaRPr lang="ru-RU" i="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7463" y="591070"/>
            <a:ext cx="177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0" dirty="0" smtClean="0"/>
              <a:t>При хворобах печінки,</a:t>
            </a:r>
          </a:p>
          <a:p>
            <a:r>
              <a:rPr lang="uk-UA" i="0" dirty="0" err="1" smtClean="0"/>
              <a:t>підшл.з</a:t>
            </a:r>
            <a:r>
              <a:rPr lang="uk-UA" i="0" dirty="0" smtClean="0"/>
              <a:t>.,</a:t>
            </a:r>
          </a:p>
          <a:p>
            <a:r>
              <a:rPr lang="uk-UA" i="0" dirty="0" smtClean="0"/>
              <a:t>дистрофії</a:t>
            </a:r>
            <a:r>
              <a:rPr lang="ru-RU" i="0" dirty="0" smtClean="0"/>
              <a:t>. </a:t>
            </a:r>
            <a:endParaRPr lang="ru-RU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7322099" y="2440188"/>
            <a:ext cx="15007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0" dirty="0" smtClean="0"/>
              <a:t>Ізолейцин</a:t>
            </a:r>
          </a:p>
          <a:p>
            <a:r>
              <a:rPr lang="uk-UA" i="0" dirty="0" smtClean="0"/>
              <a:t>Метіонін</a:t>
            </a:r>
          </a:p>
          <a:p>
            <a:r>
              <a:rPr lang="uk-UA" i="0" dirty="0" smtClean="0"/>
              <a:t>Фенілаланін</a:t>
            </a:r>
          </a:p>
          <a:p>
            <a:r>
              <a:rPr lang="uk-UA" i="0" dirty="0" err="1" smtClean="0"/>
              <a:t>Треонін</a:t>
            </a:r>
            <a:endParaRPr lang="uk-UA" i="0" dirty="0" smtClean="0"/>
          </a:p>
          <a:p>
            <a:r>
              <a:rPr lang="uk-UA" i="0" dirty="0" smtClean="0"/>
              <a:t>Триптофан</a:t>
            </a:r>
          </a:p>
          <a:p>
            <a:r>
              <a:rPr lang="uk-UA" i="0" dirty="0" err="1" smtClean="0"/>
              <a:t>Гістидін</a:t>
            </a:r>
            <a:endParaRPr lang="uk-UA" i="0" dirty="0" smtClean="0"/>
          </a:p>
          <a:p>
            <a:r>
              <a:rPr lang="uk-UA" i="0" dirty="0" smtClean="0"/>
              <a:t>Гліцин</a:t>
            </a:r>
            <a:endParaRPr lang="uk-UA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3009173" y="425202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0" dirty="0" smtClean="0"/>
              <a:t>18 АК</a:t>
            </a:r>
            <a:endParaRPr lang="ru-RU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95727" y="4286847"/>
            <a:ext cx="205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0" dirty="0" smtClean="0"/>
              <a:t>АК +</a:t>
            </a:r>
            <a:r>
              <a:rPr lang="uk-UA" i="0" dirty="0" err="1" smtClean="0"/>
              <a:t>Віт+Мін</a:t>
            </a:r>
            <a:r>
              <a:rPr lang="uk-UA" i="0" dirty="0" smtClean="0"/>
              <a:t>. </a:t>
            </a:r>
            <a:r>
              <a:rPr lang="uk-UA" i="0" dirty="0" err="1" smtClean="0"/>
              <a:t>реч</a:t>
            </a:r>
            <a:r>
              <a:rPr lang="ru-RU" i="0" dirty="0" smtClean="0"/>
              <a:t>.</a:t>
            </a:r>
            <a:endParaRPr lang="ru-RU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3104537" y="5229476"/>
            <a:ext cx="152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0" dirty="0" err="1" smtClean="0"/>
              <a:t>Аспарагінат</a:t>
            </a:r>
            <a:r>
              <a:rPr lang="ru-RU" i="0" dirty="0" smtClean="0"/>
              <a:t>:</a:t>
            </a:r>
          </a:p>
          <a:p>
            <a:r>
              <a:rPr lang="ru-RU" i="0" dirty="0" smtClean="0"/>
              <a:t>перенос</a:t>
            </a:r>
          </a:p>
          <a:p>
            <a:r>
              <a:rPr lang="ru-RU" i="0" dirty="0" smtClean="0"/>
              <a:t>К</a:t>
            </a:r>
            <a:r>
              <a:rPr lang="ru-RU" i="0" baseline="30000" dirty="0" smtClean="0"/>
              <a:t>+ </a:t>
            </a:r>
            <a:r>
              <a:rPr lang="ru-RU" i="0" dirty="0"/>
              <a:t>і</a:t>
            </a:r>
            <a:r>
              <a:rPr lang="ru-RU" i="0" dirty="0" smtClean="0"/>
              <a:t> </a:t>
            </a:r>
            <a:r>
              <a:rPr lang="en-US" i="0" dirty="0" smtClean="0"/>
              <a:t>Mg</a:t>
            </a:r>
            <a:r>
              <a:rPr lang="en-US" i="0" baseline="30000" dirty="0" smtClean="0"/>
              <a:t>+</a:t>
            </a:r>
            <a:r>
              <a:rPr lang="en-US" i="0" dirty="0" smtClean="0"/>
              <a:t> </a:t>
            </a:r>
            <a:endParaRPr lang="ru-RU" i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5234775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 smtClean="0">
                <a:latin typeface="+mj-lt"/>
                <a:cs typeface="Times New Roman"/>
              </a:rPr>
              <a:t>↑</a:t>
            </a:r>
            <a:r>
              <a:rPr lang="uk-UA" i="0" dirty="0" err="1" smtClean="0">
                <a:latin typeface="+mj-lt"/>
                <a:cs typeface="Times New Roman"/>
              </a:rPr>
              <a:t>Фіз</a:t>
            </a:r>
            <a:r>
              <a:rPr lang="uk-UA" i="0" dirty="0" smtClean="0">
                <a:latin typeface="+mj-lt"/>
                <a:cs typeface="Times New Roman"/>
              </a:rPr>
              <a:t>. і розумову </a:t>
            </a:r>
          </a:p>
          <a:p>
            <a:r>
              <a:rPr lang="uk-UA" i="0" dirty="0" smtClean="0">
                <a:latin typeface="+mj-lt"/>
                <a:cs typeface="Times New Roman"/>
              </a:rPr>
              <a:t>працездатність</a:t>
            </a:r>
          </a:p>
          <a:p>
            <a:r>
              <a:rPr lang="uk-UA" i="0" dirty="0" smtClean="0">
                <a:latin typeface="+mj-lt"/>
                <a:cs typeface="Times New Roman"/>
              </a:rPr>
              <a:t>і витривалість</a:t>
            </a:r>
            <a:endParaRPr lang="uk-UA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1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7185" y="620688"/>
            <a:ext cx="913967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Обумовлена факторами: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1. Будовою вуглеводневого ланцюга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2. Положенням аміногрупи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3. Просторовою будовою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Молекули всіх -амінокислот за винятком найпростішої (гліцин) </a:t>
            </a:r>
            <a:r>
              <a:rPr lang="uk-UA" sz="2000" i="0" dirty="0" err="1" smtClean="0">
                <a:sym typeface="Symbol" pitchFamily="18" charset="2"/>
              </a:rPr>
              <a:t>хіральні</a:t>
            </a:r>
            <a:r>
              <a:rPr lang="uk-UA" sz="2000" i="0" dirty="0" smtClean="0">
                <a:sym typeface="Symbol" pitchFamily="18" charset="2"/>
              </a:rPr>
              <a:t>. Тому існують у вигляді </a:t>
            </a:r>
            <a:r>
              <a:rPr lang="uk-UA" sz="2000" i="0" dirty="0" err="1" smtClean="0">
                <a:sym typeface="Symbol" pitchFamily="18" charset="2"/>
              </a:rPr>
              <a:t>енантіомерів</a:t>
            </a:r>
            <a:r>
              <a:rPr lang="uk-UA" sz="2000" i="0" dirty="0" smtClean="0">
                <a:sym typeface="Symbol" pitchFamily="18" charset="2"/>
              </a:rPr>
              <a:t>.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Молекули природних амінокислот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належать до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en-US" sz="2000" i="0" dirty="0">
                <a:sym typeface="Symbol" pitchFamily="18" charset="2"/>
              </a:rPr>
              <a:t>L-</a:t>
            </a:r>
            <a:r>
              <a:rPr lang="ru-RU" sz="2000" i="0" dirty="0">
                <a:sym typeface="Symbol" pitchFamily="18" charset="2"/>
              </a:rPr>
              <a:t>ряду.</a:t>
            </a:r>
            <a:endParaRPr lang="ru-RU" sz="2000" i="0" dirty="0" smtClean="0">
              <a:sym typeface="Symbol" pitchFamily="18" charset="2"/>
            </a:endParaRPr>
          </a:p>
          <a:p>
            <a:pPr algn="just">
              <a:defRPr/>
            </a:pPr>
            <a:endParaRPr lang="ru-RU" sz="2000" i="0" dirty="0" smtClean="0">
              <a:sym typeface="Symbol" pitchFamily="18" charset="2"/>
            </a:endParaRPr>
          </a:p>
          <a:p>
            <a:pPr algn="just">
              <a:defRPr/>
            </a:pPr>
            <a:endParaRPr lang="ru-RU" sz="2000" i="0" dirty="0">
              <a:sym typeface="Symbol" pitchFamily="18" charset="2"/>
            </a:endParaRPr>
          </a:p>
          <a:p>
            <a:pPr algn="just">
              <a:defRPr/>
            </a:pPr>
            <a:endParaRPr lang="ru-RU" sz="2000" i="0" dirty="0" smtClean="0">
              <a:sym typeface="Symbol" pitchFamily="18" charset="2"/>
            </a:endParaRP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Деякі амінокислоти в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організмі піддаються хімічній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модифікації:</a:t>
            </a:r>
          </a:p>
          <a:p>
            <a:pPr algn="just">
              <a:defRPr/>
            </a:pPr>
            <a:r>
              <a:rPr lang="uk-UA" sz="2000" i="0" dirty="0" smtClean="0">
                <a:sym typeface="Symbol" pitchFamily="18" charset="2"/>
              </a:rPr>
              <a:t>- </a:t>
            </a:r>
            <a:r>
              <a:rPr lang="uk-UA" sz="2000" i="0" dirty="0" err="1" smtClean="0">
                <a:sym typeface="Symbol" pitchFamily="18" charset="2"/>
              </a:rPr>
              <a:t>ферментативн</a:t>
            </a:r>
            <a:r>
              <a:rPr lang="ru-RU" sz="2000" i="0" dirty="0" smtClean="0">
                <a:sym typeface="Symbol" pitchFamily="18" charset="2"/>
              </a:rPr>
              <a:t>е </a:t>
            </a:r>
            <a:r>
              <a:rPr lang="ru-RU" sz="2000" i="0" dirty="0">
                <a:sym typeface="Symbol" pitchFamily="18" charset="2"/>
              </a:rPr>
              <a:t>(за </a:t>
            </a:r>
            <a:r>
              <a:rPr lang="uk-UA" sz="2000" i="0" dirty="0" smtClean="0">
                <a:sym typeface="Symbol" pitchFamily="18" charset="2"/>
              </a:rPr>
              <a:t>участю вітаміну </a:t>
            </a:r>
            <a:r>
              <a:rPr lang="ru-RU" sz="2000" i="0" dirty="0" smtClean="0">
                <a:sym typeface="Symbol" pitchFamily="18" charset="2"/>
              </a:rPr>
              <a:t>С</a:t>
            </a:r>
            <a:r>
              <a:rPr lang="ru-RU" sz="2000" i="0" dirty="0">
                <a:sym typeface="Symbol" pitchFamily="18" charset="2"/>
              </a:rPr>
              <a:t>)</a:t>
            </a:r>
          </a:p>
          <a:p>
            <a:pPr algn="just">
              <a:defRPr/>
            </a:pPr>
            <a:r>
              <a:rPr lang="uk-UA" sz="2000" i="0" dirty="0" err="1" smtClean="0">
                <a:sym typeface="Symbol" pitchFamily="18" charset="2"/>
              </a:rPr>
              <a:t>гидроксилювання</a:t>
            </a:r>
            <a:r>
              <a:rPr lang="uk-UA" sz="2000" i="0" dirty="0" smtClean="0">
                <a:sym typeface="Symbol" pitchFamily="18" charset="2"/>
              </a:rPr>
              <a:t> проліну і лізину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ru-RU" sz="2000" i="0" dirty="0">
                <a:sym typeface="Symbol" pitchFamily="18" charset="2"/>
              </a:rPr>
              <a:t>-</a:t>
            </a:r>
          </a:p>
          <a:p>
            <a:pPr algn="just">
              <a:defRPr/>
            </a:pPr>
            <a:r>
              <a:rPr lang="ru-RU" sz="2000" i="0" dirty="0" smtClean="0">
                <a:sym typeface="Symbol" pitchFamily="18" charset="2"/>
              </a:rPr>
              <a:t>4-</a:t>
            </a:r>
            <a:r>
              <a:rPr lang="ru-RU" sz="2000" i="0" dirty="0" err="1" smtClean="0">
                <a:sym typeface="Symbol" pitchFamily="18" charset="2"/>
              </a:rPr>
              <a:t>гідроксипролін</a:t>
            </a:r>
            <a:r>
              <a:rPr lang="ru-RU" sz="2000" i="0" dirty="0" smtClean="0">
                <a:sym typeface="Symbol" pitchFamily="18" charset="2"/>
              </a:rPr>
              <a:t> </a:t>
            </a:r>
            <a:r>
              <a:rPr lang="ru-RU" sz="2000" i="0" dirty="0">
                <a:sym typeface="Symbol" pitchFamily="18" charset="2"/>
              </a:rPr>
              <a:t>і 5-гідроксилізин.</a:t>
            </a:r>
          </a:p>
          <a:p>
            <a:pPr algn="just">
              <a:defRPr/>
            </a:pPr>
            <a:r>
              <a:rPr lang="ru-RU" sz="2000" i="0" dirty="0">
                <a:sym typeface="Symbol" pitchFamily="18" charset="2"/>
              </a:rPr>
              <a:t>- </a:t>
            </a:r>
            <a:r>
              <a:rPr lang="uk-UA" sz="2000" i="0" dirty="0" smtClean="0">
                <a:sym typeface="Symbol" pitchFamily="18" charset="2"/>
              </a:rPr>
              <a:t>окиснення </a:t>
            </a:r>
            <a:r>
              <a:rPr lang="uk-UA" sz="2000" i="0" dirty="0" err="1" smtClean="0">
                <a:sym typeface="Symbol" pitchFamily="18" charset="2"/>
              </a:rPr>
              <a:t>тіольних</a:t>
            </a:r>
            <a:r>
              <a:rPr lang="uk-UA" sz="2000" i="0" dirty="0" smtClean="0">
                <a:sym typeface="Symbol" pitchFamily="18" charset="2"/>
              </a:rPr>
              <a:t> груп: цистеїн - </a:t>
            </a:r>
            <a:r>
              <a:rPr lang="uk-UA" sz="2000" i="0" dirty="0" err="1" smtClean="0">
                <a:sym typeface="Symbol" pitchFamily="18" charset="2"/>
              </a:rPr>
              <a:t>цистин</a:t>
            </a:r>
            <a:r>
              <a:rPr lang="uk-UA" sz="2000" i="0" dirty="0" smtClean="0">
                <a:sym typeface="Symbol" pitchFamily="18" charset="2"/>
              </a:rPr>
              <a:t> </a:t>
            </a:r>
            <a:r>
              <a:rPr lang="ru-RU" sz="2000" i="0" dirty="0" smtClean="0">
                <a:sym typeface="Symbol" pitchFamily="18" charset="2"/>
              </a:rPr>
              <a:t>- (</a:t>
            </a:r>
            <a:r>
              <a:rPr lang="uk-UA" sz="2000" i="0" dirty="0" smtClean="0">
                <a:sym typeface="Symbol" pitchFamily="18" charset="2"/>
              </a:rPr>
              <a:t>захисна функція цистеїну внаслідок легкості окиснення</a:t>
            </a:r>
            <a:r>
              <a:rPr lang="ru-RU" sz="2000" i="0" dirty="0" smtClean="0">
                <a:sym typeface="Symbol" pitchFamily="18" charset="2"/>
              </a:rPr>
              <a:t>.)</a:t>
            </a:r>
            <a:endParaRPr lang="ru-RU" sz="2000" dirty="0">
              <a:sym typeface="Symbol" pitchFamily="18" charset="2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47851" y="0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i="0" dirty="0" smtClean="0">
                <a:solidFill>
                  <a:srgbClr val="FF0000"/>
                </a:solidFill>
              </a:rPr>
              <a:t>ІЗОМЕРІЯ  АК</a:t>
            </a:r>
            <a:endParaRPr lang="ru-RU" sz="3200" b="1" i="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9066"/>
            <a:ext cx="4228458" cy="2703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АМФОТЕРНІСТЬ </a:t>
            </a:r>
            <a:r>
              <a:rPr lang="ru-RU" sz="3200" b="1" dirty="0">
                <a:solidFill>
                  <a:srgbClr val="FF0000"/>
                </a:solidFill>
              </a:rPr>
              <a:t>АМІНОКИСЛОТ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64904"/>
            <a:ext cx="2901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Аніонна форма превалює в лужному середовищі</a:t>
            </a:r>
          </a:p>
          <a:p>
            <a:r>
              <a:rPr lang="ru-RU" dirty="0" smtClean="0"/>
              <a:t>рН=13..14</a:t>
            </a:r>
          </a:p>
          <a:p>
            <a:pPr algn="ctr"/>
            <a:r>
              <a:rPr lang="ru-RU" dirty="0" smtClean="0"/>
              <a:t>(</a:t>
            </a:r>
            <a:r>
              <a:rPr lang="uk-UA" dirty="0" smtClean="0"/>
              <a:t>молекули</a:t>
            </a:r>
          </a:p>
          <a:p>
            <a:pPr algn="ctr"/>
            <a:r>
              <a:rPr lang="uk-UA" dirty="0" smtClean="0"/>
              <a:t>переміщаються </a:t>
            </a:r>
          </a:p>
          <a:p>
            <a:pPr algn="ctr"/>
            <a:r>
              <a:rPr lang="uk-UA" dirty="0" smtClean="0"/>
              <a:t>до аноду)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857557" y="2564904"/>
            <a:ext cx="30422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Біполярний іон,</a:t>
            </a:r>
          </a:p>
          <a:p>
            <a:r>
              <a:rPr lang="uk-UA" dirty="0" err="1" smtClean="0"/>
              <a:t>Цвіттер-іон</a:t>
            </a:r>
            <a:endParaRPr lang="uk-UA" dirty="0" smtClean="0"/>
          </a:p>
          <a:p>
            <a:r>
              <a:rPr lang="uk-UA" dirty="0"/>
              <a:t>І</a:t>
            </a:r>
            <a:r>
              <a:rPr lang="uk-UA" dirty="0" smtClean="0"/>
              <a:t>ЕТ</a:t>
            </a:r>
          </a:p>
          <a:p>
            <a:r>
              <a:rPr lang="uk-UA" dirty="0" smtClean="0"/>
              <a:t>(АК </a:t>
            </a:r>
            <a:r>
              <a:rPr lang="uk-UA" dirty="0" err="1" smtClean="0"/>
              <a:t>електронейтральна</a:t>
            </a:r>
            <a:r>
              <a:rPr lang="uk-UA" dirty="0" smtClean="0"/>
              <a:t>)</a:t>
            </a:r>
          </a:p>
          <a:p>
            <a:r>
              <a:rPr lang="uk-UA" dirty="0" smtClean="0"/>
              <a:t>АК в водних нейтральних </a:t>
            </a:r>
          </a:p>
          <a:p>
            <a:r>
              <a:rPr lang="uk-UA" dirty="0" smtClean="0"/>
              <a:t>розчинах утворюють</a:t>
            </a:r>
          </a:p>
          <a:p>
            <a:r>
              <a:rPr lang="uk-UA" dirty="0" smtClean="0"/>
              <a:t>внутрішні солі.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123665" y="2531323"/>
            <a:ext cx="31322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Катіонна форма</a:t>
            </a:r>
          </a:p>
          <a:p>
            <a:r>
              <a:rPr lang="uk-UA" dirty="0" smtClean="0"/>
              <a:t>превалює </a:t>
            </a:r>
            <a:r>
              <a:rPr lang="ru-RU" dirty="0" smtClean="0"/>
              <a:t>в</a:t>
            </a:r>
            <a:endParaRPr lang="ru-RU" dirty="0"/>
          </a:p>
          <a:p>
            <a:r>
              <a:rPr lang="ru-RU" dirty="0" smtClean="0"/>
              <a:t>сильнокислому </a:t>
            </a:r>
            <a:r>
              <a:rPr lang="uk-UA" dirty="0" smtClean="0"/>
              <a:t>середовищ</a:t>
            </a:r>
            <a:r>
              <a:rPr lang="ru-RU" dirty="0" smtClean="0"/>
              <a:t>і</a:t>
            </a:r>
          </a:p>
          <a:p>
            <a:r>
              <a:rPr lang="ru-RU" dirty="0" smtClean="0"/>
              <a:t> рН=1..2 </a:t>
            </a:r>
          </a:p>
          <a:p>
            <a:pPr algn="ctr"/>
            <a:r>
              <a:rPr lang="ru-RU" dirty="0" smtClean="0"/>
              <a:t>(</a:t>
            </a:r>
            <a:r>
              <a:rPr lang="uk-UA" dirty="0"/>
              <a:t>молекули</a:t>
            </a:r>
          </a:p>
          <a:p>
            <a:pPr algn="ctr"/>
            <a:r>
              <a:rPr lang="uk-UA" dirty="0"/>
              <a:t>переміщаються </a:t>
            </a:r>
          </a:p>
          <a:p>
            <a:pPr algn="ctr"/>
            <a:r>
              <a:rPr lang="ru-RU" dirty="0" smtClean="0"/>
              <a:t>до катоду)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-21263" y="692696"/>
          <a:ext cx="922300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ISIS/Draw Sketch" r:id="rId3" imgW="5524200" imgH="866520" progId="ISISServer">
                  <p:embed/>
                </p:oleObj>
              </mc:Choice>
              <mc:Fallback>
                <p:oleObj name="ISIS/Draw Sketch" r:id="rId3" imgW="5524200" imgH="86652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263" y="692696"/>
                        <a:ext cx="9223002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7906" y="5047729"/>
            <a:ext cx="7585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 smtClean="0"/>
              <a:t>-СООН – </a:t>
            </a:r>
            <a:r>
              <a:rPr lang="uk-UA" sz="3200" cap="all" dirty="0" smtClean="0"/>
              <a:t>кислотний</a:t>
            </a:r>
            <a:r>
              <a:rPr lang="ru-RU" sz="3200" cap="all" dirty="0" smtClean="0"/>
              <a:t> центр!!!!!</a:t>
            </a:r>
          </a:p>
          <a:p>
            <a:r>
              <a:rPr lang="ru-RU" sz="3200" cap="all" dirty="0" smtClean="0"/>
              <a:t>-</a:t>
            </a:r>
            <a:r>
              <a:rPr lang="en-US" sz="3200" cap="all" dirty="0" smtClean="0"/>
              <a:t>NH</a:t>
            </a:r>
            <a:r>
              <a:rPr lang="en-US" sz="3200" cap="all" baseline="-25000" dirty="0" smtClean="0"/>
              <a:t>2</a:t>
            </a:r>
            <a:r>
              <a:rPr lang="en-US" sz="3200" cap="all" dirty="0" smtClean="0"/>
              <a:t> – </a:t>
            </a:r>
            <a:r>
              <a:rPr lang="uk-UA" sz="3200" cap="all" dirty="0" smtClean="0"/>
              <a:t>Основний</a:t>
            </a:r>
            <a:r>
              <a:rPr lang="ru-RU" sz="3200" cap="all" dirty="0" smtClean="0"/>
              <a:t> центр!!!!!</a:t>
            </a:r>
            <a:endParaRPr lang="ru-RU" sz="3200" cap="all" dirty="0"/>
          </a:p>
        </p:txBody>
      </p:sp>
    </p:spTree>
    <p:extLst>
      <p:ext uri="{BB962C8B-B14F-4D97-AF65-F5344CB8AC3E}">
        <p14:creationId xmlns:p14="http://schemas.microsoft.com/office/powerpoint/2010/main" val="36331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52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ХІМІЧНІ ВЛАСТИВОСТІ АК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3578473" y="2204864"/>
          <a:ext cx="1863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ISIS/Draw Sketch" r:id="rId3" imgW="1314360" imgH="666720" progId="ISISServer">
                  <p:embed/>
                </p:oleObj>
              </mc:Choice>
              <mc:Fallback>
                <p:oleObj name="ISIS/Draw Sketch" r:id="rId3" imgW="1314360" imgH="666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473" y="2204864"/>
                        <a:ext cx="18637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1170" y="548680"/>
            <a:ext cx="3188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Реакція</a:t>
            </a:r>
            <a:r>
              <a:rPr lang="ru-RU" dirty="0" smtClean="0"/>
              <a:t> по </a:t>
            </a:r>
            <a:r>
              <a:rPr lang="ru-RU" b="1" dirty="0" smtClean="0">
                <a:solidFill>
                  <a:srgbClr val="FF0000"/>
                </a:solidFill>
              </a:rPr>
              <a:t>–СООН </a:t>
            </a:r>
          </a:p>
          <a:p>
            <a:r>
              <a:rPr lang="ru-RU" dirty="0" smtClean="0"/>
              <a:t>(</a:t>
            </a:r>
            <a:r>
              <a:rPr lang="uk-UA" dirty="0" smtClean="0"/>
              <a:t>утворення солей, </a:t>
            </a:r>
            <a:r>
              <a:rPr lang="uk-UA" dirty="0" err="1" smtClean="0"/>
              <a:t>естерів</a:t>
            </a:r>
            <a:r>
              <a:rPr lang="uk-UA" dirty="0" smtClean="0"/>
              <a:t>,</a:t>
            </a:r>
          </a:p>
          <a:p>
            <a:r>
              <a:rPr lang="uk-UA" dirty="0" smtClean="0"/>
              <a:t>амідів,</a:t>
            </a:r>
          </a:p>
          <a:p>
            <a:r>
              <a:rPr lang="uk-UA" dirty="0" err="1" smtClean="0"/>
              <a:t>галогенангідридів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1721"/>
            <a:ext cx="256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Реакція</a:t>
            </a:r>
            <a:r>
              <a:rPr lang="ru-RU" dirty="0" smtClean="0"/>
              <a:t> по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NH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(</a:t>
            </a:r>
            <a:r>
              <a:rPr lang="uk-UA" dirty="0" smtClean="0"/>
              <a:t>алкілування,</a:t>
            </a:r>
          </a:p>
          <a:p>
            <a:r>
              <a:rPr lang="uk-UA" dirty="0" err="1" smtClean="0"/>
              <a:t>ацилювання</a:t>
            </a:r>
            <a:r>
              <a:rPr lang="ru-RU" dirty="0" smtClean="0"/>
              <a:t>, з </a:t>
            </a:r>
            <a:r>
              <a:rPr lang="en-US" dirty="0" smtClean="0"/>
              <a:t>HNO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921"/>
            <a:ext cx="3459212" cy="5108991"/>
          </a:xfrm>
          <a:prstGeom prst="rect">
            <a:avLst/>
          </a:prstGeom>
        </p:spPr>
      </p:pic>
      <p:pic>
        <p:nvPicPr>
          <p:cNvPr id="20708" name="Picture 228" descr="C:\Users\Химия\Pictures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0921"/>
            <a:ext cx="3188822" cy="51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7" y="548680"/>
            <a:ext cx="9144000" cy="4525963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ru-RU" sz="20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Нагр</a:t>
            </a:r>
            <a:r>
              <a:rPr lang="uk-UA" sz="20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і</a:t>
            </a:r>
            <a:r>
              <a:rPr lang="ru-RU" sz="20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вання</a:t>
            </a:r>
            <a:r>
              <a:rPr lang="ru-RU" sz="20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АК, </a:t>
            </a:r>
            <a:r>
              <a:rPr lang="uk-UA" sz="20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термічні перетворення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kern="1200" dirty="0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-</a:t>
            </a:r>
            <a:r>
              <a:rPr lang="uk-UA" sz="1800" kern="1200" dirty="0" smtClean="0">
                <a:solidFill>
                  <a:srgbClr val="990000"/>
                </a:solidFill>
                <a:latin typeface="Arial" charset="0"/>
                <a:cs typeface="Arial" charset="0"/>
                <a:sym typeface="Symbol" pitchFamily="18" charset="2"/>
              </a:rPr>
              <a:t>амінокислоти</a:t>
            </a:r>
            <a:r>
              <a:rPr lang="uk-UA" sz="1800" kern="1200" dirty="0" smtClean="0">
                <a:solidFill>
                  <a:srgbClr val="0033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утворюють внутрішні гетероциклічні </a:t>
            </a:r>
            <a:r>
              <a:rPr lang="ru-RU" sz="1800" kern="1200" dirty="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піразинов</a:t>
            </a:r>
            <a:r>
              <a:rPr lang="ru-RU" sz="1800" kern="1200" dirty="0" smtClean="0">
                <a:latin typeface="Arial" charset="0"/>
                <a:cs typeface="Arial" charset="0"/>
                <a:sym typeface="Symbol" pitchFamily="18" charset="2"/>
              </a:rPr>
              <a:t>і)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kern="1200" dirty="0" err="1">
                <a:latin typeface="Arial" charset="0"/>
                <a:cs typeface="Arial" charset="0"/>
                <a:sym typeface="Symbol" pitchFamily="18" charset="2"/>
              </a:rPr>
              <a:t>аміди</a:t>
            </a:r>
            <a:r>
              <a:rPr lang="ru-RU" sz="1800" kern="1200" dirty="0">
                <a:latin typeface="Arial" charset="0"/>
                <a:cs typeface="Arial" charset="0"/>
                <a:sym typeface="Symbol" pitchFamily="18" charset="2"/>
              </a:rPr>
              <a:t> -</a:t>
            </a:r>
            <a:r>
              <a:rPr lang="ru-RU" sz="1800" u="sng" kern="1200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u="sng" kern="1200" dirty="0" err="1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дикетопіперазин</a:t>
            </a:r>
            <a:r>
              <a:rPr lang="ru-RU" sz="1800" b="1" kern="1200" dirty="0">
                <a:latin typeface="Arial" charset="0"/>
                <a:cs typeface="Arial" charset="0"/>
                <a:sym typeface="Symbol" pitchFamily="18" charset="2"/>
              </a:rPr>
              <a:t>:</a:t>
            </a:r>
            <a:endParaRPr lang="ru-RU" sz="1800" b="1" i="1" u="sng" kern="1200" dirty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 smtClean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 smtClean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el-GR" sz="1800" kern="1200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β</a:t>
            </a:r>
            <a:r>
              <a:rPr lang="uk-UA" sz="1800" kern="1200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-амінокислоти 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відщеплюють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аміак, так як в їх молекулах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є рухливий -водневий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атом, утворюючи </a:t>
            </a:r>
            <a:r>
              <a:rPr lang="uk-UA" sz="1800" u="sng" kern="12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не насичену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кислоту: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>
              <a:solidFill>
                <a:srgbClr val="99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u="sng" kern="1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94593"/>
            <a:ext cx="8229600" cy="85010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СПЕЦИФІЧНІ ВЛАСТИВОСТІ АК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221" y="1099300"/>
            <a:ext cx="344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міжмолекулярна дегідратація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0444" y="5074643"/>
            <a:ext cx="4229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  <a:defRPr/>
            </a:pPr>
            <a:r>
              <a:rPr lang="el-GR" i="0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γ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</a:t>
            </a:r>
            <a:r>
              <a:rPr lang="ru-RU" i="0" dirty="0" err="1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амінокислоти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утворюють</a:t>
            </a:r>
            <a:endParaRPr lang="ru-RU" i="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 typeface="Symbol" pitchFamily="18" charset="2"/>
              <a:buNone/>
              <a:defRPr/>
            </a:pPr>
            <a:r>
              <a:rPr lang="ru-RU" i="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внутрішньомолекулярні</a:t>
            </a:r>
            <a:r>
              <a:rPr lang="ru-RU" i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циклічні</a:t>
            </a:r>
            <a:endParaRPr lang="ru-RU" i="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 typeface="Symbol" pitchFamily="18" charset="2"/>
              <a:buNone/>
              <a:defRPr/>
            </a:pP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аміди</a:t>
            </a:r>
            <a:r>
              <a:rPr lang="ru-RU" i="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</a:t>
            </a:r>
            <a:r>
              <a:rPr lang="ru-RU" i="0" dirty="0" err="1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лактами</a:t>
            </a:r>
            <a:r>
              <a:rPr lang="ru-RU" i="0" dirty="0">
                <a:solidFill>
                  <a:srgbClr val="99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): </a:t>
            </a:r>
            <a:r>
              <a:rPr lang="ru-RU" i="0" dirty="0" err="1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внутришньомолекулярна</a:t>
            </a:r>
            <a:r>
              <a:rPr lang="ru-RU" i="0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ru-RU" i="0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дегідратація</a:t>
            </a:r>
            <a:endParaRPr lang="ru-RU" i="0" dirty="0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5191" y="6412183"/>
            <a:ext cx="268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defRPr/>
            </a:pPr>
            <a:r>
              <a:rPr lang="ru-RU" i="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ГАМК</a:t>
            </a:r>
            <a:r>
              <a:rPr lang="ru-RU" i="0" dirty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→</a:t>
            </a:r>
            <a:r>
              <a:rPr lang="el-GR" i="0" dirty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γ</a:t>
            </a:r>
            <a:r>
              <a:rPr lang="ru-RU" i="0" dirty="0" smtClean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-</a:t>
            </a:r>
            <a:r>
              <a:rPr lang="ru-RU" i="0" dirty="0" err="1" smtClean="0">
                <a:latin typeface="Arial"/>
                <a:ea typeface="Arial Unicode MS" pitchFamily="34" charset="-128"/>
                <a:cs typeface="Arial"/>
                <a:sym typeface="Symbol" pitchFamily="18" charset="2"/>
              </a:rPr>
              <a:t>бутиролактам</a:t>
            </a:r>
            <a:endParaRPr lang="ru-RU" i="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21" y="3873843"/>
            <a:ext cx="4977922" cy="11101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5148064" y="4865045"/>
          <a:ext cx="374967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ISIS/Draw Sketch" r:id="rId4" imgW="3225800" imgH="1315720" progId="ISISServer">
                  <p:embed/>
                </p:oleObj>
              </mc:Choice>
              <mc:Fallback>
                <p:oleObj name="ISIS/Draw Sketch" r:id="rId4" imgW="3225800" imgH="1315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865045"/>
                        <a:ext cx="3749675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716" name="Picture 212" descr="C:\Users\Химия\Pictures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38" y="1577203"/>
            <a:ext cx="4662586" cy="23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ЯКІСНІ АНАЛІТИЧНІ РЕАКЦІЇ НА 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2000" b="1" kern="1200" cap="all" dirty="0" err="1" smtClean="0">
                <a:latin typeface="Arial" charset="0"/>
                <a:cs typeface="Arial" charset="0"/>
              </a:rPr>
              <a:t>Нінгідринова</a:t>
            </a:r>
            <a:r>
              <a:rPr lang="uk-UA" sz="2000" b="1" kern="1200" cap="all" dirty="0" smtClean="0">
                <a:latin typeface="Arial" charset="0"/>
                <a:cs typeface="Arial" charset="0"/>
              </a:rPr>
              <a:t> реакція </a:t>
            </a:r>
            <a:r>
              <a:rPr lang="uk-UA" sz="2000" kern="1200" dirty="0" smtClean="0">
                <a:latin typeface="Arial" charset="0"/>
                <a:cs typeface="Arial" charset="0"/>
              </a:rPr>
              <a:t>для виявлення </a:t>
            </a:r>
            <a:r>
              <a:rPr lang="el-GR" sz="2000" kern="1200" dirty="0" smtClean="0">
                <a:latin typeface="Arial" charset="0"/>
                <a:cs typeface="Arial" charset="0"/>
              </a:rPr>
              <a:t>α</a:t>
            </a:r>
            <a:r>
              <a:rPr lang="uk-UA" sz="2000" kern="1200" dirty="0" smtClean="0">
                <a:latin typeface="Arial" charset="0"/>
                <a:cs typeface="Arial" charset="0"/>
              </a:rPr>
              <a:t>-амінокислот: </a:t>
            </a:r>
            <a:r>
              <a:rPr lang="uk-UA" sz="2000" kern="1200" dirty="0" err="1" smtClean="0">
                <a:latin typeface="Arial" charset="0"/>
                <a:cs typeface="Arial" charset="0"/>
              </a:rPr>
              <a:t>нінгідриновий</a:t>
            </a:r>
            <a:r>
              <a:rPr lang="uk-UA" sz="2000" kern="1200" dirty="0" smtClean="0">
                <a:latin typeface="Arial" charset="0"/>
                <a:cs typeface="Arial" charset="0"/>
              </a:rPr>
              <a:t> реактив використовується в хроматографічному аналізі для прояву </a:t>
            </a:r>
            <a:r>
              <a:rPr lang="uk-UA" sz="2000" kern="1200" dirty="0" err="1" smtClean="0">
                <a:latin typeface="Arial" charset="0"/>
                <a:cs typeface="Arial" charset="0"/>
              </a:rPr>
              <a:t>хроматограм</a:t>
            </a:r>
            <a:r>
              <a:rPr lang="uk-UA" sz="2000" kern="1200" dirty="0" smtClean="0">
                <a:latin typeface="Arial" charset="0"/>
                <a:cs typeface="Arial" charset="0"/>
              </a:rPr>
              <a:t>. Реакція</a:t>
            </a:r>
            <a:r>
              <a:rPr lang="ru-RU" sz="2000" kern="1200" dirty="0" smtClean="0">
                <a:latin typeface="Arial" charset="0"/>
                <a:cs typeface="Arial" charset="0"/>
              </a:rPr>
              <a:t> - для </a:t>
            </a:r>
            <a:r>
              <a:rPr lang="uk-UA" sz="2000" kern="1200" dirty="0" smtClean="0">
                <a:latin typeface="Arial" charset="0"/>
                <a:cs typeface="Arial" charset="0"/>
              </a:rPr>
              <a:t>кіль-го калориметричного визначенн</a:t>
            </a:r>
            <a:r>
              <a:rPr lang="uk-UA" sz="2000" kern="1200" dirty="0">
                <a:latin typeface="Arial" charset="0"/>
                <a:cs typeface="Arial" charset="0"/>
              </a:rPr>
              <a:t>я</a:t>
            </a:r>
            <a:r>
              <a:rPr lang="uk-UA" sz="2000" kern="1200" dirty="0" smtClean="0">
                <a:latin typeface="Arial" charset="0"/>
                <a:cs typeface="Arial" charset="0"/>
              </a:rPr>
              <a:t> </a:t>
            </a:r>
            <a:r>
              <a:rPr lang="el-GR" sz="2000" kern="1200" dirty="0" smtClean="0">
                <a:latin typeface="Arial" charset="0"/>
                <a:cs typeface="Arial" charset="0"/>
              </a:rPr>
              <a:t>α </a:t>
            </a:r>
            <a:r>
              <a:rPr lang="ru-RU" sz="2000" kern="1200" dirty="0" smtClean="0">
                <a:latin typeface="Arial" charset="0"/>
                <a:cs typeface="Arial" charset="0"/>
              </a:rPr>
              <a:t>-АК</a:t>
            </a:r>
            <a:r>
              <a:rPr lang="ru-RU" sz="20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  <a:endParaRPr lang="ru-RU" sz="2400" dirty="0" smtClean="0"/>
          </a:p>
          <a:p>
            <a:pPr marL="0" lvl="0" indent="0" algn="just" eaLnBrk="1" hangingPunct="1">
              <a:spcBef>
                <a:spcPct val="0"/>
              </a:spcBef>
              <a:buFontTx/>
              <a:buChar char="-"/>
              <a:defRPr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379676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/>
              <a:t>Max</a:t>
            </a:r>
            <a:r>
              <a:rPr lang="ru-RU" i="0" dirty="0" smtClean="0"/>
              <a:t> </a:t>
            </a:r>
            <a:r>
              <a:rPr lang="ru-RU" i="0" dirty="0" err="1"/>
              <a:t>поглинання</a:t>
            </a:r>
            <a:r>
              <a:rPr lang="ru-RU" i="0" dirty="0"/>
              <a:t> в </a:t>
            </a:r>
            <a:r>
              <a:rPr lang="ru-RU" i="0" dirty="0" smtClean="0"/>
              <a:t>обл. 570 </a:t>
            </a:r>
            <a:r>
              <a:rPr lang="ru-RU" i="0" dirty="0" err="1" smtClean="0"/>
              <a:t>нм</a:t>
            </a:r>
            <a:endParaRPr lang="ru-RU" i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0973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-"/>
              <a:defRPr/>
            </a:pPr>
            <a:r>
              <a:rPr lang="ru-RU" b="1" cap="all" dirty="0" err="1">
                <a:sym typeface="Symbol" pitchFamily="18" charset="2"/>
              </a:rPr>
              <a:t>Біуретова</a:t>
            </a:r>
            <a:r>
              <a:rPr lang="ru-RU" b="1" cap="all" dirty="0">
                <a:sym typeface="Symbol" pitchFamily="18" charset="2"/>
              </a:rPr>
              <a:t> </a:t>
            </a:r>
            <a:r>
              <a:rPr lang="ru-RU" b="1" dirty="0" smtClean="0">
                <a:sym typeface="Symbol" pitchFamily="18" charset="2"/>
              </a:rPr>
              <a:t>РЕАКЦІЯ</a:t>
            </a:r>
            <a:r>
              <a:rPr lang="ru-RU" i="0" dirty="0" smtClean="0">
                <a:sym typeface="Symbol" pitchFamily="18" charset="2"/>
              </a:rPr>
              <a:t> для </a:t>
            </a:r>
            <a:r>
              <a:rPr lang="ru-RU" i="0" dirty="0" err="1" smtClean="0">
                <a:sym typeface="Symbol" pitchFamily="18" charset="2"/>
              </a:rPr>
              <a:t>виявлення</a:t>
            </a:r>
            <a:r>
              <a:rPr lang="ru-RU" i="0" dirty="0" smtClean="0">
                <a:sym typeface="Symbol" pitchFamily="18" charset="2"/>
              </a:rPr>
              <a:t> </a:t>
            </a:r>
            <a:r>
              <a:rPr lang="ru-RU" i="0" dirty="0" err="1" smtClean="0">
                <a:sym typeface="Symbol" pitchFamily="18" charset="2"/>
              </a:rPr>
              <a:t>пептидних</a:t>
            </a:r>
            <a:r>
              <a:rPr lang="ru-RU" i="0" dirty="0" smtClean="0">
                <a:sym typeface="Symbol" pitchFamily="18" charset="2"/>
              </a:rPr>
              <a:t> зв'язків </a:t>
            </a:r>
            <a:r>
              <a:rPr lang="ru-RU" i="0" dirty="0" smtClean="0"/>
              <a:t>(</a:t>
            </a:r>
            <a:r>
              <a:rPr lang="ru-RU" i="0" dirty="0" err="1" smtClean="0"/>
              <a:t>дають</a:t>
            </a:r>
            <a:r>
              <a:rPr lang="ru-RU" i="0" dirty="0" smtClean="0"/>
              <a:t> </a:t>
            </a:r>
            <a:r>
              <a:rPr lang="uk-UA" i="0" dirty="0" smtClean="0"/>
              <a:t>сполуки</a:t>
            </a:r>
            <a:r>
              <a:rPr lang="ru-RU" i="0" dirty="0" smtClean="0"/>
              <a:t> </a:t>
            </a:r>
            <a:r>
              <a:rPr lang="ru-RU" i="0" dirty="0"/>
              <a:t>з</a:t>
            </a:r>
            <a:r>
              <a:rPr lang="ru-RU" i="0" dirty="0" smtClean="0"/>
              <a:t> 2 і </a:t>
            </a:r>
            <a:r>
              <a:rPr lang="ru-RU" i="0" dirty="0" err="1" smtClean="0"/>
              <a:t>більш</a:t>
            </a:r>
            <a:r>
              <a:rPr lang="ru-RU" i="0" dirty="0" smtClean="0"/>
              <a:t> </a:t>
            </a:r>
            <a:r>
              <a:rPr lang="ru-RU" i="0" dirty="0" err="1" smtClean="0"/>
              <a:t>пептидних</a:t>
            </a:r>
            <a:r>
              <a:rPr lang="ru-RU" i="0" dirty="0" smtClean="0"/>
              <a:t> </a:t>
            </a:r>
            <a:r>
              <a:rPr lang="uk-UA" i="0" dirty="0" smtClean="0"/>
              <a:t>зв'язків</a:t>
            </a:r>
            <a:r>
              <a:rPr lang="ru-RU" i="0" dirty="0" smtClean="0"/>
              <a:t>):   р-н </a:t>
            </a:r>
            <a:r>
              <a:rPr lang="ru-RU" i="0" dirty="0" err="1" smtClean="0"/>
              <a:t>білку</a:t>
            </a:r>
            <a:r>
              <a:rPr lang="ru-RU" i="0" dirty="0" smtClean="0"/>
              <a:t> + </a:t>
            </a:r>
            <a:r>
              <a:rPr lang="en-US" i="0" dirty="0" smtClean="0"/>
              <a:t>NaOH, CuSO</a:t>
            </a:r>
            <a:r>
              <a:rPr lang="en-US" i="0" baseline="-25000" dirty="0" smtClean="0"/>
              <a:t>4</a:t>
            </a:r>
            <a:r>
              <a:rPr lang="en-US" i="0" dirty="0" smtClean="0">
                <a:latin typeface="Arial"/>
                <a:cs typeface="Arial"/>
              </a:rPr>
              <a:t>→</a:t>
            </a:r>
            <a:r>
              <a:rPr lang="uk-UA" i="0" dirty="0" smtClean="0">
                <a:latin typeface="Arial"/>
                <a:cs typeface="Arial"/>
              </a:rPr>
              <a:t> </a:t>
            </a:r>
            <a:r>
              <a:rPr lang="ru-RU" i="0" dirty="0" err="1" smtClean="0">
                <a:latin typeface="Arial"/>
                <a:cs typeface="Arial"/>
              </a:rPr>
              <a:t>фіолетове</a:t>
            </a:r>
            <a:r>
              <a:rPr lang="ru-RU" i="0" dirty="0" smtClean="0">
                <a:latin typeface="Arial"/>
                <a:cs typeface="Arial"/>
              </a:rPr>
              <a:t> </a:t>
            </a:r>
            <a:r>
              <a:rPr lang="uk-UA" i="0" dirty="0" smtClean="0">
                <a:latin typeface="Arial"/>
                <a:cs typeface="Arial"/>
              </a:rPr>
              <a:t>забарвлення</a:t>
            </a:r>
          </a:p>
        </p:txBody>
      </p:sp>
      <p:pic>
        <p:nvPicPr>
          <p:cNvPr id="32770" name="Picture 2" descr="C:\Users\Химия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6" y="2133120"/>
            <a:ext cx="8507288" cy="16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Химия\Pictures\Рисунок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 bwMode="auto">
          <a:xfrm>
            <a:off x="318356" y="4765007"/>
            <a:ext cx="8507288" cy="20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540"/>
            <a:ext cx="8229600" cy="105273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ЯКІСНІ АНАЛІТИЧНІ РЕАКЦІЇ НА 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381947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800" b="1" i="1" kern="1200" cap="all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Ксантопротеїнова</a:t>
            </a:r>
            <a:r>
              <a:rPr lang="uk-UA" sz="1800" b="1" i="1" kern="1200" cap="all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реакція для виявлення </a:t>
            </a: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гетероциклічних та ароматичних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uk-UA" sz="18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l-GR" sz="1800" dirty="0" smtClean="0">
                <a:solidFill>
                  <a:srgbClr val="000000"/>
                </a:solidFill>
                <a:sym typeface="Symbol" pitchFamily="18" charset="2"/>
              </a:rPr>
              <a:t>α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амінокислот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;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Б +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HNO 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3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(к) </a:t>
            </a:r>
            <a:r>
              <a:rPr lang="ru-RU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→ ж. </a:t>
            </a:r>
            <a:r>
              <a:rPr lang="ru-RU" sz="1800" kern="1200" dirty="0" err="1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забарв</a:t>
            </a:r>
            <a:r>
              <a:rPr lang="ru-RU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. +</a:t>
            </a: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NH</a:t>
            </a:r>
            <a:r>
              <a:rPr lang="en-US" sz="1800" kern="1200" baseline="-250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3</a:t>
            </a:r>
            <a:r>
              <a:rPr lang="en-US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  → </a:t>
            </a:r>
            <a:r>
              <a:rPr lang="ru-RU" sz="1800" kern="1200" dirty="0" err="1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помаранч</a:t>
            </a:r>
            <a:r>
              <a:rPr lang="ru-RU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. </a:t>
            </a:r>
            <a:r>
              <a:rPr lang="ru-RU" sz="1800" kern="1200" dirty="0" err="1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забарв</a:t>
            </a:r>
            <a:r>
              <a:rPr lang="ru-RU" sz="1800" kern="12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.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800" b="1" kern="1200" cap="all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Реакція</a:t>
            </a:r>
            <a:r>
              <a:rPr lang="ru-RU" sz="1800" b="1" kern="1200" cap="all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kern="1200" cap="all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Фоля</a:t>
            </a:r>
            <a:r>
              <a:rPr lang="ru-RU" sz="1800" b="1" kern="1200" cap="all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для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виявлення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-</a:t>
            </a:r>
            <a:r>
              <a:rPr lang="ru-RU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амінокислот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ru-RU" sz="1800" b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що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містять</a:t>
            </a:r>
            <a:r>
              <a:rPr lang="ru-RU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S</a:t>
            </a:r>
            <a:endParaRPr lang="ru-RU" sz="1800" b="1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199" y="2060848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0" cap="all" dirty="0" err="1">
                <a:solidFill>
                  <a:srgbClr val="FF0000"/>
                </a:solidFill>
                <a:sym typeface="Symbol" pitchFamily="18" charset="2"/>
              </a:rPr>
              <a:t>кількісні</a:t>
            </a:r>
            <a:r>
              <a:rPr lang="ru-RU" sz="3200" b="1" i="0" cap="all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ru-RU" sz="3200" b="1" i="0" cap="all" dirty="0" err="1" smtClean="0">
                <a:solidFill>
                  <a:srgbClr val="FF0000"/>
                </a:solidFill>
                <a:sym typeface="Symbol" pitchFamily="18" charset="2"/>
              </a:rPr>
              <a:t>реакції</a:t>
            </a:r>
            <a:endParaRPr lang="ru-RU" sz="3200" b="1" i="0" cap="all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uk-UA" i="0" dirty="0" smtClean="0">
                <a:solidFill>
                  <a:srgbClr val="000000"/>
                </a:solidFill>
                <a:sym typeface="Symbol" pitchFamily="18" charset="2"/>
              </a:rPr>
              <a:t>Метод формального </a:t>
            </a:r>
            <a:r>
              <a:rPr lang="uk-UA" b="1" dirty="0" smtClean="0">
                <a:solidFill>
                  <a:srgbClr val="000000"/>
                </a:solidFill>
                <a:sym typeface="Symbol" pitchFamily="18" charset="2"/>
              </a:rPr>
              <a:t>титрування </a:t>
            </a:r>
            <a:r>
              <a:rPr lang="uk-UA" b="1" dirty="0" err="1" smtClean="0">
                <a:solidFill>
                  <a:srgbClr val="000000"/>
                </a:solidFill>
                <a:sym typeface="Symbol" pitchFamily="18" charset="2"/>
              </a:rPr>
              <a:t>Серенсена</a:t>
            </a:r>
            <a:r>
              <a:rPr lang="uk-UA" dirty="0" smtClean="0">
                <a:solidFill>
                  <a:srgbClr val="000000"/>
                </a:solidFill>
                <a:sym typeface="Symbol" pitchFamily="18" charset="2"/>
              </a:rPr>
              <a:t>: </a:t>
            </a:r>
            <a:r>
              <a:rPr lang="uk-UA" i="0" dirty="0" smtClean="0">
                <a:solidFill>
                  <a:srgbClr val="000000"/>
                </a:solidFill>
                <a:sym typeface="Symbol" pitchFamily="18" charset="2"/>
              </a:rPr>
              <a:t>заснований на реакції утворення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імін</a:t>
            </a:r>
            <a:r>
              <a:rPr lang="uk-UA" i="0" dirty="0" err="1" smtClean="0">
                <a:solidFill>
                  <a:srgbClr val="000000"/>
                </a:solidFill>
                <a:sym typeface="Symbol" pitchFamily="18" charset="2"/>
              </a:rPr>
              <a:t>ів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:</a:t>
            </a: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ru-RU" u="sng" dirty="0" err="1" smtClean="0">
                <a:solidFill>
                  <a:srgbClr val="FF0000"/>
                </a:solidFill>
                <a:sym typeface="Symbol" pitchFamily="18" charset="2"/>
              </a:rPr>
              <a:t>Інші</a:t>
            </a:r>
            <a:r>
              <a:rPr lang="ru-RU" u="sng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альдегіди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і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кетони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з </a:t>
            </a:r>
            <a:r>
              <a:rPr lang="el-GR" i="0" dirty="0">
                <a:solidFill>
                  <a:srgbClr val="000000"/>
                </a:solidFill>
                <a:sym typeface="Symbol" pitchFamily="18" charset="2"/>
              </a:rPr>
              <a:t>α-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АК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утворюють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основу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Шиффа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:</a:t>
            </a: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Метод 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Ван-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Слайка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:</a:t>
            </a: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endParaRPr lang="ru-RU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lvl="0" algn="just">
              <a:defRPr/>
            </a:pP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Цю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реакцію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використовують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в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біохімії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для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кількісного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визначення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>
                <a:solidFill>
                  <a:srgbClr val="000000"/>
                </a:solidFill>
                <a:sym typeface="Symbol" pitchFamily="18" charset="2"/>
              </a:rPr>
              <a:t>амінокислот</a:t>
            </a:r>
            <a:r>
              <a:rPr lang="ru-RU" i="0" dirty="0">
                <a:solidFill>
                  <a:srgbClr val="000000"/>
                </a:solidFill>
                <a:sym typeface="Symbol" pitchFamily="18" charset="2"/>
              </a:rPr>
              <a:t> за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об’ємом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i="0" dirty="0" smtClean="0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ru-RU" baseline="-25000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що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sym typeface="Symbol" pitchFamily="18" charset="2"/>
              </a:rPr>
              <a:t>виділяється</a:t>
            </a:r>
            <a:r>
              <a:rPr lang="ru-RU" i="0" dirty="0" smtClean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ru-RU" i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16740"/>
              </p:ext>
            </p:extLst>
          </p:nvPr>
        </p:nvGraphicFramePr>
        <p:xfrm>
          <a:off x="1475656" y="2924944"/>
          <a:ext cx="541496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6" name="ISIS/Draw Sketch" r:id="rId3" imgW="4705200" imgH="961920" progId="ISISServer">
                  <p:embed/>
                </p:oleObj>
              </mc:Choice>
              <mc:Fallback>
                <p:oleObj name="ISIS/Draw Sketch" r:id="rId3" imgW="4705200" imgH="96192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24944"/>
                        <a:ext cx="5414963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64809"/>
              </p:ext>
            </p:extLst>
          </p:nvPr>
        </p:nvGraphicFramePr>
        <p:xfrm>
          <a:off x="25593" y="5373216"/>
          <a:ext cx="627724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7" r:id="rId5" imgW="4906010" imgH="681990" progId="ISISServer">
                  <p:embed/>
                </p:oleObj>
              </mc:Choice>
              <mc:Fallback>
                <p:oleObj r:id="rId5" imgW="4906010" imgH="68199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3" y="5373216"/>
                        <a:ext cx="627724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07115"/>
              </p:ext>
            </p:extLst>
          </p:nvPr>
        </p:nvGraphicFramePr>
        <p:xfrm>
          <a:off x="3707904" y="4293096"/>
          <a:ext cx="52832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8" name="ISIS/Draw Sketch" r:id="rId7" imgW="4705200" imgH="876240" progId="ISISServer">
                  <p:embed/>
                </p:oleObj>
              </mc:Choice>
              <mc:Fallback>
                <p:oleObj name="ISIS/Draw Sketch" r:id="rId7" imgW="4705200" imgH="8762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7904" y="4293096"/>
                        <a:ext cx="52832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0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ПЛАН ЛЕКЦ</a:t>
            </a:r>
            <a:r>
              <a:rPr lang="uk-UA" dirty="0" smtClean="0"/>
              <a:t>ІЇ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uk-UA" sz="2800" dirty="0" smtClean="0"/>
              <a:t>Біологічні функції білків</a:t>
            </a:r>
            <a:r>
              <a:rPr lang="ru-RU" sz="2800" dirty="0" smtClean="0"/>
              <a:t>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АК, </a:t>
            </a:r>
            <a:r>
              <a:rPr lang="uk-UA" sz="2800" dirty="0" smtClean="0"/>
              <a:t>класифікація</a:t>
            </a:r>
            <a:r>
              <a:rPr lang="ru-RU" sz="2800" dirty="0" smtClean="0"/>
              <a:t> </a:t>
            </a:r>
            <a:r>
              <a:rPr lang="ru-RU" sz="2800" dirty="0"/>
              <a:t>АК.</a:t>
            </a:r>
          </a:p>
          <a:p>
            <a:pPr marL="514350" indent="-514350">
              <a:buAutoNum type="arabicPeriod"/>
            </a:pPr>
            <a:r>
              <a:rPr lang="ru-RU" sz="2800" dirty="0"/>
              <a:t>Будова АК.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Ізомерія</a:t>
            </a:r>
            <a:r>
              <a:rPr lang="ru-RU" sz="2800" dirty="0" smtClean="0"/>
              <a:t> </a:t>
            </a:r>
            <a:r>
              <a:rPr lang="ru-RU" sz="2800" dirty="0"/>
              <a:t>АК.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Амфотерність</a:t>
            </a:r>
            <a:r>
              <a:rPr lang="ru-RU" sz="2800" dirty="0" smtClean="0"/>
              <a:t> </a:t>
            </a:r>
            <a:r>
              <a:rPr lang="ru-RU" sz="2800" dirty="0"/>
              <a:t>АК.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Хімічні властивості </a:t>
            </a:r>
            <a:r>
              <a:rPr lang="ru-RU" sz="2800" dirty="0" smtClean="0"/>
              <a:t>АК</a:t>
            </a:r>
            <a:r>
              <a:rPr lang="ru-RU" sz="2800" dirty="0"/>
              <a:t>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Перетворення</a:t>
            </a:r>
            <a:r>
              <a:rPr lang="ru-RU" sz="2800" dirty="0" smtClean="0"/>
              <a:t> </a:t>
            </a:r>
            <a:r>
              <a:rPr lang="ru-RU" sz="2800" dirty="0"/>
              <a:t>АК </a:t>
            </a:r>
            <a:r>
              <a:rPr lang="ru-RU" sz="2800" dirty="0" smtClean="0"/>
              <a:t>в</a:t>
            </a:r>
            <a:r>
              <a:rPr lang="uk-UA" sz="2800" dirty="0" smtClean="0"/>
              <a:t> організмі</a:t>
            </a:r>
            <a:r>
              <a:rPr lang="ru-RU" sz="2800" dirty="0" smtClean="0"/>
              <a:t>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uk-UA" sz="2800" dirty="0" smtClean="0"/>
              <a:t>Утворення пептидів, поліпептидів і білків. Пептидний зв'язок</a:t>
            </a:r>
            <a:r>
              <a:rPr lang="ru-RU" sz="2800" dirty="0" smtClean="0"/>
              <a:t>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uk-UA" sz="2800" dirty="0" smtClean="0"/>
              <a:t>Класифікація білків.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Назва пептидів.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Структури білка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17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-16312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0" cap="all" dirty="0" smtClean="0">
                <a:solidFill>
                  <a:srgbClr val="FF0000"/>
                </a:solidFill>
              </a:rPr>
              <a:t>Перетворення амінокислот в організмі</a:t>
            </a:r>
          </a:p>
          <a:p>
            <a:pPr>
              <a:defRPr/>
            </a:pPr>
            <a:r>
              <a:rPr lang="uk-UA" b="1" i="0" cap="all" dirty="0" smtClean="0">
                <a:solidFill>
                  <a:srgbClr val="990000"/>
                </a:solidFill>
              </a:rPr>
              <a:t>Декарбоксилювання</a:t>
            </a:r>
          </a:p>
          <a:p>
            <a:pPr lvl="0">
              <a:defRPr/>
            </a:pPr>
            <a:endParaRPr lang="ru-RU" b="1" i="0" cap="all" dirty="0">
              <a:solidFill>
                <a:srgbClr val="990000"/>
              </a:solidFill>
            </a:endParaRPr>
          </a:p>
          <a:p>
            <a:pPr lvl="0">
              <a:defRPr/>
            </a:pPr>
            <a:endParaRPr lang="ru-RU" b="1" i="0" cap="all" dirty="0">
              <a:solidFill>
                <a:srgbClr val="990000"/>
              </a:solidFill>
            </a:endParaRPr>
          </a:p>
          <a:p>
            <a:pPr algn="just">
              <a:defRPr/>
            </a:pPr>
            <a:r>
              <a:rPr lang="ru-RU" i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i="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ru-RU" i="0" dirty="0" smtClean="0"/>
          </a:p>
          <a:p>
            <a:pPr algn="just">
              <a:defRPr/>
            </a:pPr>
            <a:endParaRPr lang="ru-RU" i="0" dirty="0" smtClean="0"/>
          </a:p>
          <a:p>
            <a:pPr algn="just">
              <a:defRPr/>
            </a:pPr>
            <a:endParaRPr lang="ru-RU" i="0" dirty="0"/>
          </a:p>
          <a:p>
            <a:pPr algn="just">
              <a:defRPr/>
            </a:pPr>
            <a:r>
              <a:rPr lang="ru-RU" i="0" dirty="0" smtClean="0"/>
              <a:t>В </a:t>
            </a:r>
            <a:r>
              <a:rPr lang="uk-UA" i="0" dirty="0" smtClean="0"/>
              <a:t>організмі беруть участь ферменти декарбоксилази</a:t>
            </a:r>
            <a:r>
              <a:rPr lang="ru-RU" i="0" dirty="0" smtClean="0"/>
              <a:t>: АК </a:t>
            </a:r>
            <a:r>
              <a:rPr lang="ru-RU" i="0" dirty="0" smtClean="0">
                <a:latin typeface="Arial"/>
                <a:cs typeface="Arial"/>
              </a:rPr>
              <a:t>→</a:t>
            </a:r>
            <a:r>
              <a:rPr lang="uk-UA" i="0" dirty="0" err="1" smtClean="0">
                <a:latin typeface="Arial"/>
                <a:cs typeface="Arial"/>
              </a:rPr>
              <a:t>біог</a:t>
            </a:r>
            <a:r>
              <a:rPr lang="uk-UA" i="0" dirty="0" smtClean="0">
                <a:latin typeface="Arial"/>
                <a:cs typeface="Arial"/>
              </a:rPr>
              <a:t>. амін</a:t>
            </a:r>
            <a:endParaRPr lang="uk-UA" i="0" dirty="0" smtClean="0"/>
          </a:p>
          <a:p>
            <a:pPr algn="just">
              <a:defRPr/>
            </a:pPr>
            <a:endParaRPr lang="ru-RU" i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40458"/>
              </p:ext>
            </p:extLst>
          </p:nvPr>
        </p:nvGraphicFramePr>
        <p:xfrm>
          <a:off x="930525" y="3258909"/>
          <a:ext cx="7272808" cy="165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5" name="ISIS/Draw Sketch" r:id="rId3" imgW="3429000" imgH="780840" progId="ISISServer">
                  <p:embed/>
                </p:oleObj>
              </mc:Choice>
              <mc:Fallback>
                <p:oleObj name="ISIS/Draw Sketch" r:id="rId3" imgW="3429000" imgH="7808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525" y="3258909"/>
                        <a:ext cx="7272808" cy="165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" y="4913038"/>
            <a:ext cx="9144000" cy="181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43687"/>
            <a:ext cx="5673126" cy="171216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17142"/>
              </p:ext>
            </p:extLst>
          </p:nvPr>
        </p:nvGraphicFramePr>
        <p:xfrm>
          <a:off x="6453925" y="1096413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ISIS/Draw Sketch" r:id="rId7" imgW="228600" imgH="304560" progId="ISISServer">
                  <p:embed/>
                </p:oleObj>
              </mc:Choice>
              <mc:Fallback>
                <p:oleObj name="ISIS/Draw Sketch" r:id="rId7" imgW="228600" imgH="3045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3925" y="1096413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uk-UA" sz="3200" b="1" kern="1200" cap="all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Перетворення амінокислот в організмі</a:t>
            </a: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b="1" kern="1200" cap="all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Дезамінування: 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b="1" kern="1200" dirty="0" smtClean="0">
                <a:latin typeface="Arial" charset="0"/>
                <a:cs typeface="Arial" charset="0"/>
              </a:rPr>
              <a:t>1. Окиснювальне</a:t>
            </a:r>
            <a:r>
              <a:rPr lang="uk-UA" sz="1800" kern="1200" dirty="0" smtClean="0">
                <a:latin typeface="Arial" charset="0"/>
                <a:cs typeface="Arial" charset="0"/>
              </a:rPr>
              <a:t>– в м'язах за </a:t>
            </a:r>
            <a:r>
              <a:rPr lang="uk-UA" sz="1800" kern="1200" dirty="0" err="1" smtClean="0">
                <a:latin typeface="Arial" charset="0"/>
                <a:cs typeface="Arial" charset="0"/>
              </a:rPr>
              <a:t>участ</a:t>
            </a:r>
            <a:r>
              <a:rPr lang="uk-UA" sz="1800" kern="1200" dirty="0" smtClean="0">
                <a:latin typeface="Arial" charset="0"/>
                <a:cs typeface="Arial" charset="0"/>
              </a:rPr>
              <a:t>. ферментів </a:t>
            </a:r>
            <a:r>
              <a:rPr lang="uk-UA" sz="1800" kern="1200" dirty="0" err="1" smtClean="0">
                <a:latin typeface="Arial" charset="0"/>
                <a:cs typeface="Arial" charset="0"/>
              </a:rPr>
              <a:t>дегідрогеназ</a:t>
            </a:r>
            <a:r>
              <a:rPr lang="uk-UA" sz="1800" kern="1200" dirty="0" smtClean="0">
                <a:latin typeface="Arial" charset="0"/>
                <a:cs typeface="Arial" charset="0"/>
              </a:rPr>
              <a:t> </a:t>
            </a:r>
            <a:r>
              <a:rPr lang="ru-RU" sz="1800" kern="1200" dirty="0" smtClean="0">
                <a:latin typeface="Arial" charset="0"/>
                <a:cs typeface="Arial" charset="0"/>
              </a:rPr>
              <a:t>і коферменту НАД</a:t>
            </a:r>
            <a:r>
              <a:rPr lang="ru-RU" sz="1800" kern="1200" baseline="30000" dirty="0">
                <a:latin typeface="Arial" charset="0"/>
                <a:cs typeface="Arial" charset="0"/>
              </a:rPr>
              <a:t>+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kern="1200" dirty="0" smtClean="0">
                <a:latin typeface="Arial" charset="0"/>
                <a:cs typeface="Arial" charset="0"/>
              </a:rPr>
              <a:t>2. </a:t>
            </a:r>
            <a:r>
              <a:rPr lang="uk-UA" sz="1800" b="1" kern="1200" dirty="0" smtClean="0">
                <a:latin typeface="Arial" charset="0"/>
                <a:cs typeface="Arial" charset="0"/>
              </a:rPr>
              <a:t>Неокиснювальне </a:t>
            </a:r>
            <a:r>
              <a:rPr lang="uk-UA" sz="1800" kern="1200" dirty="0" smtClean="0">
                <a:latin typeface="Arial" charset="0"/>
                <a:cs typeface="Arial" charset="0"/>
              </a:rPr>
              <a:t>(</a:t>
            </a:r>
            <a:r>
              <a:rPr lang="uk-UA" sz="1800" kern="1200" dirty="0" err="1" smtClean="0">
                <a:latin typeface="Arial" charset="0"/>
                <a:cs typeface="Arial" charset="0"/>
              </a:rPr>
              <a:t>внутрішньомолекулярне</a:t>
            </a:r>
            <a:r>
              <a:rPr lang="uk-UA" sz="1800" kern="1200" dirty="0" smtClean="0">
                <a:latin typeface="Arial" charset="0"/>
                <a:cs typeface="Arial" charset="0"/>
              </a:rPr>
              <a:t>) - в бактеріях, </a:t>
            </a:r>
            <a:r>
              <a:rPr lang="ru-RU" sz="1800" kern="1200" dirty="0" smtClean="0">
                <a:latin typeface="Arial" charset="0"/>
                <a:cs typeface="Arial" charset="0"/>
              </a:rPr>
              <a:t>грибах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kern="1200" dirty="0" smtClean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i="1" kern="1200" dirty="0" smtClean="0">
                <a:latin typeface="Arial" charset="0"/>
                <a:cs typeface="Arial" charset="0"/>
              </a:rPr>
              <a:t>3</a:t>
            </a:r>
            <a:r>
              <a:rPr lang="ru-RU" sz="1800" b="1" kern="1200" dirty="0" smtClean="0">
                <a:latin typeface="Arial" charset="0"/>
                <a:cs typeface="Arial" charset="0"/>
              </a:rPr>
              <a:t>. </a:t>
            </a:r>
            <a:r>
              <a:rPr lang="uk-UA" sz="1800" b="1" kern="1200" dirty="0" smtClean="0">
                <a:latin typeface="Arial" charset="0"/>
                <a:cs typeface="Arial" charset="0"/>
              </a:rPr>
              <a:t>Відновне</a:t>
            </a:r>
            <a:endParaRPr lang="uk-UA" sz="1800" kern="12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0163"/>
              </p:ext>
            </p:extLst>
          </p:nvPr>
        </p:nvGraphicFramePr>
        <p:xfrm>
          <a:off x="3059832" y="5733256"/>
          <a:ext cx="4752528" cy="96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" name="ISIS/Draw Sketch" r:id="rId3" imgW="4076640" imgH="828360" progId="ISISServer">
                  <p:embed/>
                </p:oleObj>
              </mc:Choice>
              <mc:Fallback>
                <p:oleObj name="ISIS/Draw Sketch" r:id="rId3" imgW="4076640" imgH="8283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5733256"/>
                        <a:ext cx="4752528" cy="966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2" y="1808427"/>
            <a:ext cx="5637741" cy="920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2" y="2785574"/>
            <a:ext cx="6077649" cy="1017419"/>
          </a:xfrm>
          <a:prstGeom prst="rect">
            <a:avLst/>
          </a:prstGeom>
        </p:spPr>
      </p:pic>
      <p:pic>
        <p:nvPicPr>
          <p:cNvPr id="24808" name="Picture 232" descr="C:\Users\Химия\Pictures\Рисунок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3" y="4156038"/>
            <a:ext cx="7841501" cy="12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8578"/>
            <a:ext cx="8229600" cy="1143000"/>
          </a:xfrm>
        </p:spPr>
        <p:txBody>
          <a:bodyPr/>
          <a:lstStyle/>
          <a:p>
            <a:r>
              <a:rPr lang="uk-UA" sz="3200" b="1" kern="1200" cap="al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Перетворення амінокислот в організмі</a:t>
            </a:r>
            <a:br>
              <a:rPr lang="uk-UA" sz="3200" b="1" kern="1200" cap="all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ru-RU" sz="1800" b="1" kern="1200" dirty="0" smtClean="0">
                <a:latin typeface="Arial" charset="0"/>
                <a:cs typeface="Arial" charset="0"/>
              </a:rPr>
              <a:t>4. Г</a:t>
            </a:r>
            <a:r>
              <a:rPr lang="uk-UA" sz="1800" b="1" kern="1200" dirty="0" err="1" smtClean="0">
                <a:latin typeface="Arial" charset="0"/>
                <a:cs typeface="Arial" charset="0"/>
              </a:rPr>
              <a:t>ідролітичне</a:t>
            </a:r>
            <a:r>
              <a:rPr lang="ru-RU" sz="1800" b="1" kern="1200" dirty="0" smtClean="0">
                <a:latin typeface="Arial" charset="0"/>
                <a:cs typeface="Arial" charset="0"/>
              </a:rPr>
              <a:t> </a:t>
            </a: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 smtClean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 smtClean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endParaRPr lang="ru-RU" sz="1800" b="1" kern="1200" dirty="0"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  <a:defRPr/>
            </a:pPr>
            <a:r>
              <a:rPr lang="uk-UA" sz="1800" b="1" kern="1200" cap="all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Трансамінування</a:t>
            </a:r>
            <a:r>
              <a:rPr lang="uk-UA" sz="1800" b="1" kern="1200" cap="al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(</a:t>
            </a:r>
            <a:r>
              <a:rPr lang="uk-UA" sz="1800" b="1" kern="1200" cap="all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переамінування</a:t>
            </a:r>
            <a:r>
              <a:rPr lang="uk-UA" sz="1800" b="1" kern="1200" cap="al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 </a:t>
            </a:r>
            <a:r>
              <a:rPr lang="uk-UA" sz="1800" kern="1200" dirty="0" smtClean="0">
                <a:latin typeface="Arial" charset="0"/>
                <a:cs typeface="Arial" charset="0"/>
              </a:rPr>
              <a:t>– основний шлях біосинтезу</a:t>
            </a:r>
            <a:r>
              <a:rPr lang="ru-RU" sz="1800" kern="1200" dirty="0" smtClean="0">
                <a:latin typeface="Arial" charset="0"/>
                <a:cs typeface="Arial" charset="0"/>
              </a:rPr>
              <a:t>                  </a:t>
            </a:r>
            <a:r>
              <a:rPr lang="el-GR" sz="1800" dirty="0">
                <a:solidFill>
                  <a:srgbClr val="000000"/>
                </a:solidFill>
                <a:sym typeface="Symbol" pitchFamily="18" charset="2"/>
              </a:rPr>
              <a:t>α</a:t>
            </a:r>
            <a:r>
              <a:rPr lang="ru-RU" sz="1800" kern="1200" dirty="0" smtClean="0">
                <a:latin typeface="Arial" charset="0"/>
                <a:cs typeface="Arial" charset="0"/>
              </a:rPr>
              <a:t>-</a:t>
            </a:r>
            <a:r>
              <a:rPr lang="uk-UA" sz="1800" kern="1200" dirty="0" smtClean="0">
                <a:latin typeface="Arial" charset="0"/>
                <a:cs typeface="Arial" charset="0"/>
              </a:rPr>
              <a:t>амінокислот</a:t>
            </a:r>
            <a:r>
              <a:rPr lang="ru-RU" sz="1800" kern="1200" dirty="0" smtClean="0">
                <a:latin typeface="Arial" charset="0"/>
                <a:cs typeface="Arial" charset="0"/>
              </a:rPr>
              <a:t> </a:t>
            </a:r>
            <a:r>
              <a:rPr lang="ru-RU" sz="1800" kern="1200" dirty="0">
                <a:latin typeface="Arial" charset="0"/>
                <a:cs typeface="Arial" charset="0"/>
              </a:rPr>
              <a:t>з </a:t>
            </a:r>
            <a:r>
              <a:rPr lang="el-GR" sz="1800" dirty="0">
                <a:solidFill>
                  <a:srgbClr val="000000"/>
                </a:solidFill>
                <a:sym typeface="Symbol" pitchFamily="18" charset="2"/>
              </a:rPr>
              <a:t>α</a:t>
            </a:r>
            <a:r>
              <a:rPr lang="ru-RU" sz="1800" kern="1200" dirty="0" smtClean="0">
                <a:latin typeface="Arial" charset="0"/>
                <a:cs typeface="Arial" charset="0"/>
              </a:rPr>
              <a:t>-</a:t>
            </a:r>
            <a:r>
              <a:rPr lang="uk-UA" sz="1800" kern="1200" dirty="0" err="1" smtClean="0">
                <a:latin typeface="Arial" charset="0"/>
                <a:cs typeface="Arial" charset="0"/>
              </a:rPr>
              <a:t>оксокислот</a:t>
            </a:r>
            <a:r>
              <a:rPr lang="ru-RU" sz="1800" kern="1200" dirty="0" smtClean="0">
                <a:latin typeface="Arial" charset="0"/>
                <a:cs typeface="Arial" charset="0"/>
              </a:rPr>
              <a:t>. </a:t>
            </a:r>
            <a:r>
              <a:rPr lang="uk-UA" sz="1800" kern="1200" dirty="0" smtClean="0">
                <a:latin typeface="Arial" charset="0"/>
                <a:cs typeface="Arial" charset="0"/>
              </a:rPr>
              <a:t>Процес відбувається за участю ферментів </a:t>
            </a:r>
            <a:r>
              <a:rPr lang="uk-UA" sz="1800" kern="1200" dirty="0" err="1" smtClean="0">
                <a:latin typeface="Arial" charset="0"/>
                <a:cs typeface="Arial" charset="0"/>
              </a:rPr>
              <a:t>трансаміназ</a:t>
            </a:r>
            <a:r>
              <a:rPr lang="ru-RU" sz="1800" kern="1200" dirty="0" smtClean="0">
                <a:latin typeface="Arial" charset="0"/>
                <a:cs typeface="Arial" charset="0"/>
              </a:rPr>
              <a:t> </a:t>
            </a:r>
            <a:r>
              <a:rPr lang="ru-RU" sz="1800" kern="1200" dirty="0">
                <a:latin typeface="Arial" charset="0"/>
                <a:cs typeface="Arial" charset="0"/>
              </a:rPr>
              <a:t>і коферменту </a:t>
            </a:r>
            <a:r>
              <a:rPr lang="ru-RU" sz="1800" kern="1200" dirty="0" smtClean="0">
                <a:latin typeface="Arial" charset="0"/>
                <a:cs typeface="Arial" charset="0"/>
              </a:rPr>
              <a:t>п</a:t>
            </a:r>
            <a:r>
              <a:rPr lang="uk-UA" sz="1800" kern="1200" dirty="0" smtClean="0">
                <a:latin typeface="Arial" charset="0"/>
                <a:cs typeface="Arial" charset="0"/>
              </a:rPr>
              <a:t>і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ридоксальфосфату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17157"/>
              </p:ext>
            </p:extLst>
          </p:nvPr>
        </p:nvGraphicFramePr>
        <p:xfrm>
          <a:off x="2555875" y="995363"/>
          <a:ext cx="4076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1" name="ISIS/Draw Sketch" r:id="rId3" imgW="4076640" imgH="933120" progId="ISISServer">
                  <p:embed/>
                </p:oleObj>
              </mc:Choice>
              <mc:Fallback>
                <p:oleObj name="ISIS/Draw Sketch" r:id="rId3" imgW="4076640" imgH="93312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75" y="995363"/>
                        <a:ext cx="40767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21" name="Picture 121" descr="C:\Users\Химия\Pictures\Рисунок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2" y="3481387"/>
            <a:ext cx="73152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871509"/>
            <a:ext cx="89644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0" dirty="0" smtClean="0"/>
              <a:t>	</a:t>
            </a:r>
            <a:r>
              <a:rPr lang="ru-RU" sz="2000" b="1" i="0" dirty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uk-UA" sz="2000" b="1" i="0" dirty="0" smtClean="0">
                <a:latin typeface="Times New Roman" pitchFamily="18" charset="0"/>
                <a:cs typeface="Times New Roman" pitchFamily="18" charset="0"/>
              </a:rPr>
              <a:t>здатні до поліконденсації </a:t>
            </a:r>
            <a:r>
              <a:rPr lang="uk-UA" sz="2000" i="0" dirty="0" smtClean="0">
                <a:latin typeface="Times New Roman" pitchFamily="18" charset="0"/>
                <a:cs typeface="Times New Roman" pitchFamily="18" charset="0"/>
              </a:rPr>
              <a:t>(реакції полімеризації </a:t>
            </a:r>
            <a:r>
              <a:rPr lang="ru-RU" sz="2000" i="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i="0" dirty="0" smtClean="0">
                <a:latin typeface="Times New Roman" pitchFamily="18" charset="0"/>
                <a:cs typeface="Times New Roman" pitchFamily="18" charset="0"/>
              </a:rPr>
              <a:t>відщепленням молекули води) з утворенням </a:t>
            </a:r>
            <a:r>
              <a:rPr lang="uk-UA" sz="2000" b="1" i="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uk-UA" sz="2000" b="1" i="0" dirty="0" smtClean="0">
                <a:latin typeface="Times New Roman" pitchFamily="18" charset="0"/>
                <a:cs typeface="Times New Roman" pitchFamily="18" charset="0"/>
              </a:rPr>
              <a:t>-, три- </a:t>
            </a:r>
            <a:r>
              <a:rPr lang="uk-UA" sz="2000" i="0" dirty="0" smtClean="0">
                <a:latin typeface="Times New Roman" pitchFamily="18" charset="0"/>
                <a:cs typeface="Times New Roman" pitchFamily="18" charset="0"/>
              </a:rPr>
              <a:t>... .. поліпептидів:</a:t>
            </a:r>
            <a:endParaRPr lang="uk-UA" sz="2000" b="1" i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endParaRPr lang="ru-RU" sz="2000" b="1" i="0" dirty="0"/>
          </a:p>
          <a:p>
            <a:pPr>
              <a:defRPr/>
            </a:pPr>
            <a:r>
              <a:rPr lang="ru-RU" sz="2000" i="0" dirty="0"/>
              <a:t>	</a:t>
            </a:r>
          </a:p>
          <a:p>
            <a:pPr>
              <a:defRPr/>
            </a:pPr>
            <a:endParaRPr lang="ru-RU" sz="2000" i="0" dirty="0" smtClean="0"/>
          </a:p>
          <a:p>
            <a:pPr algn="just">
              <a:defRPr/>
            </a:pP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400" i="0" dirty="0" smtClean="0">
                <a:latin typeface="Times New Roman" pitchFamily="18" charset="0"/>
                <a:cs typeface="Times New Roman" pitchFamily="18" charset="0"/>
              </a:rPr>
              <a:t>Пептиди заданої будови не вдається отримати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прямою к</a:t>
            </a:r>
            <a:r>
              <a:rPr lang="uk-UA" sz="2400" i="0" dirty="0" err="1" smtClean="0">
                <a:latin typeface="Times New Roman" pitchFamily="18" charset="0"/>
                <a:cs typeface="Times New Roman" pitchFamily="18" charset="0"/>
              </a:rPr>
              <a:t>онденсацією</a:t>
            </a:r>
            <a:r>
              <a:rPr lang="uk-UA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0" dirty="0" smtClean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uk-UA" sz="2400" i="0" dirty="0" smtClean="0">
                <a:latin typeface="Times New Roman" pitchFamily="18" charset="0"/>
                <a:cs typeface="Times New Roman" pitchFamily="18" charset="0"/>
              </a:rPr>
              <a:t>амінокислот, оскільки поєднання навіть двох компонентів, наприклад, гліцину і аланіну дасть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дипептида: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0" dirty="0" smtClean="0">
                <a:latin typeface="Times New Roman" pitchFamily="18" charset="0"/>
                <a:cs typeface="Times New Roman" pitchFamily="18" charset="0"/>
              </a:rPr>
              <a:t>ала-ала</a:t>
            </a:r>
            <a:r>
              <a:rPr lang="ru-RU" sz="2400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0" dirty="0" err="1" smtClean="0">
                <a:latin typeface="Times New Roman" pitchFamily="18" charset="0"/>
                <a:cs typeface="Times New Roman" pitchFamily="18" charset="0"/>
              </a:rPr>
              <a:t>глі-ала</a:t>
            </a:r>
            <a:r>
              <a:rPr lang="uk-UA" sz="2400" b="1" i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0" dirty="0" err="1" smtClean="0">
                <a:latin typeface="Times New Roman" pitchFamily="18" charset="0"/>
                <a:cs typeface="Times New Roman" pitchFamily="18" charset="0"/>
              </a:rPr>
              <a:t>глі-глі</a:t>
            </a:r>
            <a:r>
              <a:rPr lang="uk-UA" sz="2400" b="1" i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0" dirty="0" err="1" smtClean="0">
                <a:latin typeface="Times New Roman" pitchFamily="18" charset="0"/>
                <a:cs typeface="Times New Roman" pitchFamily="18" charset="0"/>
              </a:rPr>
              <a:t>ала-глі</a:t>
            </a:r>
            <a:r>
              <a:rPr lang="uk-UA" sz="2400" i="0" dirty="0" smtClean="0">
                <a:latin typeface="Times New Roman" pitchFamily="18" charset="0"/>
                <a:cs typeface="Times New Roman" pitchFamily="18" charset="0"/>
              </a:rPr>
              <a:t>. При збільшенні кількості амінокислот збільшується кількість можливих пептидів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0" dirty="0">
                <a:latin typeface="Times New Roman" pitchFamily="18" charset="0"/>
                <a:cs typeface="Times New Roman" pitchFamily="18" charset="0"/>
              </a:rPr>
              <a:t>при 20 </a:t>
            </a:r>
            <a:r>
              <a:rPr lang="uk-UA" sz="2400" i="0" dirty="0" smtClean="0">
                <a:latin typeface="Times New Roman" pitchFamily="18" charset="0"/>
                <a:cs typeface="Times New Roman" pitchFamily="18" charset="0"/>
              </a:rPr>
              <a:t>амінокислотних залишках можна отримати 1014 пептидів </a:t>
            </a:r>
            <a:r>
              <a:rPr lang="ru-RU" sz="2400" i="0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584278"/>
              </p:ext>
            </p:extLst>
          </p:nvPr>
        </p:nvGraphicFramePr>
        <p:xfrm>
          <a:off x="296863" y="1936750"/>
          <a:ext cx="8824912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ISIS/Draw Sketch" r:id="rId3" imgW="6076800" imgH="1457280" progId="ISISServer">
                  <p:embed/>
                </p:oleObj>
              </mc:Choice>
              <mc:Fallback>
                <p:oleObj name="ISIS/Draw Sketch" r:id="rId3" imgW="6076800" imgH="145728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936750"/>
                        <a:ext cx="8824912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576" y="79421"/>
            <a:ext cx="89393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3200" b="1" i="0" cap="all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Утворення пептидів, поліпептидів і БІЛКІВ</a:t>
            </a:r>
            <a:endParaRPr lang="uk-UA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defRPr/>
            </a:pPr>
            <a:r>
              <a:rPr lang="uk-UA" sz="2000" i="0" dirty="0" smtClean="0">
                <a:solidFill>
                  <a:srgbClr val="000000"/>
                </a:solidFill>
              </a:rPr>
              <a:t>Методика синтезу пептидів заснована на </a:t>
            </a:r>
            <a:r>
              <a:rPr lang="uk-UA" sz="2000" b="1" i="0" dirty="0" smtClean="0">
                <a:solidFill>
                  <a:srgbClr val="000000"/>
                </a:solidFill>
              </a:rPr>
              <a:t>захисті (блокуванні) </a:t>
            </a:r>
            <a:r>
              <a:rPr lang="uk-UA" sz="2000" i="0" dirty="0" smtClean="0">
                <a:solidFill>
                  <a:srgbClr val="000000"/>
                </a:solidFill>
              </a:rPr>
              <a:t>одних функціональних груп і активації інших:</a:t>
            </a:r>
          </a:p>
          <a:p>
            <a:pPr lvl="0">
              <a:defRPr/>
            </a:pPr>
            <a:r>
              <a:rPr lang="uk-UA" sz="2000" i="0" dirty="0" smtClean="0">
                <a:solidFill>
                  <a:srgbClr val="000000"/>
                </a:solidFill>
              </a:rPr>
              <a:t>  </a:t>
            </a:r>
            <a:r>
              <a:rPr lang="uk-UA" sz="2000" b="1" i="0" dirty="0" smtClean="0">
                <a:solidFill>
                  <a:srgbClr val="000000"/>
                </a:solidFill>
              </a:rPr>
              <a:t>Активація</a:t>
            </a:r>
            <a:r>
              <a:rPr lang="uk-UA" sz="2000" i="0" dirty="0" smtClean="0">
                <a:solidFill>
                  <a:srgbClr val="000000"/>
                </a:solidFill>
              </a:rPr>
              <a:t> </a:t>
            </a:r>
            <a:r>
              <a:rPr lang="uk-UA" sz="2000" i="0" dirty="0" err="1" smtClean="0">
                <a:solidFill>
                  <a:srgbClr val="000000"/>
                </a:solidFill>
              </a:rPr>
              <a:t>карбоксильної</a:t>
            </a:r>
            <a:r>
              <a:rPr lang="uk-UA" sz="2000" i="0" dirty="0" smtClean="0">
                <a:solidFill>
                  <a:srgbClr val="000000"/>
                </a:solidFill>
              </a:rPr>
              <a:t> групи проводиться шляхом перетворення її в хлорангідрид</a:t>
            </a:r>
            <a:r>
              <a:rPr lang="uk-UA" i="0" dirty="0" smtClean="0">
                <a:solidFill>
                  <a:srgbClr val="000000"/>
                </a:solidFill>
              </a:rPr>
              <a:t>:</a:t>
            </a:r>
          </a:p>
          <a:p>
            <a:pPr lvl="0">
              <a:defRPr/>
            </a:pPr>
            <a:endParaRPr lang="ru-RU" i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uk-UA" b="1" i="0" dirty="0" smtClean="0">
                <a:solidFill>
                  <a:srgbClr val="003300"/>
                </a:solidFill>
              </a:rPr>
              <a:t>Захист </a:t>
            </a:r>
            <a:r>
              <a:rPr lang="uk-UA" i="0" dirty="0" smtClean="0"/>
              <a:t>аміногрупи здійснюється її </a:t>
            </a:r>
            <a:r>
              <a:rPr lang="uk-UA" i="0" dirty="0" err="1" smtClean="0"/>
              <a:t>ацилюванням</a:t>
            </a:r>
            <a:r>
              <a:rPr lang="uk-UA" b="1" i="0" dirty="0" smtClean="0">
                <a:solidFill>
                  <a:srgbClr val="003300"/>
                </a:solidFill>
              </a:rPr>
              <a:t> </a:t>
            </a:r>
            <a:r>
              <a:rPr lang="ru-RU" i="0" dirty="0" smtClean="0"/>
              <a:t>:</a:t>
            </a: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r>
              <a:rPr lang="uk-UA" i="0" dirty="0" err="1" smtClean="0"/>
              <a:t>Карбоксильну</a:t>
            </a:r>
            <a:r>
              <a:rPr lang="uk-UA" i="0" dirty="0" smtClean="0"/>
              <a:t> групу </a:t>
            </a:r>
            <a:r>
              <a:rPr lang="uk-UA" b="1" i="0" dirty="0" smtClean="0"/>
              <a:t>захищають</a:t>
            </a:r>
            <a:r>
              <a:rPr lang="uk-UA" i="0" dirty="0" smtClean="0"/>
              <a:t> шляхом перетворення її в складний ефір </a:t>
            </a:r>
            <a:r>
              <a:rPr lang="ru-RU" i="0" dirty="0" smtClean="0"/>
              <a:t>:</a:t>
            </a: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endParaRPr lang="ru-RU" i="0" dirty="0"/>
          </a:p>
          <a:p>
            <a:pPr>
              <a:defRPr/>
            </a:pPr>
            <a:r>
              <a:rPr lang="uk-UA" i="0" dirty="0" smtClean="0"/>
              <a:t>Утворення пептидного зв'язку</a:t>
            </a:r>
          </a:p>
          <a:p>
            <a:pPr>
              <a:defRPr/>
            </a:pPr>
            <a:r>
              <a:rPr lang="uk-UA" i="0" dirty="0" smtClean="0"/>
              <a:t> відбувається за схемою </a:t>
            </a:r>
            <a:r>
              <a:rPr lang="ru-RU" i="0" dirty="0" smtClean="0"/>
              <a:t>:</a:t>
            </a:r>
            <a:endParaRPr lang="ru-RU" i="0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16188"/>
              </p:ext>
            </p:extLst>
          </p:nvPr>
        </p:nvGraphicFramePr>
        <p:xfrm>
          <a:off x="1691680" y="2204864"/>
          <a:ext cx="61976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" r:id="rId3" imgW="5160010" imgH="1018540" progId="ISISServer">
                  <p:embed/>
                </p:oleObj>
              </mc:Choice>
              <mc:Fallback>
                <p:oleObj r:id="rId3" imgW="5160010" imgH="101854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04864"/>
                        <a:ext cx="61976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212530"/>
              </p:ext>
            </p:extLst>
          </p:nvPr>
        </p:nvGraphicFramePr>
        <p:xfrm>
          <a:off x="1093385" y="3729918"/>
          <a:ext cx="64420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2" r:id="rId5" imgW="5363210" imgH="995680" progId="ISISServer">
                  <p:embed/>
                </p:oleObj>
              </mc:Choice>
              <mc:Fallback>
                <p:oleObj r:id="rId5" imgW="5363210" imgH="99568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385" y="3729918"/>
                        <a:ext cx="644207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27049"/>
              </p:ext>
            </p:extLst>
          </p:nvPr>
        </p:nvGraphicFramePr>
        <p:xfrm>
          <a:off x="4572000" y="4640263"/>
          <a:ext cx="4503738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" name="ISIS/Draw Sketch" r:id="rId7" imgW="4819320" imgH="2361960" progId="ISISServer">
                  <p:embed/>
                </p:oleObj>
              </mc:Choice>
              <mc:Fallback>
                <p:oleObj name="ISIS/Draw Sketch" r:id="rId7" imgW="4819320" imgH="2361960" progId="ISISServer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40263"/>
                        <a:ext cx="4503738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22355"/>
              </p:ext>
            </p:extLst>
          </p:nvPr>
        </p:nvGraphicFramePr>
        <p:xfrm>
          <a:off x="1547664" y="980728"/>
          <a:ext cx="69897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4" r:id="rId9" imgW="5824220" imgH="991870" progId="ISISServer">
                  <p:embed/>
                </p:oleObj>
              </mc:Choice>
              <mc:Fallback>
                <p:oleObj r:id="rId9" imgW="5824220" imgH="991870" progId="ISISServer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80728"/>
                        <a:ext cx="698976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3903" y="162880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0" dirty="0" smtClean="0">
                <a:solidFill>
                  <a:schemeClr val="accent2"/>
                </a:solidFill>
              </a:rPr>
              <a:t> </a:t>
            </a:r>
            <a:r>
              <a:rPr lang="ru-RU" b="1" i="0" dirty="0" err="1" smtClean="0">
                <a:solidFill>
                  <a:schemeClr val="accent2"/>
                </a:solidFill>
              </a:rPr>
              <a:t>Класиф</a:t>
            </a:r>
            <a:r>
              <a:rPr lang="uk-UA" b="1" i="0" dirty="0" smtClean="0">
                <a:solidFill>
                  <a:schemeClr val="accent2"/>
                </a:solidFill>
              </a:rPr>
              <a:t>і</a:t>
            </a:r>
            <a:r>
              <a:rPr lang="ru-RU" b="1" i="0" dirty="0" err="1" smtClean="0">
                <a:solidFill>
                  <a:schemeClr val="accent2"/>
                </a:solidFill>
              </a:rPr>
              <a:t>кація</a:t>
            </a:r>
            <a:r>
              <a:rPr lang="ru-RU" b="1" i="0" dirty="0" smtClean="0">
                <a:solidFill>
                  <a:schemeClr val="accent2"/>
                </a:solidFill>
              </a:rPr>
              <a:t> </a:t>
            </a:r>
            <a:r>
              <a:rPr lang="ru-RU" b="1" i="0" dirty="0" err="1" smtClean="0">
                <a:solidFill>
                  <a:schemeClr val="accent2"/>
                </a:solidFill>
              </a:rPr>
              <a:t>білків</a:t>
            </a:r>
            <a:endParaRPr lang="ru-RU" b="1" i="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uk-UA" i="0" dirty="0" smtClean="0">
                <a:solidFill>
                  <a:schemeClr val="accent2"/>
                </a:solidFill>
              </a:rPr>
              <a:t>за </a:t>
            </a:r>
            <a:r>
              <a:rPr lang="uk-UA" b="1" i="0" dirty="0" smtClean="0">
                <a:solidFill>
                  <a:schemeClr val="accent2"/>
                </a:solidFill>
              </a:rPr>
              <a:t>просторовою </a:t>
            </a:r>
            <a:r>
              <a:rPr lang="uk-UA" i="0" dirty="0" smtClean="0">
                <a:solidFill>
                  <a:schemeClr val="accent2"/>
                </a:solidFill>
              </a:rPr>
              <a:t>будовою білки діляться на </a:t>
            </a:r>
            <a:r>
              <a:rPr lang="ru-RU" i="0" dirty="0" smtClean="0">
                <a:solidFill>
                  <a:schemeClr val="accent2"/>
                </a:solidFill>
              </a:rPr>
              <a:t>:</a:t>
            </a:r>
            <a:endParaRPr lang="ru-RU" i="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660033"/>
                </a:solidFill>
                <a:sym typeface="Symbol" pitchFamily="18" charset="2"/>
              </a:rPr>
              <a:t>	</a:t>
            </a:r>
            <a:endParaRPr lang="ru-RU" b="1" dirty="0" smtClean="0">
              <a:solidFill>
                <a:srgbClr val="660033"/>
              </a:solidFill>
              <a:sym typeface="Symbol" pitchFamily="18" charset="2"/>
            </a:endParaRPr>
          </a:p>
          <a:p>
            <a:pPr>
              <a:defRPr/>
            </a:pPr>
            <a:endParaRPr lang="ru-RU" b="1" i="0" dirty="0">
              <a:solidFill>
                <a:srgbClr val="660033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 smtClean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 smtClean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 smtClean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 smtClean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 smtClean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endParaRPr lang="ru-RU" i="0" dirty="0" smtClean="0">
              <a:solidFill>
                <a:srgbClr val="000066"/>
              </a:solidFill>
              <a:sym typeface="Symbol" pitchFamily="18" charset="2"/>
            </a:endParaRPr>
          </a:p>
          <a:p>
            <a:pPr>
              <a:defRPr/>
            </a:pP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за </a:t>
            </a:r>
            <a:r>
              <a:rPr lang="uk-UA" b="1" i="0" dirty="0" smtClean="0">
                <a:solidFill>
                  <a:srgbClr val="000066"/>
                </a:solidFill>
                <a:sym typeface="Symbol" pitchFamily="18" charset="2"/>
              </a:rPr>
              <a:t>складом 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білки діляться на :</a:t>
            </a:r>
          </a:p>
          <a:p>
            <a:pPr>
              <a:defRPr/>
            </a:pPr>
            <a:r>
              <a:rPr lang="uk-UA" b="1" dirty="0" smtClean="0">
                <a:solidFill>
                  <a:srgbClr val="660033"/>
                </a:solidFill>
                <a:sym typeface="Symbol" pitchFamily="18" charset="2"/>
              </a:rPr>
              <a:t>-прості – 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при гідролізі утворюються тільки -</a:t>
            </a:r>
            <a:r>
              <a:rPr lang="uk-UA" i="0" dirty="0" err="1" smtClean="0">
                <a:solidFill>
                  <a:srgbClr val="000066"/>
                </a:solidFill>
                <a:sym typeface="Symbol" pitchFamily="18" charset="2"/>
              </a:rPr>
              <a:t>АК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; </a:t>
            </a:r>
          </a:p>
          <a:p>
            <a:pPr>
              <a:defRPr/>
            </a:pP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-</a:t>
            </a:r>
            <a:r>
              <a:rPr lang="uk-UA" b="1" dirty="0" smtClean="0">
                <a:solidFill>
                  <a:srgbClr val="660033"/>
                </a:solidFill>
                <a:sym typeface="Symbol" pitchFamily="18" charset="2"/>
              </a:rPr>
              <a:t>складні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 – крім білкової частини, що складається з -</a:t>
            </a:r>
            <a:r>
              <a:rPr lang="uk-UA" i="0" dirty="0" err="1" smtClean="0">
                <a:solidFill>
                  <a:srgbClr val="000066"/>
                </a:solidFill>
                <a:sym typeface="Symbol" pitchFamily="18" charset="2"/>
              </a:rPr>
              <a:t>АК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, містять органічну або неорганічну частини непептидної природи (</a:t>
            </a:r>
            <a:r>
              <a:rPr lang="uk-UA" i="0" dirty="0" err="1" smtClean="0">
                <a:solidFill>
                  <a:srgbClr val="000066"/>
                </a:solidFill>
                <a:sym typeface="Symbol" pitchFamily="18" charset="2"/>
              </a:rPr>
              <a:t>простетичнІ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 групи).</a:t>
            </a:r>
            <a:r>
              <a:rPr lang="ru-RU" i="0" dirty="0">
                <a:solidFill>
                  <a:srgbClr val="000066"/>
                </a:solidFill>
                <a:sym typeface="Symbol" pitchFamily="18" charset="2"/>
              </a:rPr>
              <a:t>	</a:t>
            </a:r>
            <a:endParaRPr lang="ru-RU" b="1" dirty="0">
              <a:solidFill>
                <a:srgbClr val="660033"/>
              </a:solidFill>
              <a:sym typeface="Symbol" pitchFamily="18" charset="2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68307" y="0"/>
            <a:ext cx="81104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FF0000"/>
                </a:solidFill>
              </a:rPr>
              <a:t>БІЛКИ - ВИСОКОМОЛЕКУЛЯРНІ</a:t>
            </a:r>
          </a:p>
          <a:p>
            <a:pPr algn="ctr"/>
            <a:r>
              <a:rPr lang="ru-RU" sz="2800" b="1" i="0" dirty="0" smtClean="0">
                <a:solidFill>
                  <a:srgbClr val="FF0000"/>
                </a:solidFill>
              </a:rPr>
              <a:t>ГЕТЕРОПОЛІМЕРИ ПОЛІАМІДНОЇ ПРИРОДИ,</a:t>
            </a:r>
          </a:p>
          <a:p>
            <a:pPr algn="ctr"/>
            <a:r>
              <a:rPr lang="ru-RU" sz="2800" b="1" i="0" dirty="0" smtClean="0">
                <a:solidFill>
                  <a:srgbClr val="FF0000"/>
                </a:solidFill>
              </a:rPr>
              <a:t>ЩО Є ПРОДУКТАМИ</a:t>
            </a:r>
          </a:p>
          <a:p>
            <a:pPr algn="ctr"/>
            <a:r>
              <a:rPr lang="ru-RU" sz="2800" b="1" i="0" dirty="0" smtClean="0">
                <a:solidFill>
                  <a:srgbClr val="FF0000"/>
                </a:solidFill>
              </a:rPr>
              <a:t>  ПОЛІКОНДЕНСАЦІЇ РІЗНИХ </a:t>
            </a:r>
            <a:r>
              <a:rPr lang="el-GR" sz="2800" b="1" i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ru-RU" sz="2800" b="1" i="0" dirty="0" smtClean="0">
                <a:solidFill>
                  <a:srgbClr val="FF0000"/>
                </a:solidFill>
              </a:rPr>
              <a:t>-АК</a:t>
            </a:r>
            <a:endParaRPr lang="ru-RU" sz="2800" b="1" i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0798"/>
            <a:ext cx="4365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Tx/>
              <a:buChar char="-"/>
              <a:defRPr/>
            </a:pPr>
            <a:r>
              <a:rPr lang="uk-UA" b="1" dirty="0" smtClean="0">
                <a:solidFill>
                  <a:srgbClr val="660033"/>
                </a:solidFill>
              </a:rPr>
              <a:t>глобулярні </a:t>
            </a:r>
            <a:r>
              <a:rPr lang="uk-UA" i="0" dirty="0" smtClean="0">
                <a:solidFill>
                  <a:srgbClr val="333399"/>
                </a:solidFill>
              </a:rPr>
              <a:t> – ланцюги вигнуті так,</a:t>
            </a:r>
          </a:p>
          <a:p>
            <a:pPr lvl="0">
              <a:defRPr/>
            </a:pPr>
            <a:r>
              <a:rPr lang="uk-UA" i="0" dirty="0" smtClean="0">
                <a:solidFill>
                  <a:srgbClr val="333399"/>
                </a:solidFill>
              </a:rPr>
              <a:t>що макромолекула має форму сфери  </a:t>
            </a:r>
          </a:p>
          <a:p>
            <a:pPr lvl="0">
              <a:buFontTx/>
              <a:buChar char="-"/>
              <a:defRPr/>
            </a:pPr>
            <a:r>
              <a:rPr lang="uk-UA" dirty="0" smtClean="0">
                <a:solidFill>
                  <a:srgbClr val="660033"/>
                </a:solidFill>
              </a:rPr>
              <a:t>альбумін, </a:t>
            </a:r>
            <a:r>
              <a:rPr lang="uk-UA" dirty="0" err="1" smtClean="0">
                <a:solidFill>
                  <a:srgbClr val="660033"/>
                </a:solidFill>
              </a:rPr>
              <a:t>глобін</a:t>
            </a:r>
            <a:r>
              <a:rPr lang="uk-UA" dirty="0" smtClean="0">
                <a:solidFill>
                  <a:srgbClr val="660033"/>
                </a:solidFill>
              </a:rPr>
              <a:t>, </a:t>
            </a:r>
            <a:r>
              <a:rPr lang="uk-UA" dirty="0" smtClean="0">
                <a:solidFill>
                  <a:srgbClr val="FF0000"/>
                </a:solidFill>
              </a:rPr>
              <a:t>міоглобін,</a:t>
            </a:r>
            <a:r>
              <a:rPr lang="uk-UA" dirty="0" smtClean="0">
                <a:solidFill>
                  <a:srgbClr val="660033"/>
                </a:solidFill>
              </a:rPr>
              <a:t> </a:t>
            </a:r>
          </a:p>
          <a:p>
            <a:pPr lvl="0">
              <a:buFontTx/>
              <a:buChar char="-"/>
              <a:defRPr/>
            </a:pPr>
            <a:r>
              <a:rPr lang="uk-UA" dirty="0" smtClean="0">
                <a:solidFill>
                  <a:srgbClr val="660033"/>
                </a:solidFill>
              </a:rPr>
              <a:t>майже всі ферменти;</a:t>
            </a:r>
            <a:endParaRPr lang="uk-UA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5902" y="2170798"/>
            <a:ext cx="4310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  <a:defRPr/>
            </a:pPr>
            <a:r>
              <a:rPr lang="uk-UA" b="1" dirty="0" err="1" smtClean="0">
                <a:solidFill>
                  <a:srgbClr val="660033"/>
                </a:solidFill>
              </a:rPr>
              <a:t>фібрилярні</a:t>
            </a:r>
            <a:r>
              <a:rPr lang="uk-UA" b="1" dirty="0" smtClean="0">
                <a:solidFill>
                  <a:srgbClr val="660033"/>
                </a:solidFill>
              </a:rPr>
              <a:t> –</a:t>
            </a:r>
            <a:r>
              <a:rPr lang="uk-UA" i="0" dirty="0" smtClean="0">
                <a:solidFill>
                  <a:srgbClr val="660033"/>
                </a:solidFill>
              </a:rPr>
              <a:t> </a:t>
            </a:r>
            <a:r>
              <a:rPr lang="uk-UA" i="0" dirty="0" smtClean="0">
                <a:solidFill>
                  <a:srgbClr val="000066"/>
                </a:solidFill>
              </a:rPr>
              <a:t>волокниста будова; нерозчинні у воді </a:t>
            </a:r>
            <a:r>
              <a:rPr lang="ru-RU" i="0" dirty="0" smtClean="0">
                <a:solidFill>
                  <a:srgbClr val="000066"/>
                </a:solidFill>
              </a:rPr>
              <a:t>- </a:t>
            </a:r>
            <a:r>
              <a:rPr lang="ru-RU" i="0" dirty="0" smtClean="0">
                <a:solidFill>
                  <a:srgbClr val="660033"/>
                </a:solidFill>
                <a:sym typeface="Symbol" pitchFamily="18" charset="2"/>
              </a:rPr>
              <a:t></a:t>
            </a:r>
            <a:r>
              <a:rPr lang="ru-RU" i="0" dirty="0">
                <a:solidFill>
                  <a:srgbClr val="660033"/>
                </a:solidFill>
                <a:sym typeface="Symbol" pitchFamily="18" charset="2"/>
              </a:rPr>
              <a:t>-кератин</a:t>
            </a:r>
            <a:r>
              <a:rPr lang="ru-RU" i="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ru-RU" i="0" dirty="0" smtClean="0">
                <a:solidFill>
                  <a:srgbClr val="000066"/>
                </a:solidFill>
                <a:sym typeface="Symbol" pitchFamily="18" charset="2"/>
              </a:rPr>
              <a:t>(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волосся, рогова тканина), </a:t>
            </a:r>
          </a:p>
          <a:p>
            <a:pPr lvl="0">
              <a:buFontTx/>
              <a:buChar char="-"/>
              <a:defRPr/>
            </a:pPr>
            <a:r>
              <a:rPr lang="uk-UA" i="0" dirty="0" smtClean="0">
                <a:solidFill>
                  <a:srgbClr val="660033"/>
                </a:solidFill>
                <a:sym typeface="Symbol" pitchFamily="18" charset="2"/>
              </a:rPr>
              <a:t>міозин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 (м'язова тканина), </a:t>
            </a:r>
          </a:p>
          <a:p>
            <a:pPr lvl="0">
              <a:buFontTx/>
              <a:buChar char="-"/>
              <a:defRPr/>
            </a:pPr>
            <a:r>
              <a:rPr lang="uk-UA" dirty="0" smtClean="0">
                <a:solidFill>
                  <a:srgbClr val="FF0000"/>
                </a:solidFill>
                <a:sym typeface="Symbol" pitchFamily="18" charset="2"/>
              </a:rPr>
              <a:t>колаген</a:t>
            </a:r>
            <a:r>
              <a:rPr lang="uk-UA" i="0" dirty="0" smtClean="0">
                <a:solidFill>
                  <a:srgbClr val="660033"/>
                </a:solidFill>
                <a:sym typeface="Symbol" pitchFamily="18" charset="2"/>
              </a:rPr>
              <a:t> </a:t>
            </a:r>
            <a:r>
              <a:rPr lang="uk-UA" i="0" dirty="0" smtClean="0">
                <a:solidFill>
                  <a:srgbClr val="000066"/>
                </a:solidFill>
                <a:sym typeface="Symbol" pitchFamily="18" charset="2"/>
              </a:rPr>
              <a:t>(сполучна тканина);</a:t>
            </a:r>
            <a:endParaRPr lang="uk-UA" i="0" dirty="0">
              <a:solidFill>
                <a:srgbClr val="000066"/>
              </a:solidFill>
              <a:sym typeface="Symbol" pitchFamily="18" charset="2"/>
            </a:endParaRPr>
          </a:p>
        </p:txBody>
      </p:sp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63" y="3648124"/>
            <a:ext cx="2024839" cy="186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8124"/>
            <a:ext cx="3275856" cy="198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Структура </a:t>
            </a:r>
            <a:r>
              <a:rPr lang="uk-UA" sz="3200" b="1" kern="1200" cap="all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білків</a:t>
            </a:r>
            <a:endParaRPr lang="uk-UA" sz="6600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45259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Конструкція поліпептидного (поліамідного) ланцюга </a:t>
            </a:r>
            <a:r>
              <a:rPr lang="uk-UA" sz="1800" b="1" kern="1200" dirty="0" smtClean="0">
                <a:latin typeface="Arial" charset="0"/>
                <a:cs typeface="Arial" charset="0"/>
                <a:sym typeface="Symbol" pitchFamily="18" charset="2"/>
              </a:rPr>
              <a:t>однакова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 для всіх!!! білків: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b="1" kern="1200" dirty="0" smtClean="0">
                <a:latin typeface="Arial" charset="0"/>
                <a:cs typeface="Arial" charset="0"/>
                <a:sym typeface="Symbol" pitchFamily="18" charset="2"/>
              </a:rPr>
              <a:t>нерозгалужена будова ланцюга, що складається з  </a:t>
            </a:r>
            <a:r>
              <a:rPr lang="uk-UA" sz="1800" b="1" kern="1200" dirty="0" err="1" smtClean="0">
                <a:latin typeface="Arial" charset="0"/>
                <a:cs typeface="Arial" charset="0"/>
                <a:sym typeface="Symbol" pitchFamily="18" charset="2"/>
              </a:rPr>
              <a:t>амідних</a:t>
            </a:r>
            <a:r>
              <a:rPr lang="ru-RU" sz="1800" b="1" kern="1200" dirty="0" smtClean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kern="1200" dirty="0">
                <a:latin typeface="Arial" charset="0"/>
                <a:cs typeface="Arial" charset="0"/>
                <a:sym typeface="Symbol" pitchFamily="18" charset="2"/>
              </a:rPr>
              <a:t>(СО</a:t>
            </a:r>
            <a:r>
              <a:rPr lang="en-US" sz="1800" b="1" kern="1200" dirty="0">
                <a:latin typeface="Arial" charset="0"/>
                <a:cs typeface="Arial" charset="0"/>
                <a:sym typeface="Symbol" pitchFamily="18" charset="2"/>
              </a:rPr>
              <a:t>N</a:t>
            </a:r>
            <a:r>
              <a:rPr lang="ru-RU" sz="1800" b="1" kern="1200" dirty="0">
                <a:latin typeface="Arial" charset="0"/>
                <a:cs typeface="Arial" charset="0"/>
                <a:sym typeface="Symbol" pitchFamily="18" charset="2"/>
              </a:rPr>
              <a:t>Н) і </a:t>
            </a:r>
            <a:r>
              <a:rPr lang="uk-UA" sz="1800" b="1" kern="1200" dirty="0" err="1" smtClean="0">
                <a:latin typeface="Arial" charset="0"/>
                <a:cs typeface="Arial" charset="0"/>
                <a:sym typeface="Symbol" pitchFamily="18" charset="2"/>
              </a:rPr>
              <a:t>метінових</a:t>
            </a:r>
            <a:r>
              <a:rPr lang="ru-RU" sz="1800" b="1" kern="1200" dirty="0" smtClean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b="1" kern="1200" dirty="0">
                <a:latin typeface="Arial" charset="0"/>
                <a:cs typeface="Arial" charset="0"/>
                <a:sym typeface="Symbol" pitchFamily="18" charset="2"/>
              </a:rPr>
              <a:t>(СН) </a:t>
            </a:r>
            <a:r>
              <a:rPr lang="uk-UA" sz="1800" b="1" kern="1200" dirty="0" smtClean="0">
                <a:latin typeface="Arial" charset="0"/>
                <a:cs typeface="Arial" charset="0"/>
                <a:sym typeface="Symbol" pitchFamily="18" charset="2"/>
              </a:rPr>
              <a:t>груп</a:t>
            </a:r>
            <a:r>
              <a:rPr lang="ru-RU" sz="1800" kern="1200" dirty="0" smtClean="0">
                <a:latin typeface="Arial" charset="0"/>
                <a:cs typeface="Arial" charset="0"/>
                <a:sym typeface="Symbol" pitchFamily="18" charset="2"/>
              </a:rPr>
              <a:t>.</a:t>
            </a:r>
            <a:endParaRPr lang="ru-RU" sz="1800" kern="1200" dirty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Кінець ланцюга з вільною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аміногрупою </a:t>
            </a:r>
            <a:r>
              <a:rPr lang="ru-RU" sz="1800" kern="1200" dirty="0" smtClean="0">
                <a:latin typeface="Arial" charset="0"/>
                <a:cs typeface="Arial" charset="0"/>
                <a:sym typeface="Symbol" pitchFamily="18" charset="2"/>
              </a:rPr>
              <a:t>- </a:t>
            </a:r>
            <a:r>
              <a:rPr lang="en-US" sz="1800" kern="1200" dirty="0">
                <a:latin typeface="Arial" charset="0"/>
                <a:cs typeface="Arial" charset="0"/>
                <a:sym typeface="Symbol" pitchFamily="18" charset="2"/>
              </a:rPr>
              <a:t>N 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кінець,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з вільною </a:t>
            </a:r>
            <a:r>
              <a:rPr lang="uk-UA" sz="1800" kern="1200" dirty="0" err="1" smtClean="0">
                <a:latin typeface="Arial" charset="0"/>
                <a:cs typeface="Arial" charset="0"/>
                <a:sym typeface="Symbol" pitchFamily="18" charset="2"/>
              </a:rPr>
              <a:t>карбоксильною</a:t>
            </a:r>
            <a:endParaRPr lang="uk-UA" sz="1800" kern="1200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1800" kern="1200" dirty="0" smtClean="0">
                <a:latin typeface="Arial" charset="0"/>
                <a:cs typeface="Arial" charset="0"/>
                <a:sym typeface="Symbol" pitchFamily="18" charset="2"/>
              </a:rPr>
              <a:t>- </a:t>
            </a:r>
            <a:r>
              <a:rPr lang="uk-UA" sz="1800" kern="1200" dirty="0" smtClean="0">
                <a:latin typeface="Arial" charset="0"/>
                <a:cs typeface="Arial" charset="0"/>
                <a:sym typeface="Symbol" pitchFamily="18" charset="2"/>
              </a:rPr>
              <a:t>С-кінець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69993"/>
              </p:ext>
            </p:extLst>
          </p:nvPr>
        </p:nvGraphicFramePr>
        <p:xfrm>
          <a:off x="3328988" y="1628800"/>
          <a:ext cx="5815012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r:id="rId3" imgW="4847973" imgH="1699080" progId="ISISServer">
                  <p:embed/>
                </p:oleObj>
              </mc:Choice>
              <mc:Fallback>
                <p:oleObj r:id="rId3" imgW="4847973" imgH="169908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1628800"/>
                        <a:ext cx="5815012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04" y="3697180"/>
            <a:ext cx="3919292" cy="233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4021" y="6211668"/>
            <a:ext cx="3055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0" dirty="0" smtClean="0"/>
              <a:t>Молекула </a:t>
            </a:r>
            <a:r>
              <a:rPr lang="uk-UA" i="0" dirty="0" smtClean="0"/>
              <a:t>інсуліну містить </a:t>
            </a:r>
          </a:p>
          <a:p>
            <a:pPr algn="ctr"/>
            <a:r>
              <a:rPr lang="uk-UA" i="0" dirty="0" smtClean="0"/>
              <a:t>51 залишок </a:t>
            </a:r>
            <a:r>
              <a:rPr lang="ru-RU" i="0" dirty="0" smtClean="0"/>
              <a:t>АК</a:t>
            </a:r>
            <a:endParaRPr lang="ru-RU" i="0" dirty="0"/>
          </a:p>
        </p:txBody>
      </p:sp>
      <p:sp>
        <p:nvSpPr>
          <p:cNvPr id="6" name="TextBox 5"/>
          <p:cNvSpPr txBox="1"/>
          <p:nvPr/>
        </p:nvSpPr>
        <p:spPr>
          <a:xfrm>
            <a:off x="21878" y="2904393"/>
            <a:ext cx="412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Ф. </a:t>
            </a:r>
            <a:r>
              <a:rPr lang="uk-UA" dirty="0" smtClean="0">
                <a:solidFill>
                  <a:srgbClr val="000000"/>
                </a:solidFill>
              </a:rPr>
              <a:t>Сенгер встановив послідовність</a:t>
            </a:r>
          </a:p>
          <a:p>
            <a:r>
              <a:rPr lang="uk-UA" dirty="0" smtClean="0">
                <a:solidFill>
                  <a:srgbClr val="000000"/>
                </a:solidFill>
              </a:rPr>
              <a:t>  </a:t>
            </a:r>
            <a:r>
              <a:rPr lang="uk-UA" dirty="0" err="1" smtClean="0">
                <a:solidFill>
                  <a:srgbClr val="000000"/>
                </a:solidFill>
              </a:rPr>
              <a:t>АК</a:t>
            </a:r>
            <a:r>
              <a:rPr lang="uk-UA" dirty="0" smtClean="0">
                <a:solidFill>
                  <a:srgbClr val="000000"/>
                </a:solidFill>
              </a:rPr>
              <a:t> в інсуліні </a:t>
            </a: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1958 </a:t>
            </a:r>
            <a:r>
              <a:rPr lang="ru-RU" dirty="0" smtClean="0">
                <a:solidFill>
                  <a:srgbClr val="000000"/>
                </a:solidFill>
              </a:rPr>
              <a:t>р.</a:t>
            </a:r>
            <a:endParaRPr lang="ru-RU" dirty="0"/>
          </a:p>
        </p:txBody>
      </p:sp>
      <p:pic>
        <p:nvPicPr>
          <p:cNvPr id="26691" name="Picture 67" descr="C:\Users\Химия\Pictures\Рисунок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" y="3550724"/>
            <a:ext cx="4407408" cy="33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129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АК-ну </a:t>
            </a:r>
            <a:r>
              <a:rPr lang="ru-RU" sz="3200" b="1" dirty="0">
                <a:solidFill>
                  <a:srgbClr val="FF0000"/>
                </a:solidFill>
              </a:rPr>
              <a:t>ПОСЛІДОВНІСТЬ ПЕПТИДІВ І БІЛКІВ ВИЗНАЧАЮТЬ </a:t>
            </a:r>
            <a:r>
              <a:rPr lang="ru-RU" sz="3200" b="1" dirty="0" smtClean="0">
                <a:solidFill>
                  <a:srgbClr val="FF0000"/>
                </a:solidFill>
              </a:rPr>
              <a:t>МЕТОДОМ  ЕДМАНА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7" y="1556792"/>
            <a:ext cx="8861314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err="1" smtClean="0"/>
              <a:t>АК</a:t>
            </a:r>
            <a:r>
              <a:rPr lang="uk-UA" sz="2400" dirty="0" smtClean="0"/>
              <a:t> + </a:t>
            </a:r>
            <a:r>
              <a:rPr lang="uk-UA" sz="2400" dirty="0" err="1" smtClean="0"/>
              <a:t>фенілізотіоционат</a:t>
            </a:r>
            <a:r>
              <a:rPr lang="ru-RU" sz="2400" dirty="0" smtClean="0">
                <a:latin typeface="Arial"/>
                <a:cs typeface="Arial"/>
              </a:rPr>
              <a:t>→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73624" y="1556791"/>
            <a:ext cx="47003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uk-UA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похідні</a:t>
            </a:r>
            <a:r>
              <a:rPr lang="ru-RU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 3-феніл-2-тіогідантоїна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uk-UA" sz="2000" i="0" kern="0" dirty="0" err="1" smtClean="0">
                <a:solidFill>
                  <a:srgbClr val="000000"/>
                </a:solidFill>
                <a:latin typeface="Arial"/>
                <a:cs typeface="Arial"/>
              </a:rPr>
              <a:t>ФТГ</a:t>
            </a:r>
            <a:r>
              <a:rPr lang="uk-UA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- похідне</a:t>
            </a:r>
            <a:r>
              <a:rPr lang="ru-RU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), яке </a:t>
            </a:r>
            <a:r>
              <a:rPr lang="uk-UA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відщеплює від</a:t>
            </a:r>
          </a:p>
          <a:p>
            <a:pPr lvl="0" eaLnBrk="0" hangingPunct="0">
              <a:spcBef>
                <a:spcPct val="20000"/>
              </a:spcBef>
            </a:pPr>
            <a:r>
              <a:rPr lang="uk-UA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поліпептидного ланцюга </a:t>
            </a:r>
            <a:r>
              <a:rPr lang="en-US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N-</a:t>
            </a:r>
            <a:r>
              <a:rPr lang="uk-UA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кінцеву</a:t>
            </a:r>
            <a:r>
              <a:rPr lang="ru-RU" sz="2000" i="0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i="0" kern="0" dirty="0">
                <a:solidFill>
                  <a:srgbClr val="000000"/>
                </a:solidFill>
                <a:latin typeface="Arial"/>
                <a:cs typeface="Arial"/>
              </a:rPr>
              <a:t>АК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2690365"/>
            <a:ext cx="3831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0" dirty="0" smtClean="0">
                <a:solidFill>
                  <a:srgbClr val="FF0000"/>
                </a:solidFill>
              </a:rPr>
              <a:t>НАЗВА ПЕПТИДІВ</a:t>
            </a:r>
            <a:endParaRPr lang="ru-RU" b="1" i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375" y="3302583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0" dirty="0"/>
              <a:t>АК </a:t>
            </a:r>
            <a:r>
              <a:rPr lang="ru-RU" sz="2400" i="0" dirty="0" smtClean="0"/>
              <a:t>по </a:t>
            </a:r>
            <a:r>
              <a:rPr lang="uk-UA" sz="2400" i="0" dirty="0" smtClean="0"/>
              <a:t>черзі, починаючи </a:t>
            </a:r>
            <a:r>
              <a:rPr lang="ru-RU" sz="2400" i="0" dirty="0" smtClean="0"/>
              <a:t>з </a:t>
            </a:r>
            <a:r>
              <a:rPr lang="en-US" sz="2400" i="0" dirty="0"/>
              <a:t>N-</a:t>
            </a:r>
            <a:r>
              <a:rPr lang="ru-RU" sz="2400" i="0" dirty="0" err="1"/>
              <a:t>кінцевої</a:t>
            </a:r>
            <a:r>
              <a:rPr lang="ru-RU" sz="2400" i="0" dirty="0"/>
              <a:t> АК (+ </a:t>
            </a:r>
            <a:r>
              <a:rPr lang="ru-RU" sz="2400" i="0" dirty="0" err="1"/>
              <a:t>суф</a:t>
            </a:r>
            <a:r>
              <a:rPr lang="ru-RU" sz="2400" i="0" dirty="0"/>
              <a:t>. ІЛ),</a:t>
            </a:r>
          </a:p>
          <a:p>
            <a:r>
              <a:rPr lang="uk-UA" sz="2400" i="0" dirty="0" smtClean="0"/>
              <a:t>закінчуючи</a:t>
            </a:r>
            <a:r>
              <a:rPr lang="ru-RU" sz="2400" i="0" dirty="0" smtClean="0"/>
              <a:t> </a:t>
            </a:r>
            <a:r>
              <a:rPr lang="uk-UA" sz="2400" i="0" dirty="0" smtClean="0"/>
              <a:t>С-кінцевою (звичайна назва</a:t>
            </a:r>
            <a:r>
              <a:rPr lang="ru-RU" sz="2400" i="0" dirty="0" smtClean="0"/>
              <a:t>)</a:t>
            </a:r>
          </a:p>
          <a:p>
            <a:endParaRPr lang="ru-RU" sz="2400" b="1" i="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0" dirty="0" smtClean="0">
                <a:solidFill>
                  <a:srgbClr val="FF0000"/>
                </a:solidFill>
              </a:rPr>
              <a:t>АЛАНІЛЛІЗІЛСЕРИН</a:t>
            </a:r>
            <a:endParaRPr lang="ru-RU" sz="2400" b="1" i="0" dirty="0">
              <a:solidFill>
                <a:srgbClr val="FF0000"/>
              </a:solidFill>
            </a:endParaRPr>
          </a:p>
          <a:p>
            <a:pPr algn="ctr"/>
            <a:r>
              <a:rPr lang="ru-RU" sz="2400" b="1" i="0" dirty="0" smtClean="0">
                <a:solidFill>
                  <a:srgbClr val="FF0000"/>
                </a:solidFill>
              </a:rPr>
              <a:t>АЛК-ЛІЗ-СЕР</a:t>
            </a:r>
          </a:p>
          <a:p>
            <a:pPr algn="ctr"/>
            <a:endParaRPr lang="ru-RU" sz="2400" b="1" i="0" dirty="0" smtClean="0">
              <a:solidFill>
                <a:srgbClr val="FF0000"/>
              </a:solidFill>
            </a:endParaRPr>
          </a:p>
          <a:p>
            <a:r>
              <a:rPr lang="ru-RU" sz="2400" i="0" dirty="0"/>
              <a:t>Порядок </a:t>
            </a:r>
            <a:r>
              <a:rPr lang="uk-UA" sz="2400" i="0" dirty="0" smtClean="0"/>
              <a:t>розміщення</a:t>
            </a:r>
            <a:r>
              <a:rPr lang="ru-RU" sz="2400" i="0" dirty="0" smtClean="0"/>
              <a:t> </a:t>
            </a:r>
            <a:r>
              <a:rPr lang="ru-RU" sz="2400" i="0" dirty="0"/>
              <a:t>АК в молекулах </a:t>
            </a:r>
            <a:r>
              <a:rPr lang="uk-UA" sz="2400" i="0" dirty="0" smtClean="0"/>
              <a:t>білків і пептидів </a:t>
            </a:r>
            <a:r>
              <a:rPr lang="ru-RU" sz="2400" i="0" dirty="0" smtClean="0"/>
              <a:t>- </a:t>
            </a:r>
            <a:r>
              <a:rPr lang="uk-UA" sz="2400" i="0" dirty="0" err="1" smtClean="0"/>
              <a:t>АК</a:t>
            </a:r>
            <a:r>
              <a:rPr lang="uk-UA" sz="2400" i="0" dirty="0" smtClean="0"/>
              <a:t>-послідовність (первинна структура білка</a:t>
            </a:r>
            <a:r>
              <a:rPr lang="ru-RU" sz="2400" i="0" dirty="0" smtClean="0"/>
              <a:t>)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400"/>
            <a:ext cx="8229600" cy="11163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АК-</a:t>
            </a:r>
            <a:r>
              <a:rPr lang="uk-UA" sz="3200" b="1" dirty="0" err="1" smtClean="0">
                <a:solidFill>
                  <a:srgbClr val="FF0000"/>
                </a:solidFill>
              </a:rPr>
              <a:t>ий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СКЛАД І ПОСЛІДОВНІСТЬ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80" y="908720"/>
            <a:ext cx="8935007" cy="4525963"/>
          </a:xfrm>
        </p:spPr>
        <p:txBody>
          <a:bodyPr/>
          <a:lstStyle/>
          <a:p>
            <a:pPr marL="274320" lv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uk-UA" sz="18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Поліпептидна структура гормонів  гіпофіза</a:t>
            </a:r>
          </a:p>
          <a:p>
            <a:pPr marL="274320" lv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Окситоцин</a:t>
            </a:r>
            <a:endParaRPr lang="ru-RU" sz="1800" kern="12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1800" kern="12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 </a:t>
            </a:r>
            <a:endParaRPr lang="ru-RU" sz="1800" kern="1200" dirty="0" smtClean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1800" kern="1200" dirty="0" smtClean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uk-UA" sz="18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Виробляється тільки в жіночому організмі, викликає скорочення гладких м’язів, особливо </a:t>
            </a:r>
            <a:r>
              <a:rPr lang="uk-UA" sz="1800" kern="1200" dirty="0" err="1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міометрію</a:t>
            </a:r>
            <a:r>
              <a:rPr lang="uk-UA" sz="18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, застосовується для стимуляції пологів</a:t>
            </a:r>
            <a:r>
              <a:rPr lang="ru-RU" sz="18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.</a:t>
            </a:r>
            <a:endParaRPr lang="ru-RU" sz="1800" kern="12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uk-UA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Вазопресин</a:t>
            </a:r>
          </a:p>
          <a:p>
            <a:pPr marL="0" lvl="0" indent="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000" kern="12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 </a:t>
            </a:r>
            <a:endParaRPr lang="ru-RU" sz="2000" kern="1200" dirty="0" smtClean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000" kern="12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uk-UA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Виробляється і в жіночому, і в чоловічому організмі</a:t>
            </a:r>
            <a:r>
              <a:rPr lang="ru-RU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uk-UA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регулює обмін мінеральних речовин</a:t>
            </a:r>
            <a:r>
              <a:rPr lang="ru-RU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uk-UA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викликає антидіуретичну дію</a:t>
            </a:r>
            <a:r>
              <a:rPr lang="ru-RU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ru-RU" sz="2000" kern="12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є стимулятором </a:t>
            </a:r>
            <a:r>
              <a:rPr lang="uk-UA" sz="2000" kern="1200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розумової діяльності.</a:t>
            </a:r>
            <a:endParaRPr lang="uk-UA" dirty="0"/>
          </a:p>
        </p:txBody>
      </p:sp>
      <p:pic>
        <p:nvPicPr>
          <p:cNvPr id="32776" name="Picture 8" descr="C:\Users\Химия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8100392" cy="10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C:\Users\Химия\Pictures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2432"/>
            <a:ext cx="79563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16522" y="1077218"/>
            <a:ext cx="55081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uk-UA" b="1" i="0" cap="all" dirty="0"/>
              <a:t>Первинна структура </a:t>
            </a:r>
            <a:r>
              <a:rPr lang="uk-UA" b="1" i="0" cap="all" dirty="0" smtClean="0"/>
              <a:t>– </a:t>
            </a:r>
            <a:r>
              <a:rPr lang="uk-UA" i="0" cap="all" dirty="0" smtClean="0"/>
              <a:t>природа   </a:t>
            </a:r>
            <a:r>
              <a:rPr lang="uk-UA" i="0" cap="all" dirty="0"/>
              <a:t>і</a:t>
            </a:r>
          </a:p>
          <a:p>
            <a:pPr marL="0" indent="0">
              <a:defRPr/>
            </a:pPr>
            <a:r>
              <a:rPr lang="uk-UA" i="0" cap="all" dirty="0" smtClean="0"/>
              <a:t>кількість </a:t>
            </a:r>
            <a:r>
              <a:rPr lang="uk-UA" i="0" cap="all" dirty="0"/>
              <a:t>(склад) </a:t>
            </a:r>
            <a:r>
              <a:rPr lang="uk-UA" i="0" cap="all" dirty="0" smtClean="0"/>
              <a:t> АК</a:t>
            </a:r>
            <a:r>
              <a:rPr lang="uk-UA" i="0" cap="all" dirty="0"/>
              <a:t>, </a:t>
            </a:r>
            <a:r>
              <a:rPr lang="uk-UA" i="0" cap="all" dirty="0" smtClean="0"/>
              <a:t> їх</a:t>
            </a:r>
            <a:endParaRPr lang="uk-UA" i="0" cap="all" dirty="0"/>
          </a:p>
          <a:p>
            <a:pPr marL="0" indent="0">
              <a:defRPr/>
            </a:pPr>
            <a:r>
              <a:rPr lang="uk-UA" i="0" cap="all" dirty="0"/>
              <a:t>послідовність в</a:t>
            </a:r>
          </a:p>
          <a:p>
            <a:pPr marL="0" indent="0">
              <a:defRPr/>
            </a:pPr>
            <a:r>
              <a:rPr lang="uk-UA" i="0" cap="all" dirty="0" smtClean="0"/>
              <a:t>Поліпептидному ланцюгу. </a:t>
            </a:r>
            <a:r>
              <a:rPr lang="uk-UA" i="0" cap="all" dirty="0"/>
              <a:t>склад</a:t>
            </a:r>
          </a:p>
          <a:p>
            <a:pPr marL="0" indent="0">
              <a:defRPr/>
            </a:pPr>
            <a:r>
              <a:rPr lang="uk-UA" i="0" cap="all" dirty="0"/>
              <a:t>визначають на </a:t>
            </a:r>
            <a:r>
              <a:rPr lang="uk-UA" i="0" cap="all" dirty="0" smtClean="0"/>
              <a:t>хроматографі</a:t>
            </a:r>
            <a:endParaRPr lang="uk-UA" i="0" cap="all" dirty="0"/>
          </a:p>
          <a:p>
            <a:pPr marL="0" indent="0">
              <a:defRPr/>
            </a:pPr>
            <a:r>
              <a:rPr lang="uk-UA" i="0" cap="all" dirty="0" smtClean="0"/>
              <a:t>ЗА продуктами </a:t>
            </a:r>
            <a:r>
              <a:rPr lang="uk-UA" i="0" cap="all" dirty="0"/>
              <a:t>повного гідролізу білка.</a:t>
            </a:r>
          </a:p>
          <a:p>
            <a:pPr marL="0" indent="0">
              <a:defRPr/>
            </a:pPr>
            <a:r>
              <a:rPr lang="uk-UA" i="0" cap="all" dirty="0"/>
              <a:t>Послідовність - шляхом</a:t>
            </a:r>
          </a:p>
          <a:p>
            <a:pPr marL="0" indent="0">
              <a:defRPr/>
            </a:pPr>
            <a:r>
              <a:rPr lang="uk-UA" i="0" cap="all" dirty="0"/>
              <a:t>послідовного відщеплення</a:t>
            </a:r>
          </a:p>
          <a:p>
            <a:pPr marL="0" indent="0">
              <a:defRPr/>
            </a:pPr>
            <a:r>
              <a:rPr lang="uk-UA" i="0" cap="all" dirty="0"/>
              <a:t>кожної АК і її ідентифікації.</a:t>
            </a:r>
            <a:endParaRPr lang="uk-UA" i="0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i="0" cap="all" dirty="0">
                <a:solidFill>
                  <a:srgbClr val="FF0000"/>
                </a:solidFill>
              </a:rPr>
              <a:t>У </a:t>
            </a:r>
            <a:r>
              <a:rPr lang="uk-UA" sz="3200" b="1" i="0" cap="all" dirty="0" smtClean="0">
                <a:solidFill>
                  <a:srgbClr val="FF0000"/>
                </a:solidFill>
              </a:rPr>
              <a:t>білках розрізняють чотири</a:t>
            </a:r>
          </a:p>
          <a:p>
            <a:pPr lvl="0" algn="ctr">
              <a:defRPr/>
            </a:pPr>
            <a:r>
              <a:rPr lang="uk-UA" sz="3200" b="1" i="0" cap="all" dirty="0" smtClean="0">
                <a:solidFill>
                  <a:srgbClr val="FF0000"/>
                </a:solidFill>
              </a:rPr>
              <a:t>рівня структури</a:t>
            </a:r>
            <a:endParaRPr lang="uk-UA" i="0" dirty="0">
              <a:solidFill>
                <a:srgbClr val="000000"/>
              </a:solidFill>
            </a:endParaRPr>
          </a:p>
        </p:txBody>
      </p:sp>
      <p:pic>
        <p:nvPicPr>
          <p:cNvPr id="33794" name="Picture 2" descr="C:\Users\Химия\Pictur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02" y="1009116"/>
            <a:ext cx="3930231" cy="56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Химия\Pictures\Рисунок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2" y="3923681"/>
            <a:ext cx="5044351" cy="268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800" b="1" dirty="0">
                <a:solidFill>
                  <a:srgbClr val="FF0000"/>
                </a:solidFill>
              </a:rPr>
              <a:t>БІЛКИ (ПРОТЕЇНИ)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БІОЛОГІЧНІ ФУНКЦІЇ БІЛКІВ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8" y="1412875"/>
            <a:ext cx="9170358" cy="544512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Енергетична (Б - продукти харчування).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Ф і деякі Г мають білкову природу.</a:t>
            </a:r>
          </a:p>
          <a:p>
            <a:pPr marL="457200" indent="-457200" defTabSz="354013" eaLnBrk="1" hangingPunct="1">
              <a:buFontTx/>
              <a:buAutoNum type="arabicPeriod"/>
              <a:tabLst>
                <a:tab pos="722313" algn="l"/>
              </a:tabLst>
              <a:defRPr/>
            </a:pPr>
            <a:r>
              <a:rPr lang="uk-UA" sz="2400" dirty="0" smtClean="0"/>
              <a:t>Структурна (структурні Б – складова                       	частина сполучної тканини).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 Механіко-хімічна (скоротливі Б).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 Захисна (АТ, імуноглобулін, інтерферон).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Кровоспинна</a:t>
            </a:r>
          </a:p>
          <a:p>
            <a:pPr marL="0" indent="0" eaLnBrk="1" hangingPunct="1">
              <a:buNone/>
              <a:defRPr/>
            </a:pPr>
            <a:r>
              <a:rPr lang="uk-UA" sz="2400" dirty="0" smtClean="0"/>
              <a:t>      (Б фібриноген → фібрин).</a:t>
            </a:r>
          </a:p>
          <a:p>
            <a:pPr marL="0" indent="0" eaLnBrk="1" hangingPunct="1">
              <a:buNone/>
              <a:defRPr/>
            </a:pPr>
            <a:endParaRPr lang="uk-UA" sz="2400" dirty="0" smtClean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                  7. Лікарські препарати.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                  8. Білки ─ маркери онкології, запалення,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uk-UA" sz="2400" dirty="0" smtClean="0"/>
              <a:t>                         спадкових патологій.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/>
          <a:stretch>
            <a:fillRect/>
          </a:stretch>
        </p:blipFill>
        <p:spPr bwMode="auto">
          <a:xfrm>
            <a:off x="6784975" y="31750"/>
            <a:ext cx="2384425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557338"/>
            <a:ext cx="23590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97200"/>
            <a:ext cx="19589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7"/>
          <a:stretch>
            <a:fillRect/>
          </a:stretch>
        </p:blipFill>
        <p:spPr bwMode="auto">
          <a:xfrm>
            <a:off x="4876847" y="4005064"/>
            <a:ext cx="2160240" cy="14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525"/>
            <a:ext cx="20431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ru-RU" sz="3200" b="1" kern="1200" cap="all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У </a:t>
            </a:r>
            <a:r>
              <a:rPr lang="uk-UA" sz="3200" b="1" kern="1200" cap="all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білках розрізняють чотири</a:t>
            </a:r>
            <a:br>
              <a:rPr lang="uk-UA" sz="3200" b="1" kern="1200" cap="all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r>
              <a:rPr lang="uk-UA" sz="3200" b="1" kern="1200" cap="all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рівня структури</a:t>
            </a:r>
            <a:r>
              <a:rPr lang="uk-UA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uk-UA" sz="18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Вторинна структура </a:t>
            </a: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 це просторова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конформація поліпептидного ланцюга,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фіксована водневими зв'язками.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Розрізняють: </a:t>
            </a:r>
            <a:r>
              <a:rPr lang="ru-RU" sz="1800" b="1" dirty="0">
                <a:solidFill>
                  <a:srgbClr val="000066"/>
                </a:solidFill>
                <a:sym typeface="Symbol" pitchFamily="18" charset="2"/>
              </a:rPr>
              <a:t> </a:t>
            </a:r>
            <a:r>
              <a:rPr lang="uk-UA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 </a:t>
            </a:r>
            <a:r>
              <a:rPr lang="uk-UA" sz="1800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спіраль </a:t>
            </a: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- водневі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зв'язки</a:t>
            </a:r>
            <a:endParaRPr lang="uk-UA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утворюються між карбонільним атомом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оксигену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кожного першого і атомом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гідрогену</a:t>
            </a:r>
            <a:endParaRPr lang="uk-UA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NH-</a:t>
            </a:r>
            <a:r>
              <a:rPr lang="uk-UA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групи кожного п'ятого </a:t>
            </a:r>
            <a:r>
              <a:rPr lang="uk-UA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АК-залишку</a:t>
            </a:r>
            <a:endParaRPr lang="uk-UA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b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(глобулярні </a:t>
            </a:r>
            <a:r>
              <a:rPr lang="uk-UA" sz="1800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білки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).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На один виток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спіралі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доводиться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3,6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амінокислотних </a:t>
            </a:r>
            <a:r>
              <a:rPr lang="uk-UA" sz="1800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залишка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крок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спіралі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- 0,54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нм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, 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діаметр</a:t>
            </a:r>
            <a:r>
              <a:rPr lang="ru-RU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- 0,5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нм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84" y="1072572"/>
            <a:ext cx="3371241" cy="578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2736303" cy="2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8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0" dirty="0">
                <a:sym typeface="Symbol" pitchFamily="18" charset="2"/>
              </a:rPr>
              <a:t></a:t>
            </a:r>
            <a:r>
              <a:rPr lang="ru-RU" b="1" i="0" dirty="0" smtClean="0">
                <a:sym typeface="Symbol" pitchFamily="18" charset="2"/>
              </a:rPr>
              <a:t>-</a:t>
            </a:r>
            <a:r>
              <a:rPr lang="uk-UA" b="1" i="0" dirty="0" smtClean="0">
                <a:sym typeface="Symbol" pitchFamily="18" charset="2"/>
              </a:rPr>
              <a:t>складчаста </a:t>
            </a:r>
            <a:r>
              <a:rPr lang="uk-UA" i="0" dirty="0" smtClean="0">
                <a:sym typeface="Symbol" pitchFamily="18" charset="2"/>
              </a:rPr>
              <a:t>структура -виникає між</a:t>
            </a:r>
          </a:p>
          <a:p>
            <a:pPr>
              <a:defRPr/>
            </a:pPr>
            <a:r>
              <a:rPr lang="uk-UA" i="0" dirty="0" smtClean="0">
                <a:sym typeface="Symbol" pitchFamily="18" charset="2"/>
              </a:rPr>
              <a:t> анти-паралельними ланцюгами</a:t>
            </a:r>
            <a:r>
              <a:rPr lang="ru-RU" i="0" dirty="0" smtClean="0">
                <a:sym typeface="Symbol" pitchFamily="18" charset="2"/>
              </a:rPr>
              <a:t>, </a:t>
            </a:r>
            <a:r>
              <a:rPr lang="uk-UA" i="0" dirty="0" smtClean="0">
                <a:sym typeface="Symbol" pitchFamily="18" charset="2"/>
              </a:rPr>
              <a:t>які </a:t>
            </a:r>
          </a:p>
          <a:p>
            <a:pPr>
              <a:defRPr/>
            </a:pPr>
            <a:r>
              <a:rPr lang="uk-UA" i="0" dirty="0" smtClean="0">
                <a:sym typeface="Symbol" pitchFamily="18" charset="2"/>
              </a:rPr>
              <a:t>створюють сприятливі умови для</a:t>
            </a:r>
            <a:r>
              <a:rPr lang="ru-RU" i="0" dirty="0" smtClean="0">
                <a:sym typeface="Symbol" pitchFamily="18" charset="2"/>
              </a:rPr>
              <a:t> </a:t>
            </a:r>
          </a:p>
          <a:p>
            <a:pPr>
              <a:defRPr/>
            </a:pPr>
            <a:r>
              <a:rPr lang="uk-UA" i="0" dirty="0" smtClean="0">
                <a:sym typeface="Symbol" pitchFamily="18" charset="2"/>
              </a:rPr>
              <a:t>утворення водневих </a:t>
            </a:r>
            <a:r>
              <a:rPr lang="uk-UA" i="0" dirty="0" err="1" smtClean="0">
                <a:sym typeface="Symbol" pitchFamily="18" charset="2"/>
              </a:rPr>
              <a:t>зв'язків</a:t>
            </a:r>
            <a:r>
              <a:rPr lang="uk-UA" i="0" dirty="0" smtClean="0">
                <a:sym typeface="Symbol" pitchFamily="18" charset="2"/>
              </a:rPr>
              <a:t> між ними </a:t>
            </a:r>
          </a:p>
          <a:p>
            <a:pPr>
              <a:defRPr/>
            </a:pPr>
            <a:r>
              <a:rPr lang="uk-UA" b="1" i="0" dirty="0" smtClean="0">
                <a:sym typeface="Symbol" pitchFamily="18" charset="2"/>
              </a:rPr>
              <a:t>(</a:t>
            </a:r>
            <a:r>
              <a:rPr lang="uk-UA" b="1" i="0" dirty="0" err="1" smtClean="0">
                <a:sym typeface="Symbol" pitchFamily="18" charset="2"/>
              </a:rPr>
              <a:t>фібриллярні</a:t>
            </a:r>
            <a:r>
              <a:rPr lang="uk-UA" b="1" i="0" dirty="0" smtClean="0">
                <a:sym typeface="Symbol" pitchFamily="18" charset="2"/>
              </a:rPr>
              <a:t> білки)</a:t>
            </a:r>
            <a:endParaRPr lang="uk-UA" i="0" dirty="0" smtClean="0">
              <a:sym typeface="Symbol" pitchFamily="18" charset="2"/>
            </a:endParaRPr>
          </a:p>
          <a:p>
            <a:pPr>
              <a:defRPr/>
            </a:pPr>
            <a:endParaRPr lang="ru-RU" i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500563" y="188913"/>
          <a:ext cx="4195762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r:id="rId3" imgW="3492500" imgH="2514600" progId="ISISServer">
                  <p:embed/>
                </p:oleObj>
              </mc:Choice>
              <mc:Fallback>
                <p:oleObj r:id="rId3" imgW="3492500" imgH="25146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88913"/>
                        <a:ext cx="4195762" cy="301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" y="2585323"/>
            <a:ext cx="4581128" cy="427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77" y="4266276"/>
            <a:ext cx="4418523" cy="1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301"/>
            <a:ext cx="7164288" cy="45259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Третинна структура –</a:t>
            </a: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знаходження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всього поліпептидного ланцюга в тривимірному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просторі. До взаємодії вступають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бокові радикали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АК-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залишків</a:t>
            </a:r>
            <a:r>
              <a:rPr lang="ru-RU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:</a:t>
            </a:r>
            <a:endParaRPr lang="ru-RU" sz="1800" i="1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lvl="0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800" b="1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Іонно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(електростатична) взаємодія між </a:t>
            </a:r>
            <a:r>
              <a:rPr lang="uk-UA" sz="1800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іоногенними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групами АК (вільні </a:t>
            </a:r>
            <a:r>
              <a:rPr lang="uk-UA" sz="1800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карбоксильні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і аміногрупи</a:t>
            </a:r>
            <a:r>
              <a:rPr lang="ru-RU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);</a:t>
            </a:r>
          </a:p>
          <a:p>
            <a:pPr marL="176213" lvl="0" indent="-176213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Гідрофобна взаємодія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(обумовлена ван-дер-</a:t>
            </a:r>
            <a:r>
              <a:rPr lang="uk-UA" sz="1800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ваальсовими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силами) між неполярними групами А</a:t>
            </a:r>
            <a:r>
              <a:rPr lang="ru-RU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К</a:t>
            </a:r>
            <a:r>
              <a:rPr lang="ru-RU" sz="1800" i="1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;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800" b="1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Дисульфідний</a:t>
            </a: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зв’язок, 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утворюється між </a:t>
            </a:r>
            <a:r>
              <a:rPr lang="uk-UA" sz="1800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цистеїновими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залишками однієї або різних ланцюгів;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Водневий зв’язок, 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що виникає як між функціональними групами бічних радикалів, так і між ними та пептидними групами</a:t>
            </a:r>
            <a:r>
              <a:rPr lang="ru-RU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-"/>
              <a:defRPr/>
            </a:pPr>
            <a:endParaRPr lang="ru-RU" sz="1800" b="1" i="1" kern="1200" dirty="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ru-RU" sz="1800" b="1" i="1" kern="1200" dirty="0" smtClean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b="1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Четвертинна структура.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Утворюється за 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рахунок водневих, іонних і гідрофобних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  взаємодій між </a:t>
            </a:r>
            <a:r>
              <a:rPr lang="uk-UA" sz="1800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субодиничними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поліпептидними 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ланцюгами комплексу, що виконує біологічну 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функцію, не властиву окремо взятим </a:t>
            </a:r>
            <a:r>
              <a:rPr lang="uk-UA" sz="1800" i="1" kern="12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субодиницям</a:t>
            </a:r>
            <a:r>
              <a:rPr lang="uk-UA" sz="1800" i="1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(гемоглобін).</a:t>
            </a:r>
            <a:endParaRPr lang="uk-UA" dirty="0"/>
          </a:p>
        </p:txBody>
      </p:sp>
      <p:pic>
        <p:nvPicPr>
          <p:cNvPr id="34818" name="Picture 2" descr="C:\Users\Химия\Pictures\Рисунок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6632"/>
            <a:ext cx="2362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Химия\Pictures\Рисунок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677053"/>
            <a:ext cx="3203848" cy="31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252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000" b="1" cap="all" dirty="0" err="1" smtClean="0">
                <a:solidFill>
                  <a:srgbClr val="FF0000"/>
                </a:solidFill>
              </a:rPr>
              <a:t>Глютен</a:t>
            </a:r>
            <a:r>
              <a:rPr lang="uk-UA" sz="2000" b="1" dirty="0" smtClean="0">
                <a:solidFill>
                  <a:srgbClr val="FF0000"/>
                </a:solidFill>
              </a:rPr>
              <a:t> (клейковина) </a:t>
            </a:r>
            <a:r>
              <a:rPr lang="uk-UA" sz="1800" dirty="0" smtClean="0"/>
              <a:t>– складний рослинний білок, який входить  до складу багатьох  злакових (пшениця, овес,  жито, ячмінь), його додають в кетчуп, заморожені  овочі, соєві  соуси, косметичні засоби (губна помада, пудра), вітаміни в таблетках і капсулах</a:t>
            </a:r>
            <a:r>
              <a:rPr lang="ru-RU" sz="1800" dirty="0" smtClean="0"/>
              <a:t>.</a:t>
            </a:r>
            <a:endParaRPr lang="ru-RU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7347"/>
            <a:ext cx="2395918" cy="132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 bwMode="auto">
          <a:xfrm>
            <a:off x="3020565" y="978765"/>
            <a:ext cx="2931046" cy="1681637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«</a:t>
            </a:r>
            <a:r>
              <a:rPr lang="uk-UA" sz="2000" dirty="0" err="1" smtClean="0"/>
              <a:t>гідрогенізований</a:t>
            </a:r>
            <a:r>
              <a:rPr lang="uk-UA" sz="2000" dirty="0" smtClean="0"/>
              <a:t> рослинний білок »</a:t>
            </a:r>
          </a:p>
          <a:p>
            <a:r>
              <a:rPr lang="uk-UA" sz="2000" dirty="0" smtClean="0"/>
              <a:t>«текстурований рослинний білок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»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b="7836"/>
          <a:stretch/>
        </p:blipFill>
        <p:spPr bwMode="auto">
          <a:xfrm>
            <a:off x="3044032" y="2736084"/>
            <a:ext cx="1610861" cy="109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94" y="1108055"/>
            <a:ext cx="1992277" cy="14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1266"/>
            <a:ext cx="1752386" cy="116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8052" r="21735" b="17921"/>
          <a:stretch/>
        </p:blipFill>
        <p:spPr bwMode="auto">
          <a:xfrm>
            <a:off x="5170758" y="2661266"/>
            <a:ext cx="1728192" cy="117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02" y="2691790"/>
            <a:ext cx="1250567" cy="11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0904" y="3886911"/>
            <a:ext cx="9093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0" dirty="0" err="1" smtClean="0"/>
              <a:t>Глютен</a:t>
            </a:r>
            <a:r>
              <a:rPr lang="uk-UA" i="0" dirty="0" smtClean="0"/>
              <a:t> майже не розчиняється у воді;</a:t>
            </a:r>
          </a:p>
          <a:p>
            <a:r>
              <a:rPr lang="uk-UA" i="0" dirty="0" smtClean="0"/>
              <a:t>Через шкіру практично не всмоктується («+» для косметичних засобів)</a:t>
            </a:r>
            <a:r>
              <a:rPr lang="uk-UA" dirty="0" smtClean="0"/>
              <a:t>.</a:t>
            </a:r>
          </a:p>
          <a:p>
            <a:r>
              <a:rPr lang="uk-UA" b="1" i="0" cap="all" dirty="0" err="1" smtClean="0">
                <a:solidFill>
                  <a:srgbClr val="FF0000"/>
                </a:solidFill>
              </a:rPr>
              <a:t>Целіакія</a:t>
            </a:r>
            <a:r>
              <a:rPr lang="uk-UA" i="0" cap="all" dirty="0" smtClean="0"/>
              <a:t> </a:t>
            </a:r>
            <a:r>
              <a:rPr lang="uk-UA" i="0" dirty="0" smtClean="0"/>
              <a:t>ураження 1% населення. За 200 років частота </a:t>
            </a:r>
            <a:r>
              <a:rPr lang="uk-UA" i="0" dirty="0" err="1" smtClean="0"/>
              <a:t>целіакії</a:t>
            </a:r>
            <a:r>
              <a:rPr lang="uk-UA" i="0" dirty="0" smtClean="0"/>
              <a:t> </a:t>
            </a:r>
            <a:r>
              <a:rPr lang="uk-UA" i="0" dirty="0" smtClean="0">
                <a:latin typeface="Times New Roman"/>
                <a:cs typeface="Times New Roman"/>
              </a:rPr>
              <a:t>↑ </a:t>
            </a:r>
            <a:r>
              <a:rPr lang="uk-UA" i="0" dirty="0" smtClean="0">
                <a:latin typeface="+mn-lt"/>
                <a:cs typeface="Times New Roman"/>
              </a:rPr>
              <a:t>на </a:t>
            </a:r>
            <a:r>
              <a:rPr lang="ru-RU" i="0" dirty="0" smtClean="0">
                <a:latin typeface="+mn-lt"/>
                <a:cs typeface="Times New Roman"/>
              </a:rPr>
              <a:t>400%.</a:t>
            </a:r>
          </a:p>
          <a:p>
            <a:pPr algn="ctr"/>
            <a:r>
              <a:rPr lang="uk-UA" b="1" i="0" dirty="0" smtClean="0">
                <a:solidFill>
                  <a:srgbClr val="FF0000"/>
                </a:solidFill>
                <a:latin typeface="+mn-lt"/>
                <a:cs typeface="Times New Roman"/>
              </a:rPr>
              <a:t>Симптоми</a:t>
            </a:r>
          </a:p>
          <a:p>
            <a:r>
              <a:rPr lang="uk-UA" i="0" dirty="0" smtClean="0">
                <a:latin typeface="+mn-lt"/>
                <a:cs typeface="Times New Roman"/>
              </a:rPr>
              <a:t>Біль у животі, діарея, слабкість, втома, фолікулярний кератоз, </a:t>
            </a:r>
            <a:r>
              <a:rPr lang="uk-UA" i="0" dirty="0" err="1" smtClean="0">
                <a:latin typeface="+mn-lt"/>
                <a:cs typeface="Times New Roman"/>
              </a:rPr>
              <a:t>аутоімунні</a:t>
            </a:r>
            <a:r>
              <a:rPr lang="uk-UA" i="0" dirty="0" smtClean="0">
                <a:latin typeface="+mn-lt"/>
                <a:cs typeface="Times New Roman"/>
              </a:rPr>
              <a:t> захворювання, запаморочення, головний біль, </a:t>
            </a:r>
            <a:r>
              <a:rPr lang="uk-UA" i="0" dirty="0" err="1" smtClean="0">
                <a:latin typeface="+mn-lt"/>
                <a:cs typeface="Times New Roman"/>
              </a:rPr>
              <a:t>фіброміалгія</a:t>
            </a:r>
            <a:r>
              <a:rPr lang="uk-UA" i="0" dirty="0" smtClean="0">
                <a:latin typeface="+mn-lt"/>
                <a:cs typeface="Times New Roman"/>
              </a:rPr>
              <a:t>, запалення, </a:t>
            </a:r>
          </a:p>
          <a:p>
            <a:r>
              <a:rPr lang="uk-UA" i="0" dirty="0" smtClean="0">
                <a:latin typeface="+mn-lt"/>
                <a:cs typeface="Times New Roman"/>
              </a:rPr>
              <a:t>набряк, біль в суглобах</a:t>
            </a:r>
            <a:r>
              <a:rPr lang="ru-RU" i="0" dirty="0" smtClean="0">
                <a:latin typeface="+mn-lt"/>
                <a:cs typeface="Times New Roman"/>
              </a:rPr>
              <a:t>.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69" y="4703039"/>
            <a:ext cx="1223731" cy="8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78" y="5608011"/>
            <a:ext cx="1624785" cy="11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9901" y="6543658"/>
            <a:ext cx="288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</a:rPr>
              <a:t>БЕЗГЛЮТЕНОВА ДІЄТА</a:t>
            </a:r>
            <a:endParaRPr lang="ru-RU" b="1" i="0" dirty="0">
              <a:solidFill>
                <a:srgbClr val="FF0000"/>
              </a:solidFill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30" y="5918236"/>
            <a:ext cx="1368013" cy="9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82"/>
          <a:stretch/>
        </p:blipFill>
        <p:spPr bwMode="auto">
          <a:xfrm>
            <a:off x="4386437" y="5608011"/>
            <a:ext cx="1565173" cy="8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/>
          <a:stretch/>
        </p:blipFill>
        <p:spPr bwMode="auto">
          <a:xfrm>
            <a:off x="2962743" y="5903930"/>
            <a:ext cx="1246779" cy="95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54" y="5636831"/>
            <a:ext cx="1488309" cy="86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" y="5876563"/>
            <a:ext cx="1186192" cy="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РЕНІН-</a:t>
            </a:r>
            <a:r>
              <a:rPr lang="uk-UA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АНГІОТЕНЗИН</a:t>
            </a: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ПЕРЕТВОРЮВАЛЬНА СИСТЕМА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727227"/>
              </p:ext>
            </p:extLst>
          </p:nvPr>
        </p:nvGraphicFramePr>
        <p:xfrm>
          <a:off x="539552" y="1628799"/>
          <a:ext cx="828092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868144" y="6352655"/>
            <a:ext cx="2555776" cy="41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БЛОКАТОРИ АТ-Р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" y="404664"/>
            <a:ext cx="37102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620688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Популярний рецепт білкового коктейлю, який, як стверджують, приймає Шварценеггер. Для його приготування потрібно змішати дві склянки молока з половиною склянки нежирного молочного порошку, одним домашнім курячим яйцем і половиною порції пломбіру (або будь-якого вершкового морозива). У суміш можна за бажанням додати ягоди і ягідний сироп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8" y="3906431"/>
            <a:ext cx="3611319" cy="215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" y="3760009"/>
            <a:ext cx="3671469" cy="244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7025" y="39688"/>
            <a:ext cx="8229600" cy="863600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БІЛКИ</a:t>
            </a:r>
            <a:endParaRPr lang="ru-RU" sz="32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9"/>
          <a:stretch>
            <a:fillRect/>
          </a:stretch>
        </p:blipFill>
        <p:spPr bwMode="auto">
          <a:xfrm>
            <a:off x="6156325" y="2492375"/>
            <a:ext cx="2832100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25400" y="1526867"/>
            <a:ext cx="9144000" cy="499816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800" dirty="0" smtClean="0"/>
              <a:t>Високомолекулярні природні полімери, побудовані із залишків </a:t>
            </a:r>
            <a:r>
              <a:rPr lang="el-GR" sz="2800" dirty="0" smtClean="0"/>
              <a:t>α-</a:t>
            </a:r>
            <a:r>
              <a:rPr lang="ru-RU" sz="2800" dirty="0"/>
              <a:t>АК, </a:t>
            </a:r>
            <a:r>
              <a:rPr lang="uk-UA" sz="2800" dirty="0" smtClean="0"/>
              <a:t>з'єднані пептидними (</a:t>
            </a:r>
            <a:r>
              <a:rPr lang="uk-UA" sz="2800" dirty="0" err="1" smtClean="0"/>
              <a:t>амідними</a:t>
            </a:r>
            <a:r>
              <a:rPr lang="uk-UA" sz="2800" dirty="0" smtClean="0"/>
              <a:t>) зв'язками.</a:t>
            </a:r>
          </a:p>
          <a:p>
            <a:pPr marL="0" indent="0" eaLnBrk="1" hangingPunct="1">
              <a:buFontTx/>
              <a:buNone/>
            </a:pPr>
            <a:endParaRPr lang="ru-RU" sz="2800" dirty="0" smtClean="0"/>
          </a:p>
          <a:p>
            <a:pPr marL="0" indent="0" eaLnBrk="1" hangingPunct="1">
              <a:buFontTx/>
              <a:buNone/>
            </a:pPr>
            <a:endParaRPr lang="ru-RU" sz="2800" dirty="0" smtClean="0"/>
          </a:p>
          <a:p>
            <a:pPr marL="0" indent="0" eaLnBrk="1" hangingPunct="1">
              <a:buFontTx/>
              <a:buNone/>
            </a:pPr>
            <a:r>
              <a:rPr lang="ru-RU" sz="2800" dirty="0" err="1"/>
              <a:t>Білки</a:t>
            </a:r>
            <a:r>
              <a:rPr lang="ru-RU" sz="2800" dirty="0"/>
              <a:t> з </a:t>
            </a:r>
            <a:r>
              <a:rPr lang="ru-RU" sz="2800" dirty="0" err="1"/>
              <a:t>низькою</a:t>
            </a:r>
            <a:r>
              <a:rPr lang="ru-RU" sz="2800" dirty="0"/>
              <a:t> молекулярною </a:t>
            </a:r>
            <a:r>
              <a:rPr lang="ru-RU" sz="2800" dirty="0" err="1" smtClean="0"/>
              <a:t>масою-пептиди</a:t>
            </a:r>
            <a:endParaRPr lang="ru-RU" sz="2800" dirty="0"/>
          </a:p>
          <a:p>
            <a:pPr marL="0" indent="0" eaLnBrk="1" hangingPunct="1">
              <a:buFontTx/>
              <a:buNone/>
            </a:pPr>
            <a:r>
              <a:rPr lang="el-GR" sz="2800" dirty="0"/>
              <a:t>α-</a:t>
            </a:r>
            <a:r>
              <a:rPr lang="ru-RU" sz="2800" dirty="0"/>
              <a:t>АК - </a:t>
            </a:r>
            <a:r>
              <a:rPr lang="ru-RU" sz="2800" dirty="0" err="1"/>
              <a:t>мономерні</a:t>
            </a:r>
            <a:r>
              <a:rPr lang="ru-RU" sz="2800" dirty="0"/>
              <a:t> </a:t>
            </a:r>
            <a:r>
              <a:rPr lang="ru-RU" sz="2800" dirty="0" err="1"/>
              <a:t>одиниці</a:t>
            </a:r>
            <a:r>
              <a:rPr lang="ru-RU" sz="2800" dirty="0"/>
              <a:t> Б і </a:t>
            </a:r>
            <a:r>
              <a:rPr lang="ru-RU" sz="2800" dirty="0" err="1"/>
              <a:t>пептидів</a:t>
            </a:r>
            <a:r>
              <a:rPr lang="ru-RU" sz="2800" dirty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sz="2800" dirty="0"/>
              <a:t>1 </a:t>
            </a:r>
            <a:r>
              <a:rPr lang="ru-RU" sz="2800" dirty="0" smtClean="0"/>
              <a:t>гр.: </a:t>
            </a:r>
            <a:r>
              <a:rPr lang="ru-RU" sz="2800" dirty="0" err="1"/>
              <a:t>Протеїногенні</a:t>
            </a:r>
            <a:r>
              <a:rPr lang="ru-RU" sz="2800" dirty="0"/>
              <a:t> АК </a:t>
            </a:r>
            <a:r>
              <a:rPr lang="ru-RU" sz="2800" dirty="0" smtClean="0"/>
              <a:t>– </a:t>
            </a:r>
            <a:r>
              <a:rPr lang="ru-RU" sz="2800" dirty="0" err="1" smtClean="0"/>
              <a:t>входять</a:t>
            </a:r>
            <a:r>
              <a:rPr lang="ru-RU" sz="2800" dirty="0" smtClean="0"/>
              <a:t> </a:t>
            </a:r>
            <a:r>
              <a:rPr lang="ru-RU" sz="2800" dirty="0"/>
              <a:t>до складу Б (</a:t>
            </a:r>
            <a:r>
              <a:rPr lang="el-GR" sz="2800" dirty="0"/>
              <a:t>α-</a:t>
            </a:r>
            <a:r>
              <a:rPr lang="ru-RU" sz="2800" dirty="0"/>
              <a:t>АК)</a:t>
            </a:r>
          </a:p>
          <a:p>
            <a:pPr marL="0" indent="0" eaLnBrk="1" hangingPunct="1">
              <a:buFontTx/>
              <a:buNone/>
            </a:pPr>
            <a:r>
              <a:rPr lang="ru-RU" sz="2800" dirty="0"/>
              <a:t>2 </a:t>
            </a:r>
            <a:r>
              <a:rPr lang="ru-RU" sz="2800" dirty="0" smtClean="0"/>
              <a:t>гр.: </a:t>
            </a:r>
            <a:r>
              <a:rPr lang="ru-RU" sz="2800" dirty="0" err="1" smtClean="0"/>
              <a:t>непротеїногенні</a:t>
            </a:r>
            <a:r>
              <a:rPr lang="ru-RU" sz="2800" dirty="0" smtClean="0"/>
              <a:t> </a:t>
            </a:r>
            <a:r>
              <a:rPr lang="ru-RU" sz="2800" dirty="0"/>
              <a:t>АК </a:t>
            </a:r>
            <a:r>
              <a:rPr lang="ru-RU" sz="2800" dirty="0" smtClean="0"/>
              <a:t>– не </a:t>
            </a:r>
            <a:r>
              <a:rPr lang="ru-RU" sz="2800" dirty="0" err="1"/>
              <a:t>беруть</a:t>
            </a:r>
            <a:r>
              <a:rPr lang="ru-RU" sz="2800" dirty="0"/>
              <a:t> </a:t>
            </a:r>
            <a:r>
              <a:rPr lang="ru-RU" sz="2800" dirty="0" err="1"/>
              <a:t>участі</a:t>
            </a:r>
            <a:r>
              <a:rPr lang="ru-RU" sz="2800" dirty="0"/>
              <a:t> в </a:t>
            </a:r>
            <a:r>
              <a:rPr lang="ru-RU" sz="2800" dirty="0" err="1"/>
              <a:t>утворенні</a:t>
            </a:r>
            <a:r>
              <a:rPr lang="ru-RU" sz="2800" dirty="0"/>
              <a:t> Б.</a:t>
            </a:r>
            <a:endParaRPr lang="ru-RU" sz="1800" dirty="0" smtClean="0"/>
          </a:p>
          <a:p>
            <a:pPr marL="0" indent="0"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/>
          <a:stretch>
            <a:fillRect/>
          </a:stretch>
        </p:blipFill>
        <p:spPr bwMode="auto">
          <a:xfrm>
            <a:off x="6784975" y="31750"/>
            <a:ext cx="2384425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88632" cy="77809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</a:t>
            </a:r>
            <a:r>
              <a:rPr lang="uk-UA" sz="3600" dirty="0" err="1" smtClean="0">
                <a:solidFill>
                  <a:srgbClr val="FF0000"/>
                </a:solidFill>
              </a:rPr>
              <a:t>ласифікація</a:t>
            </a:r>
            <a:r>
              <a:rPr lang="uk-UA" sz="3600" dirty="0" smtClean="0">
                <a:solidFill>
                  <a:srgbClr val="FF0000"/>
                </a:solidFill>
              </a:rPr>
              <a:t> білків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88741"/>
            <a:ext cx="8363272" cy="1044116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/>
              <a:t>Протеїни (прості)	Протеїди (складні)</a:t>
            </a:r>
          </a:p>
          <a:p>
            <a:pPr marL="0" indent="0">
              <a:buNone/>
            </a:pPr>
            <a:r>
              <a:rPr lang="uk-UA" sz="2800" dirty="0" smtClean="0"/>
              <a:t>	АК			</a:t>
            </a:r>
            <a:r>
              <a:rPr lang="uk-UA" sz="1600" b="1" dirty="0" err="1" smtClean="0"/>
              <a:t>АК</a:t>
            </a:r>
            <a:r>
              <a:rPr lang="uk-UA" sz="1600" b="1" dirty="0" smtClean="0"/>
              <a:t>  + ПРОСТЕТИЧНІ ГР. (НЕБІЛКОВА Ч</a:t>
            </a:r>
            <a:r>
              <a:rPr lang="uk-UA" sz="1400" b="1" dirty="0" smtClean="0"/>
              <a:t>.)</a:t>
            </a:r>
            <a:endParaRPr lang="uk-UA" sz="1800" b="1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>
            <a:off x="2735796" y="728700"/>
            <a:ext cx="64807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4716016" y="728700"/>
            <a:ext cx="72008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1547664" y="1556792"/>
            <a:ext cx="0" cy="18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>
            <a:off x="4211960" y="1511787"/>
            <a:ext cx="0" cy="270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5433239" y="1511787"/>
            <a:ext cx="0" cy="270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437519" y="2347262"/>
            <a:ext cx="2792106" cy="26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sz="1600" b="1" i="0" dirty="0" smtClean="0"/>
              <a:t>НК (НУКЛЕОПРОТЕЇДИ</a:t>
            </a:r>
            <a:r>
              <a:rPr lang="uk-UA" sz="1200" b="1" i="0" dirty="0" smtClean="0"/>
              <a:t>)</a:t>
            </a:r>
            <a:endParaRPr lang="uk-UA" sz="1800" b="1" i="0" dirty="0"/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6865999" y="2022467"/>
            <a:ext cx="0" cy="270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Объект 2"/>
          <p:cNvSpPr txBox="1">
            <a:spLocks/>
          </p:cNvSpPr>
          <p:nvPr/>
        </p:nvSpPr>
        <p:spPr bwMode="auto">
          <a:xfrm>
            <a:off x="5876620" y="2679626"/>
            <a:ext cx="3447908" cy="4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sz="1600" b="1" i="0" dirty="0" smtClean="0"/>
              <a:t>ЛІПІДИ (ЛІПОПРОТЕЇДИ)</a:t>
            </a:r>
            <a:endParaRPr lang="uk-UA" sz="2400" b="1" i="0" dirty="0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6300192" y="2013947"/>
            <a:ext cx="0" cy="599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471592" y="3036906"/>
            <a:ext cx="3672408" cy="58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sz="1600" b="1" i="0" dirty="0" smtClean="0"/>
              <a:t>ЗАЛИШКИ ФОСФАТНОЇ </a:t>
            </a:r>
          </a:p>
          <a:p>
            <a:pPr marL="0" indent="0">
              <a:buFontTx/>
              <a:buNone/>
            </a:pPr>
            <a:r>
              <a:rPr lang="uk-UA" sz="1600" b="1" i="0" dirty="0" smtClean="0"/>
              <a:t>КИСЛОТИ</a:t>
            </a:r>
            <a:r>
              <a:rPr lang="uk-UA" sz="1600" b="1" i="0" dirty="0"/>
              <a:t> </a:t>
            </a:r>
            <a:r>
              <a:rPr lang="uk-UA" sz="1600" b="1" i="0" dirty="0" smtClean="0"/>
              <a:t>(ФОСФОПРОТЕЇДИ )</a:t>
            </a:r>
            <a:endParaRPr lang="uk-UA" sz="2400" b="1" i="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5076056" y="3625408"/>
            <a:ext cx="3591924" cy="4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1" i="0" dirty="0" smtClean="0"/>
              <a:t>Kat  Me + </a:t>
            </a:r>
            <a:r>
              <a:rPr lang="uk-UA" sz="1400" b="1" i="0" dirty="0" smtClean="0"/>
              <a:t>Не Б мол. (У ГЕМОГЛОБІНІ З ПОРФІНОВИМ ЯДРОМ)</a:t>
            </a:r>
            <a:endParaRPr lang="uk-UA" sz="2000" b="1" i="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4211960" y="4483925"/>
            <a:ext cx="3629227" cy="4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sz="1800" b="1" i="0" dirty="0" smtClean="0"/>
              <a:t>ВУГЛЕВОДИ (ГЛІКОПРОТЕЇДИ</a:t>
            </a:r>
            <a:r>
              <a:rPr lang="uk-UA" sz="1400" b="1" i="0" dirty="0"/>
              <a:t>)</a:t>
            </a:r>
            <a:endParaRPr lang="uk-UA" sz="2000" b="1" i="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4748428" y="4076938"/>
            <a:ext cx="4576100" cy="4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sz="1600" b="1" i="0" dirty="0" smtClean="0"/>
              <a:t>ПІГМЕНТНА СПОЛУКА (ХРОМОПРОТЕЇДИ)</a:t>
            </a:r>
            <a:endParaRPr lang="uk-UA" sz="2400" b="1" i="0" dirty="0"/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>
            <a:off x="4723441" y="1996873"/>
            <a:ext cx="0" cy="2487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5076056" y="2022467"/>
            <a:ext cx="0" cy="20544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5469081" y="2007762"/>
            <a:ext cx="0" cy="16197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5868144" y="2013947"/>
            <a:ext cx="0" cy="1035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74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АМІНОКИСЛОТИ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763" y="549275"/>
            <a:ext cx="9144001" cy="482441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uk-UA" sz="2400" dirty="0" smtClean="0"/>
              <a:t>Структурні мономери білків, похідні карбонових кислот, у яких </a:t>
            </a:r>
            <a:r>
              <a:rPr lang="uk-UA" sz="2400" b="1" dirty="0" smtClean="0"/>
              <a:t>1</a:t>
            </a:r>
            <a:r>
              <a:rPr lang="uk-UA" sz="2400" dirty="0" smtClean="0"/>
              <a:t> або більше атомів </a:t>
            </a:r>
            <a:r>
              <a:rPr lang="uk-UA" sz="2400" b="1" dirty="0" smtClean="0"/>
              <a:t>Н </a:t>
            </a:r>
            <a:r>
              <a:rPr lang="uk-UA" sz="2400" dirty="0" smtClean="0"/>
              <a:t>вуглецевого ланцюга </a:t>
            </a:r>
            <a:r>
              <a:rPr lang="uk-UA" sz="2400" dirty="0" err="1" smtClean="0"/>
              <a:t>заміщен</a:t>
            </a:r>
            <a:r>
              <a:rPr lang="ru-RU" sz="2400" dirty="0" err="1" smtClean="0"/>
              <a:t>ий</a:t>
            </a:r>
            <a:r>
              <a:rPr lang="ru-RU" sz="2400" dirty="0" smtClean="0"/>
              <a:t>           на – 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dirty="0" smtClean="0"/>
              <a:t>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СООН </a:t>
            </a:r>
          </a:p>
          <a:p>
            <a:pPr marL="0" indent="0" eaLnBrk="1" hangingPunct="1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АК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RCH(NH</a:t>
            </a:r>
            <a:r>
              <a:rPr lang="en-US" sz="24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)COOH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КЛАСИФІКАЦІЯ АК: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l-GR" sz="2400" dirty="0" smtClean="0">
                <a:cs typeface="Times New Roman" pitchFamily="18" charset="0"/>
              </a:rPr>
              <a:t>α</a:t>
            </a:r>
            <a:r>
              <a:rPr lang="ru-RU" sz="2400" dirty="0" smtClean="0">
                <a:cs typeface="Times New Roman" pitchFamily="18" charset="0"/>
              </a:rPr>
              <a:t>, </a:t>
            </a:r>
            <a:r>
              <a:rPr lang="el-GR" sz="2400" dirty="0" smtClean="0"/>
              <a:t>β</a:t>
            </a:r>
            <a:r>
              <a:rPr lang="ru-RU" sz="2400" dirty="0" smtClean="0"/>
              <a:t>, </a:t>
            </a:r>
            <a:r>
              <a:rPr lang="el-GR" sz="2400" dirty="0" smtClean="0"/>
              <a:t>γ</a:t>
            </a:r>
            <a:endParaRPr lang="ru-RU" sz="2400" dirty="0" smtClean="0"/>
          </a:p>
          <a:p>
            <a:pPr marL="0" indent="0" eaLnBrk="1" hangingPunct="1"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ru-RU" sz="2400" dirty="0" smtClean="0"/>
              <a:t>2. </a:t>
            </a:r>
            <a:r>
              <a:rPr lang="uk-UA" sz="2400" dirty="0" smtClean="0"/>
              <a:t>Фізіологічно: замінні та незамінні (лейцин, ізолейцин, </a:t>
            </a:r>
            <a:r>
              <a:rPr lang="uk-UA" sz="2400" dirty="0" err="1" smtClean="0"/>
              <a:t>треонін</a:t>
            </a:r>
            <a:r>
              <a:rPr lang="uk-UA" sz="2400" dirty="0" smtClean="0"/>
              <a:t>, лізин, фенілаланін, метіонін, триптофан, для дітей - </a:t>
            </a:r>
            <a:r>
              <a:rPr lang="uk-UA" sz="2400" dirty="0" err="1" smtClean="0"/>
              <a:t>гістидин</a:t>
            </a:r>
            <a:r>
              <a:rPr lang="uk-UA" sz="2400" dirty="0" smtClean="0"/>
              <a:t>).</a:t>
            </a:r>
            <a:endParaRPr lang="uk-UA" sz="2400" dirty="0" smtClean="0">
              <a:cs typeface="Times New Roman" pitchFamily="18" charset="0"/>
            </a:endParaRPr>
          </a:p>
        </p:txBody>
      </p:sp>
      <p:graphicFrame>
        <p:nvGraphicFramePr>
          <p:cNvPr id="512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95027"/>
              </p:ext>
            </p:extLst>
          </p:nvPr>
        </p:nvGraphicFramePr>
        <p:xfrm>
          <a:off x="5580112" y="1628800"/>
          <a:ext cx="14398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" name="ISIS/Draw Sketch" r:id="rId3" imgW="1047600" imgH="714240" progId="ISISServer">
                  <p:embed/>
                </p:oleObj>
              </mc:Choice>
              <mc:Fallback>
                <p:oleObj name="ISIS/Draw Sketch" r:id="rId3" imgW="1047600" imgH="71424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628800"/>
                        <a:ext cx="143986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14142"/>
            <a:ext cx="3538667" cy="1071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142"/>
            <a:ext cx="2987824" cy="152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14142"/>
            <a:ext cx="2383422" cy="103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АМІНОКИСЛОТИ</a:t>
            </a:r>
            <a:endParaRPr lang="ru-RU" sz="32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15888" y="735013"/>
            <a:ext cx="9028112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dirty="0" smtClean="0"/>
              <a:t>3. </a:t>
            </a:r>
            <a:r>
              <a:rPr lang="uk-UA" sz="2400" dirty="0" smtClean="0"/>
              <a:t>За будовою </a:t>
            </a:r>
            <a:r>
              <a:rPr lang="ru-RU" sz="2400" dirty="0" smtClean="0"/>
              <a:t>(</a:t>
            </a:r>
            <a:r>
              <a:rPr lang="uk-UA" sz="2400" dirty="0" smtClean="0"/>
              <a:t>за хімічною природою залишку</a:t>
            </a:r>
            <a:r>
              <a:rPr lang="ru-RU" sz="2400" dirty="0" smtClean="0"/>
              <a:t>): </a:t>
            </a:r>
          </a:p>
          <a:p>
            <a:pPr marL="0" indent="0" eaLnBrk="1" hangingPunct="1">
              <a:buFontTx/>
              <a:buNone/>
            </a:pPr>
            <a:r>
              <a:rPr lang="uk-UA" sz="2400" dirty="0" smtClean="0"/>
              <a:t>Аліфатичні                                 Ароматичні </a:t>
            </a:r>
          </a:p>
          <a:p>
            <a:pPr marL="0" indent="0" eaLnBrk="1" hangingPunct="1">
              <a:buFontTx/>
              <a:buNone/>
            </a:pPr>
            <a:r>
              <a:rPr lang="ru-RU" sz="2400" dirty="0" err="1" smtClean="0"/>
              <a:t>NH</a:t>
            </a:r>
            <a:r>
              <a:rPr lang="ru-RU" sz="2400" baseline="-25000" dirty="0" err="1" smtClean="0"/>
              <a:t>2</a:t>
            </a:r>
            <a:r>
              <a:rPr lang="ru-RU" sz="2400" dirty="0" smtClean="0"/>
              <a:t> – CH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– COOH</a:t>
            </a:r>
          </a:p>
          <a:p>
            <a:pPr marL="0" indent="0" eaLnBrk="1" hangingPunct="1">
              <a:buFontTx/>
              <a:buNone/>
            </a:pPr>
            <a:r>
              <a:rPr lang="ru-RU" sz="2400" dirty="0" smtClean="0"/>
              <a:t>  </a:t>
            </a:r>
            <a:r>
              <a:rPr lang="ru-RU" sz="1800" dirty="0" err="1" smtClean="0"/>
              <a:t>гліцин</a:t>
            </a:r>
            <a:endParaRPr lang="ru-RU" sz="1800" dirty="0" smtClean="0"/>
          </a:p>
          <a:p>
            <a:pPr marL="0" indent="0" eaLnBrk="1" hangingPunct="1">
              <a:buFontTx/>
              <a:buNone/>
            </a:pPr>
            <a:r>
              <a:rPr lang="ru-RU" sz="2400" dirty="0" smtClean="0"/>
              <a:t>   </a:t>
            </a:r>
          </a:p>
          <a:p>
            <a:pPr marL="0" indent="0" eaLnBrk="1" hangingPunct="1">
              <a:buFontTx/>
              <a:buNone/>
            </a:pPr>
            <a:r>
              <a:rPr lang="uk-UA" sz="2400" dirty="0" smtClean="0"/>
              <a:t>Гетероциклічні</a:t>
            </a:r>
          </a:p>
          <a:p>
            <a:pPr marL="0" indent="0" eaLnBrk="1" hangingPunct="1">
              <a:buFontTx/>
              <a:buNone/>
            </a:pPr>
            <a:endParaRPr lang="ru-RU" sz="2400" dirty="0" smtClean="0"/>
          </a:p>
          <a:p>
            <a:pPr marL="0" indent="0" eaLnBrk="1" hangingPunct="1">
              <a:buFontTx/>
              <a:buNone/>
            </a:pPr>
            <a:endParaRPr lang="uk-UA" sz="2400" dirty="0" smtClean="0"/>
          </a:p>
          <a:p>
            <a:pPr marL="0" indent="0" eaLnBrk="1" hangingPunct="1">
              <a:buFontTx/>
              <a:buNone/>
            </a:pPr>
            <a:endParaRPr lang="uk-UA" sz="2400" dirty="0"/>
          </a:p>
          <a:p>
            <a:pPr marL="0" indent="0" eaLnBrk="1" hangingPunct="1">
              <a:buFontTx/>
              <a:buNone/>
            </a:pPr>
            <a:endParaRPr lang="uk-UA" sz="2400" dirty="0" smtClean="0"/>
          </a:p>
          <a:p>
            <a:pPr marL="0" indent="0" eaLnBrk="1" hangingPunct="1">
              <a:buFontTx/>
              <a:buNone/>
            </a:pPr>
            <a:endParaRPr lang="uk-UA" sz="2400" dirty="0"/>
          </a:p>
          <a:p>
            <a:pPr marL="0" indent="0" eaLnBrk="1" hangingPunct="1">
              <a:buFontTx/>
              <a:buNone/>
            </a:pPr>
            <a:endParaRPr lang="ru-RU" sz="2400" dirty="0"/>
          </a:p>
          <a:p>
            <a:pPr marL="0" lvl="0" indent="0" eaLnBrk="1" hangingPunct="1">
              <a:buNone/>
            </a:pPr>
            <a:r>
              <a:rPr lang="el-GR" sz="2400" dirty="0" smtClean="0">
                <a:solidFill>
                  <a:srgbClr val="000000"/>
                </a:solidFill>
              </a:rPr>
              <a:t>α</a:t>
            </a:r>
            <a:r>
              <a:rPr lang="ru-RU" sz="2400" dirty="0" smtClean="0">
                <a:solidFill>
                  <a:srgbClr val="000000"/>
                </a:solidFill>
              </a:rPr>
              <a:t>-АК-</a:t>
            </a:r>
            <a:r>
              <a:rPr lang="uk-UA" sz="2400" dirty="0" err="1" smtClean="0">
                <a:solidFill>
                  <a:srgbClr val="000000"/>
                </a:solidFill>
              </a:rPr>
              <a:t>ий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фрагмент входить до складу </a:t>
            </a:r>
            <a:r>
              <a:rPr lang="uk-UA" sz="2400" dirty="0" err="1" smtClean="0">
                <a:solidFill>
                  <a:srgbClr val="000000"/>
                </a:solidFill>
              </a:rPr>
              <a:t>гетероциклу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6148" name="Rectangle 17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65" y="3356992"/>
            <a:ext cx="4104456" cy="2238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97" y="1579020"/>
            <a:ext cx="3206324" cy="1471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472"/>
            <a:ext cx="8229600" cy="72008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КЛАСИФІКАЦІЯ </a:t>
            </a:r>
            <a:r>
              <a:rPr lang="el-GR" sz="3200" b="1" dirty="0">
                <a:solidFill>
                  <a:srgbClr val="FF0000"/>
                </a:solidFill>
              </a:rPr>
              <a:t>α-</a:t>
            </a:r>
            <a:r>
              <a:rPr lang="ru-RU" sz="3200" b="1" dirty="0">
                <a:solidFill>
                  <a:srgbClr val="FF0000"/>
                </a:solidFill>
              </a:rPr>
              <a:t>АМІНОКИСЛОТ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76" y="620688"/>
            <a:ext cx="8785096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4. </a:t>
            </a:r>
            <a:r>
              <a:rPr lang="ru-RU" sz="2400" dirty="0"/>
              <a:t>За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–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2 </a:t>
            </a:r>
            <a:r>
              <a:rPr lang="ru-RU" sz="2400" dirty="0" smtClean="0"/>
              <a:t>и</a:t>
            </a:r>
            <a:r>
              <a:rPr lang="ru-RU" sz="2400" baseline="-25000" dirty="0"/>
              <a:t> </a:t>
            </a:r>
            <a:r>
              <a:rPr lang="ru-RU" sz="2400" dirty="0" smtClean="0"/>
              <a:t>–СООН:</a:t>
            </a:r>
          </a:p>
          <a:p>
            <a:pPr marL="0" indent="0" algn="ctr">
              <a:buNone/>
            </a:pPr>
            <a:r>
              <a:rPr lang="uk-UA" sz="2400" dirty="0" err="1" smtClean="0">
                <a:solidFill>
                  <a:srgbClr val="000099"/>
                </a:solidFill>
              </a:rPr>
              <a:t>Моноаміномонокарбонові</a:t>
            </a:r>
            <a:r>
              <a:rPr lang="uk-UA" sz="2400" dirty="0" smtClean="0">
                <a:solidFill>
                  <a:srgbClr val="000099"/>
                </a:solidFill>
              </a:rPr>
              <a:t> (</a:t>
            </a:r>
            <a:r>
              <a:rPr lang="ru-RU" sz="2400" dirty="0" err="1" smtClean="0">
                <a:solidFill>
                  <a:srgbClr val="000099"/>
                </a:solidFill>
              </a:rPr>
              <a:t>нейтральні</a:t>
            </a:r>
            <a:r>
              <a:rPr lang="ru-RU" sz="2400" dirty="0" smtClean="0">
                <a:solidFill>
                  <a:srgbClr val="000099"/>
                </a:solidFill>
              </a:rPr>
              <a:t>)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uk-UA" sz="2400" dirty="0" err="1" smtClean="0">
                <a:solidFill>
                  <a:srgbClr val="000099"/>
                </a:solidFill>
              </a:rPr>
              <a:t>Моноамінодикарбонові</a:t>
            </a:r>
            <a:r>
              <a:rPr lang="uk-UA" sz="2400" dirty="0" smtClean="0">
                <a:solidFill>
                  <a:srgbClr val="000099"/>
                </a:solidFill>
              </a:rPr>
              <a:t> (кислі)</a:t>
            </a:r>
          </a:p>
          <a:p>
            <a:pPr marL="0" indent="0">
              <a:buNone/>
            </a:pPr>
            <a:r>
              <a:rPr lang="uk-UA" sz="1800" i="1" dirty="0" smtClean="0"/>
              <a:t>Аспарагінова і глутамінова кислоти, їх аміди.</a:t>
            </a:r>
          </a:p>
          <a:p>
            <a:pPr marL="0" indent="0" algn="ctr">
              <a:buNone/>
            </a:pPr>
            <a:r>
              <a:rPr lang="uk-UA" sz="2400" dirty="0" err="1" smtClean="0">
                <a:solidFill>
                  <a:srgbClr val="000099"/>
                </a:solidFill>
              </a:rPr>
              <a:t>Диаміномонокарбонові</a:t>
            </a:r>
            <a:r>
              <a:rPr lang="uk-UA" sz="2400" dirty="0" smtClean="0">
                <a:solidFill>
                  <a:srgbClr val="000099"/>
                </a:solidFill>
              </a:rPr>
              <a:t> (основні)</a:t>
            </a:r>
          </a:p>
          <a:p>
            <a:pPr marL="0" indent="0">
              <a:buNone/>
            </a:pPr>
            <a:r>
              <a:rPr lang="uk-UA" sz="1800" i="1" dirty="0" smtClean="0"/>
              <a:t>Орнітин, лізин, </a:t>
            </a:r>
            <a:r>
              <a:rPr lang="uk-UA" sz="1800" i="1" dirty="0" err="1" smtClean="0"/>
              <a:t>аргинін</a:t>
            </a:r>
            <a:r>
              <a:rPr lang="uk-UA" sz="1800" i="1" dirty="0" smtClean="0"/>
              <a:t>.</a:t>
            </a:r>
            <a:endParaRPr lang="uk-UA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14590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Аліфатичні</a:t>
            </a:r>
          </a:p>
          <a:p>
            <a:r>
              <a:rPr lang="uk-UA" dirty="0" smtClean="0"/>
              <a:t>Гліцин</a:t>
            </a:r>
          </a:p>
          <a:p>
            <a:r>
              <a:rPr lang="uk-UA" dirty="0" smtClean="0"/>
              <a:t>Аланін</a:t>
            </a:r>
          </a:p>
          <a:p>
            <a:r>
              <a:rPr lang="uk-UA" dirty="0" smtClean="0"/>
              <a:t>Валін</a:t>
            </a:r>
          </a:p>
          <a:p>
            <a:r>
              <a:rPr lang="uk-UA" dirty="0" smtClean="0"/>
              <a:t>Лейцин</a:t>
            </a:r>
          </a:p>
          <a:p>
            <a:r>
              <a:rPr lang="uk-UA" dirty="0" smtClean="0"/>
              <a:t>Ізолейцин</a:t>
            </a:r>
          </a:p>
          <a:p>
            <a:r>
              <a:rPr lang="uk-UA" dirty="0" err="1" smtClean="0"/>
              <a:t>Серин</a:t>
            </a:r>
            <a:endParaRPr lang="uk-UA" dirty="0" smtClean="0"/>
          </a:p>
          <a:p>
            <a:r>
              <a:rPr lang="uk-UA" dirty="0" err="1" smtClean="0"/>
              <a:t>Треонін</a:t>
            </a:r>
            <a:endParaRPr lang="uk-UA" dirty="0" smtClean="0"/>
          </a:p>
          <a:p>
            <a:r>
              <a:rPr lang="uk-UA" dirty="0" err="1" smtClean="0"/>
              <a:t>Цистеін</a:t>
            </a:r>
            <a:endParaRPr lang="uk-UA" dirty="0" smtClean="0"/>
          </a:p>
          <a:p>
            <a:r>
              <a:rPr lang="uk-UA" dirty="0" err="1" smtClean="0"/>
              <a:t>Метионін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796573" y="1495535"/>
            <a:ext cx="1500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Ароматичні</a:t>
            </a:r>
          </a:p>
          <a:p>
            <a:r>
              <a:rPr lang="uk-UA" dirty="0" smtClean="0"/>
              <a:t>Фенілаланін</a:t>
            </a:r>
          </a:p>
          <a:p>
            <a:r>
              <a:rPr lang="uk-UA" dirty="0" smtClean="0"/>
              <a:t>Тирозин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294238" y="1518643"/>
            <a:ext cx="18503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Гетероциклічні</a:t>
            </a:r>
          </a:p>
          <a:p>
            <a:r>
              <a:rPr lang="uk-UA" dirty="0" smtClean="0"/>
              <a:t>Триптофан</a:t>
            </a:r>
          </a:p>
          <a:p>
            <a:r>
              <a:rPr lang="uk-UA" dirty="0" err="1" smtClean="0"/>
              <a:t>Гістидин</a:t>
            </a:r>
            <a:endParaRPr lang="uk-UA" dirty="0" smtClean="0"/>
          </a:p>
          <a:p>
            <a:r>
              <a:rPr lang="uk-UA" dirty="0" smtClean="0"/>
              <a:t>Пролін</a:t>
            </a:r>
          </a:p>
          <a:p>
            <a:r>
              <a:rPr lang="uk-UA" dirty="0" err="1" smtClean="0"/>
              <a:t>Оксипролін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00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1633</Words>
  <Application>Microsoft Office PowerPoint</Application>
  <PresentationFormat>Экран (4:3)</PresentationFormat>
  <Paragraphs>452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 Unicode MS</vt:lpstr>
      <vt:lpstr>Arial</vt:lpstr>
      <vt:lpstr>Calibri</vt:lpstr>
      <vt:lpstr>Symbol</vt:lpstr>
      <vt:lpstr>Tahoma</vt:lpstr>
      <vt:lpstr>Times New Roman</vt:lpstr>
      <vt:lpstr>Оформление по умолчанию</vt:lpstr>
      <vt:lpstr>1_Тема Office</vt:lpstr>
      <vt:lpstr>ISIS/Draw Sketch</vt:lpstr>
      <vt:lpstr>Презентация PowerPoint</vt:lpstr>
      <vt:lpstr>Презентация PowerPoint</vt:lpstr>
      <vt:lpstr>БІЛКИ (ПРОТЕЇНИ)  БІОЛОГІЧНІ ФУНКЦІЇ БІЛКІВ</vt:lpstr>
      <vt:lpstr>Презентация PowerPoint</vt:lpstr>
      <vt:lpstr>БІЛКИ</vt:lpstr>
      <vt:lpstr>Класифікація білків</vt:lpstr>
      <vt:lpstr>АМІНОКИСЛОТИ</vt:lpstr>
      <vt:lpstr>АМІНОКИСЛОТИ</vt:lpstr>
      <vt:lpstr>КЛАСИФІКАЦІЯ α-АМІНОКИСЛОТ</vt:lpstr>
      <vt:lpstr>Презентация PowerPoint</vt:lpstr>
      <vt:lpstr>Презентация PowerPoint</vt:lpstr>
      <vt:lpstr>Презентация PowerPoint</vt:lpstr>
      <vt:lpstr>ЛІКАРСЬКІ ПРЕПАРАТИ, ЩО МІСТЯТЬ АК</vt:lpstr>
      <vt:lpstr>Презентация PowerPoint</vt:lpstr>
      <vt:lpstr>АМФОТЕРНІСТЬ АМІНОКИСЛОТ</vt:lpstr>
      <vt:lpstr>ХІМІЧНІ ВЛАСТИВОСТІ АК</vt:lpstr>
      <vt:lpstr>СПЕЦИФІЧНІ ВЛАСТИВОСТІ АК</vt:lpstr>
      <vt:lpstr>ЯКІСНІ АНАЛІТИЧНІ РЕАКЦІЇ НА АК</vt:lpstr>
      <vt:lpstr>ЯКІСНІ АНАЛІТИЧНІ РЕАКЦІЇ НА АК</vt:lpstr>
      <vt:lpstr>Презентация PowerPoint</vt:lpstr>
      <vt:lpstr>Перетворення амінокислот в організмі </vt:lpstr>
      <vt:lpstr>Перетворення амінокислот в організмі </vt:lpstr>
      <vt:lpstr>Презентация PowerPoint</vt:lpstr>
      <vt:lpstr>Презентация PowerPoint</vt:lpstr>
      <vt:lpstr>Презентация PowerPoint</vt:lpstr>
      <vt:lpstr>Структура білків</vt:lpstr>
      <vt:lpstr>АК-ну ПОСЛІДОВНІСТЬ ПЕПТИДІВ І БІЛКІВ ВИЗНАЧАЮТЬ МЕТОДОМ  ЕДМАНА</vt:lpstr>
      <vt:lpstr>АК-ий СКЛАД І ПОСЛІДОВНІСТЬ</vt:lpstr>
      <vt:lpstr>Презентация PowerPoint</vt:lpstr>
      <vt:lpstr>У білках розрізняють чотири рівня структури </vt:lpstr>
      <vt:lpstr>Презентация PowerPoint</vt:lpstr>
      <vt:lpstr>Презентация PowerPoint</vt:lpstr>
      <vt:lpstr>Презентация PowerPoint</vt:lpstr>
      <vt:lpstr>РЕНІН-АНГІОТЕНЗИН ПЕРЕТВОРЮВАЛЬНА СИСТЕМА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himlab</dc:creator>
  <cp:lastModifiedBy>RePack by Diakov</cp:lastModifiedBy>
  <cp:revision>33</cp:revision>
  <dcterms:modified xsi:type="dcterms:W3CDTF">2019-04-04T11:23:43Z</dcterms:modified>
</cp:coreProperties>
</file>