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6" r:id="rId2"/>
    <p:sldId id="288" r:id="rId3"/>
    <p:sldId id="289" r:id="rId4"/>
    <p:sldId id="290" r:id="rId5"/>
    <p:sldId id="257" r:id="rId6"/>
    <p:sldId id="258" r:id="rId7"/>
    <p:sldId id="291" r:id="rId8"/>
    <p:sldId id="293" r:id="rId9"/>
    <p:sldId id="294" r:id="rId10"/>
    <p:sldId id="297" r:id="rId11"/>
    <p:sldId id="296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98" r:id="rId20"/>
    <p:sldId id="299" r:id="rId21"/>
    <p:sldId id="300" r:id="rId22"/>
    <p:sldId id="267" r:id="rId23"/>
    <p:sldId id="301" r:id="rId24"/>
    <p:sldId id="268" r:id="rId25"/>
    <p:sldId id="302" r:id="rId26"/>
    <p:sldId id="269" r:id="rId27"/>
    <p:sldId id="303" r:id="rId28"/>
    <p:sldId id="270" r:id="rId29"/>
    <p:sldId id="304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307" r:id="rId38"/>
    <p:sldId id="278" r:id="rId39"/>
    <p:sldId id="279" r:id="rId40"/>
    <p:sldId id="285" r:id="rId41"/>
    <p:sldId id="305" r:id="rId42"/>
  </p:sldIdLst>
  <p:sldSz cx="9144000" cy="6858000" type="screen4x3"/>
  <p:notesSz cx="6667500" cy="99044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6600"/>
    <a:srgbClr val="990000"/>
    <a:srgbClr val="0000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2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327"/>
          </a:xfrm>
          <a:prstGeom prst="rect">
            <a:avLst/>
          </a:prstGeom>
        </p:spPr>
        <p:txBody>
          <a:bodyPr vert="horz" lIns="90169" tIns="45084" rIns="90169" bIns="450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707" y="1"/>
            <a:ext cx="2889250" cy="496327"/>
          </a:xfrm>
          <a:prstGeom prst="rect">
            <a:avLst/>
          </a:prstGeom>
        </p:spPr>
        <p:txBody>
          <a:bodyPr vert="horz" lIns="90169" tIns="45084" rIns="90169" bIns="45084" rtlCol="0"/>
          <a:lstStyle>
            <a:lvl1pPr algn="r">
              <a:defRPr sz="1200"/>
            </a:lvl1pPr>
          </a:lstStyle>
          <a:p>
            <a:fld id="{41FC913F-EB9D-43E9-AA32-F7ADE17ABA04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086"/>
            <a:ext cx="2889250" cy="496327"/>
          </a:xfrm>
          <a:prstGeom prst="rect">
            <a:avLst/>
          </a:prstGeom>
        </p:spPr>
        <p:txBody>
          <a:bodyPr vert="horz" lIns="90169" tIns="45084" rIns="90169" bIns="450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707" y="9408086"/>
            <a:ext cx="2889250" cy="496327"/>
          </a:xfrm>
          <a:prstGeom prst="rect">
            <a:avLst/>
          </a:prstGeom>
        </p:spPr>
        <p:txBody>
          <a:bodyPr vert="horz" lIns="90169" tIns="45084" rIns="90169" bIns="45084" rtlCol="0" anchor="b"/>
          <a:lstStyle>
            <a:lvl1pPr algn="r">
              <a:defRPr sz="1200"/>
            </a:lvl1pPr>
          </a:lstStyle>
          <a:p>
            <a:fld id="{BB7EDB50-5719-4BBF-B656-D805FBC8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73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327"/>
          </a:xfrm>
          <a:prstGeom prst="rect">
            <a:avLst/>
          </a:prstGeom>
        </p:spPr>
        <p:txBody>
          <a:bodyPr vert="horz" lIns="90169" tIns="45084" rIns="90169" bIns="45084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707" y="1"/>
            <a:ext cx="2889250" cy="496327"/>
          </a:xfrm>
          <a:prstGeom prst="rect">
            <a:avLst/>
          </a:prstGeom>
        </p:spPr>
        <p:txBody>
          <a:bodyPr vert="horz" lIns="90169" tIns="45084" rIns="90169" bIns="45084" rtlCol="0"/>
          <a:lstStyle>
            <a:lvl1pPr algn="r">
              <a:defRPr sz="1200"/>
            </a:lvl1pPr>
          </a:lstStyle>
          <a:p>
            <a:fld id="{2DFDE1D4-19E5-4D11-9DF6-9273BFD3213C}" type="datetimeFigureOut">
              <a:rPr lang="uk-UA" smtClean="0"/>
              <a:t>17.04.2019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69" tIns="45084" rIns="90169" bIns="45084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67270"/>
            <a:ext cx="5334000" cy="3899488"/>
          </a:xfrm>
          <a:prstGeom prst="rect">
            <a:avLst/>
          </a:prstGeom>
        </p:spPr>
        <p:txBody>
          <a:bodyPr vert="horz" lIns="90169" tIns="45084" rIns="90169" bIns="4508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086"/>
            <a:ext cx="2889250" cy="496327"/>
          </a:xfrm>
          <a:prstGeom prst="rect">
            <a:avLst/>
          </a:prstGeom>
        </p:spPr>
        <p:txBody>
          <a:bodyPr vert="horz" lIns="90169" tIns="45084" rIns="90169" bIns="45084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707" y="9408086"/>
            <a:ext cx="2889250" cy="496327"/>
          </a:xfrm>
          <a:prstGeom prst="rect">
            <a:avLst/>
          </a:prstGeom>
        </p:spPr>
        <p:txBody>
          <a:bodyPr vert="horz" lIns="90169" tIns="45084" rIns="90169" bIns="45084" rtlCol="0" anchor="b"/>
          <a:lstStyle>
            <a:lvl1pPr algn="r">
              <a:defRPr sz="1200"/>
            </a:lvl1pPr>
          </a:lstStyle>
          <a:p>
            <a:fld id="{923911BB-D255-4C49-B452-DC6C554849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78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11BB-D255-4C49-B452-DC6C55484933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896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11BB-D255-4C49-B452-DC6C55484933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13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CE55D-456D-47CB-BBCF-AC97FEED8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1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D258-D7DD-4203-BA33-14741F502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1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A88A6-B148-4F67-9BC6-476AE7168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5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6CBD-F89E-4F17-83E2-17F7F9F01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9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9CB0-E98D-4843-9A2A-7167F7904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8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9983E-A329-4EF1-A56C-FC7D030FA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9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490A-6C70-4C3C-AE4B-1355F98F4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1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920A-8F72-4C97-994A-9A1B58360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1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0BA6-9176-4BDB-818D-A958CC76E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7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BC91B-7A77-4732-BA8F-01973FB9F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1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18337-F423-4AD9-A940-B9BF5B0E9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0BB9F-5653-4C1F-999C-86D0A67F8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8DE3EC-4F48-45A0-B85D-72C730F59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7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3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8.wmf"/><Relationship Id="rId19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30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wmf"/><Relationship Id="rId9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11" Type="http://schemas.openxmlformats.org/officeDocument/2006/relationships/image" Target="../media/image56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63.png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61.png"/><Relationship Id="rId10" Type="http://schemas.openxmlformats.org/officeDocument/2006/relationships/image" Target="../media/image59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oleObject" Target="../embeddings/oleObject39.bin"/><Relationship Id="rId7" Type="http://schemas.openxmlformats.org/officeDocument/2006/relationships/image" Target="../media/image66.wmf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70.png"/><Relationship Id="rId5" Type="http://schemas.openxmlformats.org/officeDocument/2006/relationships/image" Target="../media/image68.jpeg"/><Relationship Id="rId10" Type="http://schemas.openxmlformats.org/officeDocument/2006/relationships/image" Target="../media/image67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9.wmf"/><Relationship Id="rId11" Type="http://schemas.openxmlformats.org/officeDocument/2006/relationships/image" Target="../media/image82.png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oleObject" Target="../embeddings/oleObject46.bin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85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4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8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9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0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0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0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0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10.png"/><Relationship Id="rId4" Type="http://schemas.openxmlformats.org/officeDocument/2006/relationships/image" Target="../media/image10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1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12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1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117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Харк</a:t>
            </a:r>
            <a:r>
              <a:rPr lang="uk-UA" sz="2800" i="0" dirty="0">
                <a:solidFill>
                  <a:srgbClr val="333399"/>
                </a:solidFill>
                <a:latin typeface="Arial" charset="0"/>
              </a:rPr>
              <a:t>і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національний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медичний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медичної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та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біоорганічної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хімії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«</a:t>
            </a:r>
            <a:r>
              <a:rPr lang="uk-UA" sz="2400" i="0" dirty="0">
                <a:solidFill>
                  <a:srgbClr val="006600"/>
                </a:solidFill>
                <a:latin typeface="Arial" charset="0"/>
              </a:rPr>
              <a:t>Біологічна та біоорганічна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хімія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»</a:t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Лекція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№ 5</a:t>
            </a:r>
          </a:p>
          <a:p>
            <a:pPr algn="ctr" eaLnBrk="1" hangingPunct="1">
              <a:spcBef>
                <a:spcPct val="50000"/>
              </a:spcBef>
            </a:pP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3200" i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sz="3200" i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Гетероциклічні сполуки. Будова, властивості і біологічна роль нуклеїнових кислот</a:t>
            </a:r>
            <a:endParaRPr lang="uk-UA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24" y="163847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74241" y="5761459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i="0" dirty="0">
                <a:solidFill>
                  <a:srgbClr val="6600CC"/>
                </a:solidFill>
              </a:rPr>
              <a:t>Лектор: </a:t>
            </a:r>
            <a:r>
              <a:rPr lang="uk-UA" sz="2000" b="1" i="0" dirty="0" err="1">
                <a:solidFill>
                  <a:srgbClr val="6600CC"/>
                </a:solidFill>
              </a:rPr>
              <a:t>зав.каф</a:t>
            </a:r>
            <a:r>
              <a:rPr lang="uk-UA" sz="2000" b="1" i="0" dirty="0">
                <a:solidFill>
                  <a:srgbClr val="6600CC"/>
                </a:solidFill>
              </a:rPr>
              <a:t>. </a:t>
            </a:r>
            <a:r>
              <a:rPr lang="ru-RU" sz="2000" b="1" i="0" dirty="0" err="1">
                <a:solidFill>
                  <a:srgbClr val="6600CC"/>
                </a:solidFill>
              </a:rPr>
              <a:t>медичної</a:t>
            </a:r>
            <a:r>
              <a:rPr lang="ru-RU" sz="2000" b="1" i="0" dirty="0">
                <a:solidFill>
                  <a:srgbClr val="6600CC"/>
                </a:solidFill>
              </a:rPr>
              <a:t> та </a:t>
            </a:r>
            <a:r>
              <a:rPr lang="ru-RU" sz="2000" b="1" i="0" dirty="0" err="1">
                <a:solidFill>
                  <a:srgbClr val="6600CC"/>
                </a:solidFill>
              </a:rPr>
              <a:t>біоорганічної</a:t>
            </a:r>
            <a:r>
              <a:rPr lang="ru-RU" sz="2000" b="1" i="0" dirty="0">
                <a:solidFill>
                  <a:srgbClr val="6600CC"/>
                </a:solidFill>
              </a:rPr>
              <a:t> </a:t>
            </a:r>
            <a:r>
              <a:rPr lang="ru-RU" sz="2000" b="1" i="0" dirty="0" err="1">
                <a:solidFill>
                  <a:srgbClr val="6600CC"/>
                </a:solidFill>
              </a:rPr>
              <a:t>хімії</a:t>
            </a:r>
            <a:r>
              <a:rPr lang="ru-RU" sz="2000" b="1" i="0" dirty="0">
                <a:solidFill>
                  <a:srgbClr val="6600CC"/>
                </a:solidFill>
              </a:rPr>
              <a:t>, </a:t>
            </a:r>
          </a:p>
          <a:p>
            <a:pPr algn="r"/>
            <a:r>
              <a:rPr lang="ru-RU" sz="2000" b="1" i="0" dirty="0" err="1">
                <a:solidFill>
                  <a:srgbClr val="6600CC"/>
                </a:solidFill>
              </a:rPr>
              <a:t>д.фарм.н</a:t>
            </a:r>
            <a:r>
              <a:rPr lang="ru-RU" sz="2000" b="1" i="0" dirty="0">
                <a:solidFill>
                  <a:srgbClr val="6600CC"/>
                </a:solidFill>
              </a:rPr>
              <a:t>., проф. </a:t>
            </a:r>
            <a:r>
              <a:rPr lang="ru-RU" sz="2000" b="1" i="0" dirty="0" err="1">
                <a:solidFill>
                  <a:srgbClr val="6600CC"/>
                </a:solidFill>
              </a:rPr>
              <a:t>Сирова</a:t>
            </a:r>
            <a:r>
              <a:rPr lang="ru-RU" sz="2000" b="1" i="0" dirty="0">
                <a:solidFill>
                  <a:srgbClr val="6600CC"/>
                </a:solidFill>
              </a:rPr>
              <a:t> Г.О.</a:t>
            </a:r>
          </a:p>
        </p:txBody>
      </p:sp>
    </p:spTree>
    <p:extLst>
      <p:ext uri="{BB962C8B-B14F-4D97-AF65-F5344CB8AC3E}">
        <p14:creationId xmlns:p14="http://schemas.microsoft.com/office/powerpoint/2010/main" val="25963639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96925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ПЯТИЧЛЕННІ ГЕТЕРОЦИКЛИ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з 1 гетероатомом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1268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875544"/>
              </p:ext>
            </p:extLst>
          </p:nvPr>
        </p:nvGraphicFramePr>
        <p:xfrm>
          <a:off x="179512" y="1061788"/>
          <a:ext cx="736286" cy="106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9" name="ISIS/Draw Sketch" r:id="rId3" imgW="559083" imgH="811243" progId="ISISServer">
                  <p:embed/>
                </p:oleObj>
              </mc:Choice>
              <mc:Fallback>
                <p:oleObj name="ISIS/Draw Sketch" r:id="rId3" imgW="559083" imgH="811243" progId="ISISServer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061788"/>
                        <a:ext cx="736286" cy="1060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1270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364776"/>
              </p:ext>
            </p:extLst>
          </p:nvPr>
        </p:nvGraphicFramePr>
        <p:xfrm>
          <a:off x="7818438" y="2597150"/>
          <a:ext cx="7874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0" name="ISIS/Draw Sketch" r:id="rId5" imgW="647640" imgH="914400" progId="ISISServer">
                  <p:embed/>
                </p:oleObj>
              </mc:Choice>
              <mc:Fallback>
                <p:oleObj name="ISIS/Draw Sketch" r:id="rId5" imgW="647640" imgH="914400" progId="ISISServer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438" y="2597150"/>
                        <a:ext cx="787400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1272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687096"/>
              </p:ext>
            </p:extLst>
          </p:nvPr>
        </p:nvGraphicFramePr>
        <p:xfrm>
          <a:off x="84138" y="4240213"/>
          <a:ext cx="7747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1" name="ISIS/Draw Sketch" r:id="rId7" imgW="561960" imgH="1114200" progId="ISISServer">
                  <p:embed/>
                </p:oleObj>
              </mc:Choice>
              <mc:Fallback>
                <p:oleObj name="ISIS/Draw Sketch" r:id="rId7" imgW="561960" imgH="1114200" progId="ISISServer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4240213"/>
                        <a:ext cx="774700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Объект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716780"/>
              </p:ext>
            </p:extLst>
          </p:nvPr>
        </p:nvGraphicFramePr>
        <p:xfrm>
          <a:off x="982663" y="860425"/>
          <a:ext cx="3074987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2" name="ISIS/Draw Sketch" r:id="rId9" imgW="2724120" imgH="1295280" progId="ISISServer">
                  <p:embed/>
                </p:oleObj>
              </mc:Choice>
              <mc:Fallback>
                <p:oleObj name="ISIS/Draw Sketch" r:id="rId9" imgW="2724120" imgH="1295280" progId="ISISServer">
                  <p:embed/>
                  <p:pic>
                    <p:nvPicPr>
                      <p:cNvPr id="0" name="Объект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860425"/>
                        <a:ext cx="3074987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08050"/>
            <a:ext cx="18716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5783263" y="903288"/>
            <a:ext cx="3077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0" dirty="0" err="1">
                <a:solidFill>
                  <a:srgbClr val="000000"/>
                </a:solidFill>
              </a:rPr>
              <a:t>Тетрагідрофурановий</a:t>
            </a:r>
            <a:r>
              <a:rPr lang="ru-RU" b="0" dirty="0">
                <a:solidFill>
                  <a:srgbClr val="000000"/>
                </a:solidFill>
              </a:rPr>
              <a:t> цикл</a:t>
            </a:r>
          </a:p>
        </p:txBody>
      </p:sp>
      <p:sp>
        <p:nvSpPr>
          <p:cNvPr id="11276" name="TextBox 12"/>
          <p:cNvSpPr txBox="1">
            <a:spLocks noChangeArrowheads="1"/>
          </p:cNvSpPr>
          <p:nvPr/>
        </p:nvSpPr>
        <p:spPr bwMode="auto">
          <a:xfrm>
            <a:off x="4371975" y="2270125"/>
            <a:ext cx="307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>
                <a:solidFill>
                  <a:srgbClr val="000000"/>
                </a:solidFill>
              </a:rPr>
              <a:t>Мускарин – токсин </a:t>
            </a:r>
            <a:r>
              <a:rPr lang="ru-RU" sz="1600" b="0" dirty="0" err="1">
                <a:solidFill>
                  <a:srgbClr val="000000"/>
                </a:solidFill>
              </a:rPr>
              <a:t>мухоморів</a:t>
            </a:r>
            <a:endParaRPr lang="ru-RU" sz="1600" b="0" dirty="0">
              <a:solidFill>
                <a:srgbClr val="000000"/>
              </a:solidFill>
            </a:endParaRPr>
          </a:p>
        </p:txBody>
      </p:sp>
      <p:pic>
        <p:nvPicPr>
          <p:cNvPr id="11277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6985" r="15446" b="5531"/>
          <a:stretch>
            <a:fillRect/>
          </a:stretch>
        </p:blipFill>
        <p:spPr bwMode="auto">
          <a:xfrm>
            <a:off x="7380288" y="1246188"/>
            <a:ext cx="1665287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278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19030"/>
              </p:ext>
            </p:extLst>
          </p:nvPr>
        </p:nvGraphicFramePr>
        <p:xfrm>
          <a:off x="1139825" y="4233863"/>
          <a:ext cx="2019300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3" name="ISIS/Draw Sketch" r:id="rId13" imgW="1571400" imgH="1266480" progId="ISISServer">
                  <p:embed/>
                </p:oleObj>
              </mc:Choice>
              <mc:Fallback>
                <p:oleObj name="ISIS/Draw Sketch" r:id="rId13" imgW="1571400" imgH="1266480" progId="ISISServer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4233863"/>
                        <a:ext cx="2019300" cy="161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470535"/>
              </p:ext>
            </p:extLst>
          </p:nvPr>
        </p:nvGraphicFramePr>
        <p:xfrm>
          <a:off x="3406775" y="4202906"/>
          <a:ext cx="1930400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4" name="ISIS/Draw Sketch" r:id="rId15" imgW="1206500" imgH="1451610" progId="ISISServer">
                  <p:embed/>
                </p:oleObj>
              </mc:Choice>
              <mc:Fallback>
                <p:oleObj name="ISIS/Draw Sketch" r:id="rId15" imgW="1206500" imgH="1451610" progId="ISISServer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4202906"/>
                        <a:ext cx="1930400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0" name="Picture 3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8" b="22063"/>
          <a:stretch>
            <a:fillRect/>
          </a:stretch>
        </p:blipFill>
        <p:spPr bwMode="auto">
          <a:xfrm>
            <a:off x="5629275" y="5367338"/>
            <a:ext cx="3508375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1" name="TextBox 15"/>
          <p:cNvSpPr txBox="1">
            <a:spLocks noChangeArrowheads="1"/>
          </p:cNvSpPr>
          <p:nvPr/>
        </p:nvSpPr>
        <p:spPr bwMode="auto">
          <a:xfrm>
            <a:off x="5657850" y="3789363"/>
            <a:ext cx="3587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uk-UA" sz="1600" b="0" dirty="0" err="1" smtClean="0">
                <a:solidFill>
                  <a:srgbClr val="000000"/>
                </a:solidFill>
              </a:rPr>
              <a:t>Тетрапірольні</a:t>
            </a:r>
            <a:r>
              <a:rPr lang="uk-UA" sz="1600" b="0" dirty="0" smtClean="0">
                <a:solidFill>
                  <a:srgbClr val="000000"/>
                </a:solidFill>
              </a:rPr>
              <a:t> системи: </a:t>
            </a:r>
            <a:r>
              <a:rPr lang="uk-UA" sz="1600" b="0" dirty="0" err="1" smtClean="0">
                <a:solidFill>
                  <a:srgbClr val="000000"/>
                </a:solidFill>
              </a:rPr>
              <a:t>порфін</a:t>
            </a:r>
            <a:endParaRPr lang="uk-UA" sz="1600" b="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uk-UA" sz="1600" b="0" dirty="0" err="1" smtClean="0">
                <a:solidFill>
                  <a:srgbClr val="000000"/>
                </a:solidFill>
              </a:rPr>
              <a:t>протопорфірин→структ.ел</a:t>
            </a:r>
            <a:r>
              <a:rPr lang="uk-UA" sz="1600" b="0" dirty="0" smtClean="0">
                <a:solidFill>
                  <a:srgbClr val="000000"/>
                </a:solidFill>
              </a:rPr>
              <a:t>. </a:t>
            </a:r>
            <a:r>
              <a:rPr lang="uk-UA" sz="1600" dirty="0" smtClean="0">
                <a:solidFill>
                  <a:srgbClr val="000000"/>
                </a:solidFill>
              </a:rPr>
              <a:t>ГЕМА</a:t>
            </a:r>
          </a:p>
          <a:p>
            <a:pPr eaLnBrk="1" hangingPunct="1"/>
            <a:r>
              <a:rPr lang="uk-UA" sz="1600" b="0" dirty="0" smtClean="0">
                <a:solidFill>
                  <a:srgbClr val="000000"/>
                </a:solidFill>
              </a:rPr>
              <a:t>хлорофіл</a:t>
            </a:r>
          </a:p>
          <a:p>
            <a:pPr eaLnBrk="1" hangingPunct="1"/>
            <a:r>
              <a:rPr lang="uk-UA" sz="1600" b="0" dirty="0" smtClean="0">
                <a:solidFill>
                  <a:srgbClr val="000000"/>
                </a:solidFill>
              </a:rPr>
              <a:t>цитохроми</a:t>
            </a:r>
          </a:p>
          <a:p>
            <a:pPr eaLnBrk="1" hangingPunct="1"/>
            <a:r>
              <a:rPr lang="uk-UA" sz="1600" b="0" dirty="0" err="1" smtClean="0">
                <a:solidFill>
                  <a:srgbClr val="000000"/>
                </a:solidFill>
              </a:rPr>
              <a:t>піроксидази</a:t>
            </a:r>
            <a:endParaRPr lang="uk-UA" sz="1600" b="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uk-UA" sz="1600" b="0" dirty="0" smtClean="0">
                <a:solidFill>
                  <a:srgbClr val="000000"/>
                </a:solidFill>
              </a:rPr>
              <a:t>вітамін </a:t>
            </a:r>
            <a:r>
              <a:rPr lang="uk-UA" sz="1600" b="0" dirty="0" err="1" smtClean="0">
                <a:solidFill>
                  <a:srgbClr val="000000"/>
                </a:solidFill>
              </a:rPr>
              <a:t>В</a:t>
            </a:r>
            <a:r>
              <a:rPr lang="uk-UA" sz="1600" b="0" baseline="-25000" dirty="0" err="1" smtClean="0">
                <a:solidFill>
                  <a:srgbClr val="000000"/>
                </a:solidFill>
              </a:rPr>
              <a:t>12</a:t>
            </a:r>
            <a:r>
              <a:rPr lang="uk-UA" sz="1600" b="0" dirty="0" smtClean="0">
                <a:solidFill>
                  <a:srgbClr val="000000"/>
                </a:solidFill>
              </a:rPr>
              <a:t> (</a:t>
            </a:r>
            <a:r>
              <a:rPr lang="uk-UA" sz="1600" b="0" dirty="0" err="1" smtClean="0">
                <a:solidFill>
                  <a:srgbClr val="000000"/>
                </a:solidFill>
              </a:rPr>
              <a:t>ціанокоболамін</a:t>
            </a:r>
            <a:r>
              <a:rPr lang="ru-RU" sz="1600" b="0" dirty="0" smtClean="0">
                <a:solidFill>
                  <a:srgbClr val="000000"/>
                </a:solidFill>
              </a:rPr>
              <a:t>)</a:t>
            </a:r>
            <a:endParaRPr lang="ru-RU" sz="1600" b="0" dirty="0">
              <a:solidFill>
                <a:srgbClr val="000000"/>
              </a:solidFill>
            </a:endParaRPr>
          </a:p>
        </p:txBody>
      </p:sp>
      <p:graphicFrame>
        <p:nvGraphicFramePr>
          <p:cNvPr id="1128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9100365"/>
              </p:ext>
            </p:extLst>
          </p:nvPr>
        </p:nvGraphicFramePr>
        <p:xfrm>
          <a:off x="1495425" y="2524125"/>
          <a:ext cx="307657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" name="ISIS/Draw Sketch" r:id="rId18" imgW="2190600" imgH="1066680" progId="ISISServer">
                  <p:embed/>
                </p:oleObj>
              </mc:Choice>
              <mc:Fallback>
                <p:oleObj name="ISIS/Draw Sketch" r:id="rId18" imgW="2190600" imgH="1066680" progId="ISISServer">
                  <p:embed/>
                  <p:pic>
                    <p:nvPicPr>
                      <p:cNvPr id="0" name="Объект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524125"/>
                        <a:ext cx="3076575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88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</a:rPr>
              <a:t>Біологічно важливі сполуки з   </a:t>
            </a:r>
            <a:r>
              <a:rPr lang="uk-UA" sz="2000" i="1" dirty="0" err="1">
                <a:solidFill>
                  <a:srgbClr val="660033"/>
                </a:solidFill>
              </a:rPr>
              <a:t>пятичленними</a:t>
            </a:r>
            <a:r>
              <a:rPr lang="uk-UA" sz="2000" i="1" dirty="0">
                <a:solidFill>
                  <a:srgbClr val="660033"/>
                </a:solidFill>
              </a:rPr>
              <a:t> </a:t>
            </a:r>
            <a:r>
              <a:rPr lang="uk-UA" sz="2000" i="1" dirty="0" err="1">
                <a:solidFill>
                  <a:srgbClr val="660033"/>
                </a:solidFill>
              </a:rPr>
              <a:t>гетероциклами</a:t>
            </a:r>
            <a:endParaRPr lang="ru-RU" sz="2000" b="0" i="1" dirty="0">
              <a:solidFill>
                <a:srgbClr val="660033"/>
              </a:solidFill>
            </a:endParaRPr>
          </a:p>
          <a:p>
            <a:pPr eaLnBrk="1" hangingPunct="1">
              <a:defRPr/>
            </a:pPr>
            <a:r>
              <a:rPr lang="uk-UA" i="1" dirty="0">
                <a:solidFill>
                  <a:srgbClr val="660033"/>
                </a:solidFill>
              </a:rPr>
              <a:t>	</a:t>
            </a:r>
            <a:r>
              <a:rPr lang="uk-UA" i="1" dirty="0" err="1">
                <a:solidFill>
                  <a:srgbClr val="660033"/>
                </a:solidFill>
              </a:rPr>
              <a:t>Порфін</a:t>
            </a:r>
            <a:r>
              <a:rPr lang="uk-UA" b="0" i="1" dirty="0">
                <a:solidFill>
                  <a:srgbClr val="000000"/>
                </a:solidFill>
              </a:rPr>
              <a:t> –  </a:t>
            </a:r>
            <a:r>
              <a:rPr lang="uk-UA" i="1" dirty="0" err="1">
                <a:solidFill>
                  <a:srgbClr val="000000"/>
                </a:solidFill>
              </a:rPr>
              <a:t>тетрапірольний</a:t>
            </a:r>
            <a:r>
              <a:rPr lang="uk-UA" i="1" dirty="0">
                <a:solidFill>
                  <a:srgbClr val="000000"/>
                </a:solidFill>
              </a:rPr>
              <a:t> ароматичний цикл, побудований з </a:t>
            </a:r>
            <a:r>
              <a:rPr lang="uk-UA" i="1" dirty="0" err="1">
                <a:solidFill>
                  <a:srgbClr val="000000"/>
                </a:solidFill>
              </a:rPr>
              <a:t>піролінового</a:t>
            </a:r>
            <a:r>
              <a:rPr lang="uk-UA" i="1" dirty="0">
                <a:solidFill>
                  <a:srgbClr val="000000"/>
                </a:solidFill>
              </a:rPr>
              <a:t> (І), </a:t>
            </a:r>
            <a:r>
              <a:rPr lang="uk-UA" i="1" dirty="0" err="1">
                <a:solidFill>
                  <a:srgbClr val="000000"/>
                </a:solidFill>
              </a:rPr>
              <a:t>пірольного</a:t>
            </a:r>
            <a:r>
              <a:rPr lang="uk-UA" i="1" dirty="0">
                <a:solidFill>
                  <a:srgbClr val="000000"/>
                </a:solidFill>
              </a:rPr>
              <a:t> (ІІІ) и двох </a:t>
            </a:r>
            <a:r>
              <a:rPr lang="uk-UA" i="1" dirty="0" err="1">
                <a:solidFill>
                  <a:srgbClr val="000000"/>
                </a:solidFill>
              </a:rPr>
              <a:t>ізопірольних</a:t>
            </a:r>
            <a:r>
              <a:rPr lang="uk-UA" i="1" dirty="0">
                <a:solidFill>
                  <a:srgbClr val="000000"/>
                </a:solidFill>
              </a:rPr>
              <a:t> ядер (ІІ, І</a:t>
            </a:r>
            <a:r>
              <a:rPr lang="en-US" i="1" dirty="0">
                <a:solidFill>
                  <a:srgbClr val="000000"/>
                </a:solidFill>
              </a:rPr>
              <a:t>V</a:t>
            </a:r>
            <a:r>
              <a:rPr lang="ru-RU" i="1" dirty="0">
                <a:solidFill>
                  <a:srgbClr val="000000"/>
                </a:solidFill>
              </a:rPr>
              <a:t>), </a:t>
            </a:r>
            <a:r>
              <a:rPr lang="ru-RU" i="1" dirty="0" err="1">
                <a:solidFill>
                  <a:srgbClr val="000000"/>
                </a:solidFill>
              </a:rPr>
              <a:t>з’єднаних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i="1" dirty="0" err="1">
                <a:solidFill>
                  <a:srgbClr val="000000"/>
                </a:solidFill>
              </a:rPr>
              <a:t>між</a:t>
            </a:r>
            <a:r>
              <a:rPr lang="ru-RU" i="1" dirty="0">
                <a:solidFill>
                  <a:srgbClr val="000000"/>
                </a:solidFill>
              </a:rPr>
              <a:t> собою </a:t>
            </a:r>
            <a:r>
              <a:rPr lang="ru-RU" i="1" dirty="0" err="1">
                <a:solidFill>
                  <a:srgbClr val="000000"/>
                </a:solidFill>
              </a:rPr>
              <a:t>метиновими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i="1" dirty="0" err="1">
                <a:solidFill>
                  <a:srgbClr val="000000"/>
                </a:solidFill>
              </a:rPr>
              <a:t>групами</a:t>
            </a:r>
            <a:r>
              <a:rPr lang="ru-RU" i="1" dirty="0">
                <a:solidFill>
                  <a:srgbClr val="000000"/>
                </a:solidFill>
              </a:rPr>
              <a:t> =СН-:</a:t>
            </a: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660033"/>
              </a:solidFill>
            </a:endParaRPr>
          </a:p>
          <a:p>
            <a:pPr eaLnBrk="1" hangingPunct="1">
              <a:defRPr/>
            </a:pPr>
            <a:r>
              <a:rPr lang="uk-UA" i="1" dirty="0">
                <a:solidFill>
                  <a:srgbClr val="660033"/>
                </a:solidFill>
              </a:rPr>
              <a:t>	</a:t>
            </a:r>
          </a:p>
          <a:p>
            <a:pPr marL="0" indent="19050" eaLnBrk="1" hangingPunct="1">
              <a:defRPr/>
            </a:pPr>
            <a:r>
              <a:rPr lang="uk-UA" i="1" dirty="0"/>
              <a:t>Порфірини (заміщені </a:t>
            </a:r>
            <a:r>
              <a:rPr lang="uk-UA" i="1" dirty="0" err="1"/>
              <a:t>порфіни</a:t>
            </a:r>
            <a:r>
              <a:rPr lang="uk-UA" i="1" dirty="0"/>
              <a:t>) - </a:t>
            </a:r>
            <a:r>
              <a:rPr lang="uk-UA" i="1" dirty="0" err="1"/>
              <a:t>простетичні</a:t>
            </a:r>
            <a:r>
              <a:rPr lang="uk-UA" i="1" dirty="0"/>
              <a:t> групи складних білків:  гемоглобіну, міоглобіну, дихальних ферментів мітохондрій </a:t>
            </a:r>
            <a:r>
              <a:rPr lang="uk-UA" i="1" dirty="0" smtClean="0"/>
              <a:t>– (цитохром), </a:t>
            </a:r>
            <a:r>
              <a:rPr lang="uk-UA" i="1" dirty="0"/>
              <a:t>каталази і пероксидази, хлорофілу, вітаміну В</a:t>
            </a:r>
            <a:r>
              <a:rPr lang="uk-UA" i="1" baseline="-25000" dirty="0"/>
              <a:t>12</a:t>
            </a:r>
            <a:r>
              <a:rPr lang="uk-UA" i="1" dirty="0"/>
              <a:t>.</a:t>
            </a:r>
            <a:endParaRPr lang="ru-RU" i="1" dirty="0"/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FBA5BA-47C9-4235-828B-8C5F447AB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136904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uk-UA" b="0" dirty="0"/>
              <a:t>	</a:t>
            </a:r>
            <a:r>
              <a:rPr lang="uk-UA" dirty="0"/>
              <a:t>Похідні конденсованого </a:t>
            </a:r>
            <a:r>
              <a:rPr lang="uk-UA" dirty="0" err="1"/>
              <a:t>гетероциклу</a:t>
            </a:r>
            <a:r>
              <a:rPr lang="uk-UA" dirty="0"/>
              <a:t> </a:t>
            </a:r>
            <a:r>
              <a:rPr lang="uk-UA" dirty="0" smtClean="0"/>
              <a:t>– (індолу </a:t>
            </a:r>
            <a:r>
              <a:rPr lang="uk-UA" dirty="0"/>
              <a:t>складаються з </a:t>
            </a:r>
            <a:r>
              <a:rPr lang="uk-UA" dirty="0" err="1"/>
              <a:t>бензенового</a:t>
            </a:r>
            <a:r>
              <a:rPr lang="uk-UA" dirty="0"/>
              <a:t> і </a:t>
            </a:r>
            <a:r>
              <a:rPr lang="uk-UA" dirty="0" err="1"/>
              <a:t>пиррольного</a:t>
            </a:r>
            <a:r>
              <a:rPr lang="uk-UA" dirty="0"/>
              <a:t> </a:t>
            </a:r>
            <a:r>
              <a:rPr lang="uk-UA" dirty="0" err="1"/>
              <a:t>ядер</a:t>
            </a:r>
            <a:r>
              <a:rPr lang="uk-UA" dirty="0"/>
              <a:t>):</a:t>
            </a:r>
          </a:p>
          <a:p>
            <a:pPr eaLnBrk="1" hangingPunct="1"/>
            <a:r>
              <a:rPr lang="uk-UA" dirty="0"/>
              <a:t>амінокислота </a:t>
            </a:r>
            <a:r>
              <a:rPr lang="uk-UA" dirty="0">
                <a:solidFill>
                  <a:srgbClr val="FF0000"/>
                </a:solidFill>
              </a:rPr>
              <a:t>триптофан</a:t>
            </a:r>
            <a:r>
              <a:rPr lang="uk-UA" dirty="0"/>
              <a:t> і продукти її перетворення в організмі -</a:t>
            </a:r>
            <a:r>
              <a:rPr lang="uk-UA" dirty="0">
                <a:solidFill>
                  <a:srgbClr val="FF0000"/>
                </a:solidFill>
              </a:rPr>
              <a:t> серотонін </a:t>
            </a:r>
            <a:r>
              <a:rPr lang="uk-UA" dirty="0"/>
              <a:t>(модулятор важливих психічних функцій людини), </a:t>
            </a:r>
            <a:r>
              <a:rPr lang="uk-UA" dirty="0" err="1">
                <a:solidFill>
                  <a:srgbClr val="FF0000"/>
                </a:solidFill>
              </a:rPr>
              <a:t>триптамін</a:t>
            </a:r>
            <a:r>
              <a:rPr lang="uk-UA" dirty="0"/>
              <a:t> - біогенні аміни:</a:t>
            </a:r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ru-RU" dirty="0"/>
          </a:p>
          <a:p>
            <a:pPr eaLnBrk="1" hangingPunct="1"/>
            <a:r>
              <a:rPr lang="uk-UA" dirty="0" smtClean="0"/>
              <a:t>Кінцевими продуктами метаболізму </a:t>
            </a:r>
            <a:r>
              <a:rPr lang="uk-UA" dirty="0" smtClean="0">
                <a:solidFill>
                  <a:srgbClr val="FF0000"/>
                </a:solidFill>
              </a:rPr>
              <a:t>серотоніну і </a:t>
            </a:r>
            <a:r>
              <a:rPr lang="uk-UA" dirty="0" err="1" smtClean="0">
                <a:solidFill>
                  <a:srgbClr val="FF0000"/>
                </a:solidFill>
              </a:rPr>
              <a:t>триптаміну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в організмі </a:t>
            </a:r>
            <a:r>
              <a:rPr lang="ru-RU" dirty="0" smtClean="0"/>
              <a:t>є </a:t>
            </a:r>
            <a:r>
              <a:rPr lang="uk-UA" dirty="0"/>
              <a:t>: </a:t>
            </a:r>
            <a:endParaRPr lang="uk-UA" i="1" dirty="0">
              <a:solidFill>
                <a:srgbClr val="660033"/>
              </a:solidFill>
            </a:endParaRPr>
          </a:p>
          <a:p>
            <a:pPr eaLnBrk="1" hangingPunct="1"/>
            <a:r>
              <a:rPr lang="uk-UA" i="1" dirty="0">
                <a:solidFill>
                  <a:srgbClr val="660033"/>
                </a:solidFill>
              </a:rPr>
              <a:t>5-гідрокси-</a:t>
            </a:r>
            <a:r>
              <a:rPr lang="ru-RU" i="1" dirty="0">
                <a:solidFill>
                  <a:srgbClr val="660033"/>
                </a:solidFill>
                <a:sym typeface="Symbol" pitchFamily="18" charset="2"/>
              </a:rPr>
              <a:t></a:t>
            </a:r>
            <a:r>
              <a:rPr lang="ru-RU" i="1" dirty="0">
                <a:solidFill>
                  <a:srgbClr val="660033"/>
                </a:solidFill>
              </a:rPr>
              <a:t>-</a:t>
            </a:r>
            <a:r>
              <a:rPr lang="ru-RU" i="1" dirty="0" err="1">
                <a:solidFill>
                  <a:srgbClr val="660033"/>
                </a:solidFill>
              </a:rPr>
              <a:t>індолілоцтова</a:t>
            </a:r>
            <a:r>
              <a:rPr lang="ru-RU" i="1" dirty="0">
                <a:solidFill>
                  <a:srgbClr val="660033"/>
                </a:solidFill>
              </a:rPr>
              <a:t> кислота і </a:t>
            </a:r>
            <a:r>
              <a:rPr lang="ru-RU" i="1" dirty="0">
                <a:solidFill>
                  <a:srgbClr val="660033"/>
                </a:solidFill>
                <a:sym typeface="Symbol" pitchFamily="18" charset="2"/>
              </a:rPr>
              <a:t></a:t>
            </a:r>
            <a:r>
              <a:rPr lang="ru-RU" i="1" dirty="0">
                <a:solidFill>
                  <a:srgbClr val="660033"/>
                </a:solidFill>
              </a:rPr>
              <a:t>-</a:t>
            </a:r>
            <a:r>
              <a:rPr lang="ru-RU" i="1" dirty="0" err="1">
                <a:solidFill>
                  <a:srgbClr val="660033"/>
                </a:solidFill>
              </a:rPr>
              <a:t>індолілоцтова</a:t>
            </a:r>
            <a:r>
              <a:rPr lang="ru-RU" i="1" dirty="0">
                <a:solidFill>
                  <a:srgbClr val="660033"/>
                </a:solidFill>
              </a:rPr>
              <a:t> кислота </a:t>
            </a:r>
            <a:r>
              <a:rPr lang="ru-RU" dirty="0" smtClean="0">
                <a:solidFill>
                  <a:srgbClr val="660033"/>
                </a:solidFill>
              </a:rPr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з сечею.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06D531-85B8-4805-95FD-E754FF07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280"/>
            <a:ext cx="8892480" cy="44904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68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b="0" i="1" dirty="0"/>
              <a:t>	</a:t>
            </a:r>
            <a:r>
              <a:rPr lang="ru-RU" i="1" dirty="0" err="1">
                <a:solidFill>
                  <a:srgbClr val="660033"/>
                </a:solidFill>
              </a:rPr>
              <a:t>Індоксил</a:t>
            </a:r>
            <a:r>
              <a:rPr lang="ru-RU" i="1" dirty="0">
                <a:solidFill>
                  <a:srgbClr val="660033"/>
                </a:solidFill>
              </a:rPr>
              <a:t> (3-оксиіндол) - </a:t>
            </a:r>
            <a:r>
              <a:rPr lang="ru-RU" i="1" dirty="0" err="1"/>
              <a:t>похідне</a:t>
            </a:r>
            <a:r>
              <a:rPr lang="ru-RU" i="1" dirty="0"/>
              <a:t> триптофану, </a:t>
            </a:r>
            <a:r>
              <a:rPr lang="uk-UA" i="1" dirty="0" smtClean="0"/>
              <a:t>утворюється в товстому кишечнику («гниття білків в кишечнику») і піддається детоксикації в печінці шляхом утворення складного ефіру з сірчаною </a:t>
            </a:r>
            <a:r>
              <a:rPr lang="ru-RU" i="1" dirty="0" smtClean="0"/>
              <a:t>кислотою</a:t>
            </a:r>
            <a:r>
              <a:rPr lang="ru-RU" i="1" dirty="0"/>
              <a:t>, </a:t>
            </a:r>
            <a:r>
              <a:rPr lang="uk-UA" i="1" dirty="0" smtClean="0"/>
              <a:t>який виводиться потім нирками у вигляді калієвої солі</a:t>
            </a:r>
            <a:r>
              <a:rPr lang="ru-RU" i="1" dirty="0" smtClean="0"/>
              <a:t>:</a:t>
            </a:r>
            <a:endParaRPr lang="ru-RU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82120" y="5907422"/>
            <a:ext cx="2341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/>
              <a:t>НПЗЗ – </a:t>
            </a:r>
            <a:r>
              <a:rPr lang="ru-RU" sz="1600" b="0" dirty="0" err="1"/>
              <a:t>похідне</a:t>
            </a:r>
            <a:r>
              <a:rPr lang="ru-RU" sz="1600" b="0" dirty="0"/>
              <a:t> </a:t>
            </a:r>
            <a:r>
              <a:rPr lang="ru-RU" sz="1600" b="0" dirty="0" err="1"/>
              <a:t>індолу</a:t>
            </a:r>
            <a:endParaRPr lang="ru-RU" sz="1600" b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F30DFD-1037-43D4-923D-FFD0FED0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0" y="1209531"/>
            <a:ext cx="6732374" cy="4697890"/>
          </a:xfrm>
          <a:prstGeom prst="rect">
            <a:avLst/>
          </a:prstGeom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509054"/>
            <a:ext cx="3017795" cy="331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601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b="0" dirty="0"/>
              <a:t>	</a:t>
            </a:r>
            <a:r>
              <a:rPr lang="ru-RU" cap="all" dirty="0" err="1"/>
              <a:t>П’ятичленні</a:t>
            </a:r>
            <a:r>
              <a:rPr lang="ru-RU" cap="all" dirty="0"/>
              <a:t> </a:t>
            </a:r>
            <a:r>
              <a:rPr lang="ru-RU" cap="all" dirty="0" err="1"/>
              <a:t>гетероцикли</a:t>
            </a:r>
            <a:r>
              <a:rPr lang="ru-RU" cap="all" dirty="0"/>
              <a:t> з </a:t>
            </a:r>
            <a:r>
              <a:rPr lang="ru-RU" i="1" cap="all" dirty="0"/>
              <a:t>2-ма</a:t>
            </a:r>
            <a:r>
              <a:rPr lang="ru-RU" cap="all" dirty="0"/>
              <a:t> гетероатомами  - </a:t>
            </a:r>
            <a:r>
              <a:rPr lang="ru-RU" i="1" cap="all" dirty="0" err="1">
                <a:solidFill>
                  <a:srgbClr val="000099"/>
                </a:solidFill>
              </a:rPr>
              <a:t>азоли</a:t>
            </a:r>
            <a:r>
              <a:rPr lang="ru-RU" cap="all" dirty="0"/>
              <a:t>: </a:t>
            </a:r>
            <a:r>
              <a:rPr lang="ru-RU" i="1" dirty="0" err="1">
                <a:solidFill>
                  <a:srgbClr val="990000"/>
                </a:solidFill>
              </a:rPr>
              <a:t>піразол</a:t>
            </a:r>
            <a:r>
              <a:rPr lang="ru-RU" i="1" dirty="0">
                <a:solidFill>
                  <a:srgbClr val="990000"/>
                </a:solidFill>
              </a:rPr>
              <a:t>, </a:t>
            </a:r>
            <a:r>
              <a:rPr lang="ru-RU" i="1" dirty="0" err="1">
                <a:solidFill>
                  <a:srgbClr val="990000"/>
                </a:solidFill>
              </a:rPr>
              <a:t>імідазол</a:t>
            </a:r>
            <a:r>
              <a:rPr lang="ru-RU" i="1" dirty="0">
                <a:solidFill>
                  <a:srgbClr val="990000"/>
                </a:solidFill>
              </a:rPr>
              <a:t> і </a:t>
            </a:r>
            <a:r>
              <a:rPr lang="ru-RU" i="1" dirty="0" err="1">
                <a:solidFill>
                  <a:srgbClr val="990000"/>
                </a:solidFill>
              </a:rPr>
              <a:t>тіазол</a:t>
            </a:r>
            <a:r>
              <a:rPr lang="ru-RU" i="1" dirty="0">
                <a:solidFill>
                  <a:srgbClr val="990000"/>
                </a:solidFill>
              </a:rPr>
              <a:t> (</a:t>
            </a:r>
            <a:r>
              <a:rPr lang="ru-RU" i="1" dirty="0" err="1">
                <a:solidFill>
                  <a:srgbClr val="990000"/>
                </a:solidFill>
              </a:rPr>
              <a:t>нумерація</a:t>
            </a:r>
            <a:r>
              <a:rPr lang="ru-RU" i="1" dirty="0">
                <a:solidFill>
                  <a:srgbClr val="990000"/>
                </a:solidFill>
              </a:rPr>
              <a:t> </a:t>
            </a:r>
            <a:r>
              <a:rPr lang="ru-RU" i="1" dirty="0" err="1">
                <a:solidFill>
                  <a:srgbClr val="990000"/>
                </a:solidFill>
              </a:rPr>
              <a:t>атомів</a:t>
            </a:r>
            <a:r>
              <a:rPr lang="ru-RU" i="1" dirty="0">
                <a:solidFill>
                  <a:srgbClr val="990000"/>
                </a:solidFill>
              </a:rPr>
              <a:t>: О&gt;</a:t>
            </a:r>
            <a:r>
              <a:rPr lang="en-US" i="1" dirty="0">
                <a:solidFill>
                  <a:srgbClr val="990000"/>
                </a:solidFill>
              </a:rPr>
              <a:t>S&gt;N</a:t>
            </a:r>
            <a:r>
              <a:rPr lang="ru-RU" i="1" dirty="0" err="1">
                <a:solidFill>
                  <a:srgbClr val="990000"/>
                </a:solidFill>
              </a:rPr>
              <a:t>пірол</a:t>
            </a:r>
            <a:r>
              <a:rPr lang="en-US" i="1" dirty="0">
                <a:solidFill>
                  <a:srgbClr val="990000"/>
                </a:solidFill>
              </a:rPr>
              <a:t>&gt;N</a:t>
            </a:r>
            <a:r>
              <a:rPr lang="ru-RU" i="1" dirty="0" err="1">
                <a:solidFill>
                  <a:srgbClr val="990000"/>
                </a:solidFill>
              </a:rPr>
              <a:t>піридин</a:t>
            </a:r>
            <a:r>
              <a:rPr lang="ru-RU" i="1" dirty="0">
                <a:solidFill>
                  <a:srgbClr val="990000"/>
                </a:solidFill>
              </a:rPr>
              <a:t>).</a:t>
            </a:r>
            <a:r>
              <a:rPr lang="ru-RU" i="1" dirty="0"/>
              <a:t> </a:t>
            </a:r>
          </a:p>
          <a:p>
            <a:pPr eaLnBrk="1" hangingPunct="1">
              <a:defRPr/>
            </a:pPr>
            <a:r>
              <a:rPr lang="ru-RU" i="1" dirty="0">
                <a:solidFill>
                  <a:srgbClr val="990000"/>
                </a:solidFill>
              </a:rPr>
              <a:t>	</a:t>
            </a:r>
            <a:r>
              <a:rPr lang="ru-RU" i="1" dirty="0" err="1">
                <a:solidFill>
                  <a:srgbClr val="990000"/>
                </a:solidFill>
              </a:rPr>
              <a:t>Піразол</a:t>
            </a:r>
            <a:r>
              <a:rPr lang="ru-RU" dirty="0"/>
              <a:t> (1,2-диазол) – синтетична </a:t>
            </a:r>
            <a:r>
              <a:rPr lang="ru-RU" dirty="0" err="1"/>
              <a:t>сполука</a:t>
            </a:r>
            <a:r>
              <a:rPr lang="ru-RU" dirty="0"/>
              <a:t>,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синтезується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з </a:t>
            </a:r>
            <a:r>
              <a:rPr lang="ru-RU" dirty="0" err="1"/>
              <a:t>анальгетичною</a:t>
            </a:r>
            <a:r>
              <a:rPr lang="ru-RU" dirty="0"/>
              <a:t> та </a:t>
            </a:r>
            <a:r>
              <a:rPr lang="ru-RU" dirty="0" err="1"/>
              <a:t>жарознижувальною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00083"/>
            <a:ext cx="2411760" cy="197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AF5446-4F66-4207-8BCD-6298FE1A00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7"/>
          <a:stretch/>
        </p:blipFill>
        <p:spPr>
          <a:xfrm>
            <a:off x="129189" y="1513349"/>
            <a:ext cx="6667067" cy="4385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1960" y="2691463"/>
            <a:ext cx="248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Амфотерна </a:t>
            </a:r>
            <a:r>
              <a:rPr lang="ru-RU" dirty="0" err="1">
                <a:solidFill>
                  <a:srgbClr val="FF0000"/>
                </a:solidFill>
              </a:rPr>
              <a:t>сполука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F8FEED-481D-473E-81A7-BAE38E207D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343" t="29762" r="6634" b="25976"/>
          <a:stretch/>
        </p:blipFill>
        <p:spPr>
          <a:xfrm>
            <a:off x="6832250" y="1908667"/>
            <a:ext cx="2239083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uk-UA" dirty="0" err="1" smtClean="0">
                <a:solidFill>
                  <a:srgbClr val="990000"/>
                </a:solidFill>
              </a:rPr>
              <a:t>Імідазол</a:t>
            </a:r>
            <a:r>
              <a:rPr lang="uk-UA" dirty="0" smtClean="0">
                <a:solidFill>
                  <a:srgbClr val="990000"/>
                </a:solidFill>
              </a:rPr>
              <a:t> </a:t>
            </a:r>
            <a:r>
              <a:rPr lang="uk-UA" dirty="0" smtClean="0"/>
              <a:t>входить до складу багатьох </a:t>
            </a:r>
            <a:r>
              <a:rPr lang="uk-UA" dirty="0" err="1" smtClean="0"/>
              <a:t>біомолекул</a:t>
            </a:r>
            <a:r>
              <a:rPr lang="uk-UA" dirty="0" smtClean="0"/>
              <a:t>:</a:t>
            </a:r>
          </a:p>
          <a:p>
            <a:pPr eaLnBrk="1" hangingPunct="1"/>
            <a:r>
              <a:rPr lang="uk-UA" dirty="0" smtClean="0"/>
              <a:t>  - </a:t>
            </a:r>
            <a:r>
              <a:rPr lang="uk-UA" dirty="0" err="1" smtClean="0"/>
              <a:t>протеїногенна</a:t>
            </a:r>
            <a:r>
              <a:rPr lang="uk-UA" dirty="0" smtClean="0"/>
              <a:t> амінокислота </a:t>
            </a:r>
            <a:r>
              <a:rPr lang="uk-UA" dirty="0" err="1" smtClean="0">
                <a:solidFill>
                  <a:srgbClr val="800080"/>
                </a:solidFill>
              </a:rPr>
              <a:t>гістидин</a:t>
            </a:r>
            <a:endParaRPr lang="uk-UA" dirty="0" smtClean="0">
              <a:solidFill>
                <a:srgbClr val="800080"/>
              </a:solidFill>
            </a:endParaRPr>
          </a:p>
          <a:p>
            <a:pPr eaLnBrk="1" hangingPunct="1"/>
            <a:r>
              <a:rPr lang="uk-UA" dirty="0" smtClean="0"/>
              <a:t>  - </a:t>
            </a:r>
            <a:r>
              <a:rPr lang="uk-UA" dirty="0" err="1" smtClean="0"/>
              <a:t>конденсованний</a:t>
            </a:r>
            <a:r>
              <a:rPr lang="uk-UA" dirty="0" smtClean="0"/>
              <a:t> </a:t>
            </a:r>
            <a:r>
              <a:rPr lang="uk-UA" dirty="0" err="1" smtClean="0"/>
              <a:t>гетероцикл</a:t>
            </a:r>
            <a:r>
              <a:rPr lang="uk-UA" dirty="0" smtClean="0"/>
              <a:t> пурин</a:t>
            </a:r>
            <a:endParaRPr lang="uk-UA" i="1" dirty="0" smtClean="0"/>
          </a:p>
          <a:p>
            <a:pPr eaLnBrk="1" hangingPunct="1">
              <a:buFontTx/>
              <a:buChar char="-"/>
            </a:pPr>
            <a:endParaRPr lang="uk-UA" i="1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Char char="-"/>
            </a:pPr>
            <a:endParaRPr lang="ru-RU" i="1" dirty="0">
              <a:solidFill>
                <a:srgbClr val="000099"/>
              </a:solidFill>
            </a:endParaRPr>
          </a:p>
          <a:p>
            <a:pPr eaLnBrk="1" hangingPunct="1">
              <a:buFontTx/>
              <a:buChar char="-"/>
            </a:pPr>
            <a:endParaRPr lang="ru-RU" i="1" dirty="0">
              <a:solidFill>
                <a:srgbClr val="000099"/>
              </a:solidFill>
            </a:endParaRPr>
          </a:p>
          <a:p>
            <a:pPr eaLnBrk="1" hangingPunct="1">
              <a:buFontTx/>
              <a:buChar char="-"/>
            </a:pPr>
            <a:endParaRPr lang="ru-RU" i="1" dirty="0">
              <a:solidFill>
                <a:srgbClr val="000099"/>
              </a:solidFill>
            </a:endParaRPr>
          </a:p>
          <a:p>
            <a:pPr eaLnBrk="1" hangingPunct="1">
              <a:buFontTx/>
              <a:buChar char="-"/>
            </a:pPr>
            <a:endParaRPr lang="ru-RU" i="1" dirty="0">
              <a:solidFill>
                <a:srgbClr val="000099"/>
              </a:solidFill>
            </a:endParaRPr>
          </a:p>
          <a:p>
            <a:pPr eaLnBrk="1" hangingPunct="1">
              <a:buFontTx/>
              <a:buChar char="-"/>
            </a:pPr>
            <a:endParaRPr lang="ru-RU" i="1" dirty="0">
              <a:solidFill>
                <a:srgbClr val="000099"/>
              </a:solidFill>
            </a:endParaRPr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r>
              <a:rPr lang="uk-UA" dirty="0" smtClean="0"/>
              <a:t>Амфотерні (кислотні та основні) властивості </a:t>
            </a:r>
            <a:r>
              <a:rPr lang="uk-UA" dirty="0" err="1" smtClean="0"/>
              <a:t>імідазолу</a:t>
            </a:r>
            <a:r>
              <a:rPr lang="uk-UA" dirty="0" smtClean="0"/>
              <a:t>,</a:t>
            </a:r>
          </a:p>
          <a:p>
            <a:pPr eaLnBrk="1" hangingPunct="1"/>
            <a:r>
              <a:rPr lang="uk-UA" dirty="0" smtClean="0"/>
              <a:t>як центру кислотно-основного каталізу</a:t>
            </a:r>
          </a:p>
          <a:p>
            <a:pPr eaLnBrk="1" hangingPunct="1"/>
            <a:r>
              <a:rPr lang="uk-UA" dirty="0" smtClean="0"/>
              <a:t>в складі багатьох ферментів</a:t>
            </a:r>
            <a:r>
              <a:rPr lang="ru-RU" dirty="0" smtClean="0"/>
              <a:t>:</a:t>
            </a:r>
            <a:endParaRPr lang="uk-UA" dirty="0"/>
          </a:p>
          <a:p>
            <a:pPr eaLnBrk="1" hangingPunct="1"/>
            <a:endParaRPr lang="uk-UA" b="0" dirty="0"/>
          </a:p>
          <a:p>
            <a:pPr eaLnBrk="1" hangingPunct="1"/>
            <a:endParaRPr lang="uk-UA" b="0" dirty="0"/>
          </a:p>
          <a:p>
            <a:pPr eaLnBrk="1" hangingPunct="1"/>
            <a:endParaRPr lang="uk-UA" b="0" dirty="0"/>
          </a:p>
          <a:p>
            <a:pPr eaLnBrk="1" hangingPunct="1"/>
            <a:endParaRPr lang="uk-UA" b="0" dirty="0"/>
          </a:p>
          <a:p>
            <a:pPr eaLnBrk="1" hangingPunct="1"/>
            <a:endParaRPr lang="uk-UA" b="0" dirty="0"/>
          </a:p>
          <a:p>
            <a:pPr eaLnBrk="1" hangingPunct="1"/>
            <a:endParaRPr lang="uk-UA" b="0" dirty="0"/>
          </a:p>
          <a:p>
            <a:pPr eaLnBrk="1" hangingPunct="1"/>
            <a:endParaRPr lang="uk-UA" b="0" dirty="0"/>
          </a:p>
          <a:p>
            <a:pPr eaLnBrk="1" hangingPunct="1"/>
            <a:r>
              <a:rPr lang="ru-RU" b="0" dirty="0"/>
              <a:t> 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529016"/>
              </p:ext>
            </p:extLst>
          </p:nvPr>
        </p:nvGraphicFramePr>
        <p:xfrm>
          <a:off x="3631956" y="2914"/>
          <a:ext cx="5492750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2" name="ISIS/Draw Sketch" r:id="rId3" imgW="4562280" imgH="2981160" progId="ISISServer">
                  <p:embed/>
                </p:oleObj>
              </mc:Choice>
              <mc:Fallback>
                <p:oleObj name="ISIS/Draw Sketch" r:id="rId3" imgW="4562280" imgH="298116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956" y="2914"/>
                        <a:ext cx="5492750" cy="359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37729"/>
              </p:ext>
            </p:extLst>
          </p:nvPr>
        </p:nvGraphicFramePr>
        <p:xfrm>
          <a:off x="971550" y="4300538"/>
          <a:ext cx="4351338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3" name="ISIS/Draw Sketch" r:id="rId5" imgW="3781080" imgH="1923840" progId="ISISServer">
                  <p:embed/>
                </p:oleObj>
              </mc:Choice>
              <mc:Fallback>
                <p:oleObj name="ISIS/Draw Sketch" r:id="rId5" imgW="3781080" imgH="1923840" progId="ISISServer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300538"/>
                        <a:ext cx="4351338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743" y="35155"/>
            <a:ext cx="9144000" cy="6093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cap="all" dirty="0" err="1">
                <a:solidFill>
                  <a:srgbClr val="000099"/>
                </a:solidFill>
                <a:latin typeface="Arial" charset="0"/>
                <a:cs typeface="Arial" charset="0"/>
              </a:rPr>
              <a:t>ГІстамІн</a:t>
            </a:r>
            <a:r>
              <a:rPr lang="ru-RU" i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ru-RU" i="1" dirty="0">
                <a:latin typeface="Arial" charset="0"/>
                <a:cs typeface="Arial" charset="0"/>
              </a:rPr>
              <a:t>- продукт </a:t>
            </a:r>
            <a:r>
              <a:rPr lang="ru-RU" i="1" dirty="0" err="1">
                <a:latin typeface="Arial" charset="0"/>
                <a:cs typeface="Arial" charset="0"/>
              </a:rPr>
              <a:t>реакції</a:t>
            </a:r>
            <a:r>
              <a:rPr lang="ru-RU" i="1" dirty="0">
                <a:latin typeface="Arial" charset="0"/>
                <a:cs typeface="Arial" charset="0"/>
              </a:rPr>
              <a:t> </a:t>
            </a:r>
            <a:r>
              <a:rPr lang="ru-RU" i="1" dirty="0" err="1">
                <a:latin typeface="Arial" charset="0"/>
                <a:cs typeface="Arial" charset="0"/>
              </a:rPr>
              <a:t>декарбоксилювання</a:t>
            </a:r>
            <a:r>
              <a:rPr lang="ru-RU" i="1" dirty="0">
                <a:latin typeface="Arial" charset="0"/>
                <a:cs typeface="Arial" charset="0"/>
              </a:rPr>
              <a:t> </a:t>
            </a:r>
            <a:r>
              <a:rPr lang="ru-RU" i="1" dirty="0" err="1">
                <a:latin typeface="Arial" charset="0"/>
                <a:cs typeface="Arial" charset="0"/>
              </a:rPr>
              <a:t>гістидину</a:t>
            </a:r>
            <a:r>
              <a:rPr lang="ru-RU" i="1" dirty="0">
                <a:latin typeface="Arial" charset="0"/>
                <a:cs typeface="Arial" charset="0"/>
              </a:rPr>
              <a:t> - </a:t>
            </a:r>
            <a:r>
              <a:rPr lang="ru-RU" i="1" dirty="0" err="1">
                <a:latin typeface="Arial" charset="0"/>
                <a:cs typeface="Arial" charset="0"/>
              </a:rPr>
              <a:t>біогенний</a:t>
            </a:r>
            <a:r>
              <a:rPr lang="ru-RU" i="1" dirty="0">
                <a:latin typeface="Arial" charset="0"/>
                <a:cs typeface="Arial" charset="0"/>
              </a:rPr>
              <a:t> </a:t>
            </a:r>
            <a:r>
              <a:rPr lang="ru-RU" i="1" dirty="0" err="1" smtClean="0">
                <a:latin typeface="Arial" charset="0"/>
                <a:cs typeface="Arial" charset="0"/>
              </a:rPr>
              <a:t>амін</a:t>
            </a:r>
            <a:r>
              <a:rPr lang="ru-RU" i="1" dirty="0" smtClean="0">
                <a:latin typeface="Arial" charset="0"/>
                <a:cs typeface="Arial" charset="0"/>
              </a:rPr>
              <a:t>. </a:t>
            </a:r>
            <a:r>
              <a:rPr lang="uk-UA" i="1" dirty="0" smtClean="0">
                <a:latin typeface="Arial" charset="0"/>
                <a:cs typeface="Arial" charset="0"/>
              </a:rPr>
              <a:t>Сполуки, які перешкоджають зв'язуванню </a:t>
            </a:r>
            <a:r>
              <a:rPr lang="uk-UA" i="1" dirty="0" err="1" smtClean="0">
                <a:latin typeface="Arial" charset="0"/>
                <a:cs typeface="Arial" charset="0"/>
              </a:rPr>
              <a:t>гістаміну</a:t>
            </a:r>
            <a:r>
              <a:rPr lang="uk-UA" i="1" dirty="0" smtClean="0">
                <a:latin typeface="Arial" charset="0"/>
                <a:cs typeface="Arial" charset="0"/>
              </a:rPr>
              <a:t> з чутливими рецепторами сполучної тканини, застосовуються як </a:t>
            </a:r>
            <a:r>
              <a:rPr lang="uk-UA" i="1" dirty="0" err="1" smtClean="0">
                <a:latin typeface="Arial" charset="0"/>
                <a:cs typeface="Arial" charset="0"/>
              </a:rPr>
              <a:t>антигістамінні</a:t>
            </a:r>
            <a:r>
              <a:rPr lang="uk-UA" i="1" dirty="0" smtClean="0">
                <a:latin typeface="Arial" charset="0"/>
                <a:cs typeface="Arial" charset="0"/>
              </a:rPr>
              <a:t> (</a:t>
            </a:r>
            <a:r>
              <a:rPr lang="uk-UA" i="1" dirty="0" err="1" smtClean="0">
                <a:latin typeface="Arial" charset="0"/>
                <a:cs typeface="Arial" charset="0"/>
              </a:rPr>
              <a:t>протиалергічні</a:t>
            </a:r>
            <a:r>
              <a:rPr lang="uk-UA" i="1" dirty="0" smtClean="0">
                <a:latin typeface="Arial" charset="0"/>
                <a:cs typeface="Arial" charset="0"/>
              </a:rPr>
              <a:t>) препарати - </a:t>
            </a:r>
            <a:r>
              <a:rPr lang="uk-UA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димедрол, </a:t>
            </a:r>
            <a:r>
              <a:rPr lang="uk-UA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діазолін</a:t>
            </a:r>
            <a:r>
              <a:rPr lang="uk-UA" i="1" dirty="0" smtClean="0">
                <a:latin typeface="Arial" charset="0"/>
                <a:cs typeface="Arial" charset="0"/>
              </a:rPr>
              <a:t>.</a:t>
            </a:r>
            <a:endParaRPr lang="uk-UA" i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i="1" cap="all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i="1" cap="all" dirty="0">
                <a:solidFill>
                  <a:schemeClr val="accent2"/>
                </a:solidFill>
                <a:latin typeface="Arial" charset="0"/>
                <a:cs typeface="Arial" charset="0"/>
              </a:rPr>
              <a:t>                                                    </a:t>
            </a:r>
            <a:r>
              <a:rPr lang="ru-RU" i="1" cap="all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ТІазол</a:t>
            </a:r>
            <a:r>
              <a:rPr lang="ru-RU" i="1" cap="all" dirty="0">
                <a:solidFill>
                  <a:schemeClr val="accent2"/>
                </a:solidFill>
                <a:latin typeface="Arial" charset="0"/>
                <a:cs typeface="Arial" charset="0"/>
              </a:rPr>
              <a:t>  </a:t>
            </a:r>
            <a:endParaRPr lang="ru-RU" i="1" dirty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(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Тіазол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+ </a:t>
            </a:r>
            <a:r>
              <a:rPr lang="ru-RU" i="1" dirty="0" err="1" smtClean="0">
                <a:solidFill>
                  <a:srgbClr val="660033"/>
                </a:solidFill>
                <a:latin typeface="Arial" charset="0"/>
                <a:cs typeface="Arial" charset="0"/>
              </a:rPr>
              <a:t>Піримідин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)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входять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до складу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вітаміну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В1 (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тіамінброміда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).</a:t>
            </a:r>
          </a:p>
          <a:p>
            <a:pPr>
              <a:defRPr/>
            </a:pP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В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організмі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тіамін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перетворюється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в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тіамінпірофосфат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або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кокарбоксилазу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:</a:t>
            </a:r>
            <a:endParaRPr lang="ru-RU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b="0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sz="1600" b="0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sz="1600" b="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600" b="0" dirty="0" err="1">
                <a:latin typeface="Arial" charset="0"/>
                <a:cs typeface="Arial" charset="0"/>
              </a:rPr>
              <a:t>Тіазолідінове</a:t>
            </a:r>
            <a:r>
              <a:rPr lang="ru-RU" sz="1600" b="0" dirty="0">
                <a:latin typeface="Arial" charset="0"/>
                <a:cs typeface="Arial" charset="0"/>
              </a:rPr>
              <a:t> ядро - </a:t>
            </a:r>
            <a:r>
              <a:rPr lang="ru-RU" sz="1600" b="0" dirty="0" err="1">
                <a:latin typeface="Arial" charset="0"/>
                <a:cs typeface="Arial" charset="0"/>
              </a:rPr>
              <a:t>структурний</a:t>
            </a:r>
            <a:r>
              <a:rPr lang="ru-RU" sz="1600" b="0" dirty="0">
                <a:latin typeface="Arial" charset="0"/>
                <a:cs typeface="Arial" charset="0"/>
              </a:rPr>
              <a:t> фрагмент </a:t>
            </a:r>
            <a:r>
              <a:rPr lang="ru-RU" sz="1600" b="0" dirty="0" err="1">
                <a:latin typeface="Arial" charset="0"/>
                <a:cs typeface="Arial" charset="0"/>
              </a:rPr>
              <a:t>пеніциліну</a:t>
            </a:r>
            <a:endParaRPr lang="ru-RU" b="0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b="0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b="0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32748"/>
              </p:ext>
            </p:extLst>
          </p:nvPr>
        </p:nvGraphicFramePr>
        <p:xfrm>
          <a:off x="2820023" y="4227199"/>
          <a:ext cx="3972409" cy="118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7" name="ISIS/Draw Sketch" r:id="rId3" imgW="4659630" imgH="1639570" progId="ISISServer">
                  <p:embed/>
                </p:oleObj>
              </mc:Choice>
              <mc:Fallback>
                <p:oleObj name="ISIS/Draw Sketch" r:id="rId3" imgW="4659630" imgH="1639570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023" y="4227199"/>
                        <a:ext cx="3972409" cy="1181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3" name="Group 9"/>
          <p:cNvGrpSpPr>
            <a:grpSpLocks noChangeAspect="1"/>
          </p:cNvGrpSpPr>
          <p:nvPr/>
        </p:nvGrpSpPr>
        <p:grpSpPr bwMode="auto">
          <a:xfrm>
            <a:off x="1221071" y="1827026"/>
            <a:ext cx="5402617" cy="2001619"/>
            <a:chOff x="2061" y="2205"/>
            <a:chExt cx="7572" cy="3160"/>
          </a:xfrm>
        </p:grpSpPr>
        <p:sp>
          <p:nvSpPr>
            <p:cNvPr id="17422" name="AutoShape 10"/>
            <p:cNvSpPr>
              <a:spLocks noChangeAspect="1" noChangeArrowheads="1"/>
            </p:cNvSpPr>
            <p:nvPr/>
          </p:nvSpPr>
          <p:spPr bwMode="auto">
            <a:xfrm>
              <a:off x="2061" y="2205"/>
              <a:ext cx="7572" cy="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Line 11"/>
            <p:cNvSpPr>
              <a:spLocks noChangeShapeType="1"/>
            </p:cNvSpPr>
            <p:nvPr/>
          </p:nvSpPr>
          <p:spPr bwMode="auto">
            <a:xfrm flipH="1">
              <a:off x="2222" y="2641"/>
              <a:ext cx="202" cy="70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12"/>
            <p:cNvSpPr>
              <a:spLocks noChangeShapeType="1"/>
            </p:cNvSpPr>
            <p:nvPr/>
          </p:nvSpPr>
          <p:spPr bwMode="auto">
            <a:xfrm flipH="1">
              <a:off x="2367" y="2756"/>
              <a:ext cx="156" cy="54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Line 13"/>
            <p:cNvSpPr>
              <a:spLocks noChangeShapeType="1"/>
            </p:cNvSpPr>
            <p:nvPr/>
          </p:nvSpPr>
          <p:spPr bwMode="auto">
            <a:xfrm flipH="1" flipV="1">
              <a:off x="3133" y="2641"/>
              <a:ext cx="237" cy="66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Line 14"/>
            <p:cNvSpPr>
              <a:spLocks noChangeShapeType="1"/>
            </p:cNvSpPr>
            <p:nvPr/>
          </p:nvSpPr>
          <p:spPr bwMode="auto">
            <a:xfrm flipH="1" flipV="1">
              <a:off x="3041" y="2761"/>
              <a:ext cx="182" cy="512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Line 15"/>
            <p:cNvSpPr>
              <a:spLocks noChangeShapeType="1"/>
            </p:cNvSpPr>
            <p:nvPr/>
          </p:nvSpPr>
          <p:spPr bwMode="auto">
            <a:xfrm flipV="1">
              <a:off x="2806" y="3310"/>
              <a:ext cx="564" cy="43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Line 16"/>
            <p:cNvSpPr>
              <a:spLocks noChangeShapeType="1"/>
            </p:cNvSpPr>
            <p:nvPr/>
          </p:nvSpPr>
          <p:spPr bwMode="auto">
            <a:xfrm flipH="1">
              <a:off x="2424" y="2641"/>
              <a:ext cx="709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Line 17"/>
            <p:cNvSpPr>
              <a:spLocks noChangeShapeType="1"/>
            </p:cNvSpPr>
            <p:nvPr/>
          </p:nvSpPr>
          <p:spPr bwMode="auto">
            <a:xfrm>
              <a:off x="2222" y="3346"/>
              <a:ext cx="584" cy="397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Line 18"/>
            <p:cNvSpPr>
              <a:spLocks noChangeShapeType="1"/>
            </p:cNvSpPr>
            <p:nvPr/>
          </p:nvSpPr>
          <p:spPr bwMode="auto">
            <a:xfrm flipV="1">
              <a:off x="3133" y="2431"/>
              <a:ext cx="198" cy="21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Line 19"/>
            <p:cNvSpPr>
              <a:spLocks noChangeShapeType="1"/>
            </p:cNvSpPr>
            <p:nvPr/>
          </p:nvSpPr>
          <p:spPr bwMode="auto">
            <a:xfrm>
              <a:off x="2806" y="3704"/>
              <a:ext cx="0" cy="43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Rectangle 20"/>
            <p:cNvSpPr>
              <a:spLocks noChangeArrowheads="1"/>
            </p:cNvSpPr>
            <p:nvPr/>
          </p:nvSpPr>
          <p:spPr bwMode="auto">
            <a:xfrm>
              <a:off x="2664" y="4037"/>
              <a:ext cx="261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33" name="Rectangle 21"/>
            <p:cNvSpPr>
              <a:spLocks noChangeArrowheads="1"/>
            </p:cNvSpPr>
            <p:nvPr/>
          </p:nvSpPr>
          <p:spPr bwMode="auto">
            <a:xfrm>
              <a:off x="3301" y="2233"/>
              <a:ext cx="2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/>
            </a:p>
          </p:txBody>
        </p:sp>
        <p:sp>
          <p:nvSpPr>
            <p:cNvPr id="17434" name="Rectangle 22"/>
            <p:cNvSpPr>
              <a:spLocks noChangeArrowheads="1"/>
            </p:cNvSpPr>
            <p:nvPr/>
          </p:nvSpPr>
          <p:spPr bwMode="auto">
            <a:xfrm>
              <a:off x="3518" y="2233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35" name="Rectangle 23"/>
            <p:cNvSpPr>
              <a:spLocks noChangeArrowheads="1"/>
            </p:cNvSpPr>
            <p:nvPr/>
          </p:nvSpPr>
          <p:spPr bwMode="auto">
            <a:xfrm>
              <a:off x="3781" y="2438"/>
              <a:ext cx="11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17436" name="Line 24"/>
            <p:cNvSpPr>
              <a:spLocks noChangeShapeType="1"/>
            </p:cNvSpPr>
            <p:nvPr/>
          </p:nvSpPr>
          <p:spPr bwMode="auto">
            <a:xfrm>
              <a:off x="3903" y="2382"/>
              <a:ext cx="325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Rectangle 25"/>
            <p:cNvSpPr>
              <a:spLocks noChangeArrowheads="1"/>
            </p:cNvSpPr>
            <p:nvPr/>
          </p:nvSpPr>
          <p:spPr bwMode="auto">
            <a:xfrm>
              <a:off x="4196" y="2215"/>
              <a:ext cx="2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/>
            </a:p>
          </p:txBody>
        </p:sp>
        <p:sp>
          <p:nvSpPr>
            <p:cNvPr id="17438" name="Rectangle 26"/>
            <p:cNvSpPr>
              <a:spLocks noChangeArrowheads="1"/>
            </p:cNvSpPr>
            <p:nvPr/>
          </p:nvSpPr>
          <p:spPr bwMode="auto">
            <a:xfrm>
              <a:off x="4413" y="221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39" name="Line 27"/>
            <p:cNvSpPr>
              <a:spLocks noChangeShapeType="1"/>
            </p:cNvSpPr>
            <p:nvPr/>
          </p:nvSpPr>
          <p:spPr bwMode="auto">
            <a:xfrm>
              <a:off x="4725" y="2380"/>
              <a:ext cx="324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Rectangle 28"/>
            <p:cNvSpPr>
              <a:spLocks noChangeArrowheads="1"/>
            </p:cNvSpPr>
            <p:nvPr/>
          </p:nvSpPr>
          <p:spPr bwMode="auto">
            <a:xfrm>
              <a:off x="5031" y="2205"/>
              <a:ext cx="2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/>
            </a:p>
          </p:txBody>
        </p:sp>
        <p:sp>
          <p:nvSpPr>
            <p:cNvPr id="17441" name="Rectangle 29"/>
            <p:cNvSpPr>
              <a:spLocks noChangeArrowheads="1"/>
            </p:cNvSpPr>
            <p:nvPr/>
          </p:nvSpPr>
          <p:spPr bwMode="auto">
            <a:xfrm>
              <a:off x="5248" y="220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17442" name="Rectangle 30"/>
            <p:cNvSpPr>
              <a:spLocks noChangeArrowheads="1"/>
            </p:cNvSpPr>
            <p:nvPr/>
          </p:nvSpPr>
          <p:spPr bwMode="auto">
            <a:xfrm>
              <a:off x="5481" y="220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17443" name="Rectangle 31"/>
            <p:cNvSpPr>
              <a:spLocks noChangeArrowheads="1"/>
            </p:cNvSpPr>
            <p:nvPr/>
          </p:nvSpPr>
          <p:spPr bwMode="auto">
            <a:xfrm>
              <a:off x="5716" y="220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44" name="Line 32"/>
            <p:cNvSpPr>
              <a:spLocks noChangeShapeType="1"/>
            </p:cNvSpPr>
            <p:nvPr/>
          </p:nvSpPr>
          <p:spPr bwMode="auto">
            <a:xfrm>
              <a:off x="4389" y="2558"/>
              <a:ext cx="0" cy="3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Rectangle 33"/>
            <p:cNvSpPr>
              <a:spLocks noChangeArrowheads="1"/>
            </p:cNvSpPr>
            <p:nvPr/>
          </p:nvSpPr>
          <p:spPr bwMode="auto">
            <a:xfrm>
              <a:off x="4228" y="2858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17446" name="Rectangle 34"/>
            <p:cNvSpPr>
              <a:spLocks noChangeArrowheads="1"/>
            </p:cNvSpPr>
            <p:nvPr/>
          </p:nvSpPr>
          <p:spPr bwMode="auto">
            <a:xfrm>
              <a:off x="4463" y="2858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47" name="Rectangle 35"/>
            <p:cNvSpPr>
              <a:spLocks noChangeArrowheads="1"/>
            </p:cNvSpPr>
            <p:nvPr/>
          </p:nvSpPr>
          <p:spPr bwMode="auto">
            <a:xfrm>
              <a:off x="4726" y="3063"/>
              <a:ext cx="11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17448" name="Line 36"/>
            <p:cNvSpPr>
              <a:spLocks noChangeShapeType="1"/>
            </p:cNvSpPr>
            <p:nvPr/>
          </p:nvSpPr>
          <p:spPr bwMode="auto">
            <a:xfrm>
              <a:off x="5513" y="3226"/>
              <a:ext cx="1045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Freeform 37"/>
            <p:cNvSpPr>
              <a:spLocks/>
            </p:cNvSpPr>
            <p:nvPr/>
          </p:nvSpPr>
          <p:spPr bwMode="auto">
            <a:xfrm>
              <a:off x="6558" y="3187"/>
              <a:ext cx="172" cy="79"/>
            </a:xfrm>
            <a:custGeom>
              <a:avLst/>
              <a:gdLst>
                <a:gd name="T0" fmla="*/ 0 w 172"/>
                <a:gd name="T1" fmla="*/ 39 h 79"/>
                <a:gd name="T2" fmla="*/ 50 w 172"/>
                <a:gd name="T3" fmla="*/ 39 h 79"/>
                <a:gd name="T4" fmla="*/ 0 w 172"/>
                <a:gd name="T5" fmla="*/ 0 h 79"/>
                <a:gd name="T6" fmla="*/ 172 w 172"/>
                <a:gd name="T7" fmla="*/ 39 h 79"/>
                <a:gd name="T8" fmla="*/ 0 w 172"/>
                <a:gd name="T9" fmla="*/ 79 h 79"/>
                <a:gd name="T10" fmla="*/ 50 w 172"/>
                <a:gd name="T11" fmla="*/ 39 h 79"/>
                <a:gd name="T12" fmla="*/ 0 w 172"/>
                <a:gd name="T13" fmla="*/ 39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79">
                  <a:moveTo>
                    <a:pt x="0" y="39"/>
                  </a:moveTo>
                  <a:lnTo>
                    <a:pt x="50" y="39"/>
                  </a:lnTo>
                  <a:lnTo>
                    <a:pt x="0" y="0"/>
                  </a:lnTo>
                  <a:lnTo>
                    <a:pt x="172" y="39"/>
                  </a:lnTo>
                  <a:lnTo>
                    <a:pt x="0" y="79"/>
                  </a:lnTo>
                  <a:lnTo>
                    <a:pt x="5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38"/>
            <p:cNvSpPr>
              <a:spLocks noChangeShapeType="1"/>
            </p:cNvSpPr>
            <p:nvPr/>
          </p:nvSpPr>
          <p:spPr bwMode="auto">
            <a:xfrm flipH="1">
              <a:off x="6921" y="2638"/>
              <a:ext cx="203" cy="70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39"/>
            <p:cNvSpPr>
              <a:spLocks noChangeShapeType="1"/>
            </p:cNvSpPr>
            <p:nvPr/>
          </p:nvSpPr>
          <p:spPr bwMode="auto">
            <a:xfrm flipH="1">
              <a:off x="7066" y="2754"/>
              <a:ext cx="156" cy="54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2" name="Line 40"/>
            <p:cNvSpPr>
              <a:spLocks noChangeShapeType="1"/>
            </p:cNvSpPr>
            <p:nvPr/>
          </p:nvSpPr>
          <p:spPr bwMode="auto">
            <a:xfrm flipH="1" flipV="1">
              <a:off x="7832" y="2638"/>
              <a:ext cx="237" cy="66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3" name="Line 41"/>
            <p:cNvSpPr>
              <a:spLocks noChangeShapeType="1"/>
            </p:cNvSpPr>
            <p:nvPr/>
          </p:nvSpPr>
          <p:spPr bwMode="auto">
            <a:xfrm flipH="1" flipV="1">
              <a:off x="7740" y="2758"/>
              <a:ext cx="182" cy="512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4" name="Line 42"/>
            <p:cNvSpPr>
              <a:spLocks noChangeShapeType="1"/>
            </p:cNvSpPr>
            <p:nvPr/>
          </p:nvSpPr>
          <p:spPr bwMode="auto">
            <a:xfrm flipV="1">
              <a:off x="7505" y="3307"/>
              <a:ext cx="564" cy="43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5" name="Line 43"/>
            <p:cNvSpPr>
              <a:spLocks noChangeShapeType="1"/>
            </p:cNvSpPr>
            <p:nvPr/>
          </p:nvSpPr>
          <p:spPr bwMode="auto">
            <a:xfrm flipH="1">
              <a:off x="7124" y="2638"/>
              <a:ext cx="708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6" name="Line 44"/>
            <p:cNvSpPr>
              <a:spLocks noChangeShapeType="1"/>
            </p:cNvSpPr>
            <p:nvPr/>
          </p:nvSpPr>
          <p:spPr bwMode="auto">
            <a:xfrm>
              <a:off x="6921" y="3344"/>
              <a:ext cx="584" cy="397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7" name="Line 45"/>
            <p:cNvSpPr>
              <a:spLocks noChangeShapeType="1"/>
            </p:cNvSpPr>
            <p:nvPr/>
          </p:nvSpPr>
          <p:spPr bwMode="auto">
            <a:xfrm flipV="1">
              <a:off x="7832" y="2428"/>
              <a:ext cx="198" cy="21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8" name="Line 46"/>
            <p:cNvSpPr>
              <a:spLocks noChangeShapeType="1"/>
            </p:cNvSpPr>
            <p:nvPr/>
          </p:nvSpPr>
          <p:spPr bwMode="auto">
            <a:xfrm>
              <a:off x="7505" y="3702"/>
              <a:ext cx="0" cy="43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9" name="Rectangle 47"/>
            <p:cNvSpPr>
              <a:spLocks noChangeArrowheads="1"/>
            </p:cNvSpPr>
            <p:nvPr/>
          </p:nvSpPr>
          <p:spPr bwMode="auto">
            <a:xfrm>
              <a:off x="7433" y="409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 dirty="0"/>
            </a:p>
          </p:txBody>
        </p:sp>
        <p:sp>
          <p:nvSpPr>
            <p:cNvPr id="17460" name="Rectangle 48"/>
            <p:cNvSpPr>
              <a:spLocks noChangeArrowheads="1"/>
            </p:cNvSpPr>
            <p:nvPr/>
          </p:nvSpPr>
          <p:spPr bwMode="auto">
            <a:xfrm>
              <a:off x="8003" y="2230"/>
              <a:ext cx="213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/>
            </a:p>
          </p:txBody>
        </p:sp>
        <p:sp>
          <p:nvSpPr>
            <p:cNvPr id="17461" name="Rectangle 49"/>
            <p:cNvSpPr>
              <a:spLocks noChangeArrowheads="1"/>
            </p:cNvSpPr>
            <p:nvPr/>
          </p:nvSpPr>
          <p:spPr bwMode="auto">
            <a:xfrm>
              <a:off x="8218" y="2230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62" name="Rectangle 50"/>
            <p:cNvSpPr>
              <a:spLocks noChangeArrowheads="1"/>
            </p:cNvSpPr>
            <p:nvPr/>
          </p:nvSpPr>
          <p:spPr bwMode="auto">
            <a:xfrm>
              <a:off x="8481" y="2435"/>
              <a:ext cx="11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17463" name="Line 51"/>
            <p:cNvSpPr>
              <a:spLocks noChangeShapeType="1"/>
            </p:cNvSpPr>
            <p:nvPr/>
          </p:nvSpPr>
          <p:spPr bwMode="auto">
            <a:xfrm>
              <a:off x="8603" y="2380"/>
              <a:ext cx="324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64" name="Rectangle 52"/>
            <p:cNvSpPr>
              <a:spLocks noChangeArrowheads="1"/>
            </p:cNvSpPr>
            <p:nvPr/>
          </p:nvSpPr>
          <p:spPr bwMode="auto">
            <a:xfrm>
              <a:off x="8896" y="2213"/>
              <a:ext cx="2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/>
            </a:p>
          </p:txBody>
        </p:sp>
        <p:sp>
          <p:nvSpPr>
            <p:cNvPr id="17465" name="Rectangle 53"/>
            <p:cNvSpPr>
              <a:spLocks noChangeArrowheads="1"/>
            </p:cNvSpPr>
            <p:nvPr/>
          </p:nvSpPr>
          <p:spPr bwMode="auto">
            <a:xfrm>
              <a:off x="9113" y="2213"/>
              <a:ext cx="34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r>
                <a:rPr lang="ru-RU" sz="1600" b="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17466" name="Line 54"/>
            <p:cNvSpPr>
              <a:spLocks noChangeShapeType="1"/>
            </p:cNvSpPr>
            <p:nvPr/>
          </p:nvSpPr>
          <p:spPr bwMode="auto">
            <a:xfrm>
              <a:off x="9088" y="2555"/>
              <a:ext cx="0" cy="32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67" name="Rectangle 55"/>
            <p:cNvSpPr>
              <a:spLocks noChangeArrowheads="1"/>
            </p:cNvSpPr>
            <p:nvPr/>
          </p:nvSpPr>
          <p:spPr bwMode="auto">
            <a:xfrm>
              <a:off x="8928" y="285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17468" name="Rectangle 56"/>
            <p:cNvSpPr>
              <a:spLocks noChangeArrowheads="1"/>
            </p:cNvSpPr>
            <p:nvPr/>
          </p:nvSpPr>
          <p:spPr bwMode="auto">
            <a:xfrm>
              <a:off x="9163" y="285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69" name="Rectangle 57"/>
            <p:cNvSpPr>
              <a:spLocks noChangeArrowheads="1"/>
            </p:cNvSpPr>
            <p:nvPr/>
          </p:nvSpPr>
          <p:spPr bwMode="auto">
            <a:xfrm>
              <a:off x="9426" y="3060"/>
              <a:ext cx="11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17470" name="Rectangle 58"/>
            <p:cNvSpPr>
              <a:spLocks noChangeArrowheads="1"/>
            </p:cNvSpPr>
            <p:nvPr/>
          </p:nvSpPr>
          <p:spPr bwMode="auto">
            <a:xfrm>
              <a:off x="2684" y="3503"/>
              <a:ext cx="276" cy="36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1" name="Rectangle 59"/>
            <p:cNvSpPr>
              <a:spLocks noChangeArrowheads="1"/>
            </p:cNvSpPr>
            <p:nvPr/>
          </p:nvSpPr>
          <p:spPr bwMode="auto">
            <a:xfrm>
              <a:off x="2701" y="3523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 dirty="0"/>
            </a:p>
          </p:txBody>
        </p:sp>
        <p:sp>
          <p:nvSpPr>
            <p:cNvPr id="17472" name="Rectangle 60"/>
            <p:cNvSpPr>
              <a:spLocks noChangeArrowheads="1"/>
            </p:cNvSpPr>
            <p:nvPr/>
          </p:nvSpPr>
          <p:spPr bwMode="auto">
            <a:xfrm>
              <a:off x="2277" y="2433"/>
              <a:ext cx="276" cy="36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3" name="Rectangle 61"/>
            <p:cNvSpPr>
              <a:spLocks noChangeArrowheads="1"/>
            </p:cNvSpPr>
            <p:nvPr/>
          </p:nvSpPr>
          <p:spPr bwMode="auto">
            <a:xfrm>
              <a:off x="2293" y="2453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17474" name="Rectangle 62"/>
            <p:cNvSpPr>
              <a:spLocks noChangeArrowheads="1"/>
            </p:cNvSpPr>
            <p:nvPr/>
          </p:nvSpPr>
          <p:spPr bwMode="auto">
            <a:xfrm>
              <a:off x="2277" y="4329"/>
              <a:ext cx="1112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</a:rPr>
                <a:t>Г</a:t>
              </a:r>
              <a:r>
                <a:rPr lang="uk-UA" sz="1600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sz="1600" b="0" dirty="0" err="1">
                  <a:solidFill>
                    <a:srgbClr val="000000"/>
                  </a:solidFill>
                  <a:latin typeface="Times New Roman" pitchFamily="18" charset="0"/>
                </a:rPr>
                <a:t>стидин</a:t>
              </a:r>
              <a:endParaRPr lang="ru-RU" dirty="0"/>
            </a:p>
          </p:txBody>
        </p:sp>
        <p:sp>
          <p:nvSpPr>
            <p:cNvPr id="17475" name="Rectangle 63"/>
            <p:cNvSpPr>
              <a:spLocks noChangeArrowheads="1"/>
            </p:cNvSpPr>
            <p:nvPr/>
          </p:nvSpPr>
          <p:spPr bwMode="auto">
            <a:xfrm>
              <a:off x="5756" y="3333"/>
              <a:ext cx="667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- СО</a:t>
              </a:r>
              <a:endParaRPr lang="ru-RU"/>
            </a:p>
          </p:txBody>
        </p:sp>
        <p:sp>
          <p:nvSpPr>
            <p:cNvPr id="17476" name="Rectangle 64"/>
            <p:cNvSpPr>
              <a:spLocks noChangeArrowheads="1"/>
            </p:cNvSpPr>
            <p:nvPr/>
          </p:nvSpPr>
          <p:spPr bwMode="auto">
            <a:xfrm>
              <a:off x="6398" y="3520"/>
              <a:ext cx="11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17477" name="Rectangle 65"/>
            <p:cNvSpPr>
              <a:spLocks noChangeArrowheads="1"/>
            </p:cNvSpPr>
            <p:nvPr/>
          </p:nvSpPr>
          <p:spPr bwMode="auto">
            <a:xfrm>
              <a:off x="7383" y="3501"/>
              <a:ext cx="276" cy="36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8" name="Rectangle 66"/>
            <p:cNvSpPr>
              <a:spLocks noChangeArrowheads="1"/>
            </p:cNvSpPr>
            <p:nvPr/>
          </p:nvSpPr>
          <p:spPr bwMode="auto">
            <a:xfrm>
              <a:off x="7401" y="3520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17479" name="Rectangle 67"/>
            <p:cNvSpPr>
              <a:spLocks noChangeArrowheads="1"/>
            </p:cNvSpPr>
            <p:nvPr/>
          </p:nvSpPr>
          <p:spPr bwMode="auto">
            <a:xfrm>
              <a:off x="6976" y="2431"/>
              <a:ext cx="276" cy="36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0" name="Rectangle 68"/>
            <p:cNvSpPr>
              <a:spLocks noChangeArrowheads="1"/>
            </p:cNvSpPr>
            <p:nvPr/>
          </p:nvSpPr>
          <p:spPr bwMode="auto">
            <a:xfrm>
              <a:off x="6993" y="2450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17481" name="Rectangle 69"/>
            <p:cNvSpPr>
              <a:spLocks noChangeArrowheads="1"/>
            </p:cNvSpPr>
            <p:nvPr/>
          </p:nvSpPr>
          <p:spPr bwMode="auto">
            <a:xfrm>
              <a:off x="6841" y="4428"/>
              <a:ext cx="105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</a:rPr>
                <a:t>Г</a:t>
              </a:r>
              <a:r>
                <a:rPr lang="uk-UA" sz="1600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sz="1600" b="0" dirty="0" err="1">
                  <a:solidFill>
                    <a:srgbClr val="000000"/>
                  </a:solidFill>
                  <a:latin typeface="Times New Roman" pitchFamily="18" charset="0"/>
                </a:rPr>
                <a:t>стам</a:t>
              </a:r>
              <a:r>
                <a:rPr lang="uk-UA" sz="1600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</a:rPr>
                <a:t>н</a:t>
              </a:r>
              <a:endParaRPr lang="ru-RU" dirty="0"/>
            </a:p>
          </p:txBody>
        </p:sp>
      </p:grp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2936394" y="1980674"/>
            <a:ext cx="15456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залишок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аланіна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166464" y="2308061"/>
            <a:ext cx="9998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ядро </a:t>
            </a:r>
          </a:p>
          <a:p>
            <a:pPr eaLnBrk="1" hangingPunct="1"/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імідазола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15924" r="10275" b="8206"/>
          <a:stretch>
            <a:fillRect/>
          </a:stretch>
        </p:blipFill>
        <p:spPr bwMode="auto">
          <a:xfrm>
            <a:off x="7133967" y="1451371"/>
            <a:ext cx="1977985" cy="10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11365" r="5495" b="8467"/>
          <a:stretch>
            <a:fillRect/>
          </a:stretch>
        </p:blipFill>
        <p:spPr bwMode="auto">
          <a:xfrm>
            <a:off x="7457590" y="2623414"/>
            <a:ext cx="1692713" cy="95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23" y="3828645"/>
            <a:ext cx="952480" cy="111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7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7561" r="5657" b="9926"/>
          <a:stretch/>
        </p:blipFill>
        <p:spPr bwMode="auto">
          <a:xfrm>
            <a:off x="7457590" y="4999096"/>
            <a:ext cx="1692713" cy="132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7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0"/>
          <a:stretch/>
        </p:blipFill>
        <p:spPr bwMode="auto">
          <a:xfrm>
            <a:off x="634404" y="5430809"/>
            <a:ext cx="2337714" cy="118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7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89" r="12517" b="8145"/>
          <a:stretch>
            <a:fillRect/>
          </a:stretch>
        </p:blipFill>
        <p:spPr bwMode="auto">
          <a:xfrm>
            <a:off x="3659098" y="5628304"/>
            <a:ext cx="870469" cy="109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489" y="6519446"/>
            <a:ext cx="325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Загальна формула пеніциліну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uk-UA" i="1" cap="all" dirty="0" smtClean="0"/>
              <a:t>Біологічно важливі сполуки з шестичленними </a:t>
            </a:r>
            <a:r>
              <a:rPr lang="uk-UA" i="1" cap="all" dirty="0" err="1" smtClean="0"/>
              <a:t>гетероциклами</a:t>
            </a:r>
            <a:r>
              <a:rPr lang="ru-RU" i="1" cap="all" dirty="0" smtClean="0"/>
              <a:t>:</a:t>
            </a:r>
            <a:endParaRPr lang="ru-RU" i="1" cap="all" dirty="0"/>
          </a:p>
          <a:p>
            <a:pPr algn="ctr">
              <a:defRPr/>
            </a:pPr>
            <a:r>
              <a:rPr lang="uk-UA" i="1" dirty="0">
                <a:solidFill>
                  <a:srgbClr val="660033"/>
                </a:solidFill>
              </a:rPr>
              <a:t>піридин, </a:t>
            </a:r>
            <a:r>
              <a:rPr lang="uk-UA" i="1" dirty="0" err="1">
                <a:solidFill>
                  <a:srgbClr val="660033"/>
                </a:solidFill>
              </a:rPr>
              <a:t>піримідин</a:t>
            </a:r>
            <a:r>
              <a:rPr lang="uk-UA" i="1" dirty="0">
                <a:solidFill>
                  <a:srgbClr val="660033"/>
                </a:solidFill>
              </a:rPr>
              <a:t>, пурин.</a:t>
            </a:r>
          </a:p>
          <a:p>
            <a:pPr marL="0" indent="0">
              <a:defRPr/>
            </a:pPr>
            <a:r>
              <a:rPr lang="uk-UA" i="1" dirty="0">
                <a:solidFill>
                  <a:srgbClr val="660033"/>
                </a:solidFill>
              </a:rPr>
              <a:t>Похідні піридину: </a:t>
            </a:r>
            <a:r>
              <a:rPr lang="uk-UA" i="1" dirty="0"/>
              <a:t>гомологи піридину – </a:t>
            </a:r>
            <a:r>
              <a:rPr lang="uk-UA" i="1" dirty="0" err="1"/>
              <a:t>метилпіридини</a:t>
            </a:r>
            <a:r>
              <a:rPr lang="uk-UA" i="1" dirty="0"/>
              <a:t> (</a:t>
            </a:r>
            <a:r>
              <a:rPr lang="uk-UA" i="1" dirty="0" err="1"/>
              <a:t>піколіни</a:t>
            </a:r>
            <a:r>
              <a:rPr lang="uk-UA" i="1" dirty="0"/>
              <a:t>) </a:t>
            </a:r>
          </a:p>
          <a:p>
            <a:pPr>
              <a:defRPr/>
            </a:pPr>
            <a:r>
              <a:rPr lang="uk-UA" i="1" dirty="0"/>
              <a:t>- </a:t>
            </a:r>
            <a:r>
              <a:rPr lang="uk-UA" i="1" dirty="0" err="1"/>
              <a:t>піридинкарбонові</a:t>
            </a:r>
            <a:r>
              <a:rPr lang="uk-UA" i="1" dirty="0"/>
              <a:t> кислоти:</a:t>
            </a:r>
          </a:p>
          <a:p>
            <a:pPr>
              <a:defRPr/>
            </a:pPr>
            <a:r>
              <a:rPr lang="uk-UA" i="1" dirty="0"/>
              <a:t>	</a:t>
            </a:r>
          </a:p>
          <a:p>
            <a:pPr>
              <a:defRPr/>
            </a:pPr>
            <a:endParaRPr lang="uk-UA" i="1" dirty="0"/>
          </a:p>
          <a:p>
            <a:pPr>
              <a:defRPr/>
            </a:pPr>
            <a:endParaRPr lang="uk-UA" i="1" dirty="0"/>
          </a:p>
          <a:p>
            <a:pPr>
              <a:defRPr/>
            </a:pPr>
            <a:endParaRPr lang="uk-UA" i="1" dirty="0"/>
          </a:p>
          <a:p>
            <a:pPr>
              <a:defRPr/>
            </a:pPr>
            <a:endParaRPr lang="uk-UA" i="1" dirty="0"/>
          </a:p>
          <a:p>
            <a:pPr>
              <a:defRPr/>
            </a:pPr>
            <a:endParaRPr lang="uk-UA" i="1" dirty="0"/>
          </a:p>
          <a:p>
            <a:pPr marL="0" indent="0">
              <a:defRPr/>
            </a:pPr>
            <a:r>
              <a:rPr lang="uk-UA" i="1" dirty="0"/>
              <a:t>	</a:t>
            </a:r>
          </a:p>
          <a:p>
            <a:pPr marL="0" indent="0">
              <a:defRPr/>
            </a:pPr>
            <a:r>
              <a:rPr lang="uk-UA" i="1" dirty="0"/>
              <a:t>Похідне </a:t>
            </a:r>
            <a:r>
              <a:rPr lang="uk-UA" i="1" dirty="0">
                <a:solidFill>
                  <a:srgbClr val="990000"/>
                </a:solidFill>
              </a:rPr>
              <a:t>нікотинової кислоти</a:t>
            </a:r>
            <a:r>
              <a:rPr lang="uk-UA" i="1" dirty="0"/>
              <a:t>  - </a:t>
            </a:r>
            <a:r>
              <a:rPr lang="uk-UA" i="1" dirty="0">
                <a:solidFill>
                  <a:srgbClr val="990000"/>
                </a:solidFill>
              </a:rPr>
              <a:t>нікотинамід (вітамін РР),</a:t>
            </a:r>
            <a:r>
              <a:rPr lang="uk-UA" i="1" dirty="0"/>
              <a:t> виконує важливі </a:t>
            </a:r>
            <a:r>
              <a:rPr lang="uk-UA" i="1" dirty="0" err="1"/>
              <a:t>коферментні</a:t>
            </a:r>
            <a:r>
              <a:rPr lang="uk-UA" i="1" dirty="0"/>
              <a:t> функції (</a:t>
            </a:r>
            <a:r>
              <a:rPr lang="uk-UA" i="1" dirty="0">
                <a:solidFill>
                  <a:srgbClr val="000099"/>
                </a:solidFill>
              </a:rPr>
              <a:t>кофермент НАД</a:t>
            </a:r>
            <a:r>
              <a:rPr lang="uk-UA" i="1" baseline="30000" dirty="0">
                <a:solidFill>
                  <a:srgbClr val="000099"/>
                </a:solidFill>
              </a:rPr>
              <a:t>+</a:t>
            </a:r>
            <a:r>
              <a:rPr lang="uk-UA" i="1" dirty="0">
                <a:solidFill>
                  <a:srgbClr val="000099"/>
                </a:solidFill>
              </a:rPr>
              <a:t>)</a:t>
            </a:r>
            <a:r>
              <a:rPr lang="uk-UA" i="1" dirty="0"/>
              <a:t> у реакціях біологічного окиснення:</a:t>
            </a:r>
          </a:p>
          <a:p>
            <a:pPr>
              <a:defRPr/>
            </a:pPr>
            <a:endParaRPr lang="uk-UA" i="1" dirty="0"/>
          </a:p>
          <a:p>
            <a:pPr>
              <a:defRPr/>
            </a:pPr>
            <a:endParaRPr lang="uk-UA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216275" y="3952875"/>
          <a:ext cx="437515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9" name="ISIS/Draw Sketch" r:id="rId3" imgW="5734050" imgH="1996440" progId="ISISServer">
                  <p:embed/>
                </p:oleObj>
              </mc:Choice>
              <mc:Fallback>
                <p:oleObj name="ISIS/Draw Sketch" r:id="rId3" imgW="5734050" imgH="199644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3952875"/>
                        <a:ext cx="4375150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679206"/>
              </p:ext>
            </p:extLst>
          </p:nvPr>
        </p:nvGraphicFramePr>
        <p:xfrm>
          <a:off x="0" y="1422400"/>
          <a:ext cx="3201988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0" name="ISIS/Draw Sketch" r:id="rId5" imgW="3200400" imgH="1438200" progId="ISISServer">
                  <p:embed/>
                </p:oleObj>
              </mc:Choice>
              <mc:Fallback>
                <p:oleObj name="ISIS/Draw Sketch" r:id="rId5" imgW="3200400" imgH="1438200" progId="ISISServer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2400"/>
                        <a:ext cx="3201988" cy="143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960098"/>
              </p:ext>
            </p:extLst>
          </p:nvPr>
        </p:nvGraphicFramePr>
        <p:xfrm>
          <a:off x="3190875" y="1417638"/>
          <a:ext cx="27622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1" name="ISIS/Draw Sketch" r:id="rId7" imgW="2981160" imgH="1704960" progId="ISISServer">
                  <p:embed/>
                </p:oleObj>
              </mc:Choice>
              <mc:Fallback>
                <p:oleObj name="ISIS/Draw Sketch" r:id="rId7" imgW="2981160" imgH="1704960" progId="ISISServer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1417638"/>
                        <a:ext cx="2762250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916794"/>
              </p:ext>
            </p:extLst>
          </p:nvPr>
        </p:nvGraphicFramePr>
        <p:xfrm>
          <a:off x="6342063" y="1349375"/>
          <a:ext cx="25812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2" name="ISIS/Draw Sketch" r:id="rId9" imgW="2581200" imgH="1647720" progId="ISISServer">
                  <p:embed/>
                </p:oleObj>
              </mc:Choice>
              <mc:Fallback>
                <p:oleObj name="ISIS/Draw Sketch" r:id="rId9" imgW="2581200" imgH="1647720" progId="ISISServer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3" y="1349375"/>
                        <a:ext cx="25812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1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2" t="8675" b="11195"/>
          <a:stretch>
            <a:fillRect/>
          </a:stretch>
        </p:blipFill>
        <p:spPr bwMode="auto">
          <a:xfrm>
            <a:off x="7612063" y="3716338"/>
            <a:ext cx="1547812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42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333545"/>
              </p:ext>
            </p:extLst>
          </p:nvPr>
        </p:nvGraphicFramePr>
        <p:xfrm>
          <a:off x="647700" y="5146675"/>
          <a:ext cx="1763713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3" name="ISIS/Draw Sketch" r:id="rId12" imgW="1618920" imgH="1562040" progId="ISISServer">
                  <p:embed/>
                </p:oleObj>
              </mc:Choice>
              <mc:Fallback>
                <p:oleObj name="ISIS/Draw Sketch" r:id="rId12" imgW="1618920" imgH="1562040" progId="ISISServer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5146675"/>
                        <a:ext cx="1763713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3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t="9181" r="5679" b="11942"/>
          <a:stretch>
            <a:fillRect/>
          </a:stretch>
        </p:blipFill>
        <p:spPr bwMode="auto">
          <a:xfrm>
            <a:off x="323850" y="3933825"/>
            <a:ext cx="226695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246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uk-UA" dirty="0"/>
              <a:t>Похідними </a:t>
            </a:r>
            <a:r>
              <a:rPr lang="uk-UA" dirty="0" err="1">
                <a:solidFill>
                  <a:srgbClr val="990000"/>
                </a:solidFill>
              </a:rPr>
              <a:t>ізонікотинової</a:t>
            </a:r>
            <a:r>
              <a:rPr lang="uk-UA" dirty="0">
                <a:solidFill>
                  <a:srgbClr val="990000"/>
                </a:solidFill>
              </a:rPr>
              <a:t> кислоти</a:t>
            </a:r>
            <a:r>
              <a:rPr lang="uk-UA" dirty="0"/>
              <a:t> є лікарські засоби для лікування туберкульозу</a:t>
            </a:r>
            <a:r>
              <a:rPr lang="uk-UA" i="1" dirty="0"/>
              <a:t>: </a:t>
            </a:r>
            <a:r>
              <a:rPr lang="uk-UA" i="1" dirty="0" err="1">
                <a:solidFill>
                  <a:srgbClr val="990000"/>
                </a:solidFill>
              </a:rPr>
              <a:t>ізоніазид</a:t>
            </a:r>
            <a:r>
              <a:rPr lang="uk-UA" i="1" dirty="0">
                <a:solidFill>
                  <a:srgbClr val="990000"/>
                </a:solidFill>
              </a:rPr>
              <a:t>, фтивазид</a:t>
            </a:r>
            <a:r>
              <a:rPr lang="uk-UA" i="1" dirty="0"/>
              <a:t> та</a:t>
            </a:r>
            <a:r>
              <a:rPr lang="uk-UA" dirty="0"/>
              <a:t> ін.:</a:t>
            </a:r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b="0" dirty="0"/>
          </a:p>
          <a:p>
            <a:pPr eaLnBrk="1" hangingPunct="1"/>
            <a:r>
              <a:rPr lang="uk-UA" dirty="0"/>
              <a:t>           Для зменшення токсичності: </a:t>
            </a:r>
            <a:r>
              <a:rPr lang="uk-UA" dirty="0" err="1"/>
              <a:t>ізоніазид+ванілін→фтивазид</a:t>
            </a:r>
            <a:endParaRPr lang="uk-UA" dirty="0"/>
          </a:p>
          <a:p>
            <a:pPr eaLnBrk="1" hangingPunct="1"/>
            <a:endParaRPr lang="uk-UA" i="1" dirty="0">
              <a:solidFill>
                <a:srgbClr val="990000"/>
              </a:solidFill>
            </a:endParaRPr>
          </a:p>
          <a:p>
            <a:pPr eaLnBrk="1" hangingPunct="1"/>
            <a:endParaRPr lang="uk-UA" i="1" dirty="0">
              <a:solidFill>
                <a:srgbClr val="990000"/>
              </a:solidFill>
            </a:endParaRPr>
          </a:p>
          <a:p>
            <a:pPr eaLnBrk="1" hangingPunct="1"/>
            <a:endParaRPr lang="uk-UA" b="0" i="1" dirty="0">
              <a:solidFill>
                <a:srgbClr val="990000"/>
              </a:solidFill>
            </a:endParaRPr>
          </a:p>
          <a:p>
            <a:pPr eaLnBrk="1" hangingPunct="1"/>
            <a:endParaRPr lang="uk-UA" b="0" i="1" dirty="0">
              <a:solidFill>
                <a:srgbClr val="990000"/>
              </a:solidFill>
            </a:endParaRPr>
          </a:p>
          <a:p>
            <a:pPr eaLnBrk="1" hangingPunct="1"/>
            <a:endParaRPr lang="uk-UA" b="0" i="1" dirty="0">
              <a:solidFill>
                <a:srgbClr val="990000"/>
              </a:solidFill>
            </a:endParaRPr>
          </a:p>
          <a:p>
            <a:pPr eaLnBrk="1" hangingPunct="1"/>
            <a:endParaRPr lang="ru-RU" b="0" i="1" dirty="0">
              <a:solidFill>
                <a:srgbClr val="990000"/>
              </a:solidFill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517167"/>
              </p:ext>
            </p:extLst>
          </p:nvPr>
        </p:nvGraphicFramePr>
        <p:xfrm>
          <a:off x="2330450" y="554038"/>
          <a:ext cx="4791075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8" name="ISIS/Draw Sketch" r:id="rId3" imgW="5029200" imgH="1904760" progId="ISISServer">
                  <p:embed/>
                </p:oleObj>
              </mc:Choice>
              <mc:Fallback>
                <p:oleObj name="ISIS/Draw Sketch" r:id="rId3" imgW="5029200" imgH="190476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554038"/>
                        <a:ext cx="4791075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21701" r="13223" b="22418"/>
          <a:stretch>
            <a:fillRect/>
          </a:stretch>
        </p:blipFill>
        <p:spPr bwMode="auto">
          <a:xfrm>
            <a:off x="107950" y="842963"/>
            <a:ext cx="205105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t="7545" r="12868" b="6956"/>
          <a:stretch>
            <a:fillRect/>
          </a:stretch>
        </p:blipFill>
        <p:spPr bwMode="auto">
          <a:xfrm>
            <a:off x="7451725" y="560388"/>
            <a:ext cx="128111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16698" r="5901" b="16341"/>
          <a:stretch>
            <a:fillRect/>
          </a:stretch>
        </p:blipFill>
        <p:spPr bwMode="auto">
          <a:xfrm>
            <a:off x="4283968" y="2960688"/>
            <a:ext cx="2185988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4" t="17986" r="11717" b="23209"/>
          <a:stretch>
            <a:fillRect/>
          </a:stretch>
        </p:blipFill>
        <p:spPr bwMode="auto">
          <a:xfrm>
            <a:off x="6608763" y="2889826"/>
            <a:ext cx="21240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468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770966"/>
              </p:ext>
            </p:extLst>
          </p:nvPr>
        </p:nvGraphicFramePr>
        <p:xfrm>
          <a:off x="517525" y="5434013"/>
          <a:ext cx="6189663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9" name="ISIS/Draw Sketch" r:id="rId9" imgW="6438600" imgH="1447560" progId="ISISServer">
                  <p:embed/>
                </p:oleObj>
              </mc:Choice>
              <mc:Fallback>
                <p:oleObj name="ISIS/Draw Sketch" r:id="rId9" imgW="6438600" imgH="1447560" progId="ISISServer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5434013"/>
                        <a:ext cx="6189663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TextBox 2"/>
          <p:cNvSpPr txBox="1">
            <a:spLocks noChangeArrowheads="1"/>
          </p:cNvSpPr>
          <p:nvPr/>
        </p:nvSpPr>
        <p:spPr bwMode="auto">
          <a:xfrm>
            <a:off x="6707188" y="5810249"/>
            <a:ext cx="2190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0" dirty="0"/>
              <a:t>Кофермент при </a:t>
            </a:r>
            <a:r>
              <a:rPr lang="ru-RU" sz="1400" b="0" dirty="0" err="1"/>
              <a:t>переамінуванні</a:t>
            </a:r>
            <a:r>
              <a:rPr lang="ru-RU" sz="1400" b="0" dirty="0"/>
              <a:t> та</a:t>
            </a:r>
          </a:p>
          <a:p>
            <a:pPr eaLnBrk="1" hangingPunct="1"/>
            <a:r>
              <a:rPr lang="ru-RU" sz="1400" b="0" dirty="0" err="1"/>
              <a:t>декарбоксилюванні</a:t>
            </a:r>
            <a:r>
              <a:rPr lang="ru-RU" sz="1400" b="0" dirty="0"/>
              <a:t> АК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551840"/>
              </p:ext>
            </p:extLst>
          </p:nvPr>
        </p:nvGraphicFramePr>
        <p:xfrm>
          <a:off x="111125" y="2586038"/>
          <a:ext cx="4959350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0" name="ISIS/Draw Sketch" r:id="rId11" imgW="5295600" imgH="2962080" progId="ISISServer">
                  <p:embed/>
                </p:oleObj>
              </mc:Choice>
              <mc:Fallback>
                <p:oleObj name="ISIS/Draw Sketch" r:id="rId11" imgW="5295600" imgH="296208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1125" y="2586038"/>
                        <a:ext cx="4959350" cy="277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0450" y="5087165"/>
            <a:ext cx="465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/>
              <a:t>В </a:t>
            </a:r>
            <a:r>
              <a:rPr lang="ru-RU" b="0" dirty="0" err="1"/>
              <a:t>організмі</a:t>
            </a:r>
            <a:r>
              <a:rPr lang="ru-RU" b="0" dirty="0"/>
              <a:t> </a:t>
            </a:r>
            <a:r>
              <a:rPr lang="ru-RU" b="0" dirty="0" err="1"/>
              <a:t>піридоксин</a:t>
            </a:r>
            <a:r>
              <a:rPr lang="ru-RU" b="0" dirty="0"/>
              <a:t> </a:t>
            </a:r>
            <a:r>
              <a:rPr lang="ru-RU" b="0" dirty="0" err="1"/>
              <a:t>перетворюється</a:t>
            </a:r>
            <a:r>
              <a:rPr lang="ru-RU" b="0" dirty="0"/>
              <a:t> в: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2700"/>
            <a:ext cx="9144000" cy="4162425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uk-UA" sz="1800" b="1" kern="1200" dirty="0">
                <a:solidFill>
                  <a:srgbClr val="000000"/>
                </a:solidFill>
              </a:rPr>
              <a:t>	Ядро (конденсованого на основі піридину і бензолу) - хіноліну входить до складу деяких природних алкалоїдів: хініну, лобеліну, морфіну, кодеїну, героїну, а також синтетичних протимікробних препаратів: </a:t>
            </a:r>
            <a:r>
              <a:rPr lang="uk-UA" sz="1800" b="1" kern="1200" dirty="0" err="1">
                <a:solidFill>
                  <a:srgbClr val="000000"/>
                </a:solidFill>
              </a:rPr>
              <a:t>нітроксоліну</a:t>
            </a:r>
            <a:r>
              <a:rPr lang="uk-UA" sz="1800" b="1" kern="1200" dirty="0">
                <a:solidFill>
                  <a:srgbClr val="000000"/>
                </a:solidFill>
              </a:rPr>
              <a:t>, ентеросептолу.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uk-UA" sz="1800" b="1" kern="1200" dirty="0">
                <a:solidFill>
                  <a:srgbClr val="000000"/>
                </a:solidFill>
              </a:rPr>
              <a:t>	</a:t>
            </a:r>
            <a:r>
              <a:rPr lang="uk-UA" sz="1800" b="1" kern="1200" dirty="0">
                <a:solidFill>
                  <a:srgbClr val="FF0000"/>
                </a:solidFill>
              </a:rPr>
              <a:t>Алкалоїди</a:t>
            </a:r>
            <a:r>
              <a:rPr lang="uk-UA" sz="1800" b="1" kern="1200" dirty="0">
                <a:solidFill>
                  <a:srgbClr val="000000"/>
                </a:solidFill>
              </a:rPr>
              <a:t> - </a:t>
            </a:r>
            <a:r>
              <a:rPr lang="uk-UA" sz="1800" b="1" kern="1200" dirty="0" err="1">
                <a:solidFill>
                  <a:srgbClr val="000000"/>
                </a:solidFill>
              </a:rPr>
              <a:t>нітрогенвмісні</a:t>
            </a:r>
            <a:r>
              <a:rPr lang="uk-UA" sz="1800" b="1" kern="1200" dirty="0">
                <a:solidFill>
                  <a:srgbClr val="000000"/>
                </a:solidFill>
              </a:rPr>
              <a:t> органічні сполуки, переважно рослинного походження, які мають основні властивості і високу біологічну активність, токсичні, але в малих дозах це лік. засоби.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uk-UA" sz="1800" b="1" kern="1200" dirty="0">
                <a:solidFill>
                  <a:srgbClr val="000000"/>
                </a:solidFill>
              </a:rPr>
              <a:t>Алкалоїди гр. </a:t>
            </a:r>
            <a:r>
              <a:rPr lang="uk-UA" sz="1800" b="1" kern="1200" dirty="0">
                <a:solidFill>
                  <a:srgbClr val="002060"/>
                </a:solidFill>
              </a:rPr>
              <a:t>піридину і піперидину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20483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81605"/>
              </p:ext>
            </p:extLst>
          </p:nvPr>
        </p:nvGraphicFramePr>
        <p:xfrm>
          <a:off x="19050" y="2570163"/>
          <a:ext cx="3611563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1" name="ISIS/Draw Sketch" r:id="rId3" imgW="3609720" imgH="1476360" progId="ISISServer">
                  <p:embed/>
                </p:oleObj>
              </mc:Choice>
              <mc:Fallback>
                <p:oleObj name="ISIS/Draw Sketch" r:id="rId3" imgW="3609720" imgH="1476360" progId="ISISServer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2570163"/>
                        <a:ext cx="3611563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r="8691"/>
          <a:stretch>
            <a:fillRect/>
          </a:stretch>
        </p:blipFill>
        <p:spPr bwMode="auto">
          <a:xfrm>
            <a:off x="3708400" y="2708275"/>
            <a:ext cx="1223963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Box 5"/>
          <p:cNvSpPr txBox="1">
            <a:spLocks noChangeArrowheads="1"/>
          </p:cNvSpPr>
          <p:nvPr/>
        </p:nvSpPr>
        <p:spPr bwMode="auto">
          <a:xfrm>
            <a:off x="5580063" y="2163763"/>
            <a:ext cx="2753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 err="1"/>
              <a:t>Алкалоїди</a:t>
            </a:r>
            <a:r>
              <a:rPr lang="ru-RU" dirty="0"/>
              <a:t> гр. </a:t>
            </a:r>
            <a:r>
              <a:rPr lang="ru-RU" dirty="0" err="1" smtClean="0"/>
              <a:t>хіноліну</a:t>
            </a:r>
            <a:endParaRPr lang="ru-RU" dirty="0"/>
          </a:p>
        </p:txBody>
      </p:sp>
      <p:graphicFrame>
        <p:nvGraphicFramePr>
          <p:cNvPr id="20488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4369"/>
              </p:ext>
            </p:extLst>
          </p:nvPr>
        </p:nvGraphicFramePr>
        <p:xfrm>
          <a:off x="5532438" y="2708275"/>
          <a:ext cx="30956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2" name="ISIS/Draw Sketch" r:id="rId6" imgW="3095280" imgH="1295280" progId="ISISServer">
                  <p:embed/>
                </p:oleObj>
              </mc:Choice>
              <mc:Fallback>
                <p:oleObj name="ISIS/Draw Sketch" r:id="rId6" imgW="3095280" imgH="1295280" progId="ISISServer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2708275"/>
                        <a:ext cx="30956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Box 7"/>
          <p:cNvSpPr txBox="1">
            <a:spLocks noChangeArrowheads="1"/>
          </p:cNvSpPr>
          <p:nvPr/>
        </p:nvSpPr>
        <p:spPr bwMode="auto">
          <a:xfrm>
            <a:off x="5365394" y="4235036"/>
            <a:ext cx="356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 err="1"/>
              <a:t>Хінін</a:t>
            </a:r>
            <a:r>
              <a:rPr lang="ru-RU" sz="1600" dirty="0"/>
              <a:t> – </a:t>
            </a:r>
            <a:r>
              <a:rPr lang="ru-RU" sz="1600" dirty="0" err="1"/>
              <a:t>протималярійний</a:t>
            </a:r>
            <a:r>
              <a:rPr lang="ru-RU" sz="1600" dirty="0"/>
              <a:t> </a:t>
            </a:r>
            <a:r>
              <a:rPr lang="ru-RU" sz="1600" dirty="0" err="1"/>
              <a:t>засіб</a:t>
            </a:r>
            <a:endParaRPr lang="ru-RU" sz="1600" dirty="0"/>
          </a:p>
        </p:txBody>
      </p:sp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94" y="4719884"/>
            <a:ext cx="1432819" cy="15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987620"/>
              </p:ext>
            </p:extLst>
          </p:nvPr>
        </p:nvGraphicFramePr>
        <p:xfrm>
          <a:off x="0" y="4430713"/>
          <a:ext cx="28003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3" name="ISIS/Draw Sketch" r:id="rId9" imgW="2800080" imgH="1295280" progId="ISISServer">
                  <p:embed/>
                </p:oleObj>
              </mc:Choice>
              <mc:Fallback>
                <p:oleObj name="ISIS/Draw Sketch" r:id="rId9" imgW="2800080" imgH="129528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4430713"/>
                        <a:ext cx="28003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20912" y="4066937"/>
            <a:ext cx="79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/>
              <a:t>Табак</a:t>
            </a:r>
          </a:p>
        </p:txBody>
      </p:sp>
      <p:pic>
        <p:nvPicPr>
          <p:cNvPr id="20530" name="Picture 5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94" y="4421981"/>
            <a:ext cx="1589972" cy="202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9817" y="6448683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err="1"/>
              <a:t>Лобелія</a:t>
            </a:r>
            <a:endParaRPr lang="ru-RU" b="0" dirty="0"/>
          </a:p>
        </p:txBody>
      </p:sp>
      <p:pic>
        <p:nvPicPr>
          <p:cNvPr id="20534" name="Picture 5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53" y="4734194"/>
            <a:ext cx="2180975" cy="14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576263"/>
          </a:xfrm>
        </p:spPr>
        <p:txBody>
          <a:bodyPr/>
          <a:lstStyle/>
          <a:p>
            <a:r>
              <a:rPr lang="ru-RU" dirty="0"/>
              <a:t>ПЛАН ЛЕКЦІЇ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525963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ru-RU" sz="2000" dirty="0" err="1"/>
              <a:t>Гетероциклічні</a:t>
            </a:r>
            <a:r>
              <a:rPr lang="ru-RU" sz="2000" dirty="0"/>
              <a:t> </a:t>
            </a:r>
            <a:r>
              <a:rPr lang="ru-RU" sz="2000" dirty="0" err="1"/>
              <a:t>сполуки</a:t>
            </a:r>
            <a:r>
              <a:rPr lang="ru-RU" sz="2000" dirty="0"/>
              <a:t>. </a:t>
            </a:r>
            <a:r>
              <a:rPr lang="ru-RU" sz="2000" dirty="0" err="1"/>
              <a:t>Класифікація</a:t>
            </a:r>
            <a:r>
              <a:rPr lang="ru-RU" sz="2000" dirty="0"/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 err="1"/>
              <a:t>Пірольний</a:t>
            </a:r>
            <a:r>
              <a:rPr lang="ru-RU" sz="2000" dirty="0"/>
              <a:t> і </a:t>
            </a:r>
            <a:r>
              <a:rPr lang="ru-RU" sz="2000" dirty="0" err="1"/>
              <a:t>піридиновий</a:t>
            </a:r>
            <a:r>
              <a:rPr lang="ru-RU" sz="2000" dirty="0"/>
              <a:t> </a:t>
            </a:r>
            <a:r>
              <a:rPr lang="ru-RU" sz="2000" dirty="0" err="1"/>
              <a:t>гетероатоми</a:t>
            </a:r>
            <a:r>
              <a:rPr lang="ru-RU" sz="2000" dirty="0"/>
              <a:t>.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/>
              <a:t>-</a:t>
            </a:r>
            <a:r>
              <a:rPr lang="ru-RU" sz="2000" dirty="0" err="1"/>
              <a:t>надлишкові</a:t>
            </a:r>
            <a:r>
              <a:rPr lang="ru-RU" sz="2000" dirty="0"/>
              <a:t> і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/>
              <a:t>-</a:t>
            </a:r>
            <a:r>
              <a:rPr lang="ru-RU" sz="2000" dirty="0" err="1"/>
              <a:t>дефіцитні</a:t>
            </a:r>
            <a:r>
              <a:rPr lang="ru-RU" sz="2000" dirty="0"/>
              <a:t> </a:t>
            </a:r>
            <a:r>
              <a:rPr lang="ru-RU" sz="2000" dirty="0" err="1"/>
              <a:t>гетероцикли</a:t>
            </a:r>
            <a:r>
              <a:rPr lang="ru-RU" sz="2000" dirty="0"/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 err="1"/>
              <a:t>П'ятичленні</a:t>
            </a:r>
            <a:r>
              <a:rPr lang="ru-RU" sz="2000" dirty="0"/>
              <a:t> </a:t>
            </a:r>
            <a:r>
              <a:rPr lang="ru-RU" sz="2000" dirty="0" err="1"/>
              <a:t>гетероцикли</a:t>
            </a:r>
            <a:r>
              <a:rPr lang="ru-RU" sz="2000" dirty="0"/>
              <a:t> з одним гетероатомом. </a:t>
            </a:r>
            <a:r>
              <a:rPr lang="ru-RU" sz="2000" dirty="0" err="1"/>
              <a:t>Конденсовані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 err="1"/>
              <a:t>П'ятичленні</a:t>
            </a:r>
            <a:r>
              <a:rPr lang="ru-RU" sz="2000" dirty="0"/>
              <a:t> </a:t>
            </a:r>
            <a:r>
              <a:rPr lang="ru-RU" sz="2000" dirty="0" err="1"/>
              <a:t>гетероцикли</a:t>
            </a:r>
            <a:r>
              <a:rPr lang="ru-RU" sz="2000" dirty="0"/>
              <a:t> з </a:t>
            </a:r>
            <a:r>
              <a:rPr lang="ru-RU" sz="2000" dirty="0" err="1"/>
              <a:t>двома</a:t>
            </a:r>
            <a:r>
              <a:rPr lang="ru-RU" sz="2000" dirty="0"/>
              <a:t> гетероатомами.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 err="1"/>
              <a:t>Біологічно</a:t>
            </a:r>
            <a:r>
              <a:rPr lang="ru-RU" sz="2000" dirty="0"/>
              <a:t> </a:t>
            </a:r>
            <a:r>
              <a:rPr lang="ru-RU" sz="2000" dirty="0" err="1"/>
              <a:t>важливі</a:t>
            </a:r>
            <a:r>
              <a:rPr lang="ru-RU" sz="2000" dirty="0"/>
              <a:t> </a:t>
            </a:r>
            <a:r>
              <a:rPr lang="ru-RU" sz="2000" dirty="0" err="1"/>
              <a:t>сполуки</a:t>
            </a:r>
            <a:r>
              <a:rPr lang="ru-RU" sz="2000" dirty="0"/>
              <a:t> з </a:t>
            </a:r>
            <a:r>
              <a:rPr lang="ru-RU" sz="2000" dirty="0" err="1"/>
              <a:t>шестичленними</a:t>
            </a:r>
            <a:r>
              <a:rPr lang="ru-RU" sz="2000" dirty="0"/>
              <a:t> гетероциклами з одним і </a:t>
            </a:r>
            <a:r>
              <a:rPr lang="ru-RU" sz="2000" dirty="0" err="1"/>
              <a:t>двома</a:t>
            </a:r>
            <a:r>
              <a:rPr lang="ru-RU" sz="2000" dirty="0"/>
              <a:t> гетероатомами.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/>
              <a:t>Структура та </a:t>
            </a:r>
            <a:r>
              <a:rPr lang="ru-RU" sz="2000" dirty="0" err="1"/>
              <a:t>біохімічні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нуклеозидів</a:t>
            </a:r>
            <a:r>
              <a:rPr lang="ru-RU" sz="2000" dirty="0"/>
              <a:t>, </a:t>
            </a:r>
            <a:r>
              <a:rPr lang="ru-RU" sz="2000" dirty="0" err="1"/>
              <a:t>нуклеотидів</a:t>
            </a:r>
            <a:r>
              <a:rPr lang="ru-RU" sz="2000" dirty="0"/>
              <a:t> та </a:t>
            </a:r>
            <a:r>
              <a:rPr lang="ru-RU" sz="2000" dirty="0" err="1"/>
              <a:t>нуклеїнових</a:t>
            </a:r>
            <a:r>
              <a:rPr lang="ru-RU" sz="2000" dirty="0"/>
              <a:t> кислот.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 err="1" smtClean="0"/>
              <a:t>Нуклеозидполіфосфати</a:t>
            </a:r>
            <a:r>
              <a:rPr lang="ru-RU" sz="2000" dirty="0"/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 err="1" smtClean="0"/>
              <a:t>Нікотинаміднуклеотиди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539750" y="115888"/>
            <a:ext cx="8229600" cy="4333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1800" b="1" dirty="0" err="1">
                <a:solidFill>
                  <a:srgbClr val="FF0000"/>
                </a:solidFill>
              </a:rPr>
              <a:t>Алкалоїди</a:t>
            </a:r>
            <a:r>
              <a:rPr lang="ru-RU" sz="1800" b="1" dirty="0">
                <a:solidFill>
                  <a:srgbClr val="FF0000"/>
                </a:solidFill>
              </a:rPr>
              <a:t> гр. </a:t>
            </a:r>
            <a:r>
              <a:rPr lang="ru-RU" sz="1800" b="1" dirty="0" err="1">
                <a:solidFill>
                  <a:srgbClr val="FF0000"/>
                </a:solidFill>
              </a:rPr>
              <a:t>ізохіноліну</a:t>
            </a:r>
            <a:r>
              <a:rPr lang="ru-RU" sz="1800" b="1" dirty="0">
                <a:solidFill>
                  <a:srgbClr val="FF0000"/>
                </a:solidFill>
              </a:rPr>
              <a:t> та </a:t>
            </a:r>
            <a:r>
              <a:rPr lang="ru-RU" sz="1800" b="1" dirty="0" err="1">
                <a:solidFill>
                  <a:srgbClr val="FF0000"/>
                </a:solidFill>
              </a:rPr>
              <a:t>фенантренізохоліну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0" y="539750"/>
            <a:ext cx="4997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/>
              <a:t>Папаверин – </a:t>
            </a:r>
            <a:r>
              <a:rPr lang="ru-RU" dirty="0" err="1"/>
              <a:t>спазмолітик</a:t>
            </a:r>
            <a:r>
              <a:rPr lang="ru-RU" dirty="0"/>
              <a:t> і </a:t>
            </a:r>
            <a:r>
              <a:rPr lang="ru-RU" dirty="0" smtClean="0"/>
              <a:t>вазодилататор</a:t>
            </a:r>
            <a:endParaRPr lang="ru-RU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r="6647"/>
          <a:stretch>
            <a:fillRect/>
          </a:stretch>
        </p:blipFill>
        <p:spPr bwMode="auto">
          <a:xfrm>
            <a:off x="177800" y="938213"/>
            <a:ext cx="214153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6" t="7236" r="6657" b="9097"/>
          <a:stretch>
            <a:fillRect/>
          </a:stretch>
        </p:blipFill>
        <p:spPr bwMode="auto">
          <a:xfrm>
            <a:off x="658813" y="2873375"/>
            <a:ext cx="1617662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938213"/>
            <a:ext cx="10922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r="19177"/>
          <a:stretch>
            <a:fillRect/>
          </a:stretch>
        </p:blipFill>
        <p:spPr bwMode="auto">
          <a:xfrm>
            <a:off x="4932363" y="973138"/>
            <a:ext cx="2197100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5067" r="12933" b="10831"/>
          <a:stretch>
            <a:fillRect/>
          </a:stretch>
        </p:blipFill>
        <p:spPr bwMode="auto">
          <a:xfrm>
            <a:off x="7308850" y="1095375"/>
            <a:ext cx="168275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3" name="TextBox 4"/>
          <p:cNvSpPr txBox="1">
            <a:spLocks noChangeArrowheads="1"/>
          </p:cNvSpPr>
          <p:nvPr/>
        </p:nvSpPr>
        <p:spPr bwMode="auto">
          <a:xfrm>
            <a:off x="6164263" y="603250"/>
            <a:ext cx="1064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 err="1"/>
              <a:t>Морфін</a:t>
            </a:r>
            <a:endParaRPr lang="ru-RU" dirty="0"/>
          </a:p>
        </p:txBody>
      </p:sp>
      <p:sp>
        <p:nvSpPr>
          <p:cNvPr id="21514" name="TextBox 5"/>
          <p:cNvSpPr txBox="1">
            <a:spLocks noChangeArrowheads="1"/>
          </p:cNvSpPr>
          <p:nvPr/>
        </p:nvSpPr>
        <p:spPr bwMode="auto">
          <a:xfrm>
            <a:off x="5532438" y="1408113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1</a:t>
            </a:r>
          </a:p>
        </p:txBody>
      </p:sp>
      <p:sp>
        <p:nvSpPr>
          <p:cNvPr id="21515" name="TextBox 6"/>
          <p:cNvSpPr txBox="1">
            <a:spLocks noChangeArrowheads="1"/>
          </p:cNvSpPr>
          <p:nvPr/>
        </p:nvSpPr>
        <p:spPr bwMode="auto">
          <a:xfrm>
            <a:off x="6008688" y="18796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2</a:t>
            </a:r>
          </a:p>
        </p:txBody>
      </p:sp>
      <p:sp>
        <p:nvSpPr>
          <p:cNvPr id="21516" name="TextBox 7"/>
          <p:cNvSpPr txBox="1">
            <a:spLocks noChangeArrowheads="1"/>
          </p:cNvSpPr>
          <p:nvPr/>
        </p:nvSpPr>
        <p:spPr bwMode="auto">
          <a:xfrm>
            <a:off x="5370513" y="2513013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3</a:t>
            </a:r>
          </a:p>
        </p:txBody>
      </p:sp>
      <p:sp>
        <p:nvSpPr>
          <p:cNvPr id="21517" name="TextBox 8"/>
          <p:cNvSpPr txBox="1">
            <a:spLocks noChangeArrowheads="1"/>
          </p:cNvSpPr>
          <p:nvPr/>
        </p:nvSpPr>
        <p:spPr bwMode="auto">
          <a:xfrm>
            <a:off x="6030913" y="2513013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4</a:t>
            </a:r>
          </a:p>
        </p:txBody>
      </p:sp>
      <p:sp>
        <p:nvSpPr>
          <p:cNvPr id="21518" name="TextBox 9"/>
          <p:cNvSpPr txBox="1">
            <a:spLocks noChangeArrowheads="1"/>
          </p:cNvSpPr>
          <p:nvPr/>
        </p:nvSpPr>
        <p:spPr bwMode="auto">
          <a:xfrm>
            <a:off x="3948113" y="3273425"/>
            <a:ext cx="519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/>
              <a:t>1,2,3 - </a:t>
            </a:r>
            <a:r>
              <a:rPr lang="ru-RU" sz="1600" b="0" dirty="0" err="1"/>
              <a:t>частково</a:t>
            </a:r>
            <a:r>
              <a:rPr lang="ru-RU" sz="1600" b="0" dirty="0"/>
              <a:t> </a:t>
            </a:r>
            <a:r>
              <a:rPr lang="ru-RU" sz="1600" b="0" dirty="0" err="1"/>
              <a:t>гідроване</a:t>
            </a:r>
            <a:r>
              <a:rPr lang="ru-RU" sz="1600" b="0" dirty="0"/>
              <a:t> </a:t>
            </a:r>
            <a:r>
              <a:rPr lang="ru-RU" sz="1600" b="0" dirty="0" err="1"/>
              <a:t>фенатренове</a:t>
            </a:r>
            <a:r>
              <a:rPr lang="ru-RU" sz="1600" b="0" dirty="0"/>
              <a:t> ядро</a:t>
            </a:r>
          </a:p>
          <a:p>
            <a:pPr eaLnBrk="1" hangingPunct="1"/>
            <a:r>
              <a:rPr lang="ru-RU" sz="1600" b="0" dirty="0"/>
              <a:t>3,4 – ядро </a:t>
            </a:r>
            <a:r>
              <a:rPr lang="ru-RU" sz="1600" b="0" dirty="0" err="1"/>
              <a:t>гідрованого</a:t>
            </a:r>
            <a:r>
              <a:rPr lang="ru-RU" sz="1600" b="0" dirty="0"/>
              <a:t> </a:t>
            </a:r>
            <a:r>
              <a:rPr lang="ru-RU" sz="1600" b="0" dirty="0" err="1"/>
              <a:t>ізохіноліну</a:t>
            </a:r>
            <a:endParaRPr lang="ru-RU" sz="1600" b="0" dirty="0"/>
          </a:p>
        </p:txBody>
      </p:sp>
      <p:sp>
        <p:nvSpPr>
          <p:cNvPr id="21519" name="TextBox 10"/>
          <p:cNvSpPr txBox="1">
            <a:spLocks noChangeArrowheads="1"/>
          </p:cNvSpPr>
          <p:nvPr/>
        </p:nvSpPr>
        <p:spPr bwMode="auto">
          <a:xfrm>
            <a:off x="2592388" y="4056063"/>
            <a:ext cx="3083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 err="1">
                <a:solidFill>
                  <a:srgbClr val="FF0000"/>
                </a:solidFill>
              </a:rPr>
              <a:t>Алкалоїди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групи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тропана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520" name="Rectangle 6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1521" name="Group 16"/>
          <p:cNvGrpSpPr>
            <a:grpSpLocks noChangeAspect="1"/>
          </p:cNvGrpSpPr>
          <p:nvPr/>
        </p:nvGrpSpPr>
        <p:grpSpPr bwMode="auto">
          <a:xfrm>
            <a:off x="46038" y="4151313"/>
            <a:ext cx="5092700" cy="1970087"/>
            <a:chOff x="0" y="0"/>
            <a:chExt cx="7829" cy="3031"/>
          </a:xfrm>
        </p:grpSpPr>
        <p:sp>
          <p:nvSpPr>
            <p:cNvPr id="21563" name="AutoShape 6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829" cy="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4" name="Line 66"/>
            <p:cNvSpPr>
              <a:spLocks noChangeShapeType="1"/>
            </p:cNvSpPr>
            <p:nvPr/>
          </p:nvSpPr>
          <p:spPr bwMode="auto">
            <a:xfrm flipV="1">
              <a:off x="1937" y="557"/>
              <a:ext cx="519" cy="460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5" name="Line 65"/>
            <p:cNvSpPr>
              <a:spLocks noChangeShapeType="1"/>
            </p:cNvSpPr>
            <p:nvPr/>
          </p:nvSpPr>
          <p:spPr bwMode="auto">
            <a:xfrm>
              <a:off x="2456" y="557"/>
              <a:ext cx="574" cy="403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6" name="Line 64"/>
            <p:cNvSpPr>
              <a:spLocks noChangeShapeType="1"/>
            </p:cNvSpPr>
            <p:nvPr/>
          </p:nvSpPr>
          <p:spPr bwMode="auto">
            <a:xfrm>
              <a:off x="1937" y="1017"/>
              <a:ext cx="0" cy="808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7" name="Line 63"/>
            <p:cNvSpPr>
              <a:spLocks noChangeShapeType="1"/>
            </p:cNvSpPr>
            <p:nvPr/>
          </p:nvSpPr>
          <p:spPr bwMode="auto">
            <a:xfrm>
              <a:off x="3030" y="960"/>
              <a:ext cx="0" cy="877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8" name="Line 62"/>
            <p:cNvSpPr>
              <a:spLocks noChangeShapeType="1"/>
            </p:cNvSpPr>
            <p:nvPr/>
          </p:nvSpPr>
          <p:spPr bwMode="auto">
            <a:xfrm>
              <a:off x="1937" y="1825"/>
              <a:ext cx="299" cy="384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9" name="Line 61"/>
            <p:cNvSpPr>
              <a:spLocks noChangeShapeType="1"/>
            </p:cNvSpPr>
            <p:nvPr/>
          </p:nvSpPr>
          <p:spPr bwMode="auto">
            <a:xfrm flipH="1">
              <a:off x="2726" y="1837"/>
              <a:ext cx="304" cy="372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70" name="Line 60"/>
            <p:cNvSpPr>
              <a:spLocks noChangeShapeType="1"/>
            </p:cNvSpPr>
            <p:nvPr/>
          </p:nvSpPr>
          <p:spPr bwMode="auto">
            <a:xfrm>
              <a:off x="2236" y="2209"/>
              <a:ext cx="490" cy="0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71" name="Rectangle 59"/>
            <p:cNvSpPr>
              <a:spLocks noChangeArrowheads="1"/>
            </p:cNvSpPr>
            <p:nvPr/>
          </p:nvSpPr>
          <p:spPr bwMode="auto">
            <a:xfrm>
              <a:off x="2301" y="1387"/>
              <a:ext cx="21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dirty="0">
                  <a:solidFill>
                    <a:srgbClr val="000000"/>
                  </a:solidFill>
                  <a:cs typeface="Times New Roman" pitchFamily="18" charset="0"/>
                </a:rPr>
                <a:t>N</a:t>
              </a:r>
              <a:endParaRPr lang="en-US" dirty="0"/>
            </a:p>
          </p:txBody>
        </p:sp>
        <p:sp>
          <p:nvSpPr>
            <p:cNvPr id="21572" name="Line 58"/>
            <p:cNvSpPr>
              <a:spLocks noChangeShapeType="1"/>
            </p:cNvSpPr>
            <p:nvPr/>
          </p:nvSpPr>
          <p:spPr bwMode="auto">
            <a:xfrm flipV="1">
              <a:off x="1937" y="1606"/>
              <a:ext cx="403" cy="219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73" name="Line 57"/>
            <p:cNvSpPr>
              <a:spLocks noChangeShapeType="1"/>
            </p:cNvSpPr>
            <p:nvPr/>
          </p:nvSpPr>
          <p:spPr bwMode="auto">
            <a:xfrm>
              <a:off x="2615" y="1608"/>
              <a:ext cx="415" cy="229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74" name="Rectangle 56"/>
            <p:cNvSpPr>
              <a:spLocks noChangeArrowheads="1"/>
            </p:cNvSpPr>
            <p:nvPr/>
          </p:nvSpPr>
          <p:spPr bwMode="auto">
            <a:xfrm>
              <a:off x="2264" y="944"/>
              <a:ext cx="21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21575" name="Rectangle 55"/>
            <p:cNvSpPr>
              <a:spLocks noChangeArrowheads="1"/>
            </p:cNvSpPr>
            <p:nvPr/>
          </p:nvSpPr>
          <p:spPr bwMode="auto">
            <a:xfrm>
              <a:off x="2477" y="944"/>
              <a:ext cx="21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  <a:endParaRPr lang="en-US"/>
            </a:p>
          </p:txBody>
        </p:sp>
        <p:sp>
          <p:nvSpPr>
            <p:cNvPr id="21576" name="Rectangle 54"/>
            <p:cNvSpPr>
              <a:spLocks noChangeArrowheads="1"/>
            </p:cNvSpPr>
            <p:nvPr/>
          </p:nvSpPr>
          <p:spPr bwMode="auto">
            <a:xfrm>
              <a:off x="2713" y="1128"/>
              <a:ext cx="1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3</a:t>
              </a:r>
              <a:endParaRPr lang="en-US"/>
            </a:p>
          </p:txBody>
        </p:sp>
        <p:sp>
          <p:nvSpPr>
            <p:cNvPr id="21577" name="Line 53"/>
            <p:cNvSpPr>
              <a:spLocks noChangeShapeType="1"/>
            </p:cNvSpPr>
            <p:nvPr/>
          </p:nvSpPr>
          <p:spPr bwMode="auto">
            <a:xfrm flipH="1" flipV="1">
              <a:off x="2449" y="1241"/>
              <a:ext cx="12" cy="145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78" name="Rectangle 52"/>
            <p:cNvSpPr>
              <a:spLocks noChangeArrowheads="1"/>
            </p:cNvSpPr>
            <p:nvPr/>
          </p:nvSpPr>
          <p:spPr bwMode="auto">
            <a:xfrm>
              <a:off x="2272" y="5"/>
              <a:ext cx="23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US"/>
            </a:p>
          </p:txBody>
        </p:sp>
        <p:sp>
          <p:nvSpPr>
            <p:cNvPr id="21579" name="Rectangle 51"/>
            <p:cNvSpPr>
              <a:spLocks noChangeArrowheads="1"/>
            </p:cNvSpPr>
            <p:nvPr/>
          </p:nvSpPr>
          <p:spPr bwMode="auto">
            <a:xfrm>
              <a:off x="2504" y="5"/>
              <a:ext cx="21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  <a:endParaRPr lang="en-US"/>
            </a:p>
          </p:txBody>
        </p:sp>
        <p:sp>
          <p:nvSpPr>
            <p:cNvPr id="21580" name="Line 50"/>
            <p:cNvSpPr>
              <a:spLocks noChangeShapeType="1"/>
            </p:cNvSpPr>
            <p:nvPr/>
          </p:nvSpPr>
          <p:spPr bwMode="auto">
            <a:xfrm flipV="1">
              <a:off x="2456" y="303"/>
              <a:ext cx="0" cy="254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81" name="Line 49"/>
            <p:cNvSpPr>
              <a:spLocks noChangeShapeType="1"/>
            </p:cNvSpPr>
            <p:nvPr/>
          </p:nvSpPr>
          <p:spPr bwMode="auto">
            <a:xfrm flipV="1">
              <a:off x="139" y="490"/>
              <a:ext cx="519" cy="461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82" name="Line 48"/>
            <p:cNvSpPr>
              <a:spLocks noChangeShapeType="1"/>
            </p:cNvSpPr>
            <p:nvPr/>
          </p:nvSpPr>
          <p:spPr bwMode="auto">
            <a:xfrm>
              <a:off x="658" y="490"/>
              <a:ext cx="574" cy="404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83" name="Line 47"/>
            <p:cNvSpPr>
              <a:spLocks noChangeShapeType="1"/>
            </p:cNvSpPr>
            <p:nvPr/>
          </p:nvSpPr>
          <p:spPr bwMode="auto">
            <a:xfrm>
              <a:off x="139" y="951"/>
              <a:ext cx="0" cy="807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84" name="Line 46"/>
            <p:cNvSpPr>
              <a:spLocks noChangeShapeType="1"/>
            </p:cNvSpPr>
            <p:nvPr/>
          </p:nvSpPr>
          <p:spPr bwMode="auto">
            <a:xfrm>
              <a:off x="1232" y="894"/>
              <a:ext cx="0" cy="877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85" name="Line 45"/>
            <p:cNvSpPr>
              <a:spLocks noChangeShapeType="1"/>
            </p:cNvSpPr>
            <p:nvPr/>
          </p:nvSpPr>
          <p:spPr bwMode="auto">
            <a:xfrm>
              <a:off x="139" y="1758"/>
              <a:ext cx="299" cy="384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86" name="Line 44"/>
            <p:cNvSpPr>
              <a:spLocks noChangeShapeType="1"/>
            </p:cNvSpPr>
            <p:nvPr/>
          </p:nvSpPr>
          <p:spPr bwMode="auto">
            <a:xfrm flipH="1">
              <a:off x="928" y="1771"/>
              <a:ext cx="304" cy="371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87" name="Line 43"/>
            <p:cNvSpPr>
              <a:spLocks noChangeShapeType="1"/>
            </p:cNvSpPr>
            <p:nvPr/>
          </p:nvSpPr>
          <p:spPr bwMode="auto">
            <a:xfrm>
              <a:off x="438" y="2142"/>
              <a:ext cx="490" cy="0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88" name="Rectangle 42"/>
            <p:cNvSpPr>
              <a:spLocks noChangeArrowheads="1"/>
            </p:cNvSpPr>
            <p:nvPr/>
          </p:nvSpPr>
          <p:spPr bwMode="auto">
            <a:xfrm>
              <a:off x="503" y="1320"/>
              <a:ext cx="21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cs typeface="Times New Roman" pitchFamily="18" charset="0"/>
                </a:rPr>
                <a:t>N</a:t>
              </a:r>
              <a:endParaRPr lang="en-US"/>
            </a:p>
          </p:txBody>
        </p:sp>
        <p:sp>
          <p:nvSpPr>
            <p:cNvPr id="21589" name="Line 41"/>
            <p:cNvSpPr>
              <a:spLocks noChangeShapeType="1"/>
            </p:cNvSpPr>
            <p:nvPr/>
          </p:nvSpPr>
          <p:spPr bwMode="auto">
            <a:xfrm flipV="1">
              <a:off x="139" y="1539"/>
              <a:ext cx="403" cy="219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90" name="Line 40"/>
            <p:cNvSpPr>
              <a:spLocks noChangeShapeType="1"/>
            </p:cNvSpPr>
            <p:nvPr/>
          </p:nvSpPr>
          <p:spPr bwMode="auto">
            <a:xfrm>
              <a:off x="816" y="1542"/>
              <a:ext cx="416" cy="229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91" name="Rectangle 39"/>
            <p:cNvSpPr>
              <a:spLocks noChangeArrowheads="1"/>
            </p:cNvSpPr>
            <p:nvPr/>
          </p:nvSpPr>
          <p:spPr bwMode="auto">
            <a:xfrm>
              <a:off x="466" y="877"/>
              <a:ext cx="21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21592" name="Rectangle 38"/>
            <p:cNvSpPr>
              <a:spLocks noChangeArrowheads="1"/>
            </p:cNvSpPr>
            <p:nvPr/>
          </p:nvSpPr>
          <p:spPr bwMode="auto">
            <a:xfrm>
              <a:off x="678" y="877"/>
              <a:ext cx="21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  <a:endParaRPr lang="en-US"/>
            </a:p>
          </p:txBody>
        </p:sp>
        <p:sp>
          <p:nvSpPr>
            <p:cNvPr id="21593" name="Rectangle 37"/>
            <p:cNvSpPr>
              <a:spLocks noChangeArrowheads="1"/>
            </p:cNvSpPr>
            <p:nvPr/>
          </p:nvSpPr>
          <p:spPr bwMode="auto">
            <a:xfrm>
              <a:off x="914" y="1062"/>
              <a:ext cx="1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3</a:t>
              </a:r>
              <a:endParaRPr lang="en-US"/>
            </a:p>
          </p:txBody>
        </p:sp>
        <p:sp>
          <p:nvSpPr>
            <p:cNvPr id="21594" name="Line 36"/>
            <p:cNvSpPr>
              <a:spLocks noChangeShapeType="1"/>
            </p:cNvSpPr>
            <p:nvPr/>
          </p:nvSpPr>
          <p:spPr bwMode="auto">
            <a:xfrm flipH="1" flipV="1">
              <a:off x="651" y="1175"/>
              <a:ext cx="12" cy="145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95" name="Line 35"/>
            <p:cNvSpPr>
              <a:spLocks noChangeShapeType="1"/>
            </p:cNvSpPr>
            <p:nvPr/>
          </p:nvSpPr>
          <p:spPr bwMode="auto">
            <a:xfrm>
              <a:off x="6849" y="761"/>
              <a:ext cx="315" cy="0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96" name="Line 34"/>
            <p:cNvSpPr>
              <a:spLocks noChangeShapeType="1"/>
            </p:cNvSpPr>
            <p:nvPr/>
          </p:nvSpPr>
          <p:spPr bwMode="auto">
            <a:xfrm>
              <a:off x="6053" y="763"/>
              <a:ext cx="314" cy="0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97" name="Line 33"/>
            <p:cNvSpPr>
              <a:spLocks noChangeShapeType="1"/>
            </p:cNvSpPr>
            <p:nvPr/>
          </p:nvSpPr>
          <p:spPr bwMode="auto">
            <a:xfrm>
              <a:off x="5259" y="763"/>
              <a:ext cx="314" cy="0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98" name="Line 32"/>
            <p:cNvSpPr>
              <a:spLocks noChangeShapeType="1"/>
            </p:cNvSpPr>
            <p:nvPr/>
          </p:nvSpPr>
          <p:spPr bwMode="auto">
            <a:xfrm flipV="1">
              <a:off x="5729" y="2039"/>
              <a:ext cx="420" cy="241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99" name="Line 31"/>
            <p:cNvSpPr>
              <a:spLocks noChangeShapeType="1"/>
            </p:cNvSpPr>
            <p:nvPr/>
          </p:nvSpPr>
          <p:spPr bwMode="auto">
            <a:xfrm flipV="1">
              <a:off x="5734" y="1995"/>
              <a:ext cx="321" cy="182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0" name="Line 30"/>
            <p:cNvSpPr>
              <a:spLocks noChangeShapeType="1"/>
            </p:cNvSpPr>
            <p:nvPr/>
          </p:nvSpPr>
          <p:spPr bwMode="auto">
            <a:xfrm flipV="1">
              <a:off x="6149" y="1556"/>
              <a:ext cx="0" cy="483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1" name="Line 29"/>
            <p:cNvSpPr>
              <a:spLocks noChangeShapeType="1"/>
            </p:cNvSpPr>
            <p:nvPr/>
          </p:nvSpPr>
          <p:spPr bwMode="auto">
            <a:xfrm flipH="1" flipV="1">
              <a:off x="5729" y="1315"/>
              <a:ext cx="420" cy="241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2" name="Line 28"/>
            <p:cNvSpPr>
              <a:spLocks noChangeShapeType="1"/>
            </p:cNvSpPr>
            <p:nvPr/>
          </p:nvSpPr>
          <p:spPr bwMode="auto">
            <a:xfrm flipH="1" flipV="1">
              <a:off x="5734" y="1418"/>
              <a:ext cx="321" cy="183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3" name="Line 27"/>
            <p:cNvSpPr>
              <a:spLocks noChangeShapeType="1"/>
            </p:cNvSpPr>
            <p:nvPr/>
          </p:nvSpPr>
          <p:spPr bwMode="auto">
            <a:xfrm flipH="1">
              <a:off x="5308" y="1315"/>
              <a:ext cx="421" cy="244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4" name="Line 26"/>
            <p:cNvSpPr>
              <a:spLocks noChangeShapeType="1"/>
            </p:cNvSpPr>
            <p:nvPr/>
          </p:nvSpPr>
          <p:spPr bwMode="auto">
            <a:xfrm>
              <a:off x="5308" y="1559"/>
              <a:ext cx="0" cy="482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5" name="Line 25"/>
            <p:cNvSpPr>
              <a:spLocks noChangeShapeType="1"/>
            </p:cNvSpPr>
            <p:nvPr/>
          </p:nvSpPr>
          <p:spPr bwMode="auto">
            <a:xfrm>
              <a:off x="5395" y="1615"/>
              <a:ext cx="0" cy="370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6" name="Line 24"/>
            <p:cNvSpPr>
              <a:spLocks noChangeShapeType="1"/>
            </p:cNvSpPr>
            <p:nvPr/>
          </p:nvSpPr>
          <p:spPr bwMode="auto">
            <a:xfrm>
              <a:off x="5308" y="2041"/>
              <a:ext cx="421" cy="239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7" name="Line 23"/>
            <p:cNvSpPr>
              <a:spLocks noChangeShapeType="1"/>
            </p:cNvSpPr>
            <p:nvPr/>
          </p:nvSpPr>
          <p:spPr bwMode="auto">
            <a:xfrm flipV="1">
              <a:off x="5729" y="896"/>
              <a:ext cx="0" cy="419"/>
            </a:xfrm>
            <a:prstGeom prst="lin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8" name="Rectangle 22"/>
            <p:cNvSpPr>
              <a:spLocks noChangeArrowheads="1"/>
            </p:cNvSpPr>
            <p:nvPr/>
          </p:nvSpPr>
          <p:spPr bwMode="auto">
            <a:xfrm>
              <a:off x="2103" y="2452"/>
              <a:ext cx="7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 err="1">
                  <a:latin typeface="Arial CYR" charset="-52"/>
                  <a:cs typeface="Times New Roman" pitchFamily="18" charset="0"/>
                </a:rPr>
                <a:t>Троп</a:t>
              </a:r>
              <a:r>
                <a:rPr lang="ru-RU" sz="1200" dirty="0">
                  <a:latin typeface="Arial CYR" charset="-52"/>
                  <a:cs typeface="Times New Roman" pitchFamily="18" charset="0"/>
                </a:rPr>
                <a:t>і</a:t>
              </a:r>
              <a:r>
                <a:rPr lang="en-US" sz="1200" dirty="0">
                  <a:latin typeface="Arial CYR" charset="-52"/>
                  <a:cs typeface="Times New Roman" pitchFamily="18" charset="0"/>
                </a:rPr>
                <a:t>н</a:t>
              </a:r>
              <a:endParaRPr lang="en-US" dirty="0"/>
            </a:p>
          </p:txBody>
        </p:sp>
        <p:sp>
          <p:nvSpPr>
            <p:cNvPr id="21609" name="Rectangle 21"/>
            <p:cNvSpPr>
              <a:spLocks noChangeArrowheads="1"/>
            </p:cNvSpPr>
            <p:nvPr/>
          </p:nvSpPr>
          <p:spPr bwMode="auto">
            <a:xfrm>
              <a:off x="230" y="2479"/>
              <a:ext cx="81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latin typeface="Arial CYR" charset="-52"/>
                  <a:cs typeface="Times New Roman" pitchFamily="18" charset="0"/>
                </a:rPr>
                <a:t>Тропан</a:t>
              </a:r>
              <a:endParaRPr lang="en-US"/>
            </a:p>
          </p:txBody>
        </p:sp>
        <p:sp>
          <p:nvSpPr>
            <p:cNvPr id="21610" name="Rectangle 20"/>
            <p:cNvSpPr>
              <a:spLocks noChangeArrowheads="1"/>
            </p:cNvSpPr>
            <p:nvPr/>
          </p:nvSpPr>
          <p:spPr bwMode="auto">
            <a:xfrm>
              <a:off x="4383" y="616"/>
              <a:ext cx="246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cs typeface="Times New Roman" pitchFamily="18" charset="0"/>
                </a:rPr>
                <a:t>HOOC    CH    CH</a:t>
              </a:r>
              <a:endParaRPr lang="en-US"/>
            </a:p>
          </p:txBody>
        </p:sp>
        <p:sp>
          <p:nvSpPr>
            <p:cNvPr id="21611" name="Rectangle 19"/>
            <p:cNvSpPr>
              <a:spLocks noChangeArrowheads="1"/>
            </p:cNvSpPr>
            <p:nvPr/>
          </p:nvSpPr>
          <p:spPr bwMode="auto">
            <a:xfrm>
              <a:off x="6798" y="783"/>
              <a:ext cx="1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21612" name="Rectangle 18"/>
            <p:cNvSpPr>
              <a:spLocks noChangeArrowheads="1"/>
            </p:cNvSpPr>
            <p:nvPr/>
          </p:nvSpPr>
          <p:spPr bwMode="auto">
            <a:xfrm>
              <a:off x="6906" y="616"/>
              <a:ext cx="81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cs typeface="Times New Roman" pitchFamily="18" charset="0"/>
                </a:rPr>
                <a:t>    OH</a:t>
              </a:r>
              <a:endParaRPr lang="en-US"/>
            </a:p>
          </p:txBody>
        </p:sp>
        <p:sp>
          <p:nvSpPr>
            <p:cNvPr id="21613" name="Rectangle 17"/>
            <p:cNvSpPr>
              <a:spLocks noChangeArrowheads="1"/>
            </p:cNvSpPr>
            <p:nvPr/>
          </p:nvSpPr>
          <p:spPr bwMode="auto">
            <a:xfrm>
              <a:off x="4772" y="2452"/>
              <a:ext cx="198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 err="1">
                  <a:latin typeface="Arial CYR" charset="-52"/>
                  <a:cs typeface="Times New Roman" pitchFamily="18" charset="0"/>
                </a:rPr>
                <a:t>Тропова</a:t>
              </a:r>
              <a:r>
                <a:rPr lang="en-US" sz="1200" dirty="0">
                  <a:latin typeface="Arial CYR" charset="-52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Arial CYR" charset="-52"/>
                  <a:cs typeface="Times New Roman" pitchFamily="18" charset="0"/>
                </a:rPr>
                <a:t>кислота</a:t>
              </a:r>
              <a:endParaRPr lang="en-US" dirty="0"/>
            </a:p>
          </p:txBody>
        </p:sp>
      </p:grpSp>
      <p:sp>
        <p:nvSpPr>
          <p:cNvPr id="21522" name="Rectangle 17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1523" name="Group 135"/>
          <p:cNvGrpSpPr>
            <a:grpSpLocks noChangeAspect="1"/>
          </p:cNvGrpSpPr>
          <p:nvPr/>
        </p:nvGrpSpPr>
        <p:grpSpPr bwMode="auto">
          <a:xfrm>
            <a:off x="5216525" y="4117975"/>
            <a:ext cx="3177149" cy="2058988"/>
            <a:chOff x="-65" y="0"/>
            <a:chExt cx="5842" cy="3783"/>
          </a:xfrm>
        </p:grpSpPr>
        <p:sp>
          <p:nvSpPr>
            <p:cNvPr id="21525" name="AutoShape 17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3781" cy="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Rectangle 172"/>
            <p:cNvSpPr>
              <a:spLocks noChangeArrowheads="1"/>
            </p:cNvSpPr>
            <p:nvPr/>
          </p:nvSpPr>
          <p:spPr bwMode="auto">
            <a:xfrm>
              <a:off x="563" y="863"/>
              <a:ext cx="22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US"/>
            </a:p>
          </p:txBody>
        </p:sp>
        <p:sp>
          <p:nvSpPr>
            <p:cNvPr id="21527" name="Line 171"/>
            <p:cNvSpPr>
              <a:spLocks noChangeShapeType="1"/>
            </p:cNvSpPr>
            <p:nvPr/>
          </p:nvSpPr>
          <p:spPr bwMode="auto">
            <a:xfrm flipV="1">
              <a:off x="925" y="590"/>
              <a:ext cx="1196" cy="360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Line 170"/>
            <p:cNvSpPr>
              <a:spLocks noChangeShapeType="1"/>
            </p:cNvSpPr>
            <p:nvPr/>
          </p:nvSpPr>
          <p:spPr bwMode="auto">
            <a:xfrm>
              <a:off x="2121" y="590"/>
              <a:ext cx="466" cy="223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Line 169"/>
            <p:cNvSpPr>
              <a:spLocks noChangeShapeType="1"/>
            </p:cNvSpPr>
            <p:nvPr/>
          </p:nvSpPr>
          <p:spPr bwMode="auto">
            <a:xfrm flipV="1">
              <a:off x="2587" y="587"/>
              <a:ext cx="467" cy="226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0" name="Rectangle 168"/>
            <p:cNvSpPr>
              <a:spLocks noChangeArrowheads="1"/>
            </p:cNvSpPr>
            <p:nvPr/>
          </p:nvSpPr>
          <p:spPr bwMode="auto">
            <a:xfrm>
              <a:off x="3317" y="677"/>
              <a:ext cx="22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FF"/>
                  </a:solidFill>
                  <a:cs typeface="Times New Roman" pitchFamily="18" charset="0"/>
                </a:rPr>
                <a:t>O</a:t>
              </a:r>
              <a:endParaRPr lang="en-US"/>
            </a:p>
          </p:txBody>
        </p:sp>
        <p:sp>
          <p:nvSpPr>
            <p:cNvPr id="21531" name="Rectangle 167"/>
            <p:cNvSpPr>
              <a:spLocks noChangeArrowheads="1"/>
            </p:cNvSpPr>
            <p:nvPr/>
          </p:nvSpPr>
          <p:spPr bwMode="auto">
            <a:xfrm>
              <a:off x="3571" y="677"/>
              <a:ext cx="2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FF"/>
                  </a:solidFill>
                  <a:cs typeface="Times New Roman" pitchFamily="18" charset="0"/>
                </a:rPr>
                <a:t>H</a:t>
              </a:r>
              <a:endParaRPr lang="en-US"/>
            </a:p>
          </p:txBody>
        </p:sp>
        <p:sp>
          <p:nvSpPr>
            <p:cNvPr id="21532" name="Line 166"/>
            <p:cNvSpPr>
              <a:spLocks noChangeShapeType="1"/>
            </p:cNvSpPr>
            <p:nvPr/>
          </p:nvSpPr>
          <p:spPr bwMode="auto">
            <a:xfrm>
              <a:off x="3054" y="587"/>
              <a:ext cx="303" cy="146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3" name="Rectangle 165"/>
            <p:cNvSpPr>
              <a:spLocks noChangeArrowheads="1"/>
            </p:cNvSpPr>
            <p:nvPr/>
          </p:nvSpPr>
          <p:spPr bwMode="auto">
            <a:xfrm>
              <a:off x="1917" y="5"/>
              <a:ext cx="22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FF"/>
                  </a:solidFill>
                  <a:cs typeface="Times New Roman" pitchFamily="18" charset="0"/>
                </a:rPr>
                <a:t>O</a:t>
              </a:r>
              <a:endParaRPr lang="en-US"/>
            </a:p>
          </p:txBody>
        </p:sp>
        <p:sp>
          <p:nvSpPr>
            <p:cNvPr id="21534" name="Line 164"/>
            <p:cNvSpPr>
              <a:spLocks noChangeShapeType="1"/>
            </p:cNvSpPr>
            <p:nvPr/>
          </p:nvSpPr>
          <p:spPr bwMode="auto">
            <a:xfrm flipV="1">
              <a:off x="2167" y="278"/>
              <a:ext cx="0" cy="321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5" name="Line 163"/>
            <p:cNvSpPr>
              <a:spLocks noChangeShapeType="1"/>
            </p:cNvSpPr>
            <p:nvPr/>
          </p:nvSpPr>
          <p:spPr bwMode="auto">
            <a:xfrm flipV="1">
              <a:off x="2071" y="278"/>
              <a:ext cx="0" cy="312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6" name="Line 162"/>
            <p:cNvSpPr>
              <a:spLocks noChangeShapeType="1"/>
            </p:cNvSpPr>
            <p:nvPr/>
          </p:nvSpPr>
          <p:spPr bwMode="auto">
            <a:xfrm>
              <a:off x="2587" y="813"/>
              <a:ext cx="0" cy="448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7" name="Line 161"/>
            <p:cNvSpPr>
              <a:spLocks noChangeShapeType="1"/>
            </p:cNvSpPr>
            <p:nvPr/>
          </p:nvSpPr>
          <p:spPr bwMode="auto">
            <a:xfrm flipH="1">
              <a:off x="2118" y="1261"/>
              <a:ext cx="469" cy="226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8" name="Line 160"/>
            <p:cNvSpPr>
              <a:spLocks noChangeShapeType="1"/>
            </p:cNvSpPr>
            <p:nvPr/>
          </p:nvSpPr>
          <p:spPr bwMode="auto">
            <a:xfrm flipH="1">
              <a:off x="2222" y="1357"/>
              <a:ext cx="360" cy="173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9" name="Line 159"/>
            <p:cNvSpPr>
              <a:spLocks noChangeShapeType="1"/>
            </p:cNvSpPr>
            <p:nvPr/>
          </p:nvSpPr>
          <p:spPr bwMode="auto">
            <a:xfrm>
              <a:off x="2118" y="1487"/>
              <a:ext cx="0" cy="451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0" name="Line 158"/>
            <p:cNvSpPr>
              <a:spLocks noChangeShapeType="1"/>
            </p:cNvSpPr>
            <p:nvPr/>
          </p:nvSpPr>
          <p:spPr bwMode="auto">
            <a:xfrm>
              <a:off x="2118" y="1938"/>
              <a:ext cx="469" cy="225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1" name="Line 157"/>
            <p:cNvSpPr>
              <a:spLocks noChangeShapeType="1"/>
            </p:cNvSpPr>
            <p:nvPr/>
          </p:nvSpPr>
          <p:spPr bwMode="auto">
            <a:xfrm>
              <a:off x="2222" y="1897"/>
              <a:ext cx="360" cy="173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2" name="Line 156"/>
            <p:cNvSpPr>
              <a:spLocks noChangeShapeType="1"/>
            </p:cNvSpPr>
            <p:nvPr/>
          </p:nvSpPr>
          <p:spPr bwMode="auto">
            <a:xfrm flipV="1">
              <a:off x="2587" y="1933"/>
              <a:ext cx="470" cy="230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3" name="Line 155"/>
            <p:cNvSpPr>
              <a:spLocks noChangeShapeType="1"/>
            </p:cNvSpPr>
            <p:nvPr/>
          </p:nvSpPr>
          <p:spPr bwMode="auto">
            <a:xfrm flipV="1">
              <a:off x="3057" y="1485"/>
              <a:ext cx="0" cy="448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4" name="Line 154"/>
            <p:cNvSpPr>
              <a:spLocks noChangeShapeType="1"/>
            </p:cNvSpPr>
            <p:nvPr/>
          </p:nvSpPr>
          <p:spPr bwMode="auto">
            <a:xfrm flipV="1">
              <a:off x="2961" y="1537"/>
              <a:ext cx="0" cy="344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Line 153"/>
            <p:cNvSpPr>
              <a:spLocks noChangeShapeType="1"/>
            </p:cNvSpPr>
            <p:nvPr/>
          </p:nvSpPr>
          <p:spPr bwMode="auto">
            <a:xfrm flipH="1" flipV="1">
              <a:off x="2587" y="1261"/>
              <a:ext cx="470" cy="224"/>
            </a:xfrm>
            <a:prstGeom prst="line">
              <a:avLst/>
            </a:prstGeom>
            <a:noFill/>
            <a:ln w="1206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6" name="Line 152"/>
            <p:cNvSpPr>
              <a:spLocks noChangeShapeType="1"/>
            </p:cNvSpPr>
            <p:nvPr/>
          </p:nvSpPr>
          <p:spPr bwMode="auto">
            <a:xfrm flipV="1">
              <a:off x="153" y="1441"/>
              <a:ext cx="614" cy="410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7" name="Line 151"/>
            <p:cNvSpPr>
              <a:spLocks noChangeShapeType="1"/>
            </p:cNvSpPr>
            <p:nvPr/>
          </p:nvSpPr>
          <p:spPr bwMode="auto">
            <a:xfrm>
              <a:off x="767" y="1441"/>
              <a:ext cx="592" cy="358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8" name="Line 150"/>
            <p:cNvSpPr>
              <a:spLocks noChangeShapeType="1"/>
            </p:cNvSpPr>
            <p:nvPr/>
          </p:nvSpPr>
          <p:spPr bwMode="auto">
            <a:xfrm>
              <a:off x="153" y="1851"/>
              <a:ext cx="0" cy="747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9" name="Line 149"/>
            <p:cNvSpPr>
              <a:spLocks noChangeShapeType="1"/>
            </p:cNvSpPr>
            <p:nvPr/>
          </p:nvSpPr>
          <p:spPr bwMode="auto">
            <a:xfrm>
              <a:off x="1359" y="1799"/>
              <a:ext cx="0" cy="810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0" name="Line 148"/>
            <p:cNvSpPr>
              <a:spLocks noChangeShapeType="1"/>
            </p:cNvSpPr>
            <p:nvPr/>
          </p:nvSpPr>
          <p:spPr bwMode="auto">
            <a:xfrm>
              <a:off x="153" y="2598"/>
              <a:ext cx="330" cy="355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1" name="Line 147"/>
            <p:cNvSpPr>
              <a:spLocks noChangeShapeType="1"/>
            </p:cNvSpPr>
            <p:nvPr/>
          </p:nvSpPr>
          <p:spPr bwMode="auto">
            <a:xfrm flipH="1">
              <a:off x="1023" y="2609"/>
              <a:ext cx="336" cy="344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2" name="Line 146"/>
            <p:cNvSpPr>
              <a:spLocks noChangeShapeType="1"/>
            </p:cNvSpPr>
            <p:nvPr/>
          </p:nvSpPr>
          <p:spPr bwMode="auto">
            <a:xfrm>
              <a:off x="483" y="2953"/>
              <a:ext cx="540" cy="0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3" name="Rectangle 145"/>
            <p:cNvSpPr>
              <a:spLocks noChangeArrowheads="1"/>
            </p:cNvSpPr>
            <p:nvPr/>
          </p:nvSpPr>
          <p:spPr bwMode="auto">
            <a:xfrm>
              <a:off x="553" y="2192"/>
              <a:ext cx="2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N</a:t>
              </a:r>
              <a:endParaRPr lang="en-US"/>
            </a:p>
          </p:txBody>
        </p:sp>
        <p:sp>
          <p:nvSpPr>
            <p:cNvPr id="21554" name="Line 144"/>
            <p:cNvSpPr>
              <a:spLocks noChangeShapeType="1"/>
            </p:cNvSpPr>
            <p:nvPr/>
          </p:nvSpPr>
          <p:spPr bwMode="auto">
            <a:xfrm flipV="1">
              <a:off x="153" y="2395"/>
              <a:ext cx="445" cy="203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5" name="Line 143"/>
            <p:cNvSpPr>
              <a:spLocks noChangeShapeType="1"/>
            </p:cNvSpPr>
            <p:nvPr/>
          </p:nvSpPr>
          <p:spPr bwMode="auto">
            <a:xfrm>
              <a:off x="901" y="2398"/>
              <a:ext cx="458" cy="21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6" name="Rectangle 142"/>
            <p:cNvSpPr>
              <a:spLocks noChangeArrowheads="1"/>
            </p:cNvSpPr>
            <p:nvPr/>
          </p:nvSpPr>
          <p:spPr bwMode="auto">
            <a:xfrm>
              <a:off x="512" y="1783"/>
              <a:ext cx="2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21557" name="Rectangle 141"/>
            <p:cNvSpPr>
              <a:spLocks noChangeArrowheads="1"/>
            </p:cNvSpPr>
            <p:nvPr/>
          </p:nvSpPr>
          <p:spPr bwMode="auto">
            <a:xfrm>
              <a:off x="747" y="1783"/>
              <a:ext cx="2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  <a:endParaRPr lang="en-US"/>
            </a:p>
          </p:txBody>
        </p:sp>
        <p:sp>
          <p:nvSpPr>
            <p:cNvPr id="21558" name="Rectangle 140"/>
            <p:cNvSpPr>
              <a:spLocks noChangeArrowheads="1"/>
            </p:cNvSpPr>
            <p:nvPr/>
          </p:nvSpPr>
          <p:spPr bwMode="auto">
            <a:xfrm>
              <a:off x="999" y="1954"/>
              <a:ext cx="10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cs typeface="Times New Roman" pitchFamily="18" charset="0"/>
                </a:rPr>
                <a:t>3</a:t>
              </a:r>
              <a:endParaRPr lang="en-US"/>
            </a:p>
          </p:txBody>
        </p:sp>
        <p:sp>
          <p:nvSpPr>
            <p:cNvPr id="21559" name="Line 139"/>
            <p:cNvSpPr>
              <a:spLocks noChangeShapeType="1"/>
            </p:cNvSpPr>
            <p:nvPr/>
          </p:nvSpPr>
          <p:spPr bwMode="auto">
            <a:xfrm flipH="1" flipV="1">
              <a:off x="718" y="2058"/>
              <a:ext cx="13" cy="135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0" name="Line 138"/>
            <p:cNvSpPr>
              <a:spLocks noChangeShapeType="1"/>
            </p:cNvSpPr>
            <p:nvPr/>
          </p:nvSpPr>
          <p:spPr bwMode="auto">
            <a:xfrm flipV="1">
              <a:off x="767" y="1136"/>
              <a:ext cx="0" cy="305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1" name="Rectangle 137"/>
            <p:cNvSpPr>
              <a:spLocks noChangeArrowheads="1"/>
            </p:cNvSpPr>
            <p:nvPr/>
          </p:nvSpPr>
          <p:spPr bwMode="auto">
            <a:xfrm>
              <a:off x="-65" y="3322"/>
              <a:ext cx="584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dirty="0" err="1">
                  <a:latin typeface="Arial CYR" charset="-52"/>
                  <a:cs typeface="Times New Roman" pitchFamily="18" charset="0"/>
                </a:rPr>
                <a:t>Атроп</a:t>
              </a:r>
              <a:r>
                <a:rPr lang="ru-RU" sz="1100" dirty="0">
                  <a:latin typeface="Arial CYR" charset="-52"/>
                  <a:cs typeface="Times New Roman" pitchFamily="18" charset="0"/>
                </a:rPr>
                <a:t>і</a:t>
              </a:r>
              <a:r>
                <a:rPr lang="en-US" sz="1100" dirty="0">
                  <a:latin typeface="Arial CYR" charset="-52"/>
                  <a:cs typeface="Times New Roman" pitchFamily="18" charset="0"/>
                </a:rPr>
                <a:t>н</a:t>
              </a:r>
              <a:r>
                <a:rPr lang="ru-RU" sz="1100" dirty="0">
                  <a:latin typeface="Arial CYR" charset="-52"/>
                  <a:cs typeface="Times New Roman" pitchFamily="18" charset="0"/>
                </a:rPr>
                <a:t> (</a:t>
              </a:r>
              <a:r>
                <a:rPr lang="ru-RU" sz="1100" dirty="0" err="1">
                  <a:latin typeface="Arial CYR" charset="-52"/>
                  <a:cs typeface="Times New Roman" pitchFamily="18" charset="0"/>
                </a:rPr>
                <a:t>естер</a:t>
              </a:r>
              <a:r>
                <a:rPr lang="ru-RU" sz="1100" dirty="0">
                  <a:latin typeface="Arial CYR" charset="-52"/>
                  <a:cs typeface="Times New Roman" pitchFamily="18" charset="0"/>
                </a:rPr>
                <a:t> </a:t>
              </a:r>
              <a:r>
                <a:rPr lang="ru-RU" sz="1100" dirty="0" err="1">
                  <a:latin typeface="Arial CYR" charset="-52"/>
                  <a:cs typeface="Times New Roman" pitchFamily="18" charset="0"/>
                </a:rPr>
                <a:t>тропіна</a:t>
              </a:r>
              <a:r>
                <a:rPr lang="ru-RU" sz="1100" dirty="0">
                  <a:latin typeface="Arial CYR" charset="-52"/>
                  <a:cs typeface="Times New Roman" pitchFamily="18" charset="0"/>
                </a:rPr>
                <a:t>  та </a:t>
              </a:r>
              <a:r>
                <a:rPr lang="ru-RU" sz="1100" dirty="0" err="1">
                  <a:latin typeface="Arial CYR" charset="-52"/>
                  <a:cs typeface="Times New Roman" pitchFamily="18" charset="0"/>
                </a:rPr>
                <a:t>тропової</a:t>
              </a:r>
              <a:r>
                <a:rPr lang="ru-RU" sz="1100" dirty="0">
                  <a:latin typeface="Arial CYR" charset="-52"/>
                  <a:cs typeface="Times New Roman" pitchFamily="18" charset="0"/>
                </a:rPr>
                <a:t> </a:t>
              </a:r>
              <a:r>
                <a:rPr lang="ru-RU" sz="1100" dirty="0" err="1">
                  <a:latin typeface="Arial CYR" charset="-52"/>
                  <a:cs typeface="Times New Roman" pitchFamily="18" charset="0"/>
                </a:rPr>
                <a:t>кислоти</a:t>
              </a:r>
              <a:r>
                <a:rPr lang="ru-RU" sz="1100" dirty="0">
                  <a:latin typeface="Arial CYR" charset="-52"/>
                  <a:cs typeface="Times New Roman" pitchFamily="18" charset="0"/>
                </a:rPr>
                <a:t>) </a:t>
              </a:r>
              <a:endParaRPr lang="en-US" dirty="0"/>
            </a:p>
          </p:txBody>
        </p:sp>
        <p:sp>
          <p:nvSpPr>
            <p:cNvPr id="21562" name="Rectangle 136"/>
            <p:cNvSpPr>
              <a:spLocks noChangeArrowheads="1"/>
            </p:cNvSpPr>
            <p:nvPr/>
          </p:nvSpPr>
          <p:spPr bwMode="auto">
            <a:xfrm>
              <a:off x="1790" y="2209"/>
              <a:ext cx="1990" cy="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ru-RU" sz="1100" dirty="0" err="1">
                  <a:solidFill>
                    <a:srgbClr val="0000FF"/>
                  </a:solidFill>
                  <a:latin typeface="Arial CYR" charset="-52"/>
                  <a:cs typeface="Times New Roman" pitchFamily="18" charset="0"/>
                </a:rPr>
                <a:t>Залишок</a:t>
              </a:r>
              <a:endParaRPr lang="ru-RU" sz="800" dirty="0"/>
            </a:p>
            <a:p>
              <a:pPr algn="ctr" eaLnBrk="0" hangingPunct="0"/>
              <a:r>
                <a:rPr lang="ru-RU" sz="1100" dirty="0" err="1">
                  <a:solidFill>
                    <a:srgbClr val="0000FF"/>
                  </a:solidFill>
                  <a:latin typeface="Arial CYR" charset="-52"/>
                  <a:cs typeface="Times New Roman" pitchFamily="18" charset="0"/>
                </a:rPr>
                <a:t>тропової</a:t>
              </a:r>
              <a:r>
                <a:rPr lang="en-US" sz="1100" dirty="0">
                  <a:solidFill>
                    <a:srgbClr val="0000FF"/>
                  </a:solidFill>
                  <a:latin typeface="Arial CYR" charset="-52"/>
                  <a:cs typeface="Times New Roman" pitchFamily="18" charset="0"/>
                </a:rPr>
                <a:t> </a:t>
              </a:r>
              <a:r>
                <a:rPr lang="ru-RU" sz="1100" dirty="0" err="1">
                  <a:solidFill>
                    <a:srgbClr val="0000FF"/>
                  </a:solidFill>
                  <a:latin typeface="Arial CYR" charset="-52"/>
                  <a:cs typeface="Times New Roman" pitchFamily="18" charset="0"/>
                </a:rPr>
                <a:t>кислоти</a:t>
              </a:r>
              <a:endParaRPr lang="ru-RU" dirty="0"/>
            </a:p>
          </p:txBody>
        </p:sp>
      </p:grpSp>
      <p:pic>
        <p:nvPicPr>
          <p:cNvPr id="21524" name="Picture 18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21185" r="5132" b="21503"/>
          <a:stretch>
            <a:fillRect/>
          </a:stretch>
        </p:blipFill>
        <p:spPr bwMode="auto">
          <a:xfrm>
            <a:off x="7486650" y="4249738"/>
            <a:ext cx="1633538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12700"/>
            <a:ext cx="8229600" cy="392113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ШЕСТИЧЛЕНІ ГЕТЕРОЦИКЛИ З 2-ма ГЕТЕРОАТОМАМИ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" y="261877"/>
            <a:ext cx="9164638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uk-UA" sz="1600" b="1" kern="1200" dirty="0">
                <a:solidFill>
                  <a:srgbClr val="000000"/>
                </a:solidFill>
              </a:rPr>
              <a:t>Похідні </a:t>
            </a:r>
            <a:r>
              <a:rPr lang="uk-UA" sz="1600" b="1" kern="1200" dirty="0" err="1">
                <a:solidFill>
                  <a:srgbClr val="000000"/>
                </a:solidFill>
              </a:rPr>
              <a:t>піримідину</a:t>
            </a:r>
            <a:r>
              <a:rPr lang="uk-UA" sz="1600" b="1" kern="1200" dirty="0">
                <a:solidFill>
                  <a:srgbClr val="000000"/>
                </a:solidFill>
              </a:rPr>
              <a:t> – </a:t>
            </a:r>
            <a:r>
              <a:rPr lang="uk-UA" sz="1600" b="1" kern="1200" dirty="0" err="1">
                <a:solidFill>
                  <a:srgbClr val="000000"/>
                </a:solidFill>
              </a:rPr>
              <a:t>гідрокси</a:t>
            </a:r>
            <a:r>
              <a:rPr lang="uk-UA" sz="1600" b="1" kern="1200" dirty="0">
                <a:solidFill>
                  <a:srgbClr val="000000"/>
                </a:solidFill>
              </a:rPr>
              <a:t>- і </a:t>
            </a:r>
            <a:r>
              <a:rPr lang="uk-UA" sz="1600" b="1" kern="1200" dirty="0" err="1">
                <a:solidFill>
                  <a:srgbClr val="000000"/>
                </a:solidFill>
              </a:rPr>
              <a:t>амінопіримідин</a:t>
            </a:r>
            <a:r>
              <a:rPr lang="uk-UA" sz="1600" b="1" kern="1200" dirty="0">
                <a:solidFill>
                  <a:srgbClr val="000000"/>
                </a:solidFill>
              </a:rPr>
              <a:t>, які входять до складу нуклеотидів нуклеїнових кислот, вітамінів і коферментів, так звані «азотисті основи»:</a:t>
            </a:r>
            <a:endParaRPr lang="uk-UA" sz="18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uk-UA" sz="18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uk-UA" sz="18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uk-UA" sz="18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uk-UA" sz="18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uk-UA" sz="18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sz="1600" b="1" i="1" kern="1200" dirty="0" err="1">
                <a:solidFill>
                  <a:srgbClr val="660033"/>
                </a:solidFill>
              </a:rPr>
              <a:t>барбітурова</a:t>
            </a:r>
            <a:r>
              <a:rPr lang="ru-RU" sz="1600" b="1" i="1" kern="1200" dirty="0">
                <a:solidFill>
                  <a:srgbClr val="660033"/>
                </a:solidFill>
              </a:rPr>
              <a:t> кислота (</a:t>
            </a:r>
            <a:r>
              <a:rPr lang="ru-RU" sz="1600" b="1" i="1" kern="1200" dirty="0" err="1">
                <a:solidFill>
                  <a:srgbClr val="660033"/>
                </a:solidFill>
              </a:rPr>
              <a:t>циклічний</a:t>
            </a:r>
            <a:r>
              <a:rPr lang="ru-RU" sz="1600" b="1" i="1" kern="1200" dirty="0">
                <a:solidFill>
                  <a:srgbClr val="660033"/>
                </a:solidFill>
              </a:rPr>
              <a:t> </a:t>
            </a:r>
            <a:r>
              <a:rPr lang="ru-RU" sz="1600" b="1" i="1" kern="1200" dirty="0" err="1">
                <a:solidFill>
                  <a:srgbClr val="660033"/>
                </a:solidFill>
              </a:rPr>
              <a:t>уреїд</a:t>
            </a:r>
            <a:r>
              <a:rPr lang="ru-RU" sz="1600" b="1" i="1" kern="1200" dirty="0">
                <a:solidFill>
                  <a:srgbClr val="660033"/>
                </a:solidFill>
              </a:rPr>
              <a:t> </a:t>
            </a:r>
            <a:r>
              <a:rPr lang="ru-RU" sz="1600" b="1" i="1" kern="1200" dirty="0" err="1">
                <a:solidFill>
                  <a:srgbClr val="660033"/>
                </a:solidFill>
              </a:rPr>
              <a:t>малонової</a:t>
            </a:r>
            <a:r>
              <a:rPr lang="ru-RU" sz="1600" b="1" i="1" kern="1200" dirty="0">
                <a:solidFill>
                  <a:srgbClr val="660033"/>
                </a:solidFill>
              </a:rPr>
              <a:t> к-</a:t>
            </a:r>
            <a:r>
              <a:rPr lang="ru-RU" sz="1600" b="1" i="1" kern="1200" dirty="0" err="1">
                <a:solidFill>
                  <a:srgbClr val="660033"/>
                </a:solidFill>
              </a:rPr>
              <a:t>ти</a:t>
            </a:r>
            <a:r>
              <a:rPr lang="ru-RU" sz="1600" b="1" i="1" kern="1200" dirty="0">
                <a:solidFill>
                  <a:srgbClr val="660033"/>
                </a:solidFill>
              </a:rPr>
              <a:t>)</a:t>
            </a:r>
          </a:p>
          <a:p>
            <a:pPr marL="0" indent="0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sz="1600" b="1" i="1" kern="1200" dirty="0">
                <a:solidFill>
                  <a:srgbClr val="660033"/>
                </a:solidFill>
              </a:rPr>
              <a:t>  (2,4,6-тригідроксипіримідин), у </a:t>
            </a:r>
            <a:r>
              <a:rPr lang="ru-RU" sz="1600" b="1" i="1" kern="1200" dirty="0" err="1">
                <a:solidFill>
                  <a:srgbClr val="660033"/>
                </a:solidFill>
              </a:rPr>
              <a:t>водних</a:t>
            </a:r>
            <a:r>
              <a:rPr lang="ru-RU" sz="1600" b="1" i="1" kern="1200" dirty="0">
                <a:solidFill>
                  <a:srgbClr val="660033"/>
                </a:solidFill>
              </a:rPr>
              <a:t> </a:t>
            </a:r>
            <a:r>
              <a:rPr lang="ru-RU" sz="1600" b="1" i="1" kern="1200" dirty="0" err="1">
                <a:solidFill>
                  <a:srgbClr val="660033"/>
                </a:solidFill>
              </a:rPr>
              <a:t>розчинах</a:t>
            </a:r>
            <a:r>
              <a:rPr lang="ru-RU" sz="1600" b="1" i="1" kern="1200" dirty="0">
                <a:solidFill>
                  <a:srgbClr val="660033"/>
                </a:solidFill>
              </a:rPr>
              <a:t> </a:t>
            </a:r>
            <a:r>
              <a:rPr lang="ru-RU" sz="1600" b="1" i="1" kern="1200" dirty="0" err="1">
                <a:solidFill>
                  <a:srgbClr val="660033"/>
                </a:solidFill>
              </a:rPr>
              <a:t>може</a:t>
            </a:r>
            <a:endParaRPr lang="ru-RU" sz="1600" b="1" i="1" kern="1200" dirty="0">
              <a:solidFill>
                <a:srgbClr val="660033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ru-RU" sz="1600" b="1" i="1" kern="1200" dirty="0" err="1">
                <a:solidFill>
                  <a:srgbClr val="660033"/>
                </a:solidFill>
              </a:rPr>
              <a:t>існувати</a:t>
            </a:r>
            <a:r>
              <a:rPr lang="ru-RU" sz="1600" b="1" i="1" kern="1200" dirty="0">
                <a:solidFill>
                  <a:srgbClr val="660033"/>
                </a:solidFill>
              </a:rPr>
              <a:t> в </a:t>
            </a:r>
            <a:r>
              <a:rPr lang="ru-RU" sz="1600" b="1" i="1" kern="1200" dirty="0" err="1">
                <a:solidFill>
                  <a:srgbClr val="660033"/>
                </a:solidFill>
              </a:rPr>
              <a:t>декількох</a:t>
            </a:r>
            <a:r>
              <a:rPr lang="ru-RU" sz="1600" b="1" i="1" kern="1200" dirty="0">
                <a:solidFill>
                  <a:srgbClr val="660033"/>
                </a:solidFill>
              </a:rPr>
              <a:t> </a:t>
            </a:r>
            <a:r>
              <a:rPr lang="ru-RU" sz="1600" b="1" i="1" kern="1200" dirty="0" err="1">
                <a:solidFill>
                  <a:srgbClr val="660033"/>
                </a:solidFill>
              </a:rPr>
              <a:t>таутомерних</a:t>
            </a:r>
            <a:r>
              <a:rPr lang="ru-RU" sz="1600" b="1" i="1" kern="1200" dirty="0">
                <a:solidFill>
                  <a:srgbClr val="660033"/>
                </a:solidFill>
              </a:rPr>
              <a:t> формах: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ru-RU" sz="1600" b="1" i="1" kern="1200" dirty="0">
              <a:solidFill>
                <a:srgbClr val="660033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uk-UA" sz="1600" b="1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Char char="-"/>
              <a:defRPr/>
            </a:pPr>
            <a:r>
              <a:rPr lang="uk-UA" sz="1600" b="1" i="1" kern="1200" dirty="0">
                <a:solidFill>
                  <a:srgbClr val="006600"/>
                </a:solidFill>
              </a:rPr>
              <a:t>Лактам-</a:t>
            </a:r>
            <a:r>
              <a:rPr lang="uk-UA" sz="1600" b="1" i="1" kern="1200" dirty="0" err="1">
                <a:solidFill>
                  <a:srgbClr val="006600"/>
                </a:solidFill>
              </a:rPr>
              <a:t>лактимна</a:t>
            </a:r>
            <a:r>
              <a:rPr lang="uk-UA" sz="1600" b="1" kern="1200" dirty="0">
                <a:solidFill>
                  <a:srgbClr val="006600"/>
                </a:solidFill>
              </a:rPr>
              <a:t> </a:t>
            </a:r>
            <a:r>
              <a:rPr lang="uk-UA" sz="1600" b="1" kern="1200" dirty="0">
                <a:solidFill>
                  <a:srgbClr val="000000"/>
                </a:solidFill>
              </a:rPr>
              <a:t>таутомерія зумовлена міграцією атома гідрогену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uk-UA" sz="1600" b="1" kern="1200" dirty="0">
                <a:solidFill>
                  <a:srgbClr val="000000"/>
                </a:solidFill>
              </a:rPr>
              <a:t>між </a:t>
            </a:r>
            <a:r>
              <a:rPr lang="en-US" sz="1600" b="1" kern="1200" dirty="0">
                <a:solidFill>
                  <a:srgbClr val="000000"/>
                </a:solidFill>
              </a:rPr>
              <a:t>NH</a:t>
            </a:r>
            <a:r>
              <a:rPr lang="ru-RU" sz="1600" b="1" kern="1200" dirty="0">
                <a:solidFill>
                  <a:srgbClr val="000000"/>
                </a:solidFill>
              </a:rPr>
              <a:t>-  и </a:t>
            </a:r>
            <a:r>
              <a:rPr lang="ru-RU" sz="1600" b="1" kern="1200" dirty="0" err="1">
                <a:solidFill>
                  <a:srgbClr val="000000"/>
                </a:solidFill>
              </a:rPr>
              <a:t>карбонільними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err="1">
                <a:solidFill>
                  <a:srgbClr val="000000"/>
                </a:solidFill>
              </a:rPr>
              <a:t>групами</a:t>
            </a:r>
            <a:r>
              <a:rPr lang="ru-RU" sz="1600" b="1" kern="1200" dirty="0">
                <a:solidFill>
                  <a:srgbClr val="000000"/>
                </a:solidFill>
              </a:rPr>
              <a:t>,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kern="1200" dirty="0">
                <a:solidFill>
                  <a:srgbClr val="000000"/>
                </a:solidFill>
              </a:rPr>
              <a:t>-</a:t>
            </a:r>
            <a:r>
              <a:rPr lang="ru-RU" sz="1600" b="1" i="1" kern="1200" dirty="0">
                <a:solidFill>
                  <a:srgbClr val="006600"/>
                </a:solidFill>
              </a:rPr>
              <a:t>кето-</a:t>
            </a:r>
            <a:r>
              <a:rPr lang="ru-RU" sz="1600" b="1" i="1" kern="1200" dirty="0" err="1">
                <a:solidFill>
                  <a:srgbClr val="006600"/>
                </a:solidFill>
              </a:rPr>
              <a:t>енольная</a:t>
            </a:r>
            <a:r>
              <a:rPr lang="ru-RU" sz="1600" b="1" kern="1200" dirty="0">
                <a:solidFill>
                  <a:srgbClr val="000000"/>
                </a:solidFill>
              </a:rPr>
              <a:t> таутомерия – </a:t>
            </a:r>
            <a:r>
              <a:rPr lang="ru-RU" sz="1600" b="1" kern="1200" dirty="0" err="1" smtClean="0">
                <a:solidFill>
                  <a:srgbClr val="000000"/>
                </a:solidFill>
              </a:rPr>
              <a:t>міграцією</a:t>
            </a:r>
            <a:r>
              <a:rPr lang="ru-RU" sz="1600" b="1" kern="1200" dirty="0" smtClean="0">
                <a:solidFill>
                  <a:srgbClr val="000000"/>
                </a:solidFill>
              </a:rPr>
              <a:t> </a:t>
            </a:r>
            <a:endParaRPr lang="ru-RU" sz="1600" b="1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kern="1200" dirty="0" err="1">
                <a:solidFill>
                  <a:srgbClr val="000000"/>
                </a:solidFill>
              </a:rPr>
              <a:t>гідрогену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err="1">
                <a:solidFill>
                  <a:srgbClr val="000000"/>
                </a:solidFill>
              </a:rPr>
              <a:t>між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err="1">
                <a:solidFill>
                  <a:srgbClr val="000000"/>
                </a:solidFill>
              </a:rPr>
              <a:t>метиленовими</a:t>
            </a:r>
            <a:r>
              <a:rPr lang="ru-RU" sz="1600" b="1" kern="1200" dirty="0">
                <a:solidFill>
                  <a:srgbClr val="000000"/>
                </a:solidFill>
              </a:rPr>
              <a:t> – СН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2</a:t>
            </a:r>
            <a:r>
              <a:rPr lang="ru-RU" sz="1600" b="1" kern="1200" dirty="0">
                <a:solidFill>
                  <a:srgbClr val="000000"/>
                </a:solidFill>
              </a:rPr>
              <a:t>- і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kern="1200" dirty="0" err="1">
                <a:solidFill>
                  <a:srgbClr val="000000"/>
                </a:solidFill>
              </a:rPr>
              <a:t>карбонільними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err="1">
                <a:solidFill>
                  <a:srgbClr val="000000"/>
                </a:solidFill>
              </a:rPr>
              <a:t>групами</a:t>
            </a:r>
            <a:r>
              <a:rPr lang="ru-RU" sz="1600" b="1" kern="1200" dirty="0">
                <a:solidFill>
                  <a:srgbClr val="000000"/>
                </a:solidFill>
              </a:rPr>
              <a:t>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sz="1600" b="1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1" kern="1200" dirty="0" err="1" smtClean="0">
                <a:solidFill>
                  <a:srgbClr val="000000"/>
                </a:solidFill>
              </a:rPr>
              <a:t>Барбітурати</a:t>
            </a:r>
            <a:r>
              <a:rPr lang="ru-RU" sz="1600" b="1" kern="1200" dirty="0" smtClean="0">
                <a:solidFill>
                  <a:srgbClr val="000000"/>
                </a:solidFill>
              </a:rPr>
              <a:t> </a:t>
            </a:r>
            <a:r>
              <a:rPr lang="ru-RU" sz="1600" b="1" kern="1200" dirty="0">
                <a:solidFill>
                  <a:srgbClr val="000000"/>
                </a:solidFill>
              </a:rPr>
              <a:t>(5,5-</a:t>
            </a:r>
            <a:r>
              <a:rPr lang="ru-RU" sz="1600" b="1" kern="1200" dirty="0" err="1">
                <a:solidFill>
                  <a:srgbClr val="000000"/>
                </a:solidFill>
              </a:rPr>
              <a:t>похідні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err="1" smtClean="0">
                <a:solidFill>
                  <a:srgbClr val="000000"/>
                </a:solidFill>
              </a:rPr>
              <a:t>барбітурової</a:t>
            </a:r>
            <a:r>
              <a:rPr lang="ru-RU" sz="1600" b="1" kern="1200" dirty="0" smtClean="0">
                <a:solidFill>
                  <a:srgbClr val="000000"/>
                </a:solidFill>
              </a:rPr>
              <a:t> </a:t>
            </a:r>
            <a:r>
              <a:rPr lang="ru-RU" sz="1600" b="1" kern="1200" dirty="0" err="1">
                <a:solidFill>
                  <a:srgbClr val="000000"/>
                </a:solidFill>
              </a:rPr>
              <a:t>кислоти</a:t>
            </a:r>
            <a:r>
              <a:rPr lang="ru-RU" sz="1600" b="1" kern="1200" dirty="0">
                <a:solidFill>
                  <a:srgbClr val="000000"/>
                </a:solidFill>
              </a:rPr>
              <a:t>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kern="1200" dirty="0" err="1">
                <a:solidFill>
                  <a:srgbClr val="000000"/>
                </a:solidFill>
              </a:rPr>
              <a:t>Фенобарбітал</a:t>
            </a:r>
            <a:r>
              <a:rPr lang="ru-RU" sz="1600" b="1" kern="1200" dirty="0">
                <a:solidFill>
                  <a:srgbClr val="000000"/>
                </a:solidFill>
              </a:rPr>
              <a:t>: </a:t>
            </a:r>
            <a:r>
              <a:rPr lang="en-US" sz="1600" b="1" kern="1200" dirty="0">
                <a:solidFill>
                  <a:srgbClr val="000000"/>
                </a:solidFill>
              </a:rPr>
              <a:t>R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1</a:t>
            </a:r>
            <a:r>
              <a:rPr lang="ru-RU" sz="1600" b="1" kern="1200" dirty="0">
                <a:solidFill>
                  <a:srgbClr val="000000"/>
                </a:solidFill>
              </a:rPr>
              <a:t> = </a:t>
            </a:r>
            <a:r>
              <a:rPr lang="en-US" sz="1600" b="1" kern="1200" dirty="0">
                <a:solidFill>
                  <a:srgbClr val="000000"/>
                </a:solidFill>
              </a:rPr>
              <a:t>C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2</a:t>
            </a:r>
            <a:r>
              <a:rPr lang="en-US" sz="1600" b="1" kern="1200" dirty="0">
                <a:solidFill>
                  <a:srgbClr val="000000"/>
                </a:solidFill>
              </a:rPr>
              <a:t>H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5</a:t>
            </a:r>
            <a:r>
              <a:rPr lang="ru-RU" sz="1600" b="1" kern="1200" dirty="0">
                <a:solidFill>
                  <a:srgbClr val="000000"/>
                </a:solidFill>
              </a:rPr>
              <a:t> ;   </a:t>
            </a:r>
            <a:r>
              <a:rPr lang="en-US" sz="1600" b="1" kern="1200" dirty="0">
                <a:solidFill>
                  <a:srgbClr val="000000"/>
                </a:solidFill>
              </a:rPr>
              <a:t>R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2 </a:t>
            </a:r>
            <a:r>
              <a:rPr lang="ru-RU" sz="1600" b="1" kern="1200" dirty="0">
                <a:solidFill>
                  <a:srgbClr val="000000"/>
                </a:solidFill>
              </a:rPr>
              <a:t>= </a:t>
            </a:r>
            <a:r>
              <a:rPr lang="en-US" sz="1600" b="1" kern="1200" dirty="0">
                <a:solidFill>
                  <a:srgbClr val="000000"/>
                </a:solidFill>
              </a:rPr>
              <a:t>C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6</a:t>
            </a:r>
            <a:r>
              <a:rPr lang="en-US" sz="1600" b="1" kern="1200" dirty="0">
                <a:solidFill>
                  <a:srgbClr val="000000"/>
                </a:solidFill>
              </a:rPr>
              <a:t>H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5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kern="1200" dirty="0" err="1">
                <a:solidFill>
                  <a:srgbClr val="000000"/>
                </a:solidFill>
              </a:rPr>
              <a:t>Барбітал</a:t>
            </a:r>
            <a:r>
              <a:rPr lang="ru-RU" sz="1600" b="1" kern="1200" dirty="0">
                <a:solidFill>
                  <a:srgbClr val="000000"/>
                </a:solidFill>
              </a:rPr>
              <a:t>: </a:t>
            </a:r>
            <a:r>
              <a:rPr lang="en-US" sz="1600" b="1" kern="1200" dirty="0">
                <a:solidFill>
                  <a:srgbClr val="000000"/>
                </a:solidFill>
              </a:rPr>
              <a:t>R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1</a:t>
            </a:r>
            <a:r>
              <a:rPr lang="ru-RU" sz="1600" b="1" kern="1200" dirty="0">
                <a:solidFill>
                  <a:srgbClr val="000000"/>
                </a:solidFill>
              </a:rPr>
              <a:t> = </a:t>
            </a:r>
            <a:r>
              <a:rPr lang="en-US" sz="1600" b="1" kern="1200" dirty="0">
                <a:solidFill>
                  <a:srgbClr val="000000"/>
                </a:solidFill>
              </a:rPr>
              <a:t>R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2</a:t>
            </a:r>
            <a:r>
              <a:rPr lang="ru-RU" sz="1600" b="1" kern="1200" dirty="0">
                <a:solidFill>
                  <a:srgbClr val="000000"/>
                </a:solidFill>
              </a:rPr>
              <a:t> = </a:t>
            </a:r>
            <a:r>
              <a:rPr lang="en-US" sz="1600" b="1" kern="1200" dirty="0">
                <a:solidFill>
                  <a:srgbClr val="000000"/>
                </a:solidFill>
              </a:rPr>
              <a:t>C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2</a:t>
            </a:r>
            <a:r>
              <a:rPr lang="en-US" sz="1600" b="1" kern="1200" dirty="0">
                <a:solidFill>
                  <a:srgbClr val="000000"/>
                </a:solidFill>
              </a:rPr>
              <a:t>H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5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err="1" smtClean="0">
                <a:solidFill>
                  <a:srgbClr val="000000"/>
                </a:solidFill>
              </a:rPr>
              <a:t>Фармакологічні</a:t>
            </a:r>
            <a:r>
              <a:rPr lang="ru-RU" sz="1600" b="1" kern="1200" dirty="0" smtClean="0">
                <a:solidFill>
                  <a:srgbClr val="000000"/>
                </a:solidFill>
              </a:rPr>
              <a:t> </a:t>
            </a:r>
            <a:r>
              <a:rPr lang="ru-RU" sz="1600" b="1" kern="1200" dirty="0" err="1" smtClean="0">
                <a:solidFill>
                  <a:srgbClr val="000000"/>
                </a:solidFill>
              </a:rPr>
              <a:t>дії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smtClean="0">
                <a:solidFill>
                  <a:srgbClr val="000000"/>
                </a:solidFill>
              </a:rPr>
              <a:t>: </a:t>
            </a:r>
            <a:r>
              <a:rPr lang="ru-RU" sz="1600" b="1" kern="1200" dirty="0" err="1" smtClean="0">
                <a:solidFill>
                  <a:srgbClr val="000000"/>
                </a:solidFill>
              </a:rPr>
              <a:t>снодійна</a:t>
            </a:r>
            <a:r>
              <a:rPr lang="ru-RU" sz="1600" b="1" kern="1200" dirty="0" smtClean="0">
                <a:solidFill>
                  <a:srgbClr val="000000"/>
                </a:solidFill>
              </a:rPr>
              <a:t>, </a:t>
            </a:r>
            <a:r>
              <a:rPr lang="ru-RU" sz="1600" b="1" kern="1200" dirty="0" err="1" smtClean="0">
                <a:solidFill>
                  <a:srgbClr val="000000"/>
                </a:solidFill>
              </a:rPr>
              <a:t>заспокійлива</a:t>
            </a:r>
            <a:r>
              <a:rPr lang="ru-RU" sz="1600" b="1" kern="1200" dirty="0" smtClean="0">
                <a:solidFill>
                  <a:srgbClr val="000000"/>
                </a:solidFill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kern="1200" dirty="0" smtClean="0">
                <a:solidFill>
                  <a:srgbClr val="000000"/>
                </a:solidFill>
              </a:rPr>
              <a:t>і </a:t>
            </a:r>
            <a:r>
              <a:rPr lang="ru-RU" sz="1600" b="1" kern="1200" dirty="0" err="1" smtClean="0">
                <a:solidFill>
                  <a:srgbClr val="000000"/>
                </a:solidFill>
              </a:rPr>
              <a:t>протисудомна</a:t>
            </a:r>
            <a:endParaRPr lang="uk-UA" sz="1800" b="1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uk-UA" sz="1800" b="1" i="1" kern="1200" dirty="0">
              <a:solidFill>
                <a:srgbClr val="990000"/>
              </a:solidFill>
            </a:endParaRP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22532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904893"/>
              </p:ext>
            </p:extLst>
          </p:nvPr>
        </p:nvGraphicFramePr>
        <p:xfrm>
          <a:off x="4512043" y="780514"/>
          <a:ext cx="33782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" name="ISIS/Draw Sketch" r:id="rId3" imgW="4410000" imgH="1657080" progId="ISISServer">
                  <p:embed/>
                </p:oleObj>
              </mc:Choice>
              <mc:Fallback>
                <p:oleObj name="ISIS/Draw Sketch" r:id="rId3" imgW="4410000" imgH="1657080" progId="ISISServer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043" y="780514"/>
                        <a:ext cx="33782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60460"/>
              </p:ext>
            </p:extLst>
          </p:nvPr>
        </p:nvGraphicFramePr>
        <p:xfrm>
          <a:off x="6325394" y="1939926"/>
          <a:ext cx="2541588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" name="ISIS/Draw Sketch" r:id="rId5" imgW="3466800" imgH="1990440" progId="ISISServer">
                  <p:embed/>
                </p:oleObj>
              </mc:Choice>
              <mc:Fallback>
                <p:oleObj name="ISIS/Draw Sketch" r:id="rId5" imgW="3466800" imgH="1990440" progId="ISISServer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394" y="1939926"/>
                        <a:ext cx="2541588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Объект 5"/>
          <p:cNvGraphicFramePr>
            <a:graphicFrameLocks noChangeAspect="1"/>
          </p:cNvGraphicFramePr>
          <p:nvPr/>
        </p:nvGraphicFramePr>
        <p:xfrm>
          <a:off x="7596188" y="5084763"/>
          <a:ext cx="11969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4" name="ISIS/Draw Sketch" r:id="rId7" imgW="1388721" imgH="1590371" progId="ISISServer">
                  <p:embed/>
                </p:oleObj>
              </mc:Choice>
              <mc:Fallback>
                <p:oleObj name="ISIS/Draw Sketch" r:id="rId7" imgW="1388721" imgH="1590371" progId="ISISServer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5084763"/>
                        <a:ext cx="119697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6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308900"/>
              </p:ext>
            </p:extLst>
          </p:nvPr>
        </p:nvGraphicFramePr>
        <p:xfrm>
          <a:off x="4572000" y="3689866"/>
          <a:ext cx="455295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" name="ISIS/Draw Sketch" r:id="rId9" imgW="4762440" imgH="1171440" progId="ISISServer">
                  <p:embed/>
                </p:oleObj>
              </mc:Choice>
              <mc:Fallback>
                <p:oleObj name="ISIS/Draw Sketch" r:id="rId9" imgW="4762440" imgH="1171440" progId="ISISServer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89866"/>
                        <a:ext cx="4552950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7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1" b="23224"/>
          <a:stretch>
            <a:fillRect/>
          </a:stretch>
        </p:blipFill>
        <p:spPr bwMode="auto">
          <a:xfrm>
            <a:off x="2195513" y="5964238"/>
            <a:ext cx="20891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endParaRPr lang="ru-RU"/>
          </a:p>
          <a:p>
            <a:pPr eaLnBrk="1" hangingPunct="1">
              <a:buFontTx/>
              <a:buChar char="-"/>
            </a:pPr>
            <a:endParaRPr lang="ru-RU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63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58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068674"/>
              </p:ext>
            </p:extLst>
          </p:nvPr>
        </p:nvGraphicFramePr>
        <p:xfrm>
          <a:off x="2590800" y="657225"/>
          <a:ext cx="395922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2" name="ISIS/Draw Sketch" r:id="rId3" imgW="3371760" imgH="1533240" progId="ISISServer">
                  <p:embed/>
                </p:oleObj>
              </mc:Choice>
              <mc:Fallback>
                <p:oleObj name="ISIS/Draw Sketch" r:id="rId3" imgW="3371760" imgH="1533240" progId="ISISServer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57225"/>
                        <a:ext cx="3959225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3924300" y="184150"/>
            <a:ext cx="1193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/>
              <a:t>ПІРАЗИН</a:t>
            </a:r>
          </a:p>
        </p:txBody>
      </p:sp>
      <p:graphicFrame>
        <p:nvGraphicFramePr>
          <p:cNvPr id="23560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19245"/>
              </p:ext>
            </p:extLst>
          </p:nvPr>
        </p:nvGraphicFramePr>
        <p:xfrm>
          <a:off x="1825625" y="2443163"/>
          <a:ext cx="30511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3" name="ISIS/Draw Sketch" r:id="rId5" imgW="2361960" imgH="1676160" progId="ISISServer">
                  <p:embed/>
                </p:oleObj>
              </mc:Choice>
              <mc:Fallback>
                <p:oleObj name="ISIS/Draw Sketch" r:id="rId5" imgW="2361960" imgH="1676160" progId="ISISServer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443163"/>
                        <a:ext cx="3051175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5" t="9486" r="2190" b="9894"/>
          <a:stretch>
            <a:fillRect/>
          </a:stretch>
        </p:blipFill>
        <p:spPr bwMode="auto">
          <a:xfrm>
            <a:off x="5508625" y="2527300"/>
            <a:ext cx="3008313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1971" r="2477" b="15910"/>
          <a:stretch>
            <a:fillRect/>
          </a:stretch>
        </p:blipFill>
        <p:spPr bwMode="auto">
          <a:xfrm>
            <a:off x="5624513" y="4708525"/>
            <a:ext cx="2776537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563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814268"/>
              </p:ext>
            </p:extLst>
          </p:nvPr>
        </p:nvGraphicFramePr>
        <p:xfrm>
          <a:off x="2214563" y="4822825"/>
          <a:ext cx="2616200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4" name="ISIS/Draw Sketch" r:id="rId9" imgW="1904760" imgH="1380960" progId="ISISServer">
                  <p:embed/>
                </p:oleObj>
              </mc:Choice>
              <mc:Fallback>
                <p:oleObj name="ISIS/Draw Sketch" r:id="rId9" imgW="1904760" imgH="1380960" progId="ISISServer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4822825"/>
                        <a:ext cx="2616200" cy="189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4318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ПУРИН. АРОМАТИЧНИЙ ХАРАКТЕР ПУРИНА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763" y="476250"/>
            <a:ext cx="9139237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/>
              <a:t>                         </a:t>
            </a:r>
            <a:endParaRPr lang="ru-RU" sz="200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81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43818"/>
              </p:ext>
            </p:extLst>
          </p:nvPr>
        </p:nvGraphicFramePr>
        <p:xfrm>
          <a:off x="42863" y="714375"/>
          <a:ext cx="2879725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5" name="ISIS/Draw Sketch" r:id="rId3" imgW="2514600" imgH="1857240" progId="ISISServer">
                  <p:embed/>
                </p:oleObj>
              </mc:Choice>
              <mc:Fallback>
                <p:oleObj name="ISIS/Draw Sketch" r:id="rId3" imgW="2514600" imgH="1857240" progId="ISISServer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" y="714375"/>
                        <a:ext cx="2879725" cy="217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3213" y="515938"/>
            <a:ext cx="6445250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b="0" kern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2000" b="0" kern="0" baseline="-25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000" b="0" kern="0" dirty="0">
                <a:solidFill>
                  <a:srgbClr val="000000"/>
                </a:solidFill>
                <a:latin typeface="Arial"/>
                <a:cs typeface="Arial"/>
              </a:rPr>
              <a:t>, N</a:t>
            </a:r>
            <a:r>
              <a:rPr lang="en-US" sz="2000" b="0" kern="0" baseline="-250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2000" b="0" kern="0" dirty="0">
                <a:solidFill>
                  <a:srgbClr val="000000"/>
                </a:solidFill>
                <a:latin typeface="Arial"/>
                <a:cs typeface="Arial"/>
              </a:rPr>
              <a:t>, N</a:t>
            </a:r>
            <a:r>
              <a:rPr lang="en-US" sz="2000" b="0" kern="0" baseline="-25000" dirty="0">
                <a:solidFill>
                  <a:srgbClr val="000000"/>
                </a:solidFill>
                <a:latin typeface="Arial"/>
                <a:cs typeface="Arial"/>
              </a:rPr>
              <a:t>7 </a:t>
            </a:r>
            <a:r>
              <a:rPr lang="en-US" sz="2000" b="0" kern="0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ru-RU" sz="2000" b="0" kern="0" dirty="0" err="1">
                <a:solidFill>
                  <a:srgbClr val="000000"/>
                </a:solidFill>
                <a:latin typeface="Arial"/>
                <a:cs typeface="Arial"/>
              </a:rPr>
              <a:t>піридинового</a:t>
            </a:r>
            <a:r>
              <a:rPr 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 типу (</a:t>
            </a:r>
            <a:r>
              <a:rPr lang="ru-RU" sz="2000" b="0" kern="0" dirty="0" err="1">
                <a:solidFill>
                  <a:srgbClr val="000000"/>
                </a:solidFill>
                <a:latin typeface="Arial"/>
                <a:cs typeface="Arial"/>
              </a:rPr>
              <a:t>основні</a:t>
            </a:r>
            <a:r>
              <a:rPr 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b="0" kern="0" dirty="0" err="1">
                <a:solidFill>
                  <a:srgbClr val="000000"/>
                </a:solidFill>
                <a:latin typeface="Arial"/>
                <a:cs typeface="Arial"/>
              </a:rPr>
              <a:t>властивості</a:t>
            </a:r>
            <a:r>
              <a:rPr 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 b="0" kern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ru-RU" sz="2000" b="0" kern="0" baseline="-25000" dirty="0">
                <a:solidFill>
                  <a:srgbClr val="000000"/>
                </a:solidFill>
                <a:latin typeface="Arial"/>
                <a:cs typeface="Arial"/>
              </a:rPr>
              <a:t>9 </a:t>
            </a:r>
            <a:r>
              <a:rPr 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2000" b="0" kern="0" baseline="-25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b="0" kern="0" dirty="0" err="1">
                <a:solidFill>
                  <a:srgbClr val="000000"/>
                </a:solidFill>
                <a:latin typeface="Arial"/>
                <a:cs typeface="Arial"/>
              </a:rPr>
              <a:t>пірольного</a:t>
            </a:r>
            <a:r>
              <a:rPr 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 типу (</a:t>
            </a:r>
            <a:r>
              <a:rPr lang="ru-RU" sz="2000" b="0" kern="0" dirty="0" err="1">
                <a:solidFill>
                  <a:srgbClr val="000000"/>
                </a:solidFill>
                <a:latin typeface="Arial"/>
                <a:cs typeface="Arial"/>
              </a:rPr>
              <a:t>кислотні</a:t>
            </a:r>
            <a:r>
              <a:rPr 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b="0" kern="0" dirty="0" err="1">
                <a:solidFill>
                  <a:srgbClr val="000000"/>
                </a:solidFill>
                <a:latin typeface="Arial"/>
                <a:cs typeface="Arial"/>
              </a:rPr>
              <a:t>властивості</a:t>
            </a:r>
            <a:r>
              <a:rPr 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r>
              <a:rPr lang="el-GR" sz="2000" b="0" kern="0" dirty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lang="ru-RU" sz="2000" b="0" kern="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ru-RU" sz="2000" b="0" kern="0" dirty="0">
                <a:solidFill>
                  <a:srgbClr val="000000"/>
                </a:solidFill>
                <a:latin typeface="+mn-lt"/>
                <a:cs typeface="Times New Roman"/>
              </a:rPr>
              <a:t>е-в</a:t>
            </a:r>
            <a:r>
              <a:rPr lang="ru-RU" sz="2000" b="0" kern="0" dirty="0">
                <a:solidFill>
                  <a:srgbClr val="000000"/>
                </a:solidFill>
                <a:latin typeface="Times New Roman"/>
                <a:cs typeface="Times New Roman"/>
              </a:rPr>
              <a:t> и 2</a:t>
            </a:r>
            <a:r>
              <a:rPr lang="el-GR" sz="2000" b="0" kern="0" dirty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lang="ru-RU" sz="2000" b="0" kern="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ru-RU" sz="2000" b="0" kern="0" dirty="0">
                <a:solidFill>
                  <a:srgbClr val="000000"/>
                </a:solidFill>
                <a:latin typeface="+mn-lt"/>
                <a:cs typeface="Times New Roman"/>
              </a:rPr>
              <a:t>е-на</a:t>
            </a:r>
            <a:r>
              <a:rPr lang="ru-RU" sz="2000" b="0" kern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0" kern="0" dirty="0">
                <a:solidFill>
                  <a:srgbClr val="000000"/>
                </a:solidFill>
                <a:latin typeface="+mn-lt"/>
                <a:cs typeface="Times New Roman"/>
              </a:rPr>
              <a:t>на р-</a:t>
            </a:r>
            <a:r>
              <a:rPr lang="ru-RU" sz="2000" b="0" kern="0" dirty="0" err="1">
                <a:solidFill>
                  <a:srgbClr val="000000"/>
                </a:solidFill>
                <a:latin typeface="+mn-lt"/>
                <a:cs typeface="Times New Roman"/>
              </a:rPr>
              <a:t>орбіталі</a:t>
            </a:r>
            <a:r>
              <a:rPr lang="ru-RU" sz="2000" b="0" kern="0" dirty="0">
                <a:solidFill>
                  <a:srgbClr val="000000"/>
                </a:solidFill>
                <a:latin typeface="+mn-lt"/>
                <a:cs typeface="Times New Roman"/>
              </a:rPr>
              <a:t> </a:t>
            </a:r>
            <a:r>
              <a:rPr lang="en-US" sz="2000" b="0" kern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ru-RU" sz="2000" b="0" kern="0" baseline="-25000" dirty="0">
                <a:solidFill>
                  <a:srgbClr val="000000"/>
                </a:solidFill>
                <a:latin typeface="Arial"/>
                <a:cs typeface="Arial"/>
              </a:rPr>
              <a:t>9 </a:t>
            </a:r>
            <a:endParaRPr lang="ru-RU" sz="2000" b="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2786063" y="2497138"/>
            <a:ext cx="3358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 err="1"/>
              <a:t>Азольна</a:t>
            </a:r>
            <a:r>
              <a:rPr lang="ru-RU" dirty="0"/>
              <a:t> </a:t>
            </a:r>
            <a:r>
              <a:rPr lang="ru-RU" dirty="0" err="1"/>
              <a:t>таутомерія</a:t>
            </a:r>
            <a:r>
              <a:rPr lang="ru-RU" dirty="0"/>
              <a:t> пурина</a:t>
            </a:r>
          </a:p>
        </p:txBody>
      </p:sp>
      <p:cxnSp>
        <p:nvCxnSpPr>
          <p:cNvPr id="24584" name="Прямая со стрелкой 8"/>
          <p:cNvCxnSpPr>
            <a:cxnSpLocks noChangeShapeType="1"/>
          </p:cNvCxnSpPr>
          <p:nvPr/>
        </p:nvCxnSpPr>
        <p:spPr bwMode="auto">
          <a:xfrm flipH="1">
            <a:off x="2767013" y="2879725"/>
            <a:ext cx="1366837" cy="993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5" name="Прямая со стрелкой 10"/>
          <p:cNvCxnSpPr>
            <a:cxnSpLocks noChangeShapeType="1"/>
          </p:cNvCxnSpPr>
          <p:nvPr/>
        </p:nvCxnSpPr>
        <p:spPr bwMode="auto">
          <a:xfrm>
            <a:off x="4559300" y="2867025"/>
            <a:ext cx="1165225" cy="993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4586" name="Объект 11"/>
          <p:cNvGraphicFramePr>
            <a:graphicFrameLocks noChangeAspect="1"/>
          </p:cNvGraphicFramePr>
          <p:nvPr/>
        </p:nvGraphicFramePr>
        <p:xfrm>
          <a:off x="1844675" y="4005263"/>
          <a:ext cx="4624388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6" name="ISIS/Draw Sketch" r:id="rId5" imgW="4035315" imgH="1678732" progId="ISISServer">
                  <p:embed/>
                </p:oleObj>
              </mc:Choice>
              <mc:Fallback>
                <p:oleObj name="ISIS/Draw Sketch" r:id="rId5" imgW="4035315" imgH="1678732" progId="ISISServer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4005263"/>
                        <a:ext cx="4624388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6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sz="24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ru-RU" b="0">
              <a:latin typeface="Arial" charset="0"/>
              <a:cs typeface="Arial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0" dirty="0"/>
              <a:t>	</a:t>
            </a:r>
            <a:r>
              <a:rPr lang="uk-UA" dirty="0"/>
              <a:t>Похідні </a:t>
            </a:r>
            <a:r>
              <a:rPr lang="uk-UA" dirty="0" err="1">
                <a:solidFill>
                  <a:srgbClr val="660033"/>
                </a:solidFill>
              </a:rPr>
              <a:t>пурина</a:t>
            </a:r>
            <a:r>
              <a:rPr lang="uk-UA" dirty="0"/>
              <a:t> -  </a:t>
            </a:r>
            <a:r>
              <a:rPr lang="uk-UA" dirty="0" err="1"/>
              <a:t>гідрокси</a:t>
            </a:r>
            <a:r>
              <a:rPr lang="uk-UA" dirty="0"/>
              <a:t>- </a:t>
            </a:r>
            <a:r>
              <a:rPr lang="uk-UA" dirty="0" smtClean="0"/>
              <a:t>та </a:t>
            </a:r>
            <a:r>
              <a:rPr lang="uk-UA" dirty="0" err="1"/>
              <a:t>амінопурини</a:t>
            </a:r>
            <a:r>
              <a:rPr lang="uk-UA" dirty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 err="1">
                <a:solidFill>
                  <a:srgbClr val="000099"/>
                </a:solidFill>
              </a:rPr>
              <a:t>Гідроксипурини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/>
              <a:t>– </a:t>
            </a:r>
            <a:r>
              <a:rPr lang="ru-RU" i="1" dirty="0" err="1">
                <a:solidFill>
                  <a:srgbClr val="660033"/>
                </a:solidFill>
              </a:rPr>
              <a:t>гіпоксантин</a:t>
            </a:r>
            <a:r>
              <a:rPr lang="ru-RU" i="1" dirty="0">
                <a:solidFill>
                  <a:srgbClr val="660033"/>
                </a:solidFill>
              </a:rPr>
              <a:t>, ксантин і </a:t>
            </a:r>
            <a:r>
              <a:rPr lang="ru-RU" i="1" dirty="0" err="1">
                <a:solidFill>
                  <a:srgbClr val="660033"/>
                </a:solidFill>
              </a:rPr>
              <a:t>сечова</a:t>
            </a:r>
            <a:r>
              <a:rPr lang="ru-RU" i="1" dirty="0">
                <a:solidFill>
                  <a:srgbClr val="660033"/>
                </a:solidFill>
              </a:rPr>
              <a:t> кислота</a:t>
            </a:r>
            <a:r>
              <a:rPr lang="ru-RU" dirty="0"/>
              <a:t> – </a:t>
            </a:r>
            <a:r>
              <a:rPr lang="ru-RU" dirty="0" err="1"/>
              <a:t>утворюються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метаболізму</a:t>
            </a:r>
            <a:r>
              <a:rPr lang="ru-RU" dirty="0"/>
              <a:t> </a:t>
            </a:r>
            <a:r>
              <a:rPr lang="ru-RU" dirty="0" err="1"/>
              <a:t>нуклеїнових</a:t>
            </a:r>
            <a:r>
              <a:rPr lang="ru-RU" dirty="0"/>
              <a:t> кислот: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r>
              <a:rPr lang="ru-RU" dirty="0"/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/>
              <a:t>	Для </a:t>
            </a:r>
            <a:r>
              <a:rPr lang="ru-RU" dirty="0" err="1"/>
              <a:t>пуринових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 </a:t>
            </a:r>
            <a:r>
              <a:rPr lang="ru-RU" dirty="0" err="1"/>
              <a:t>можлива</a:t>
            </a:r>
            <a:r>
              <a:rPr lang="ru-RU" dirty="0"/>
              <a:t> як лактам-</a:t>
            </a:r>
            <a:r>
              <a:rPr lang="ru-RU" dirty="0" err="1"/>
              <a:t>лактимна</a:t>
            </a:r>
            <a:r>
              <a:rPr lang="ru-RU" dirty="0"/>
              <a:t> </a:t>
            </a:r>
            <a:r>
              <a:rPr lang="ru-RU" dirty="0" err="1"/>
              <a:t>таутомерія</a:t>
            </a:r>
            <a:r>
              <a:rPr lang="ru-RU" dirty="0"/>
              <a:t>, так і </a:t>
            </a:r>
            <a:r>
              <a:rPr lang="ru-RU" dirty="0" err="1"/>
              <a:t>міграція</a:t>
            </a:r>
            <a:r>
              <a:rPr lang="ru-RU" dirty="0"/>
              <a:t> </a:t>
            </a:r>
            <a:r>
              <a:rPr lang="ru-RU" dirty="0" err="1"/>
              <a:t>гідрогену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атомами </a:t>
            </a:r>
            <a:r>
              <a:rPr lang="ru-RU" dirty="0" err="1"/>
              <a:t>нітрогену</a:t>
            </a:r>
            <a:r>
              <a:rPr lang="ru-RU" dirty="0"/>
              <a:t> в </a:t>
            </a:r>
            <a:r>
              <a:rPr lang="ru-RU" dirty="0" err="1"/>
              <a:t>положеннях</a:t>
            </a:r>
            <a:r>
              <a:rPr lang="ru-RU" dirty="0"/>
              <a:t> 7 і 9 </a:t>
            </a:r>
            <a:r>
              <a:rPr lang="ru-RU" dirty="0" err="1"/>
              <a:t>імідазольного</a:t>
            </a:r>
            <a:r>
              <a:rPr lang="ru-RU" dirty="0"/>
              <a:t> </a:t>
            </a:r>
            <a:r>
              <a:rPr lang="ru-RU" dirty="0" err="1"/>
              <a:t>кільця</a:t>
            </a:r>
            <a:r>
              <a:rPr lang="ru-RU" dirty="0"/>
              <a:t> (</a:t>
            </a:r>
            <a:r>
              <a:rPr lang="ru-RU" dirty="0" err="1"/>
              <a:t>прототропна</a:t>
            </a:r>
            <a:r>
              <a:rPr lang="ru-RU" dirty="0"/>
              <a:t>  </a:t>
            </a:r>
            <a:r>
              <a:rPr lang="ru-RU" dirty="0" err="1"/>
              <a:t>таутомерія</a:t>
            </a:r>
            <a:r>
              <a:rPr lang="ru-RU" dirty="0"/>
              <a:t>):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646989"/>
              </p:ext>
            </p:extLst>
          </p:nvPr>
        </p:nvGraphicFramePr>
        <p:xfrm>
          <a:off x="755576" y="1083184"/>
          <a:ext cx="7216775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6" name="ISIS/Draw Sketch" r:id="rId3" imgW="6105240" imgH="2066760" progId="ISISServer">
                  <p:embed/>
                </p:oleObj>
              </mc:Choice>
              <mc:Fallback>
                <p:oleObj name="ISIS/Draw Sketch" r:id="rId3" imgW="6105240" imgH="206676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083184"/>
                        <a:ext cx="7216775" cy="244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400774"/>
              </p:ext>
            </p:extLst>
          </p:nvPr>
        </p:nvGraphicFramePr>
        <p:xfrm>
          <a:off x="2015716" y="4509120"/>
          <a:ext cx="5112568" cy="216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7" name="ISIS/Draw Sketch" r:id="rId5" imgW="6172200" imgH="2619360" progId="ISISServer">
                  <p:embed/>
                </p:oleObj>
              </mc:Choice>
              <mc:Fallback>
                <p:oleObj name="ISIS/Draw Sketch" r:id="rId5" imgW="6172200" imgH="261936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5716" y="4509120"/>
                        <a:ext cx="5112568" cy="2169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-22225" y="0"/>
            <a:ext cx="9144000" cy="6858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 dirty="0"/>
              <a:t>	          </a:t>
            </a:r>
            <a:r>
              <a:rPr lang="ru-RU" sz="2000" b="1" dirty="0" err="1"/>
              <a:t>Рибоксин</a:t>
            </a:r>
            <a:r>
              <a:rPr lang="ru-RU" sz="2000" b="1" dirty="0"/>
              <a:t> – </a:t>
            </a:r>
            <a:r>
              <a:rPr lang="ru-RU" sz="2000" b="1" dirty="0" err="1"/>
              <a:t>похідне</a:t>
            </a:r>
            <a:r>
              <a:rPr lang="ru-RU" sz="2000" b="1" dirty="0"/>
              <a:t> </a:t>
            </a:r>
            <a:r>
              <a:rPr lang="ru-RU" sz="2000" b="1" dirty="0" err="1"/>
              <a:t>гіпоксантину</a:t>
            </a:r>
            <a:endParaRPr lang="ru-RU" sz="2000" b="1" dirty="0"/>
          </a:p>
          <a:p>
            <a:pPr marL="0" indent="0">
              <a:buFontTx/>
              <a:buNone/>
            </a:pPr>
            <a:endParaRPr lang="ru-RU" sz="2000" b="1" dirty="0"/>
          </a:p>
          <a:p>
            <a:pPr marL="0" indent="0">
              <a:buFontTx/>
              <a:buNone/>
            </a:pPr>
            <a:endParaRPr lang="ru-RU" sz="2000" b="1" dirty="0"/>
          </a:p>
          <a:p>
            <a:pPr marL="0" indent="0" algn="ctr">
              <a:buFontTx/>
              <a:buNone/>
            </a:pPr>
            <a:r>
              <a:rPr lang="ru-RU" sz="2000" b="1" dirty="0" err="1"/>
              <a:t>Метильовані</a:t>
            </a:r>
            <a:r>
              <a:rPr lang="ru-RU" sz="2000" b="1" dirty="0"/>
              <a:t> </a:t>
            </a:r>
            <a:r>
              <a:rPr lang="ru-RU" sz="2000" b="1" dirty="0" err="1"/>
              <a:t>похідні</a:t>
            </a:r>
            <a:r>
              <a:rPr lang="ru-RU" sz="2000" b="1" dirty="0"/>
              <a:t> ксантину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115888"/>
            <a:ext cx="21399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1411288"/>
            <a:ext cx="36353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/>
              <a:t>             </a:t>
            </a:r>
            <a:r>
              <a:rPr lang="ru-RU" sz="1600" b="0" dirty="0" err="1" smtClean="0"/>
              <a:t>Теофілін</a:t>
            </a:r>
            <a:endParaRPr lang="ru-RU" sz="1600" b="0" dirty="0"/>
          </a:p>
          <a:p>
            <a:pPr eaLnBrk="1" hangingPunct="1"/>
            <a:r>
              <a:rPr lang="ru-RU" sz="1600" b="0" dirty="0"/>
              <a:t>1,3-диметилксантин</a:t>
            </a:r>
          </a:p>
          <a:p>
            <a:pPr eaLnBrk="1" hangingPunct="1"/>
            <a:r>
              <a:rPr lang="ru-RU" sz="1600" b="0" dirty="0" err="1"/>
              <a:t>азольна</a:t>
            </a:r>
            <a:r>
              <a:rPr lang="ru-RU" sz="1600" b="0" dirty="0"/>
              <a:t> </a:t>
            </a:r>
            <a:r>
              <a:rPr lang="ru-RU" sz="1600" b="0" dirty="0" err="1"/>
              <a:t>таутомерія</a:t>
            </a:r>
            <a:r>
              <a:rPr lang="ru-RU" sz="1600" b="0" dirty="0"/>
              <a:t> «+»</a:t>
            </a:r>
          </a:p>
          <a:p>
            <a:pPr eaLnBrk="1" hangingPunct="1"/>
            <a:r>
              <a:rPr lang="ru-RU" sz="1600" b="0" dirty="0"/>
              <a:t>лактам-</a:t>
            </a:r>
            <a:r>
              <a:rPr lang="ru-RU" sz="1600" b="0" dirty="0" err="1"/>
              <a:t>лактимна</a:t>
            </a:r>
            <a:r>
              <a:rPr lang="ru-RU" sz="1600" b="0" dirty="0"/>
              <a:t>  «</a:t>
            </a:r>
            <a:r>
              <a:rPr lang="ru-RU" sz="1600" b="0" dirty="0">
                <a:latin typeface="Times New Roman"/>
                <a:cs typeface="Times New Roman"/>
              </a:rPr>
              <a:t>−</a:t>
            </a:r>
            <a:r>
              <a:rPr lang="ru-RU" sz="1600" b="0" dirty="0"/>
              <a:t>» </a:t>
            </a:r>
          </a:p>
          <a:p>
            <a:pPr eaLnBrk="1" hangingPunct="1"/>
            <a:r>
              <a:rPr lang="ru-RU" sz="1600" b="0" dirty="0"/>
              <a:t>(</a:t>
            </a:r>
            <a:r>
              <a:rPr lang="ru-RU" sz="1600" b="0" dirty="0" err="1"/>
              <a:t>відсутній</a:t>
            </a:r>
            <a:r>
              <a:rPr lang="ru-RU" sz="1600" b="0" dirty="0"/>
              <a:t> Н в 1 і 3 </a:t>
            </a:r>
            <a:r>
              <a:rPr lang="ru-RU" sz="1600" b="0" dirty="0" err="1"/>
              <a:t>полож</a:t>
            </a:r>
            <a:r>
              <a:rPr lang="ru-RU" sz="1600" b="0" dirty="0"/>
              <a:t>.)</a:t>
            </a: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882900"/>
            <a:ext cx="1538287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5220" r="5821" b="2614"/>
          <a:stretch>
            <a:fillRect/>
          </a:stretch>
        </p:blipFill>
        <p:spPr bwMode="auto">
          <a:xfrm>
            <a:off x="395288" y="5148263"/>
            <a:ext cx="2376487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3425825" y="1452563"/>
            <a:ext cx="28010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/>
              <a:t>         </a:t>
            </a:r>
            <a:r>
              <a:rPr lang="ru-RU" sz="1600" b="0" dirty="0" err="1"/>
              <a:t>Теобромін</a:t>
            </a:r>
            <a:endParaRPr lang="ru-RU" sz="1600" b="0" dirty="0"/>
          </a:p>
          <a:p>
            <a:pPr eaLnBrk="1" hangingPunct="1"/>
            <a:r>
              <a:rPr lang="ru-RU" sz="1600" b="0" dirty="0"/>
              <a:t>3,7- </a:t>
            </a:r>
            <a:r>
              <a:rPr lang="ru-RU" sz="1600" b="0" dirty="0" err="1"/>
              <a:t>диметилксантин</a:t>
            </a:r>
            <a:endParaRPr lang="ru-RU" sz="1600" b="0" dirty="0"/>
          </a:p>
          <a:p>
            <a:pPr eaLnBrk="1" hangingPunct="1"/>
            <a:r>
              <a:rPr lang="ru-RU" sz="1600" b="0" dirty="0" err="1"/>
              <a:t>азольна</a:t>
            </a:r>
            <a:r>
              <a:rPr lang="ru-RU" sz="1600" b="0" dirty="0"/>
              <a:t> </a:t>
            </a:r>
            <a:r>
              <a:rPr lang="ru-RU" sz="1600" b="0" dirty="0" err="1"/>
              <a:t>таутомерія</a:t>
            </a:r>
            <a:r>
              <a:rPr lang="ru-RU" sz="1600" b="0" dirty="0"/>
              <a:t> «–» </a:t>
            </a:r>
          </a:p>
          <a:p>
            <a:pPr lvl="0" eaLnBrk="1" hangingPunct="1"/>
            <a:r>
              <a:rPr lang="ru-RU" sz="1600" b="0" dirty="0">
                <a:solidFill>
                  <a:srgbClr val="000000"/>
                </a:solidFill>
              </a:rPr>
              <a:t>( </a:t>
            </a:r>
            <a:r>
              <a:rPr lang="ru-RU" sz="1600" b="0" dirty="0" err="1">
                <a:solidFill>
                  <a:srgbClr val="000000"/>
                </a:solidFill>
              </a:rPr>
              <a:t>відсутній</a:t>
            </a:r>
            <a:r>
              <a:rPr lang="ru-RU" sz="1600" b="0" dirty="0">
                <a:solidFill>
                  <a:srgbClr val="000000"/>
                </a:solidFill>
              </a:rPr>
              <a:t> Н у 7 </a:t>
            </a:r>
            <a:r>
              <a:rPr lang="ru-RU" sz="1600" b="0" dirty="0" err="1">
                <a:solidFill>
                  <a:srgbClr val="000000"/>
                </a:solidFill>
              </a:rPr>
              <a:t>положенні</a:t>
            </a:r>
            <a:r>
              <a:rPr lang="ru-RU" sz="1600" b="0" dirty="0">
                <a:solidFill>
                  <a:srgbClr val="000000"/>
                </a:solidFill>
              </a:rPr>
              <a:t>)</a:t>
            </a:r>
            <a:endParaRPr lang="ru-RU" sz="1600" b="0" dirty="0"/>
          </a:p>
          <a:p>
            <a:pPr eaLnBrk="1" hangingPunct="1"/>
            <a:r>
              <a:rPr lang="ru-RU" sz="1600" b="0" dirty="0"/>
              <a:t>лактам-</a:t>
            </a:r>
            <a:r>
              <a:rPr lang="ru-RU" sz="1600" b="0" dirty="0" err="1"/>
              <a:t>лактимна</a:t>
            </a:r>
            <a:r>
              <a:rPr lang="ru-RU" sz="1600" b="0" dirty="0"/>
              <a:t> «+»</a:t>
            </a:r>
          </a:p>
        </p:txBody>
      </p:sp>
      <p:pic>
        <p:nvPicPr>
          <p:cNvPr id="266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2913063"/>
            <a:ext cx="14414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4" name="TextBox 5"/>
          <p:cNvSpPr txBox="1">
            <a:spLocks noChangeArrowheads="1"/>
          </p:cNvSpPr>
          <p:nvPr/>
        </p:nvSpPr>
        <p:spPr bwMode="auto">
          <a:xfrm>
            <a:off x="6130925" y="1546225"/>
            <a:ext cx="26999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/>
              <a:t>               </a:t>
            </a:r>
            <a:r>
              <a:rPr lang="ru-RU" sz="1600" b="0" dirty="0" err="1"/>
              <a:t>Кофеїн</a:t>
            </a:r>
            <a:endParaRPr lang="ru-RU" sz="1600" b="0" dirty="0"/>
          </a:p>
          <a:p>
            <a:pPr eaLnBrk="1" hangingPunct="1"/>
            <a:r>
              <a:rPr lang="ru-RU" sz="1600" b="0" dirty="0"/>
              <a:t>1,3,7 – </a:t>
            </a:r>
            <a:r>
              <a:rPr lang="ru-RU" sz="1600" b="0" dirty="0" err="1"/>
              <a:t>триметилксантин</a:t>
            </a:r>
            <a:endParaRPr lang="ru-RU" sz="1600" b="0" dirty="0"/>
          </a:p>
          <a:p>
            <a:pPr eaLnBrk="1" hangingPunct="1"/>
            <a:r>
              <a:rPr lang="ru-RU" sz="1600" b="0" dirty="0"/>
              <a:t>(не </a:t>
            </a:r>
            <a:r>
              <a:rPr lang="ru-RU" sz="1600" b="0" dirty="0" err="1"/>
              <a:t>здатний</a:t>
            </a:r>
            <a:r>
              <a:rPr lang="ru-RU" sz="1600" b="0" dirty="0"/>
              <a:t> до </a:t>
            </a:r>
            <a:r>
              <a:rPr lang="ru-RU" sz="1600" b="0" dirty="0" err="1"/>
              <a:t>таутомерії</a:t>
            </a:r>
            <a:r>
              <a:rPr lang="ru-RU" sz="1600" b="0" dirty="0"/>
              <a:t>)</a:t>
            </a:r>
          </a:p>
        </p:txBody>
      </p:sp>
      <p:pic>
        <p:nvPicPr>
          <p:cNvPr id="2663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0" b="25597"/>
          <a:stretch>
            <a:fillRect/>
          </a:stretch>
        </p:blipFill>
        <p:spPr bwMode="auto">
          <a:xfrm>
            <a:off x="6391275" y="5241925"/>
            <a:ext cx="2687638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2376488"/>
            <a:ext cx="1766888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7" name="TextBox 6"/>
          <p:cNvSpPr txBox="1">
            <a:spLocks noChangeArrowheads="1"/>
          </p:cNvSpPr>
          <p:nvPr/>
        </p:nvSpPr>
        <p:spPr bwMode="auto">
          <a:xfrm>
            <a:off x="698500" y="4318000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 err="1"/>
              <a:t>Бронхолітик</a:t>
            </a:r>
            <a:r>
              <a:rPr lang="ru-RU" sz="1600" b="0" dirty="0"/>
              <a:t>, </a:t>
            </a:r>
            <a:r>
              <a:rPr lang="ru-RU" sz="1600" b="0" dirty="0" err="1" smtClean="0"/>
              <a:t>кардіотонік</a:t>
            </a:r>
            <a:r>
              <a:rPr lang="ru-RU" sz="1600" b="0" dirty="0"/>
              <a:t>, </a:t>
            </a:r>
            <a:r>
              <a:rPr lang="ru-RU" sz="1600" b="0" dirty="0" err="1"/>
              <a:t>діуретик</a:t>
            </a:r>
            <a:endParaRPr lang="ru-RU" sz="1600" b="0" dirty="0"/>
          </a:p>
        </p:txBody>
      </p:sp>
      <p:sp>
        <p:nvSpPr>
          <p:cNvPr id="26638" name="TextBox 7"/>
          <p:cNvSpPr txBox="1">
            <a:spLocks noChangeArrowheads="1"/>
          </p:cNvSpPr>
          <p:nvPr/>
        </p:nvSpPr>
        <p:spPr bwMode="auto">
          <a:xfrm>
            <a:off x="6422778" y="4333806"/>
            <a:ext cx="2166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/>
              <a:t>Стимулятор ЦНС і </a:t>
            </a:r>
          </a:p>
          <a:p>
            <a:pPr eaLnBrk="1" hangingPunct="1"/>
            <a:r>
              <a:rPr lang="ru-RU" sz="1600" b="0" dirty="0" err="1"/>
              <a:t>серцевої</a:t>
            </a:r>
            <a:r>
              <a:rPr lang="ru-RU" sz="1600" b="0" dirty="0"/>
              <a:t> </a:t>
            </a:r>
            <a:r>
              <a:rPr lang="ru-RU" sz="1600" b="0" dirty="0" err="1"/>
              <a:t>деіяльності</a:t>
            </a:r>
            <a:endParaRPr lang="ru-RU" sz="1600" b="0" dirty="0"/>
          </a:p>
        </p:txBody>
      </p:sp>
      <p:sp>
        <p:nvSpPr>
          <p:cNvPr id="26639" name="TextBox 8"/>
          <p:cNvSpPr txBox="1">
            <a:spLocks noChangeArrowheads="1"/>
          </p:cNvSpPr>
          <p:nvPr/>
        </p:nvSpPr>
        <p:spPr bwMode="auto">
          <a:xfrm>
            <a:off x="3214421" y="4431615"/>
            <a:ext cx="2916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 err="1"/>
              <a:t>Діуретик</a:t>
            </a:r>
            <a:r>
              <a:rPr lang="ru-RU" sz="1600" b="0" dirty="0"/>
              <a:t>, </a:t>
            </a:r>
            <a:r>
              <a:rPr lang="ru-RU" sz="1600" b="0" dirty="0" err="1"/>
              <a:t>серцево-судинний</a:t>
            </a:r>
            <a:endParaRPr lang="ru-RU" sz="1600" b="0" dirty="0"/>
          </a:p>
          <a:p>
            <a:pPr eaLnBrk="1" hangingPunct="1"/>
            <a:r>
              <a:rPr lang="ru-RU" sz="1600" b="0" dirty="0" err="1"/>
              <a:t>засіб</a:t>
            </a:r>
            <a:endParaRPr lang="ru-RU" b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378" y="-19036"/>
            <a:ext cx="9144000" cy="64633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cap="all" dirty="0" err="1">
                <a:solidFill>
                  <a:srgbClr val="660033"/>
                </a:solidFill>
              </a:rPr>
              <a:t>СЕЧОВа</a:t>
            </a:r>
            <a:r>
              <a:rPr lang="ru-RU" cap="all" dirty="0">
                <a:solidFill>
                  <a:srgbClr val="660033"/>
                </a:solidFill>
              </a:rPr>
              <a:t> кислота (2,6,8- </a:t>
            </a:r>
            <a:r>
              <a:rPr lang="ru-RU" cap="all" dirty="0" err="1">
                <a:solidFill>
                  <a:srgbClr val="660033"/>
                </a:solidFill>
              </a:rPr>
              <a:t>триоксопурин</a:t>
            </a:r>
            <a:r>
              <a:rPr lang="ru-RU" cap="all" dirty="0">
                <a:solidFill>
                  <a:srgbClr val="660033"/>
                </a:solidFill>
              </a:rPr>
              <a:t>)</a:t>
            </a:r>
            <a:r>
              <a:rPr lang="ru-RU" cap="all" dirty="0"/>
              <a:t> </a:t>
            </a:r>
            <a:endParaRPr lang="ru-RU" b="0" dirty="0"/>
          </a:p>
          <a:p>
            <a:pPr eaLnBrk="1" hangingPunct="1"/>
            <a:r>
              <a:rPr lang="ru-RU" b="0" dirty="0"/>
              <a:t>- </a:t>
            </a:r>
            <a:r>
              <a:rPr lang="ru-RU" b="0" dirty="0" err="1"/>
              <a:t>кінцевий</a:t>
            </a:r>
            <a:endParaRPr lang="ru-RU" b="0" dirty="0"/>
          </a:p>
          <a:p>
            <a:pPr eaLnBrk="1" hangingPunct="1"/>
            <a:r>
              <a:rPr lang="ru-RU" b="0" dirty="0"/>
              <a:t>продукт </a:t>
            </a:r>
            <a:r>
              <a:rPr lang="ru-RU" b="0" dirty="0" err="1"/>
              <a:t>метаболізму</a:t>
            </a:r>
            <a:endParaRPr lang="ru-RU" b="0" dirty="0"/>
          </a:p>
          <a:p>
            <a:pPr eaLnBrk="1" hangingPunct="1"/>
            <a:r>
              <a:rPr lang="ru-RU" b="0" dirty="0" err="1"/>
              <a:t>пуринових</a:t>
            </a:r>
            <a:r>
              <a:rPr lang="ru-RU" b="0" dirty="0"/>
              <a:t> </a:t>
            </a:r>
            <a:r>
              <a:rPr lang="ru-RU" b="0" dirty="0" err="1"/>
              <a:t>сполук</a:t>
            </a:r>
            <a:endParaRPr lang="ru-RU" b="0" dirty="0"/>
          </a:p>
          <a:p>
            <a:pPr eaLnBrk="1" hangingPunct="1"/>
            <a:r>
              <a:rPr lang="ru-RU" b="0" dirty="0"/>
              <a:t>в </a:t>
            </a:r>
            <a:r>
              <a:rPr lang="ru-RU" b="0" dirty="0" err="1"/>
              <a:t>організмі</a:t>
            </a:r>
            <a:r>
              <a:rPr lang="ru-RU" b="0" dirty="0"/>
              <a:t>, </a:t>
            </a:r>
            <a:r>
              <a:rPr lang="ru-RU" b="0" dirty="0" err="1"/>
              <a:t>виділяється</a:t>
            </a:r>
            <a:endParaRPr lang="ru-RU" b="0" dirty="0"/>
          </a:p>
          <a:p>
            <a:pPr eaLnBrk="1" hangingPunct="1"/>
            <a:r>
              <a:rPr lang="ru-RU" b="0" dirty="0"/>
              <a:t>з сечею в </a:t>
            </a:r>
            <a:r>
              <a:rPr lang="ru-RU" b="0" dirty="0" err="1"/>
              <a:t>кількості</a:t>
            </a:r>
            <a:endParaRPr lang="ru-RU" b="0" dirty="0"/>
          </a:p>
          <a:p>
            <a:pPr eaLnBrk="1" hangingPunct="1"/>
            <a:r>
              <a:rPr lang="ru-RU" b="0" dirty="0"/>
              <a:t>0,5-1 </a:t>
            </a:r>
            <a:r>
              <a:rPr lang="ru-RU" b="0" dirty="0" err="1"/>
              <a:t>грам</a:t>
            </a:r>
            <a:r>
              <a:rPr lang="ru-RU" b="0" dirty="0"/>
              <a:t> на </a:t>
            </a:r>
            <a:r>
              <a:rPr lang="ru-RU" b="0" dirty="0" err="1"/>
              <a:t>добу</a:t>
            </a:r>
            <a:r>
              <a:rPr lang="ru-RU" b="0" dirty="0"/>
              <a:t>.</a:t>
            </a:r>
          </a:p>
          <a:p>
            <a:pPr eaLnBrk="1" hangingPunct="1"/>
            <a:r>
              <a:rPr lang="ru-RU" b="0" dirty="0"/>
              <a:t>двухосновна,</a:t>
            </a:r>
          </a:p>
          <a:p>
            <a:pPr eaLnBrk="1" hangingPunct="1"/>
            <a:r>
              <a:rPr lang="ru-RU" b="0" dirty="0"/>
              <a:t>погано </a:t>
            </a:r>
            <a:r>
              <a:rPr lang="ru-RU" b="0" dirty="0" err="1"/>
              <a:t>розчиняється</a:t>
            </a:r>
            <a:r>
              <a:rPr lang="ru-RU" b="0" dirty="0"/>
              <a:t> у </a:t>
            </a:r>
            <a:r>
              <a:rPr lang="ru-RU" b="0" dirty="0" err="1"/>
              <a:t>воді</a:t>
            </a:r>
            <a:r>
              <a:rPr lang="ru-RU" b="0" dirty="0"/>
              <a:t>,</a:t>
            </a:r>
          </a:p>
          <a:p>
            <a:pPr eaLnBrk="1" hangingPunct="1"/>
            <a:r>
              <a:rPr lang="ru-RU" b="0" dirty="0"/>
              <a:t>але </a:t>
            </a:r>
            <a:r>
              <a:rPr lang="ru-RU" u="sng" dirty="0">
                <a:solidFill>
                  <a:srgbClr val="FF0000"/>
                </a:solidFill>
              </a:rPr>
              <a:t>легко </a:t>
            </a:r>
            <a:r>
              <a:rPr lang="ru-RU" u="sng" dirty="0" err="1">
                <a:solidFill>
                  <a:srgbClr val="FF0000"/>
                </a:solidFill>
              </a:rPr>
              <a:t>розчиняється</a:t>
            </a:r>
            <a:r>
              <a:rPr lang="ru-RU" u="sng" dirty="0">
                <a:solidFill>
                  <a:srgbClr val="FF0000"/>
                </a:solidFill>
              </a:rPr>
              <a:t> в лугах</a:t>
            </a:r>
            <a:r>
              <a:rPr lang="ru-RU" b="0" dirty="0"/>
              <a:t>,</a:t>
            </a:r>
          </a:p>
          <a:p>
            <a:pPr eaLnBrk="1" hangingPunct="1"/>
            <a:r>
              <a:rPr lang="ru-RU" b="0" dirty="0" err="1"/>
              <a:t>утворюючи</a:t>
            </a:r>
            <a:r>
              <a:rPr lang="ru-RU" b="0" dirty="0"/>
              <a:t> </a:t>
            </a:r>
            <a:r>
              <a:rPr lang="ru-RU" b="0" dirty="0" err="1"/>
              <a:t>кислі</a:t>
            </a:r>
            <a:r>
              <a:rPr lang="ru-RU" b="0" dirty="0"/>
              <a:t> </a:t>
            </a:r>
            <a:r>
              <a:rPr lang="ru-RU" b="0" dirty="0" err="1"/>
              <a:t>або</a:t>
            </a:r>
            <a:endParaRPr lang="ru-RU" b="0" dirty="0"/>
          </a:p>
          <a:p>
            <a:pPr eaLnBrk="1" hangingPunct="1"/>
            <a:r>
              <a:rPr lang="ru-RU" b="0" dirty="0" err="1"/>
              <a:t>середні</a:t>
            </a:r>
            <a:r>
              <a:rPr lang="ru-RU" b="0" dirty="0"/>
              <a:t> </a:t>
            </a:r>
            <a:r>
              <a:rPr lang="ru-RU" b="0" dirty="0" err="1"/>
              <a:t>солі</a:t>
            </a:r>
            <a:r>
              <a:rPr lang="ru-RU" b="0" dirty="0"/>
              <a:t> - </a:t>
            </a:r>
            <a:r>
              <a:rPr lang="ru-RU" b="0" dirty="0" err="1"/>
              <a:t>урати</a:t>
            </a:r>
            <a:r>
              <a:rPr lang="ru-RU" b="0" dirty="0" smtClean="0"/>
              <a:t>:</a:t>
            </a:r>
            <a:endParaRPr lang="ru-RU" b="0" dirty="0">
              <a:solidFill>
                <a:srgbClr val="660033"/>
              </a:solidFill>
            </a:endParaRPr>
          </a:p>
          <a:p>
            <a:pPr eaLnBrk="1" hangingPunct="1"/>
            <a:endParaRPr lang="ru-RU" dirty="0"/>
          </a:p>
          <a:p>
            <a:pPr eaLnBrk="1" hangingPunct="1"/>
            <a:r>
              <a:rPr lang="ru-RU" b="0" dirty="0" err="1">
                <a:solidFill>
                  <a:srgbClr val="FF0000"/>
                </a:solidFill>
              </a:rPr>
              <a:t>Амінопурини</a:t>
            </a:r>
            <a:r>
              <a:rPr lang="ru-RU" b="0" dirty="0">
                <a:solidFill>
                  <a:srgbClr val="FF0000"/>
                </a:solidFill>
              </a:rPr>
              <a:t>: </a:t>
            </a:r>
            <a:r>
              <a:rPr lang="ru-RU" b="0" dirty="0"/>
              <a:t>6-амінопурин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аденін</a:t>
            </a:r>
            <a:endParaRPr lang="ru-RU" b="0" dirty="0"/>
          </a:p>
          <a:p>
            <a:pPr eaLnBrk="1" hangingPunct="1"/>
            <a:r>
              <a:rPr lang="ru-RU" b="0" dirty="0"/>
              <a:t>і 2-аміно-6-гідроксипурин,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гуанін</a:t>
            </a:r>
            <a:r>
              <a:rPr lang="ru-RU" b="0" dirty="0"/>
              <a:t>,</a:t>
            </a:r>
          </a:p>
          <a:p>
            <a:pPr eaLnBrk="1" hangingPunct="1"/>
            <a:r>
              <a:rPr lang="ru-RU" b="0" dirty="0" err="1"/>
              <a:t>які</a:t>
            </a:r>
            <a:r>
              <a:rPr lang="ru-RU" b="0" dirty="0"/>
              <a:t> є </a:t>
            </a:r>
            <a:r>
              <a:rPr lang="ru-RU" b="0" dirty="0" err="1"/>
              <a:t>обов'язковими</a:t>
            </a:r>
            <a:endParaRPr lang="ru-RU" b="0" dirty="0"/>
          </a:p>
          <a:p>
            <a:pPr eaLnBrk="1" hangingPunct="1"/>
            <a:r>
              <a:rPr lang="ru-RU" b="0" dirty="0"/>
              <a:t>компонентами </a:t>
            </a:r>
            <a:r>
              <a:rPr lang="ru-RU" b="0" dirty="0" err="1"/>
              <a:t>нуклеїнових</a:t>
            </a:r>
            <a:r>
              <a:rPr lang="ru-RU" b="0" dirty="0"/>
              <a:t> кислот</a:t>
            </a: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612092"/>
              </p:ext>
            </p:extLst>
          </p:nvPr>
        </p:nvGraphicFramePr>
        <p:xfrm>
          <a:off x="569913" y="4811713"/>
          <a:ext cx="4959350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5" name="ISIS/Draw Sketch" r:id="rId3" imgW="6305400" imgH="1962000" progId="ISISServer">
                  <p:embed/>
                </p:oleObj>
              </mc:Choice>
              <mc:Fallback>
                <p:oleObj name="ISIS/Draw Sketch" r:id="rId3" imgW="6305400" imgH="196200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811713"/>
                        <a:ext cx="4959350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4" name="Group 11"/>
          <p:cNvGrpSpPr>
            <a:grpSpLocks noChangeAspect="1"/>
          </p:cNvGrpSpPr>
          <p:nvPr/>
        </p:nvGrpSpPr>
        <p:grpSpPr bwMode="auto">
          <a:xfrm>
            <a:off x="3328096" y="458843"/>
            <a:ext cx="5867400" cy="3119437"/>
            <a:chOff x="2178" y="289"/>
            <a:chExt cx="9747" cy="5184"/>
          </a:xfrm>
        </p:grpSpPr>
        <p:sp>
          <p:nvSpPr>
            <p:cNvPr id="27661" name="AutoShape 12"/>
            <p:cNvSpPr>
              <a:spLocks noChangeAspect="1" noChangeArrowheads="1"/>
            </p:cNvSpPr>
            <p:nvPr/>
          </p:nvSpPr>
          <p:spPr bwMode="auto">
            <a:xfrm>
              <a:off x="2178" y="289"/>
              <a:ext cx="9747" cy="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2" name="Line 13"/>
            <p:cNvSpPr>
              <a:spLocks noChangeShapeType="1"/>
            </p:cNvSpPr>
            <p:nvPr/>
          </p:nvSpPr>
          <p:spPr bwMode="auto">
            <a:xfrm>
              <a:off x="4172" y="1321"/>
              <a:ext cx="0" cy="3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3" name="Line 14"/>
            <p:cNvSpPr>
              <a:spLocks noChangeShapeType="1"/>
            </p:cNvSpPr>
            <p:nvPr/>
          </p:nvSpPr>
          <p:spPr bwMode="auto">
            <a:xfrm>
              <a:off x="4172" y="1321"/>
              <a:ext cx="0" cy="70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4" name="Line 15"/>
            <p:cNvSpPr>
              <a:spLocks noChangeShapeType="1"/>
            </p:cNvSpPr>
            <p:nvPr/>
          </p:nvSpPr>
          <p:spPr bwMode="auto">
            <a:xfrm>
              <a:off x="4045" y="1404"/>
              <a:ext cx="0" cy="54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5" name="Line 16"/>
            <p:cNvSpPr>
              <a:spLocks noChangeShapeType="1"/>
            </p:cNvSpPr>
            <p:nvPr/>
          </p:nvSpPr>
          <p:spPr bwMode="auto">
            <a:xfrm flipH="1">
              <a:off x="2940" y="965"/>
              <a:ext cx="622" cy="35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6" name="Line 17"/>
            <p:cNvSpPr>
              <a:spLocks noChangeShapeType="1"/>
            </p:cNvSpPr>
            <p:nvPr/>
          </p:nvSpPr>
          <p:spPr bwMode="auto">
            <a:xfrm>
              <a:off x="2940" y="1319"/>
              <a:ext cx="0" cy="70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Line 18"/>
            <p:cNvSpPr>
              <a:spLocks noChangeShapeType="1"/>
            </p:cNvSpPr>
            <p:nvPr/>
          </p:nvSpPr>
          <p:spPr bwMode="auto">
            <a:xfrm>
              <a:off x="2940" y="2028"/>
              <a:ext cx="613" cy="35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8" name="Line 19"/>
            <p:cNvSpPr>
              <a:spLocks noChangeShapeType="1"/>
            </p:cNvSpPr>
            <p:nvPr/>
          </p:nvSpPr>
          <p:spPr bwMode="auto">
            <a:xfrm flipV="1">
              <a:off x="3553" y="2030"/>
              <a:ext cx="619" cy="3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9" name="Line 20"/>
            <p:cNvSpPr>
              <a:spLocks noChangeShapeType="1"/>
            </p:cNvSpPr>
            <p:nvPr/>
          </p:nvSpPr>
          <p:spPr bwMode="auto">
            <a:xfrm flipH="1" flipV="1">
              <a:off x="3562" y="965"/>
              <a:ext cx="610" cy="3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0" name="Line 21"/>
            <p:cNvSpPr>
              <a:spLocks noChangeShapeType="1"/>
            </p:cNvSpPr>
            <p:nvPr/>
          </p:nvSpPr>
          <p:spPr bwMode="auto">
            <a:xfrm flipV="1">
              <a:off x="3589" y="641"/>
              <a:ext cx="0" cy="32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1" name="Line 22"/>
            <p:cNvSpPr>
              <a:spLocks noChangeShapeType="1"/>
            </p:cNvSpPr>
            <p:nvPr/>
          </p:nvSpPr>
          <p:spPr bwMode="auto">
            <a:xfrm flipV="1">
              <a:off x="3532" y="641"/>
              <a:ext cx="0" cy="32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2" name="Line 23"/>
            <p:cNvSpPr>
              <a:spLocks noChangeShapeType="1"/>
            </p:cNvSpPr>
            <p:nvPr/>
          </p:nvSpPr>
          <p:spPr bwMode="auto">
            <a:xfrm flipH="1">
              <a:off x="2638" y="2000"/>
              <a:ext cx="291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3" name="Line 24"/>
            <p:cNvSpPr>
              <a:spLocks noChangeShapeType="1"/>
            </p:cNvSpPr>
            <p:nvPr/>
          </p:nvSpPr>
          <p:spPr bwMode="auto">
            <a:xfrm flipH="1">
              <a:off x="2666" y="2051"/>
              <a:ext cx="290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4" name="Line 25"/>
            <p:cNvSpPr>
              <a:spLocks noChangeShapeType="1"/>
            </p:cNvSpPr>
            <p:nvPr/>
          </p:nvSpPr>
          <p:spPr bwMode="auto">
            <a:xfrm flipV="1">
              <a:off x="5257" y="1333"/>
              <a:ext cx="0" cy="67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5" name="Line 26"/>
            <p:cNvSpPr>
              <a:spLocks noChangeShapeType="1"/>
            </p:cNvSpPr>
            <p:nvPr/>
          </p:nvSpPr>
          <p:spPr bwMode="auto">
            <a:xfrm>
              <a:off x="4170" y="2021"/>
              <a:ext cx="557" cy="33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6" name="Line 27"/>
            <p:cNvSpPr>
              <a:spLocks noChangeShapeType="1"/>
            </p:cNvSpPr>
            <p:nvPr/>
          </p:nvSpPr>
          <p:spPr bwMode="auto">
            <a:xfrm flipV="1">
              <a:off x="4727" y="2011"/>
              <a:ext cx="530" cy="34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7" name="Line 28"/>
            <p:cNvSpPr>
              <a:spLocks noChangeShapeType="1"/>
            </p:cNvSpPr>
            <p:nvPr/>
          </p:nvSpPr>
          <p:spPr bwMode="auto">
            <a:xfrm flipH="1">
              <a:off x="4160" y="1333"/>
              <a:ext cx="1097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8" name="Line 29"/>
            <p:cNvSpPr>
              <a:spLocks noChangeShapeType="1"/>
            </p:cNvSpPr>
            <p:nvPr/>
          </p:nvSpPr>
          <p:spPr bwMode="auto">
            <a:xfrm>
              <a:off x="5240" y="2037"/>
              <a:ext cx="284" cy="161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9" name="Line 30"/>
            <p:cNvSpPr>
              <a:spLocks noChangeShapeType="1"/>
            </p:cNvSpPr>
            <p:nvPr/>
          </p:nvSpPr>
          <p:spPr bwMode="auto">
            <a:xfrm>
              <a:off x="5268" y="1984"/>
              <a:ext cx="286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0" name="Line 31"/>
            <p:cNvSpPr>
              <a:spLocks noChangeShapeType="1"/>
            </p:cNvSpPr>
            <p:nvPr/>
          </p:nvSpPr>
          <p:spPr bwMode="auto">
            <a:xfrm>
              <a:off x="4702" y="2561"/>
              <a:ext cx="0" cy="331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1" name="Rectangle 32"/>
            <p:cNvSpPr>
              <a:spLocks noChangeArrowheads="1"/>
            </p:cNvSpPr>
            <p:nvPr/>
          </p:nvSpPr>
          <p:spPr bwMode="auto">
            <a:xfrm>
              <a:off x="4522" y="2869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27682" name="Rectangle 33"/>
            <p:cNvSpPr>
              <a:spLocks noChangeArrowheads="1"/>
            </p:cNvSpPr>
            <p:nvPr/>
          </p:nvSpPr>
          <p:spPr bwMode="auto">
            <a:xfrm>
              <a:off x="3367" y="292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683" name="Line 34"/>
            <p:cNvSpPr>
              <a:spLocks noChangeShapeType="1"/>
            </p:cNvSpPr>
            <p:nvPr/>
          </p:nvSpPr>
          <p:spPr bwMode="auto">
            <a:xfrm flipH="1" flipV="1">
              <a:off x="2489" y="1025"/>
              <a:ext cx="283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4" name="Rectangle 35"/>
            <p:cNvSpPr>
              <a:spLocks noChangeArrowheads="1"/>
            </p:cNvSpPr>
            <p:nvPr/>
          </p:nvSpPr>
          <p:spPr bwMode="auto">
            <a:xfrm>
              <a:off x="2178" y="748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Н</a:t>
              </a:r>
              <a:endParaRPr lang="ru-RU"/>
            </a:p>
          </p:txBody>
        </p:sp>
        <p:sp>
          <p:nvSpPr>
            <p:cNvPr id="27685" name="Rectangle 36"/>
            <p:cNvSpPr>
              <a:spLocks noChangeArrowheads="1"/>
            </p:cNvSpPr>
            <p:nvPr/>
          </p:nvSpPr>
          <p:spPr bwMode="auto">
            <a:xfrm>
              <a:off x="2347" y="2083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686" name="Line 37"/>
            <p:cNvSpPr>
              <a:spLocks noChangeShapeType="1"/>
            </p:cNvSpPr>
            <p:nvPr/>
          </p:nvSpPr>
          <p:spPr bwMode="auto">
            <a:xfrm>
              <a:off x="3497" y="2570"/>
              <a:ext cx="0" cy="3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7" name="Rectangle 38"/>
            <p:cNvSpPr>
              <a:spLocks noChangeArrowheads="1"/>
            </p:cNvSpPr>
            <p:nvPr/>
          </p:nvSpPr>
          <p:spPr bwMode="auto">
            <a:xfrm>
              <a:off x="3296" y="2866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27688" name="Rectangle 39"/>
            <p:cNvSpPr>
              <a:spLocks noChangeArrowheads="1"/>
            </p:cNvSpPr>
            <p:nvPr/>
          </p:nvSpPr>
          <p:spPr bwMode="auto">
            <a:xfrm>
              <a:off x="5477" y="2064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689" name="Line 40"/>
            <p:cNvSpPr>
              <a:spLocks noChangeShapeType="1"/>
            </p:cNvSpPr>
            <p:nvPr/>
          </p:nvSpPr>
          <p:spPr bwMode="auto">
            <a:xfrm>
              <a:off x="5933" y="1694"/>
              <a:ext cx="931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0" name="Freeform 41"/>
            <p:cNvSpPr>
              <a:spLocks/>
            </p:cNvSpPr>
            <p:nvPr/>
          </p:nvSpPr>
          <p:spPr bwMode="auto">
            <a:xfrm>
              <a:off x="6864" y="1655"/>
              <a:ext cx="172" cy="78"/>
            </a:xfrm>
            <a:custGeom>
              <a:avLst/>
              <a:gdLst>
                <a:gd name="T0" fmla="*/ 0 w 172"/>
                <a:gd name="T1" fmla="*/ 39 h 78"/>
                <a:gd name="T2" fmla="*/ 50 w 172"/>
                <a:gd name="T3" fmla="*/ 39 h 78"/>
                <a:gd name="T4" fmla="*/ 0 w 172"/>
                <a:gd name="T5" fmla="*/ 0 h 78"/>
                <a:gd name="T6" fmla="*/ 172 w 172"/>
                <a:gd name="T7" fmla="*/ 39 h 78"/>
                <a:gd name="T8" fmla="*/ 0 w 172"/>
                <a:gd name="T9" fmla="*/ 78 h 78"/>
                <a:gd name="T10" fmla="*/ 50 w 172"/>
                <a:gd name="T11" fmla="*/ 39 h 78"/>
                <a:gd name="T12" fmla="*/ 0 w 172"/>
                <a:gd name="T13" fmla="*/ 39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78">
                  <a:moveTo>
                    <a:pt x="0" y="39"/>
                  </a:moveTo>
                  <a:lnTo>
                    <a:pt x="50" y="39"/>
                  </a:lnTo>
                  <a:lnTo>
                    <a:pt x="0" y="0"/>
                  </a:lnTo>
                  <a:lnTo>
                    <a:pt x="172" y="39"/>
                  </a:lnTo>
                  <a:lnTo>
                    <a:pt x="0" y="78"/>
                  </a:lnTo>
                  <a:lnTo>
                    <a:pt x="5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Line 42"/>
            <p:cNvSpPr>
              <a:spLocks noChangeShapeType="1"/>
            </p:cNvSpPr>
            <p:nvPr/>
          </p:nvSpPr>
          <p:spPr bwMode="auto">
            <a:xfrm>
              <a:off x="8876" y="1319"/>
              <a:ext cx="0" cy="32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2" name="Line 43"/>
            <p:cNvSpPr>
              <a:spLocks noChangeShapeType="1"/>
            </p:cNvSpPr>
            <p:nvPr/>
          </p:nvSpPr>
          <p:spPr bwMode="auto">
            <a:xfrm>
              <a:off x="8876" y="1319"/>
              <a:ext cx="0" cy="70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>
              <a:off x="8750" y="1402"/>
              <a:ext cx="0" cy="54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4" name="Line 45"/>
            <p:cNvSpPr>
              <a:spLocks noChangeShapeType="1"/>
            </p:cNvSpPr>
            <p:nvPr/>
          </p:nvSpPr>
          <p:spPr bwMode="auto">
            <a:xfrm flipH="1">
              <a:off x="7644" y="963"/>
              <a:ext cx="622" cy="35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5" name="Line 46"/>
            <p:cNvSpPr>
              <a:spLocks noChangeShapeType="1"/>
            </p:cNvSpPr>
            <p:nvPr/>
          </p:nvSpPr>
          <p:spPr bwMode="auto">
            <a:xfrm>
              <a:off x="7644" y="1317"/>
              <a:ext cx="0" cy="70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6" name="Line 47"/>
            <p:cNvSpPr>
              <a:spLocks noChangeShapeType="1"/>
            </p:cNvSpPr>
            <p:nvPr/>
          </p:nvSpPr>
          <p:spPr bwMode="auto">
            <a:xfrm>
              <a:off x="7644" y="2025"/>
              <a:ext cx="613" cy="35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7" name="Line 48"/>
            <p:cNvSpPr>
              <a:spLocks noChangeShapeType="1"/>
            </p:cNvSpPr>
            <p:nvPr/>
          </p:nvSpPr>
          <p:spPr bwMode="auto">
            <a:xfrm flipV="1">
              <a:off x="8257" y="2028"/>
              <a:ext cx="619" cy="3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8" name="Line 49"/>
            <p:cNvSpPr>
              <a:spLocks noChangeShapeType="1"/>
            </p:cNvSpPr>
            <p:nvPr/>
          </p:nvSpPr>
          <p:spPr bwMode="auto">
            <a:xfrm flipH="1" flipV="1">
              <a:off x="8266" y="963"/>
              <a:ext cx="610" cy="3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9" name="Line 50"/>
            <p:cNvSpPr>
              <a:spLocks noChangeShapeType="1"/>
            </p:cNvSpPr>
            <p:nvPr/>
          </p:nvSpPr>
          <p:spPr bwMode="auto">
            <a:xfrm flipV="1">
              <a:off x="8294" y="638"/>
              <a:ext cx="0" cy="327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0" name="Line 51"/>
            <p:cNvSpPr>
              <a:spLocks noChangeShapeType="1"/>
            </p:cNvSpPr>
            <p:nvPr/>
          </p:nvSpPr>
          <p:spPr bwMode="auto">
            <a:xfrm flipV="1">
              <a:off x="8236" y="638"/>
              <a:ext cx="0" cy="327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1" name="Line 52"/>
            <p:cNvSpPr>
              <a:spLocks noChangeShapeType="1"/>
            </p:cNvSpPr>
            <p:nvPr/>
          </p:nvSpPr>
          <p:spPr bwMode="auto">
            <a:xfrm flipH="1">
              <a:off x="7315" y="1998"/>
              <a:ext cx="318" cy="1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2" name="Line 53"/>
            <p:cNvSpPr>
              <a:spLocks noChangeShapeType="1"/>
            </p:cNvSpPr>
            <p:nvPr/>
          </p:nvSpPr>
          <p:spPr bwMode="auto">
            <a:xfrm flipH="1">
              <a:off x="7343" y="2048"/>
              <a:ext cx="322" cy="161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3" name="Line 54"/>
            <p:cNvSpPr>
              <a:spLocks noChangeShapeType="1"/>
            </p:cNvSpPr>
            <p:nvPr/>
          </p:nvSpPr>
          <p:spPr bwMode="auto">
            <a:xfrm flipV="1">
              <a:off x="9961" y="1331"/>
              <a:ext cx="0" cy="67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4" name="Line 55"/>
            <p:cNvSpPr>
              <a:spLocks noChangeShapeType="1"/>
            </p:cNvSpPr>
            <p:nvPr/>
          </p:nvSpPr>
          <p:spPr bwMode="auto">
            <a:xfrm>
              <a:off x="8874" y="2018"/>
              <a:ext cx="557" cy="33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5" name="Line 56"/>
            <p:cNvSpPr>
              <a:spLocks noChangeShapeType="1"/>
            </p:cNvSpPr>
            <p:nvPr/>
          </p:nvSpPr>
          <p:spPr bwMode="auto">
            <a:xfrm flipV="1">
              <a:off x="9431" y="2009"/>
              <a:ext cx="530" cy="347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6" name="Line 57"/>
            <p:cNvSpPr>
              <a:spLocks noChangeShapeType="1"/>
            </p:cNvSpPr>
            <p:nvPr/>
          </p:nvSpPr>
          <p:spPr bwMode="auto">
            <a:xfrm flipV="1">
              <a:off x="9431" y="1956"/>
              <a:ext cx="405" cy="26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7" name="Line 58"/>
            <p:cNvSpPr>
              <a:spLocks noChangeShapeType="1"/>
            </p:cNvSpPr>
            <p:nvPr/>
          </p:nvSpPr>
          <p:spPr bwMode="auto">
            <a:xfrm flipH="1">
              <a:off x="8865" y="1331"/>
              <a:ext cx="1096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8" name="Line 59"/>
            <p:cNvSpPr>
              <a:spLocks noChangeShapeType="1"/>
            </p:cNvSpPr>
            <p:nvPr/>
          </p:nvSpPr>
          <p:spPr bwMode="auto">
            <a:xfrm>
              <a:off x="9961" y="2009"/>
              <a:ext cx="281" cy="161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9" name="Rectangle 60"/>
            <p:cNvSpPr>
              <a:spLocks noChangeArrowheads="1"/>
            </p:cNvSpPr>
            <p:nvPr/>
          </p:nvSpPr>
          <p:spPr bwMode="auto">
            <a:xfrm>
              <a:off x="10369" y="753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27710" name="Rectangle 61"/>
            <p:cNvSpPr>
              <a:spLocks noChangeArrowheads="1"/>
            </p:cNvSpPr>
            <p:nvPr/>
          </p:nvSpPr>
          <p:spPr bwMode="auto">
            <a:xfrm>
              <a:off x="8072" y="289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11" name="Line 62"/>
            <p:cNvSpPr>
              <a:spLocks noChangeShapeType="1"/>
            </p:cNvSpPr>
            <p:nvPr/>
          </p:nvSpPr>
          <p:spPr bwMode="auto">
            <a:xfrm flipH="1" flipV="1">
              <a:off x="7193" y="1022"/>
              <a:ext cx="283" cy="16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2" name="Rectangle 63"/>
            <p:cNvSpPr>
              <a:spLocks noChangeArrowheads="1"/>
            </p:cNvSpPr>
            <p:nvPr/>
          </p:nvSpPr>
          <p:spPr bwMode="auto">
            <a:xfrm>
              <a:off x="6883" y="743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Н</a:t>
              </a:r>
              <a:endParaRPr lang="ru-RU"/>
            </a:p>
          </p:txBody>
        </p:sp>
        <p:sp>
          <p:nvSpPr>
            <p:cNvPr id="27713" name="Rectangle 64"/>
            <p:cNvSpPr>
              <a:spLocks noChangeArrowheads="1"/>
            </p:cNvSpPr>
            <p:nvPr/>
          </p:nvSpPr>
          <p:spPr bwMode="auto">
            <a:xfrm>
              <a:off x="7054" y="2096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14" name="Line 65"/>
            <p:cNvSpPr>
              <a:spLocks noChangeShapeType="1"/>
            </p:cNvSpPr>
            <p:nvPr/>
          </p:nvSpPr>
          <p:spPr bwMode="auto">
            <a:xfrm>
              <a:off x="8202" y="2568"/>
              <a:ext cx="0" cy="32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5" name="Rectangle 66"/>
            <p:cNvSpPr>
              <a:spLocks noChangeArrowheads="1"/>
            </p:cNvSpPr>
            <p:nvPr/>
          </p:nvSpPr>
          <p:spPr bwMode="auto">
            <a:xfrm>
              <a:off x="8001" y="2864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27716" name="Rectangle 67"/>
            <p:cNvSpPr>
              <a:spLocks noChangeArrowheads="1"/>
            </p:cNvSpPr>
            <p:nvPr/>
          </p:nvSpPr>
          <p:spPr bwMode="auto">
            <a:xfrm>
              <a:off x="10182" y="2062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17" name="Rectangle 68"/>
            <p:cNvSpPr>
              <a:spLocks noChangeArrowheads="1"/>
            </p:cNvSpPr>
            <p:nvPr/>
          </p:nvSpPr>
          <p:spPr bwMode="auto">
            <a:xfrm>
              <a:off x="10419" y="2062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18" name="Rectangle 69"/>
            <p:cNvSpPr>
              <a:spLocks noChangeArrowheads="1"/>
            </p:cNvSpPr>
            <p:nvPr/>
          </p:nvSpPr>
          <p:spPr bwMode="auto">
            <a:xfrm>
              <a:off x="10654" y="2062"/>
              <a:ext cx="15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ru-RU"/>
            </a:p>
          </p:txBody>
        </p:sp>
        <p:sp>
          <p:nvSpPr>
            <p:cNvPr id="27719" name="Line 70"/>
            <p:cNvSpPr>
              <a:spLocks noChangeShapeType="1"/>
            </p:cNvSpPr>
            <p:nvPr/>
          </p:nvSpPr>
          <p:spPr bwMode="auto">
            <a:xfrm flipV="1">
              <a:off x="10129" y="1032"/>
              <a:ext cx="281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0" name="Line 71"/>
            <p:cNvSpPr>
              <a:spLocks noChangeShapeType="1"/>
            </p:cNvSpPr>
            <p:nvPr/>
          </p:nvSpPr>
          <p:spPr bwMode="auto">
            <a:xfrm>
              <a:off x="6848" y="4120"/>
              <a:ext cx="0" cy="3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1" name="Line 72"/>
            <p:cNvSpPr>
              <a:spLocks noChangeShapeType="1"/>
            </p:cNvSpPr>
            <p:nvPr/>
          </p:nvSpPr>
          <p:spPr bwMode="auto">
            <a:xfrm>
              <a:off x="6848" y="4120"/>
              <a:ext cx="0" cy="70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2" name="Line 73"/>
            <p:cNvSpPr>
              <a:spLocks noChangeShapeType="1"/>
            </p:cNvSpPr>
            <p:nvPr/>
          </p:nvSpPr>
          <p:spPr bwMode="auto">
            <a:xfrm>
              <a:off x="6721" y="4203"/>
              <a:ext cx="0" cy="54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3" name="Line 74"/>
            <p:cNvSpPr>
              <a:spLocks noChangeShapeType="1"/>
            </p:cNvSpPr>
            <p:nvPr/>
          </p:nvSpPr>
          <p:spPr bwMode="auto">
            <a:xfrm flipH="1">
              <a:off x="5616" y="3764"/>
              <a:ext cx="621" cy="35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4" name="Line 75"/>
            <p:cNvSpPr>
              <a:spLocks noChangeShapeType="1"/>
            </p:cNvSpPr>
            <p:nvPr/>
          </p:nvSpPr>
          <p:spPr bwMode="auto">
            <a:xfrm>
              <a:off x="5616" y="4118"/>
              <a:ext cx="0" cy="70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5" name="Line 76"/>
            <p:cNvSpPr>
              <a:spLocks noChangeShapeType="1"/>
            </p:cNvSpPr>
            <p:nvPr/>
          </p:nvSpPr>
          <p:spPr bwMode="auto">
            <a:xfrm>
              <a:off x="5616" y="4827"/>
              <a:ext cx="612" cy="35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6" name="Line 77"/>
            <p:cNvSpPr>
              <a:spLocks noChangeShapeType="1"/>
            </p:cNvSpPr>
            <p:nvPr/>
          </p:nvSpPr>
          <p:spPr bwMode="auto">
            <a:xfrm>
              <a:off x="5752" y="4758"/>
              <a:ext cx="469" cy="27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7" name="Line 78"/>
            <p:cNvSpPr>
              <a:spLocks noChangeShapeType="1"/>
            </p:cNvSpPr>
            <p:nvPr/>
          </p:nvSpPr>
          <p:spPr bwMode="auto">
            <a:xfrm flipV="1">
              <a:off x="6228" y="4829"/>
              <a:ext cx="620" cy="3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8" name="Line 79"/>
            <p:cNvSpPr>
              <a:spLocks noChangeShapeType="1"/>
            </p:cNvSpPr>
            <p:nvPr/>
          </p:nvSpPr>
          <p:spPr bwMode="auto">
            <a:xfrm flipH="1" flipV="1">
              <a:off x="6237" y="3764"/>
              <a:ext cx="611" cy="3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9" name="Line 80"/>
            <p:cNvSpPr>
              <a:spLocks noChangeShapeType="1"/>
            </p:cNvSpPr>
            <p:nvPr/>
          </p:nvSpPr>
          <p:spPr bwMode="auto">
            <a:xfrm flipV="1">
              <a:off x="6265" y="3440"/>
              <a:ext cx="0" cy="32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0" name="Line 81"/>
            <p:cNvSpPr>
              <a:spLocks noChangeShapeType="1"/>
            </p:cNvSpPr>
            <p:nvPr/>
          </p:nvSpPr>
          <p:spPr bwMode="auto">
            <a:xfrm flipV="1">
              <a:off x="6208" y="3440"/>
              <a:ext cx="0" cy="32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1" name="Line 82"/>
            <p:cNvSpPr>
              <a:spLocks noChangeShapeType="1"/>
            </p:cNvSpPr>
            <p:nvPr/>
          </p:nvSpPr>
          <p:spPr bwMode="auto">
            <a:xfrm flipH="1">
              <a:off x="5300" y="4827"/>
              <a:ext cx="316" cy="1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2" name="Line 83"/>
            <p:cNvSpPr>
              <a:spLocks noChangeShapeType="1"/>
            </p:cNvSpPr>
            <p:nvPr/>
          </p:nvSpPr>
          <p:spPr bwMode="auto">
            <a:xfrm flipV="1">
              <a:off x="7932" y="4132"/>
              <a:ext cx="0" cy="67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3" name="Line 84"/>
            <p:cNvSpPr>
              <a:spLocks noChangeShapeType="1"/>
            </p:cNvSpPr>
            <p:nvPr/>
          </p:nvSpPr>
          <p:spPr bwMode="auto">
            <a:xfrm>
              <a:off x="6845" y="4820"/>
              <a:ext cx="558" cy="33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4" name="Line 85"/>
            <p:cNvSpPr>
              <a:spLocks noChangeShapeType="1"/>
            </p:cNvSpPr>
            <p:nvPr/>
          </p:nvSpPr>
          <p:spPr bwMode="auto">
            <a:xfrm flipV="1">
              <a:off x="7403" y="4810"/>
              <a:ext cx="529" cy="34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5" name="Line 86"/>
            <p:cNvSpPr>
              <a:spLocks noChangeShapeType="1"/>
            </p:cNvSpPr>
            <p:nvPr/>
          </p:nvSpPr>
          <p:spPr bwMode="auto">
            <a:xfrm flipV="1">
              <a:off x="7403" y="4758"/>
              <a:ext cx="405" cy="26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6" name="Line 87"/>
            <p:cNvSpPr>
              <a:spLocks noChangeShapeType="1"/>
            </p:cNvSpPr>
            <p:nvPr/>
          </p:nvSpPr>
          <p:spPr bwMode="auto">
            <a:xfrm flipH="1">
              <a:off x="6836" y="4132"/>
              <a:ext cx="1096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7" name="Line 88"/>
            <p:cNvSpPr>
              <a:spLocks noChangeShapeType="1"/>
            </p:cNvSpPr>
            <p:nvPr/>
          </p:nvSpPr>
          <p:spPr bwMode="auto">
            <a:xfrm>
              <a:off x="7932" y="4810"/>
              <a:ext cx="281" cy="161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8" name="Rectangle 89"/>
            <p:cNvSpPr>
              <a:spLocks noChangeArrowheads="1"/>
            </p:cNvSpPr>
            <p:nvPr/>
          </p:nvSpPr>
          <p:spPr bwMode="auto">
            <a:xfrm>
              <a:off x="8341" y="3552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27739" name="Rectangle 90"/>
            <p:cNvSpPr>
              <a:spLocks noChangeArrowheads="1"/>
            </p:cNvSpPr>
            <p:nvPr/>
          </p:nvSpPr>
          <p:spPr bwMode="auto">
            <a:xfrm>
              <a:off x="6044" y="3091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40" name="Line 91"/>
            <p:cNvSpPr>
              <a:spLocks noChangeShapeType="1"/>
            </p:cNvSpPr>
            <p:nvPr/>
          </p:nvSpPr>
          <p:spPr bwMode="auto">
            <a:xfrm flipH="1" flipV="1">
              <a:off x="5164" y="3824"/>
              <a:ext cx="284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1" name="Rectangle 92"/>
            <p:cNvSpPr>
              <a:spLocks noChangeArrowheads="1"/>
            </p:cNvSpPr>
            <p:nvPr/>
          </p:nvSpPr>
          <p:spPr bwMode="auto">
            <a:xfrm>
              <a:off x="4852" y="3544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Н</a:t>
              </a:r>
              <a:endParaRPr lang="ru-RU"/>
            </a:p>
          </p:txBody>
        </p:sp>
        <p:sp>
          <p:nvSpPr>
            <p:cNvPr id="27742" name="Rectangle 93"/>
            <p:cNvSpPr>
              <a:spLocks noChangeArrowheads="1"/>
            </p:cNvSpPr>
            <p:nvPr/>
          </p:nvSpPr>
          <p:spPr bwMode="auto">
            <a:xfrm>
              <a:off x="4604" y="4866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43" name="Rectangle 94"/>
            <p:cNvSpPr>
              <a:spLocks noChangeArrowheads="1"/>
            </p:cNvSpPr>
            <p:nvPr/>
          </p:nvSpPr>
          <p:spPr bwMode="auto">
            <a:xfrm>
              <a:off x="4839" y="4866"/>
              <a:ext cx="15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ru-RU"/>
            </a:p>
          </p:txBody>
        </p:sp>
        <p:sp>
          <p:nvSpPr>
            <p:cNvPr id="27744" name="Rectangle 95"/>
            <p:cNvSpPr>
              <a:spLocks noChangeArrowheads="1"/>
            </p:cNvSpPr>
            <p:nvPr/>
          </p:nvSpPr>
          <p:spPr bwMode="auto">
            <a:xfrm>
              <a:off x="4984" y="4866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45" name="Rectangle 96"/>
            <p:cNvSpPr>
              <a:spLocks noChangeArrowheads="1"/>
            </p:cNvSpPr>
            <p:nvPr/>
          </p:nvSpPr>
          <p:spPr bwMode="auto">
            <a:xfrm>
              <a:off x="8154" y="4864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46" name="Rectangle 97"/>
            <p:cNvSpPr>
              <a:spLocks noChangeArrowheads="1"/>
            </p:cNvSpPr>
            <p:nvPr/>
          </p:nvSpPr>
          <p:spPr bwMode="auto">
            <a:xfrm>
              <a:off x="8389" y="4864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47" name="Rectangle 98"/>
            <p:cNvSpPr>
              <a:spLocks noChangeArrowheads="1"/>
            </p:cNvSpPr>
            <p:nvPr/>
          </p:nvSpPr>
          <p:spPr bwMode="auto">
            <a:xfrm>
              <a:off x="8626" y="4864"/>
              <a:ext cx="15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ru-RU"/>
            </a:p>
          </p:txBody>
        </p:sp>
        <p:sp>
          <p:nvSpPr>
            <p:cNvPr id="27748" name="Line 99"/>
            <p:cNvSpPr>
              <a:spLocks noChangeShapeType="1"/>
            </p:cNvSpPr>
            <p:nvPr/>
          </p:nvSpPr>
          <p:spPr bwMode="auto">
            <a:xfrm flipV="1">
              <a:off x="8100" y="3833"/>
              <a:ext cx="281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9" name="Line 100"/>
            <p:cNvSpPr>
              <a:spLocks noChangeShapeType="1"/>
            </p:cNvSpPr>
            <p:nvPr/>
          </p:nvSpPr>
          <p:spPr bwMode="auto">
            <a:xfrm>
              <a:off x="10497" y="1710"/>
              <a:ext cx="1152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0" name="Freeform 101"/>
            <p:cNvSpPr>
              <a:spLocks/>
            </p:cNvSpPr>
            <p:nvPr/>
          </p:nvSpPr>
          <p:spPr bwMode="auto">
            <a:xfrm>
              <a:off x="11649" y="1671"/>
              <a:ext cx="172" cy="78"/>
            </a:xfrm>
            <a:custGeom>
              <a:avLst/>
              <a:gdLst>
                <a:gd name="T0" fmla="*/ 0 w 172"/>
                <a:gd name="T1" fmla="*/ 39 h 78"/>
                <a:gd name="T2" fmla="*/ 50 w 172"/>
                <a:gd name="T3" fmla="*/ 39 h 78"/>
                <a:gd name="T4" fmla="*/ 0 w 172"/>
                <a:gd name="T5" fmla="*/ 0 h 78"/>
                <a:gd name="T6" fmla="*/ 172 w 172"/>
                <a:gd name="T7" fmla="*/ 39 h 78"/>
                <a:gd name="T8" fmla="*/ 0 w 172"/>
                <a:gd name="T9" fmla="*/ 78 h 78"/>
                <a:gd name="T10" fmla="*/ 50 w 172"/>
                <a:gd name="T11" fmla="*/ 39 h 78"/>
                <a:gd name="T12" fmla="*/ 0 w 172"/>
                <a:gd name="T13" fmla="*/ 39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78">
                  <a:moveTo>
                    <a:pt x="0" y="39"/>
                  </a:moveTo>
                  <a:lnTo>
                    <a:pt x="50" y="39"/>
                  </a:lnTo>
                  <a:lnTo>
                    <a:pt x="0" y="0"/>
                  </a:lnTo>
                  <a:lnTo>
                    <a:pt x="172" y="39"/>
                  </a:lnTo>
                  <a:lnTo>
                    <a:pt x="0" y="78"/>
                  </a:lnTo>
                  <a:lnTo>
                    <a:pt x="5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1" name="Line 102"/>
            <p:cNvSpPr>
              <a:spLocks noChangeShapeType="1"/>
            </p:cNvSpPr>
            <p:nvPr/>
          </p:nvSpPr>
          <p:spPr bwMode="auto">
            <a:xfrm>
              <a:off x="3281" y="4380"/>
              <a:ext cx="1209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2" name="Freeform 103"/>
            <p:cNvSpPr>
              <a:spLocks/>
            </p:cNvSpPr>
            <p:nvPr/>
          </p:nvSpPr>
          <p:spPr bwMode="auto">
            <a:xfrm>
              <a:off x="4490" y="4341"/>
              <a:ext cx="172" cy="78"/>
            </a:xfrm>
            <a:custGeom>
              <a:avLst/>
              <a:gdLst>
                <a:gd name="T0" fmla="*/ 0 w 172"/>
                <a:gd name="T1" fmla="*/ 39 h 78"/>
                <a:gd name="T2" fmla="*/ 50 w 172"/>
                <a:gd name="T3" fmla="*/ 39 h 78"/>
                <a:gd name="T4" fmla="*/ 0 w 172"/>
                <a:gd name="T5" fmla="*/ 0 h 78"/>
                <a:gd name="T6" fmla="*/ 172 w 172"/>
                <a:gd name="T7" fmla="*/ 39 h 78"/>
                <a:gd name="T8" fmla="*/ 0 w 172"/>
                <a:gd name="T9" fmla="*/ 78 h 78"/>
                <a:gd name="T10" fmla="*/ 50 w 172"/>
                <a:gd name="T11" fmla="*/ 39 h 78"/>
                <a:gd name="T12" fmla="*/ 0 w 172"/>
                <a:gd name="T13" fmla="*/ 39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78">
                  <a:moveTo>
                    <a:pt x="0" y="39"/>
                  </a:moveTo>
                  <a:lnTo>
                    <a:pt x="50" y="39"/>
                  </a:lnTo>
                  <a:lnTo>
                    <a:pt x="0" y="0"/>
                  </a:lnTo>
                  <a:lnTo>
                    <a:pt x="172" y="39"/>
                  </a:lnTo>
                  <a:lnTo>
                    <a:pt x="0" y="78"/>
                  </a:lnTo>
                  <a:lnTo>
                    <a:pt x="5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3" name="Rectangle 104"/>
            <p:cNvSpPr>
              <a:spLocks noChangeArrowheads="1"/>
            </p:cNvSpPr>
            <p:nvPr/>
          </p:nvSpPr>
          <p:spPr bwMode="auto">
            <a:xfrm>
              <a:off x="4582" y="2186"/>
              <a:ext cx="292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4" name="Rectangle 105"/>
            <p:cNvSpPr>
              <a:spLocks noChangeArrowheads="1"/>
            </p:cNvSpPr>
            <p:nvPr/>
          </p:nvSpPr>
          <p:spPr bwMode="auto">
            <a:xfrm>
              <a:off x="4599" y="2204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55" name="Rectangle 106"/>
            <p:cNvSpPr>
              <a:spLocks noChangeArrowheads="1"/>
            </p:cNvSpPr>
            <p:nvPr/>
          </p:nvSpPr>
          <p:spPr bwMode="auto">
            <a:xfrm>
              <a:off x="5157" y="1154"/>
              <a:ext cx="293" cy="37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6" name="Rectangle 107"/>
            <p:cNvSpPr>
              <a:spLocks noChangeArrowheads="1"/>
            </p:cNvSpPr>
            <p:nvPr/>
          </p:nvSpPr>
          <p:spPr bwMode="auto">
            <a:xfrm>
              <a:off x="5174" y="1173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57" name="Rectangle 108"/>
            <p:cNvSpPr>
              <a:spLocks noChangeArrowheads="1"/>
            </p:cNvSpPr>
            <p:nvPr/>
          </p:nvSpPr>
          <p:spPr bwMode="auto">
            <a:xfrm>
              <a:off x="3398" y="2186"/>
              <a:ext cx="293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8" name="Rectangle 109"/>
            <p:cNvSpPr>
              <a:spLocks noChangeArrowheads="1"/>
            </p:cNvSpPr>
            <p:nvPr/>
          </p:nvSpPr>
          <p:spPr bwMode="auto">
            <a:xfrm>
              <a:off x="3412" y="2204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59" name="Rectangle 110"/>
            <p:cNvSpPr>
              <a:spLocks noChangeArrowheads="1"/>
            </p:cNvSpPr>
            <p:nvPr/>
          </p:nvSpPr>
          <p:spPr bwMode="auto">
            <a:xfrm>
              <a:off x="2830" y="1098"/>
              <a:ext cx="292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0" name="Rectangle 111"/>
            <p:cNvSpPr>
              <a:spLocks noChangeArrowheads="1"/>
            </p:cNvSpPr>
            <p:nvPr/>
          </p:nvSpPr>
          <p:spPr bwMode="auto">
            <a:xfrm>
              <a:off x="2845" y="1117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61" name="Rectangle 112"/>
            <p:cNvSpPr>
              <a:spLocks noChangeArrowheads="1"/>
            </p:cNvSpPr>
            <p:nvPr/>
          </p:nvSpPr>
          <p:spPr bwMode="auto">
            <a:xfrm>
              <a:off x="5939" y="1302"/>
              <a:ext cx="115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+ NaOH</a:t>
              </a:r>
              <a:endParaRPr lang="ru-RU"/>
            </a:p>
          </p:txBody>
        </p:sp>
        <p:sp>
          <p:nvSpPr>
            <p:cNvPr id="27762" name="Rectangle 113"/>
            <p:cNvSpPr>
              <a:spLocks noChangeArrowheads="1"/>
            </p:cNvSpPr>
            <p:nvPr/>
          </p:nvSpPr>
          <p:spPr bwMode="auto">
            <a:xfrm>
              <a:off x="6049" y="1766"/>
              <a:ext cx="44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- H</a:t>
              </a:r>
              <a:endParaRPr lang="ru-RU"/>
            </a:p>
          </p:txBody>
        </p:sp>
        <p:sp>
          <p:nvSpPr>
            <p:cNvPr id="27763" name="Rectangle 114"/>
            <p:cNvSpPr>
              <a:spLocks noChangeArrowheads="1"/>
            </p:cNvSpPr>
            <p:nvPr/>
          </p:nvSpPr>
          <p:spPr bwMode="auto">
            <a:xfrm>
              <a:off x="6474" y="1951"/>
              <a:ext cx="11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27764" name="Rectangle 115"/>
            <p:cNvSpPr>
              <a:spLocks noChangeArrowheads="1"/>
            </p:cNvSpPr>
            <p:nvPr/>
          </p:nvSpPr>
          <p:spPr bwMode="auto">
            <a:xfrm>
              <a:off x="6585" y="1766"/>
              <a:ext cx="24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65" name="Rectangle 116"/>
            <p:cNvSpPr>
              <a:spLocks noChangeArrowheads="1"/>
            </p:cNvSpPr>
            <p:nvPr/>
          </p:nvSpPr>
          <p:spPr bwMode="auto">
            <a:xfrm>
              <a:off x="9286" y="2184"/>
              <a:ext cx="293" cy="37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6" name="Rectangle 117"/>
            <p:cNvSpPr>
              <a:spLocks noChangeArrowheads="1"/>
            </p:cNvSpPr>
            <p:nvPr/>
          </p:nvSpPr>
          <p:spPr bwMode="auto">
            <a:xfrm>
              <a:off x="9304" y="2202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67" name="Rectangle 118"/>
            <p:cNvSpPr>
              <a:spLocks noChangeArrowheads="1"/>
            </p:cNvSpPr>
            <p:nvPr/>
          </p:nvSpPr>
          <p:spPr bwMode="auto">
            <a:xfrm>
              <a:off x="9862" y="1151"/>
              <a:ext cx="292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8" name="Rectangle 119"/>
            <p:cNvSpPr>
              <a:spLocks noChangeArrowheads="1"/>
            </p:cNvSpPr>
            <p:nvPr/>
          </p:nvSpPr>
          <p:spPr bwMode="auto">
            <a:xfrm>
              <a:off x="9879" y="1170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69" name="Rectangle 120"/>
            <p:cNvSpPr>
              <a:spLocks noChangeArrowheads="1"/>
            </p:cNvSpPr>
            <p:nvPr/>
          </p:nvSpPr>
          <p:spPr bwMode="auto">
            <a:xfrm>
              <a:off x="8103" y="2184"/>
              <a:ext cx="292" cy="37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0" name="Rectangle 121"/>
            <p:cNvSpPr>
              <a:spLocks noChangeArrowheads="1"/>
            </p:cNvSpPr>
            <p:nvPr/>
          </p:nvSpPr>
          <p:spPr bwMode="auto">
            <a:xfrm>
              <a:off x="8120" y="2202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71" name="Rectangle 122"/>
            <p:cNvSpPr>
              <a:spLocks noChangeArrowheads="1"/>
            </p:cNvSpPr>
            <p:nvPr/>
          </p:nvSpPr>
          <p:spPr bwMode="auto">
            <a:xfrm>
              <a:off x="7534" y="1096"/>
              <a:ext cx="292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2" name="Rectangle 123"/>
            <p:cNvSpPr>
              <a:spLocks noChangeArrowheads="1"/>
            </p:cNvSpPr>
            <p:nvPr/>
          </p:nvSpPr>
          <p:spPr bwMode="auto">
            <a:xfrm>
              <a:off x="7550" y="1115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73" name="Rectangle 124"/>
            <p:cNvSpPr>
              <a:spLocks noChangeArrowheads="1"/>
            </p:cNvSpPr>
            <p:nvPr/>
          </p:nvSpPr>
          <p:spPr bwMode="auto">
            <a:xfrm>
              <a:off x="3412" y="3935"/>
              <a:ext cx="115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+ NaOH</a:t>
              </a:r>
              <a:endParaRPr lang="ru-RU"/>
            </a:p>
          </p:txBody>
        </p:sp>
        <p:sp>
          <p:nvSpPr>
            <p:cNvPr id="27774" name="Rectangle 125"/>
            <p:cNvSpPr>
              <a:spLocks noChangeArrowheads="1"/>
            </p:cNvSpPr>
            <p:nvPr/>
          </p:nvSpPr>
          <p:spPr bwMode="auto">
            <a:xfrm>
              <a:off x="3552" y="4494"/>
              <a:ext cx="44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- H</a:t>
              </a:r>
              <a:endParaRPr lang="ru-RU"/>
            </a:p>
          </p:txBody>
        </p:sp>
        <p:sp>
          <p:nvSpPr>
            <p:cNvPr id="27775" name="Rectangle 126"/>
            <p:cNvSpPr>
              <a:spLocks noChangeArrowheads="1"/>
            </p:cNvSpPr>
            <p:nvPr/>
          </p:nvSpPr>
          <p:spPr bwMode="auto">
            <a:xfrm>
              <a:off x="3974" y="4684"/>
              <a:ext cx="11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27776" name="Rectangle 127"/>
            <p:cNvSpPr>
              <a:spLocks noChangeArrowheads="1"/>
            </p:cNvSpPr>
            <p:nvPr/>
          </p:nvSpPr>
          <p:spPr bwMode="auto">
            <a:xfrm>
              <a:off x="4087" y="4494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77" name="Rectangle 128"/>
            <p:cNvSpPr>
              <a:spLocks noChangeArrowheads="1"/>
            </p:cNvSpPr>
            <p:nvPr/>
          </p:nvSpPr>
          <p:spPr bwMode="auto">
            <a:xfrm>
              <a:off x="7258" y="4985"/>
              <a:ext cx="292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8" name="Rectangle 129"/>
            <p:cNvSpPr>
              <a:spLocks noChangeArrowheads="1"/>
            </p:cNvSpPr>
            <p:nvPr/>
          </p:nvSpPr>
          <p:spPr bwMode="auto">
            <a:xfrm>
              <a:off x="7276" y="5003"/>
              <a:ext cx="24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79" name="Rectangle 130"/>
            <p:cNvSpPr>
              <a:spLocks noChangeArrowheads="1"/>
            </p:cNvSpPr>
            <p:nvPr/>
          </p:nvSpPr>
          <p:spPr bwMode="auto">
            <a:xfrm>
              <a:off x="7833" y="3953"/>
              <a:ext cx="293" cy="37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0" name="Rectangle 131"/>
            <p:cNvSpPr>
              <a:spLocks noChangeArrowheads="1"/>
            </p:cNvSpPr>
            <p:nvPr/>
          </p:nvSpPr>
          <p:spPr bwMode="auto">
            <a:xfrm>
              <a:off x="7851" y="3969"/>
              <a:ext cx="24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81" name="Rectangle 132"/>
            <p:cNvSpPr>
              <a:spLocks noChangeArrowheads="1"/>
            </p:cNvSpPr>
            <p:nvPr/>
          </p:nvSpPr>
          <p:spPr bwMode="auto">
            <a:xfrm>
              <a:off x="6074" y="4985"/>
              <a:ext cx="292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2" name="Rectangle 133"/>
            <p:cNvSpPr>
              <a:spLocks noChangeArrowheads="1"/>
            </p:cNvSpPr>
            <p:nvPr/>
          </p:nvSpPr>
          <p:spPr bwMode="auto">
            <a:xfrm>
              <a:off x="6089" y="5003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83" name="Rectangle 134"/>
            <p:cNvSpPr>
              <a:spLocks noChangeArrowheads="1"/>
            </p:cNvSpPr>
            <p:nvPr/>
          </p:nvSpPr>
          <p:spPr bwMode="auto">
            <a:xfrm>
              <a:off x="5505" y="3897"/>
              <a:ext cx="293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4" name="Rectangle 135"/>
            <p:cNvSpPr>
              <a:spLocks noChangeArrowheads="1"/>
            </p:cNvSpPr>
            <p:nvPr/>
          </p:nvSpPr>
          <p:spPr bwMode="auto">
            <a:xfrm>
              <a:off x="5519" y="3914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85" name="Rectangle 136"/>
            <p:cNvSpPr>
              <a:spLocks noChangeArrowheads="1"/>
            </p:cNvSpPr>
            <p:nvPr/>
          </p:nvSpPr>
          <p:spPr bwMode="auto">
            <a:xfrm>
              <a:off x="10609" y="1299"/>
              <a:ext cx="1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+ NaOH</a:t>
              </a:r>
              <a:endParaRPr lang="ru-RU"/>
            </a:p>
          </p:txBody>
        </p:sp>
        <p:sp>
          <p:nvSpPr>
            <p:cNvPr id="27786" name="Rectangle 137"/>
            <p:cNvSpPr>
              <a:spLocks noChangeArrowheads="1"/>
            </p:cNvSpPr>
            <p:nvPr/>
          </p:nvSpPr>
          <p:spPr bwMode="auto">
            <a:xfrm>
              <a:off x="10804" y="1711"/>
              <a:ext cx="44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- H</a:t>
              </a:r>
              <a:endParaRPr lang="ru-RU"/>
            </a:p>
          </p:txBody>
        </p:sp>
        <p:sp>
          <p:nvSpPr>
            <p:cNvPr id="27787" name="Rectangle 138"/>
            <p:cNvSpPr>
              <a:spLocks noChangeArrowheads="1"/>
            </p:cNvSpPr>
            <p:nvPr/>
          </p:nvSpPr>
          <p:spPr bwMode="auto">
            <a:xfrm>
              <a:off x="11229" y="1898"/>
              <a:ext cx="11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27788" name="Rectangle 139"/>
            <p:cNvSpPr>
              <a:spLocks noChangeArrowheads="1"/>
            </p:cNvSpPr>
            <p:nvPr/>
          </p:nvSpPr>
          <p:spPr bwMode="auto">
            <a:xfrm>
              <a:off x="11340" y="1711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89" name="Rectangle 140"/>
            <p:cNvSpPr>
              <a:spLocks noChangeArrowheads="1"/>
            </p:cNvSpPr>
            <p:nvPr/>
          </p:nvSpPr>
          <p:spPr bwMode="auto">
            <a:xfrm>
              <a:off x="5659" y="774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27790" name="Line 141"/>
            <p:cNvSpPr>
              <a:spLocks noChangeShapeType="1"/>
            </p:cNvSpPr>
            <p:nvPr/>
          </p:nvSpPr>
          <p:spPr bwMode="auto">
            <a:xfrm flipV="1">
              <a:off x="5421" y="1054"/>
              <a:ext cx="281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5" name="TextBox 1"/>
          <p:cNvSpPr txBox="1">
            <a:spLocks noChangeArrowheads="1"/>
          </p:cNvSpPr>
          <p:nvPr/>
        </p:nvSpPr>
        <p:spPr bwMode="auto">
          <a:xfrm>
            <a:off x="7092950" y="2020888"/>
            <a:ext cx="14787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0" dirty="0" err="1"/>
              <a:t>Кислий</a:t>
            </a:r>
            <a:r>
              <a:rPr lang="ru-RU" sz="1400" b="0" dirty="0"/>
              <a:t> </a:t>
            </a:r>
            <a:r>
              <a:rPr lang="en-US" sz="1400" b="0" dirty="0"/>
              <a:t>Na </a:t>
            </a:r>
            <a:r>
              <a:rPr lang="ru-RU" sz="1400" b="0" dirty="0" err="1"/>
              <a:t>урат</a:t>
            </a:r>
            <a:endParaRPr lang="ru-RU" sz="1400" b="0" dirty="0"/>
          </a:p>
        </p:txBody>
      </p:sp>
      <p:sp>
        <p:nvSpPr>
          <p:cNvPr id="27656" name="TextBox 137"/>
          <p:cNvSpPr txBox="1">
            <a:spLocks noChangeArrowheads="1"/>
          </p:cNvSpPr>
          <p:nvPr/>
        </p:nvSpPr>
        <p:spPr bwMode="auto">
          <a:xfrm>
            <a:off x="6934200" y="3451225"/>
            <a:ext cx="1646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0" dirty="0" err="1"/>
              <a:t>Середній</a:t>
            </a:r>
            <a:r>
              <a:rPr lang="ru-RU" sz="1400" b="0" dirty="0"/>
              <a:t> </a:t>
            </a:r>
            <a:r>
              <a:rPr lang="en-US" sz="1400" b="0" dirty="0"/>
              <a:t>Na </a:t>
            </a:r>
            <a:r>
              <a:rPr lang="ru-RU" sz="1400" b="0" dirty="0" err="1"/>
              <a:t>урат</a:t>
            </a:r>
            <a:endParaRPr lang="ru-RU" sz="1400" b="0" dirty="0"/>
          </a:p>
        </p:txBody>
      </p:sp>
      <p:sp>
        <p:nvSpPr>
          <p:cNvPr id="27657" name="TextBox 2"/>
          <p:cNvSpPr txBox="1">
            <a:spLocks noChangeArrowheads="1"/>
          </p:cNvSpPr>
          <p:nvPr/>
        </p:nvSpPr>
        <p:spPr bwMode="auto">
          <a:xfrm>
            <a:off x="0" y="6253163"/>
            <a:ext cx="24776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 err="1"/>
              <a:t>Азольна</a:t>
            </a:r>
            <a:r>
              <a:rPr lang="ru-RU" sz="1600" b="0" dirty="0"/>
              <a:t> </a:t>
            </a:r>
            <a:r>
              <a:rPr lang="ru-RU" sz="1600" b="0" dirty="0" err="1"/>
              <a:t>таутомерія</a:t>
            </a:r>
            <a:r>
              <a:rPr lang="ru-RU" sz="1600" b="0" dirty="0"/>
              <a:t> «+»</a:t>
            </a:r>
          </a:p>
          <a:p>
            <a:pPr eaLnBrk="1" hangingPunct="1"/>
            <a:r>
              <a:rPr lang="ru-RU" sz="1600" b="0" dirty="0" err="1"/>
              <a:t>Лактим-лактамна</a:t>
            </a:r>
            <a:r>
              <a:rPr lang="ru-RU" sz="1600" b="0" dirty="0"/>
              <a:t>  «</a:t>
            </a:r>
            <a:r>
              <a:rPr lang="ru-RU" sz="1600" b="0" dirty="0">
                <a:latin typeface="Times New Roman"/>
                <a:cs typeface="Times New Roman"/>
              </a:rPr>
              <a:t>−</a:t>
            </a:r>
            <a:r>
              <a:rPr lang="ru-RU" sz="1600" b="0" dirty="0"/>
              <a:t>» </a:t>
            </a:r>
          </a:p>
        </p:txBody>
      </p:sp>
      <p:sp>
        <p:nvSpPr>
          <p:cNvPr id="27658" name="TextBox 3"/>
          <p:cNvSpPr txBox="1">
            <a:spLocks noChangeArrowheads="1"/>
          </p:cNvSpPr>
          <p:nvPr/>
        </p:nvSpPr>
        <p:spPr bwMode="auto">
          <a:xfrm>
            <a:off x="3328096" y="6283243"/>
            <a:ext cx="24776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 err="1"/>
              <a:t>Азольна</a:t>
            </a:r>
            <a:r>
              <a:rPr lang="ru-RU" sz="1600" b="0" dirty="0"/>
              <a:t> </a:t>
            </a:r>
            <a:r>
              <a:rPr lang="ru-RU" sz="1600" b="0" dirty="0" err="1"/>
              <a:t>таутомерія</a:t>
            </a:r>
            <a:r>
              <a:rPr lang="ru-RU" sz="1600" b="0" dirty="0"/>
              <a:t> «+»</a:t>
            </a:r>
          </a:p>
          <a:p>
            <a:pPr eaLnBrk="1" hangingPunct="1"/>
            <a:r>
              <a:rPr lang="ru-RU" sz="1600" b="0" dirty="0" err="1"/>
              <a:t>Лактим-лактамна</a:t>
            </a:r>
            <a:r>
              <a:rPr lang="ru-RU" sz="1600" b="0" dirty="0"/>
              <a:t>  «</a:t>
            </a:r>
            <a:r>
              <a:rPr lang="ru-RU" sz="1600" b="0" dirty="0">
                <a:latin typeface="Times New Roman"/>
                <a:cs typeface="Times New Roman"/>
              </a:rPr>
              <a:t>+</a:t>
            </a:r>
            <a:r>
              <a:rPr lang="ru-RU" sz="1600" b="0" dirty="0"/>
              <a:t>»</a:t>
            </a:r>
          </a:p>
        </p:txBody>
      </p:sp>
      <p:pic>
        <p:nvPicPr>
          <p:cNvPr id="27659" name="Picture 1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3" r="5576" b="18074"/>
          <a:stretch>
            <a:fillRect/>
          </a:stretch>
        </p:blipFill>
        <p:spPr bwMode="auto">
          <a:xfrm>
            <a:off x="5111891" y="3744173"/>
            <a:ext cx="1955618" cy="10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0" name="Picture 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7928"/>
          <a:stretch>
            <a:fillRect/>
          </a:stretch>
        </p:blipFill>
        <p:spPr bwMode="auto">
          <a:xfrm>
            <a:off x="7235825" y="4848225"/>
            <a:ext cx="19081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225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ru-RU" sz="3200" cap="all" dirty="0" err="1">
                <a:solidFill>
                  <a:srgbClr val="FF0000"/>
                </a:solidFill>
              </a:rPr>
              <a:t>ДезамІнУВАННЯ</a:t>
            </a:r>
            <a:endParaRPr lang="ru-RU" sz="3200" cap="all" dirty="0">
              <a:solidFill>
                <a:srgbClr val="FF0000"/>
              </a:solidFill>
            </a:endParaRP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0" y="620713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77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606232"/>
              </p:ext>
            </p:extLst>
          </p:nvPr>
        </p:nvGraphicFramePr>
        <p:xfrm>
          <a:off x="2193925" y="611188"/>
          <a:ext cx="42513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9" name="ISIS/Draw Sketch" r:id="rId3" imgW="4009680" imgH="2019240" progId="ISISServer">
                  <p:embed/>
                </p:oleObj>
              </mc:Choice>
              <mc:Fallback>
                <p:oleObj name="ISIS/Draw Sketch" r:id="rId3" imgW="4009680" imgH="2019240" progId="ISISServer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611188"/>
                        <a:ext cx="425132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79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643745"/>
              </p:ext>
            </p:extLst>
          </p:nvPr>
        </p:nvGraphicFramePr>
        <p:xfrm>
          <a:off x="1836738" y="3279775"/>
          <a:ext cx="4894262" cy="222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0" name="ISIS/Draw Sketch" r:id="rId5" imgW="4552920" imgH="2076120" progId="ISISServer">
                  <p:embed/>
                </p:oleObj>
              </mc:Choice>
              <mc:Fallback>
                <p:oleObj name="ISIS/Draw Sketch" r:id="rId5" imgW="4552920" imgH="2076120" progId="ISISServer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279775"/>
                        <a:ext cx="4894262" cy="222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52638" y="5589240"/>
            <a:ext cx="553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живому </a:t>
            </a:r>
            <a:r>
              <a:rPr lang="ru-RU" dirty="0" err="1"/>
              <a:t>організмі</a:t>
            </a:r>
            <a:r>
              <a:rPr lang="ru-RU" dirty="0"/>
              <a:t> – в </a:t>
            </a:r>
            <a:r>
              <a:rPr lang="ru-RU" dirty="0" err="1"/>
              <a:t>присутності</a:t>
            </a:r>
            <a:r>
              <a:rPr lang="ru-RU" dirty="0"/>
              <a:t> </a:t>
            </a:r>
            <a:r>
              <a:rPr lang="ru-RU" dirty="0" err="1"/>
              <a:t>дезаміназ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0" dirty="0"/>
              <a:t> </a:t>
            </a:r>
            <a:r>
              <a:rPr lang="ru-RU" i="1" cap="all" dirty="0">
                <a:solidFill>
                  <a:srgbClr val="990000"/>
                </a:solidFill>
              </a:rPr>
              <a:t>Структура </a:t>
            </a:r>
            <a:r>
              <a:rPr lang="ru-RU" i="1" cap="all" dirty="0" smtClean="0">
                <a:solidFill>
                  <a:srgbClr val="990000"/>
                </a:solidFill>
              </a:rPr>
              <a:t>І </a:t>
            </a:r>
            <a:r>
              <a:rPr lang="ru-RU" i="1" cap="all" dirty="0" err="1" smtClean="0">
                <a:solidFill>
                  <a:srgbClr val="990000"/>
                </a:solidFill>
              </a:rPr>
              <a:t>бІохІМІЧНІ</a:t>
            </a:r>
            <a:r>
              <a:rPr lang="ru-RU" i="1" cap="all" dirty="0" smtClean="0">
                <a:solidFill>
                  <a:srgbClr val="990000"/>
                </a:solidFill>
              </a:rPr>
              <a:t> </a:t>
            </a:r>
            <a:r>
              <a:rPr lang="ru-RU" i="1" cap="all" dirty="0" err="1" smtClean="0">
                <a:solidFill>
                  <a:srgbClr val="990000"/>
                </a:solidFill>
              </a:rPr>
              <a:t>функцІЇ</a:t>
            </a:r>
            <a:r>
              <a:rPr lang="ru-RU" i="1" cap="all" dirty="0" smtClean="0">
                <a:solidFill>
                  <a:srgbClr val="990000"/>
                </a:solidFill>
              </a:rPr>
              <a:t> </a:t>
            </a:r>
            <a:r>
              <a:rPr lang="ru-RU" i="1" cap="all" dirty="0" err="1" smtClean="0">
                <a:solidFill>
                  <a:srgbClr val="990000"/>
                </a:solidFill>
              </a:rPr>
              <a:t>нуклеозидІв</a:t>
            </a:r>
            <a:r>
              <a:rPr lang="ru-RU" i="1" cap="all" dirty="0">
                <a:solidFill>
                  <a:srgbClr val="990000"/>
                </a:solidFill>
              </a:rPr>
              <a:t>, </a:t>
            </a:r>
            <a:r>
              <a:rPr lang="ru-RU" i="1" cap="all" dirty="0" err="1" smtClean="0">
                <a:solidFill>
                  <a:srgbClr val="990000"/>
                </a:solidFill>
              </a:rPr>
              <a:t>нуклеотидІв</a:t>
            </a:r>
            <a:r>
              <a:rPr lang="ru-RU" i="1" cap="all" dirty="0" smtClean="0">
                <a:solidFill>
                  <a:srgbClr val="990000"/>
                </a:solidFill>
              </a:rPr>
              <a:t> </a:t>
            </a:r>
            <a:r>
              <a:rPr lang="ru-RU" i="1" cap="all" dirty="0">
                <a:solidFill>
                  <a:srgbClr val="990000"/>
                </a:solidFill>
              </a:rPr>
              <a:t>І</a:t>
            </a:r>
            <a:r>
              <a:rPr lang="ru-RU" i="1" cap="all" dirty="0" smtClean="0">
                <a:solidFill>
                  <a:srgbClr val="990000"/>
                </a:solidFill>
              </a:rPr>
              <a:t> </a:t>
            </a:r>
            <a:endParaRPr lang="ru-RU" i="1" cap="all" dirty="0">
              <a:solidFill>
                <a:srgbClr val="990000"/>
              </a:solidFill>
            </a:endParaRPr>
          </a:p>
          <a:p>
            <a:pPr algn="ctr" eaLnBrk="1" hangingPunct="1">
              <a:defRPr/>
            </a:pPr>
            <a:r>
              <a:rPr lang="ru-RU" i="1" cap="all" dirty="0">
                <a:solidFill>
                  <a:srgbClr val="990000"/>
                </a:solidFill>
              </a:rPr>
              <a:t>                  </a:t>
            </a:r>
            <a:r>
              <a:rPr lang="ru-RU" i="1" cap="all" dirty="0" err="1" smtClean="0">
                <a:solidFill>
                  <a:srgbClr val="990000"/>
                </a:solidFill>
              </a:rPr>
              <a:t>нуклеЇновИх</a:t>
            </a:r>
            <a:r>
              <a:rPr lang="ru-RU" i="1" cap="all" dirty="0" smtClean="0">
                <a:solidFill>
                  <a:srgbClr val="990000"/>
                </a:solidFill>
              </a:rPr>
              <a:t> </a:t>
            </a:r>
            <a:r>
              <a:rPr lang="ru-RU" i="1" cap="all" dirty="0">
                <a:solidFill>
                  <a:srgbClr val="990000"/>
                </a:solidFill>
              </a:rPr>
              <a:t>кислот (НК).</a:t>
            </a:r>
          </a:p>
          <a:p>
            <a:pPr eaLnBrk="1" hangingPunct="1">
              <a:defRPr/>
            </a:pPr>
            <a:r>
              <a:rPr lang="ru-RU" b="0" dirty="0"/>
              <a:t>	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-32806" y="468721"/>
            <a:ext cx="885659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Nucleus – </a:t>
            </a:r>
            <a:r>
              <a:rPr lang="ru-RU" dirty="0"/>
              <a:t>ядро. 1868 г. – </a:t>
            </a:r>
            <a:r>
              <a:rPr lang="ru-RU" dirty="0" err="1" smtClean="0"/>
              <a:t>Мішер</a:t>
            </a:r>
            <a:r>
              <a:rPr lang="ru-RU" dirty="0" smtClean="0"/>
              <a:t> </a:t>
            </a:r>
            <a:r>
              <a:rPr lang="ru-RU" dirty="0" err="1"/>
              <a:t>виявив</a:t>
            </a:r>
            <a:r>
              <a:rPr lang="ru-RU" dirty="0"/>
              <a:t> НК.</a:t>
            </a:r>
          </a:p>
          <a:p>
            <a:pPr eaLnBrk="1" hangingPunct="1"/>
            <a:r>
              <a:rPr lang="ru-RU" dirty="0"/>
              <a:t>НК </a:t>
            </a:r>
            <a:r>
              <a:rPr lang="ru-RU" dirty="0">
                <a:latin typeface="Times New Roman"/>
                <a:cs typeface="Times New Roman"/>
              </a:rPr>
              <a:t>↔</a:t>
            </a:r>
            <a:r>
              <a:rPr lang="ru-RU" dirty="0"/>
              <a:t> в ядрах і в </a:t>
            </a:r>
            <a:r>
              <a:rPr lang="ru-RU" dirty="0" err="1"/>
              <a:t>протоплазмі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</a:t>
            </a:r>
          </a:p>
          <a:p>
            <a:pPr eaLnBrk="1" hangingPunct="1"/>
            <a:r>
              <a:rPr lang="ru-RU" dirty="0"/>
              <a:t>НК – ВМС, </a:t>
            </a:r>
            <a:r>
              <a:rPr lang="ru-RU" dirty="0" err="1"/>
              <a:t>гетерополімери</a:t>
            </a:r>
            <a:r>
              <a:rPr lang="ru-RU" dirty="0"/>
              <a:t>,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збереження</a:t>
            </a:r>
            <a:r>
              <a:rPr lang="ru-RU" dirty="0"/>
              <a:t> і передачу </a:t>
            </a:r>
            <a:r>
              <a:rPr lang="ru-RU" dirty="0" err="1"/>
              <a:t>генетичної</a:t>
            </a:r>
            <a:endParaRPr lang="ru-RU" dirty="0"/>
          </a:p>
          <a:p>
            <a:pPr eaLnBrk="1" hangingPunct="1"/>
            <a:r>
              <a:rPr lang="ru-RU" dirty="0" err="1"/>
              <a:t>інформації</a:t>
            </a:r>
            <a:r>
              <a:rPr lang="ru-RU" dirty="0"/>
              <a:t>;</a:t>
            </a:r>
          </a:p>
          <a:p>
            <a:pPr eaLnBrk="1" hangingPunct="1"/>
            <a:r>
              <a:rPr lang="ru-RU" dirty="0"/>
              <a:t>НК </a:t>
            </a:r>
            <a:r>
              <a:rPr lang="ru-RU" dirty="0" err="1"/>
              <a:t>контролює</a:t>
            </a:r>
            <a:r>
              <a:rPr lang="ru-RU" dirty="0"/>
              <a:t> </a:t>
            </a:r>
            <a:r>
              <a:rPr lang="ru-RU" dirty="0" err="1"/>
              <a:t>матричний</a:t>
            </a:r>
            <a:r>
              <a:rPr lang="ru-RU" dirty="0"/>
              <a:t> </a:t>
            </a:r>
            <a:r>
              <a:rPr lang="ru-RU" dirty="0" err="1"/>
              <a:t>біосинтез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.</a:t>
            </a:r>
          </a:p>
          <a:p>
            <a:pPr eaLnBrk="1" hangingPunct="1"/>
            <a:r>
              <a:rPr lang="ru-RU" dirty="0"/>
              <a:t>НК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Б (</a:t>
            </a:r>
            <a:r>
              <a:rPr lang="ru-RU" dirty="0" err="1"/>
              <a:t>нуклеопротеїдів</a:t>
            </a:r>
            <a:r>
              <a:rPr lang="ru-RU" dirty="0"/>
              <a:t>)</a:t>
            </a:r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</p:txBody>
      </p:sp>
      <p:grpSp>
        <p:nvGrpSpPr>
          <p:cNvPr id="29701" name="Группа 25612"/>
          <p:cNvGrpSpPr>
            <a:grpSpLocks/>
          </p:cNvGrpSpPr>
          <p:nvPr/>
        </p:nvGrpSpPr>
        <p:grpSpPr bwMode="auto">
          <a:xfrm>
            <a:off x="4763" y="2314575"/>
            <a:ext cx="9090025" cy="4567048"/>
            <a:chOff x="2555776" y="2346351"/>
            <a:chExt cx="9366582" cy="4806920"/>
          </a:xfrm>
        </p:grpSpPr>
        <p:sp>
          <p:nvSpPr>
            <p:cNvPr id="29702" name="Прямоугольник 2"/>
            <p:cNvSpPr>
              <a:spLocks noChangeArrowheads="1"/>
            </p:cNvSpPr>
            <p:nvPr/>
          </p:nvSpPr>
          <p:spPr bwMode="auto">
            <a:xfrm>
              <a:off x="3311860" y="2346351"/>
              <a:ext cx="2705602" cy="4240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/>
                <a:t>НУКЛЕОПРОТЕЇДИ</a:t>
              </a:r>
            </a:p>
          </p:txBody>
        </p:sp>
        <p:cxnSp>
          <p:nvCxnSpPr>
            <p:cNvPr id="29703" name="Прямая со стрелкой 4"/>
            <p:cNvCxnSpPr>
              <a:cxnSpLocks noChangeShapeType="1"/>
              <a:stCxn id="29702" idx="2"/>
            </p:cNvCxnSpPr>
            <p:nvPr/>
          </p:nvCxnSpPr>
          <p:spPr bwMode="auto">
            <a:xfrm flipH="1">
              <a:off x="4572002" y="2770371"/>
              <a:ext cx="92660" cy="3693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04" name="Прямая со стрелкой 6"/>
            <p:cNvCxnSpPr>
              <a:cxnSpLocks noChangeShapeType="1"/>
            </p:cNvCxnSpPr>
            <p:nvPr/>
          </p:nvCxnSpPr>
          <p:spPr bwMode="auto">
            <a:xfrm flipH="1">
              <a:off x="3311860" y="3134223"/>
              <a:ext cx="1260140" cy="4320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05" name="Прямая со стрелкой 8"/>
            <p:cNvCxnSpPr>
              <a:cxnSpLocks noChangeShapeType="1"/>
            </p:cNvCxnSpPr>
            <p:nvPr/>
          </p:nvCxnSpPr>
          <p:spPr bwMode="auto">
            <a:xfrm>
              <a:off x="4546848" y="3134223"/>
              <a:ext cx="1260140" cy="4320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06" name="TextBox 9"/>
            <p:cNvSpPr txBox="1">
              <a:spLocks noChangeArrowheads="1"/>
            </p:cNvSpPr>
            <p:nvPr/>
          </p:nvSpPr>
          <p:spPr bwMode="auto">
            <a:xfrm>
              <a:off x="4582439" y="2770371"/>
              <a:ext cx="1125849" cy="38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dirty="0" err="1"/>
                <a:t>гідроліз</a:t>
              </a:r>
              <a:endParaRPr lang="ru-RU" dirty="0"/>
            </a:p>
          </p:txBody>
        </p:sp>
        <p:sp>
          <p:nvSpPr>
            <p:cNvPr id="29707" name="Прямоугольник 10"/>
            <p:cNvSpPr>
              <a:spLocks noChangeArrowheads="1"/>
            </p:cNvSpPr>
            <p:nvPr/>
          </p:nvSpPr>
          <p:spPr bwMode="auto">
            <a:xfrm>
              <a:off x="2555776" y="3608186"/>
              <a:ext cx="914400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 err="1"/>
                <a:t>Білок</a:t>
              </a:r>
              <a:endParaRPr lang="ru-RU" dirty="0"/>
            </a:p>
          </p:txBody>
        </p:sp>
        <p:sp>
          <p:nvSpPr>
            <p:cNvPr id="29708" name="TextBox 17"/>
            <p:cNvSpPr txBox="1">
              <a:spLocks noChangeArrowheads="1"/>
            </p:cNvSpPr>
            <p:nvPr/>
          </p:nvSpPr>
          <p:spPr bwMode="auto">
            <a:xfrm>
              <a:off x="6382933" y="3134223"/>
              <a:ext cx="1125849" cy="38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dirty="0" err="1"/>
                <a:t>гідроліз</a:t>
              </a:r>
              <a:endParaRPr lang="ru-RU" dirty="0"/>
            </a:p>
          </p:txBody>
        </p:sp>
        <p:sp>
          <p:nvSpPr>
            <p:cNvPr id="29709" name="Прямоугольник 11"/>
            <p:cNvSpPr>
              <a:spLocks noChangeArrowheads="1"/>
            </p:cNvSpPr>
            <p:nvPr/>
          </p:nvSpPr>
          <p:spPr bwMode="auto">
            <a:xfrm>
              <a:off x="5801946" y="3396108"/>
              <a:ext cx="648072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/>
                <a:t>НК</a:t>
              </a:r>
            </a:p>
          </p:txBody>
        </p:sp>
        <p:cxnSp>
          <p:nvCxnSpPr>
            <p:cNvPr id="29710" name="Прямая со стрелкой 13"/>
            <p:cNvCxnSpPr>
              <a:cxnSpLocks noChangeShapeType="1"/>
              <a:stCxn id="29709" idx="3"/>
            </p:cNvCxnSpPr>
            <p:nvPr/>
          </p:nvCxnSpPr>
          <p:spPr bwMode="auto">
            <a:xfrm>
              <a:off x="6450018" y="3624708"/>
              <a:ext cx="126014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11" name="Прямоугольник 14"/>
            <p:cNvSpPr>
              <a:spLocks noChangeArrowheads="1"/>
            </p:cNvSpPr>
            <p:nvPr/>
          </p:nvSpPr>
          <p:spPr bwMode="auto">
            <a:xfrm>
              <a:off x="7710158" y="3452532"/>
              <a:ext cx="1800200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 err="1"/>
                <a:t>Нуклеотиди</a:t>
              </a:r>
              <a:endParaRPr lang="ru-RU" dirty="0"/>
            </a:p>
          </p:txBody>
        </p:sp>
        <p:cxnSp>
          <p:nvCxnSpPr>
            <p:cNvPr id="29712" name="Прямая со стрелкой 16"/>
            <p:cNvCxnSpPr>
              <a:cxnSpLocks noChangeShapeType="1"/>
            </p:cNvCxnSpPr>
            <p:nvPr/>
          </p:nvCxnSpPr>
          <p:spPr bwMode="auto">
            <a:xfrm flipH="1">
              <a:off x="7422126" y="3909732"/>
              <a:ext cx="792088" cy="35711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13" name="Прямоугольник 18"/>
            <p:cNvSpPr>
              <a:spLocks noChangeArrowheads="1"/>
            </p:cNvSpPr>
            <p:nvPr/>
          </p:nvSpPr>
          <p:spPr bwMode="auto">
            <a:xfrm>
              <a:off x="6720048" y="4266842"/>
              <a:ext cx="990110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/>
                <a:t>Н</a:t>
              </a:r>
              <a:r>
                <a:rPr lang="ru-RU" baseline="-25000"/>
                <a:t>3</a:t>
              </a:r>
              <a:r>
                <a:rPr lang="ru-RU"/>
                <a:t>РО</a:t>
              </a:r>
              <a:r>
                <a:rPr lang="ru-RU" baseline="-25000"/>
                <a:t>4</a:t>
              </a:r>
            </a:p>
          </p:txBody>
        </p:sp>
        <p:cxnSp>
          <p:nvCxnSpPr>
            <p:cNvPr id="29714" name="Прямая со стрелкой 20"/>
            <p:cNvCxnSpPr>
              <a:cxnSpLocks noChangeShapeType="1"/>
            </p:cNvCxnSpPr>
            <p:nvPr/>
          </p:nvCxnSpPr>
          <p:spPr bwMode="auto">
            <a:xfrm>
              <a:off x="8934294" y="3909732"/>
              <a:ext cx="864096" cy="58571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15" name="Прямоугольник 21"/>
            <p:cNvSpPr>
              <a:spLocks noChangeArrowheads="1"/>
            </p:cNvSpPr>
            <p:nvPr/>
          </p:nvSpPr>
          <p:spPr bwMode="auto">
            <a:xfrm>
              <a:off x="9387893" y="4495442"/>
              <a:ext cx="1728192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 err="1"/>
                <a:t>Нуклеозиди</a:t>
              </a:r>
              <a:endParaRPr lang="ru-RU" dirty="0"/>
            </a:p>
          </p:txBody>
        </p:sp>
        <p:cxnSp>
          <p:nvCxnSpPr>
            <p:cNvPr id="29716" name="Прямая со стрелкой 23"/>
            <p:cNvCxnSpPr>
              <a:cxnSpLocks noChangeShapeType="1"/>
            </p:cNvCxnSpPr>
            <p:nvPr/>
          </p:nvCxnSpPr>
          <p:spPr bwMode="auto">
            <a:xfrm flipH="1">
              <a:off x="8840650" y="4952642"/>
              <a:ext cx="1677820" cy="48975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17" name="Прямоугольник 24"/>
            <p:cNvSpPr>
              <a:spLocks noChangeArrowheads="1"/>
            </p:cNvSpPr>
            <p:nvPr/>
          </p:nvSpPr>
          <p:spPr bwMode="auto">
            <a:xfrm>
              <a:off x="5491769" y="5292898"/>
              <a:ext cx="3348880" cy="43204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 err="1"/>
                <a:t>Гетероцикличні</a:t>
              </a:r>
              <a:r>
                <a:rPr lang="ru-RU" dirty="0"/>
                <a:t> </a:t>
              </a:r>
              <a:r>
                <a:rPr lang="ru-RU" dirty="0" err="1"/>
                <a:t>сполуки</a:t>
              </a:r>
              <a:endParaRPr lang="ru-RU" dirty="0"/>
            </a:p>
          </p:txBody>
        </p:sp>
        <p:cxnSp>
          <p:nvCxnSpPr>
            <p:cNvPr id="29718" name="Прямая со стрелкой 26"/>
            <p:cNvCxnSpPr>
              <a:cxnSpLocks noChangeShapeType="1"/>
            </p:cNvCxnSpPr>
            <p:nvPr/>
          </p:nvCxnSpPr>
          <p:spPr bwMode="auto">
            <a:xfrm>
              <a:off x="10518470" y="4963494"/>
              <a:ext cx="179184" cy="76145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19" name="Прямоугольник 28"/>
            <p:cNvSpPr>
              <a:spLocks noChangeArrowheads="1"/>
            </p:cNvSpPr>
            <p:nvPr/>
          </p:nvSpPr>
          <p:spPr bwMode="auto">
            <a:xfrm>
              <a:off x="9875940" y="5724946"/>
              <a:ext cx="2046418" cy="122300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 err="1"/>
                <a:t>Альдопентози</a:t>
              </a:r>
              <a:r>
                <a:rPr lang="ru-RU" dirty="0"/>
                <a:t>:</a:t>
              </a:r>
            </a:p>
            <a:p>
              <a:endParaRPr lang="ru-RU" sz="800" dirty="0"/>
            </a:p>
            <a:p>
              <a:r>
                <a:rPr lang="ru-RU" dirty="0"/>
                <a:t>Рибоза</a:t>
              </a:r>
            </a:p>
            <a:p>
              <a:endParaRPr lang="ru-RU" sz="1100" dirty="0"/>
            </a:p>
            <a:p>
              <a:r>
                <a:rPr lang="ru-RU" dirty="0" err="1"/>
                <a:t>Дезоксирибоза</a:t>
              </a:r>
              <a:endParaRPr lang="ru-RU" dirty="0"/>
            </a:p>
          </p:txBody>
        </p:sp>
        <p:cxnSp>
          <p:nvCxnSpPr>
            <p:cNvPr id="29720" name="Прямая со стрелкой 25604"/>
            <p:cNvCxnSpPr>
              <a:cxnSpLocks noChangeShapeType="1"/>
            </p:cNvCxnSpPr>
            <p:nvPr/>
          </p:nvCxnSpPr>
          <p:spPr bwMode="auto">
            <a:xfrm flipH="1">
              <a:off x="9639382" y="6336448"/>
              <a:ext cx="22231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21" name="Прямая со стрелкой 25606"/>
            <p:cNvCxnSpPr>
              <a:cxnSpLocks noChangeShapeType="1"/>
            </p:cNvCxnSpPr>
            <p:nvPr/>
          </p:nvCxnSpPr>
          <p:spPr bwMode="auto">
            <a:xfrm flipH="1">
              <a:off x="9664245" y="6891935"/>
              <a:ext cx="21169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22" name="Прямоугольник 25607"/>
            <p:cNvSpPr>
              <a:spLocks noChangeArrowheads="1"/>
            </p:cNvSpPr>
            <p:nvPr/>
          </p:nvSpPr>
          <p:spPr bwMode="auto">
            <a:xfrm>
              <a:off x="8925498" y="6107849"/>
              <a:ext cx="699173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/>
                <a:t>РНК</a:t>
              </a:r>
            </a:p>
          </p:txBody>
        </p:sp>
        <p:sp>
          <p:nvSpPr>
            <p:cNvPr id="29723" name="Прямоугольник 25610"/>
            <p:cNvSpPr>
              <a:spLocks noChangeArrowheads="1"/>
            </p:cNvSpPr>
            <p:nvPr/>
          </p:nvSpPr>
          <p:spPr bwMode="auto">
            <a:xfrm>
              <a:off x="8917356" y="6696071"/>
              <a:ext cx="746890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/>
                <a:t>ДНК</a:t>
              </a:r>
            </a:p>
          </p:txBody>
        </p:sp>
        <p:sp>
          <p:nvSpPr>
            <p:cNvPr id="29724" name="TextBox 25611"/>
            <p:cNvSpPr txBox="1">
              <a:spLocks noChangeArrowheads="1"/>
            </p:cNvSpPr>
            <p:nvPr/>
          </p:nvSpPr>
          <p:spPr bwMode="auto">
            <a:xfrm>
              <a:off x="9627137" y="5012854"/>
              <a:ext cx="1125849" cy="38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dirty="0" err="1"/>
                <a:t>гідроліз</a:t>
              </a:r>
              <a:endParaRPr lang="ru-RU" dirty="0"/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 bwMode="auto">
          <a:xfrm>
            <a:off x="7108793" y="5888369"/>
            <a:ext cx="19859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7108793" y="6322754"/>
            <a:ext cx="19859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4" y="11113"/>
            <a:ext cx="8863905" cy="45259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kern="1200" dirty="0" err="1">
                <a:solidFill>
                  <a:srgbClr val="000000"/>
                </a:solidFill>
              </a:rPr>
              <a:t>НК</a:t>
            </a:r>
            <a:r>
              <a:rPr lang="ru-RU" sz="1800" b="1" kern="1200" dirty="0">
                <a:solidFill>
                  <a:srgbClr val="000000"/>
                </a:solidFill>
              </a:rPr>
              <a:t> </a:t>
            </a:r>
            <a:r>
              <a:rPr lang="uk-UA" sz="1800" b="1" kern="1200" dirty="0" smtClean="0">
                <a:solidFill>
                  <a:srgbClr val="000099"/>
                </a:solidFill>
              </a:rPr>
              <a:t>забезпечують:</a:t>
            </a:r>
          </a:p>
          <a:p>
            <a:pPr marL="0" indent="0" eaLnBrk="1" hangingPunct="1">
              <a:spcBef>
                <a:spcPct val="0"/>
              </a:spcBef>
              <a:buFontTx/>
              <a:buChar char="-"/>
              <a:defRPr/>
            </a:pPr>
            <a:r>
              <a:rPr lang="uk-UA" sz="1800" b="1" kern="1200" dirty="0" smtClean="0">
                <a:solidFill>
                  <a:srgbClr val="000000"/>
                </a:solidFill>
              </a:rPr>
              <a:t>зберігання та передачу спадкових ознак</a:t>
            </a:r>
            <a:r>
              <a:rPr lang="ru-RU" sz="1800" b="1" kern="1200" dirty="0" smtClean="0">
                <a:solidFill>
                  <a:srgbClr val="000000"/>
                </a:solidFill>
              </a:rPr>
              <a:t>,</a:t>
            </a:r>
            <a:endParaRPr lang="ru-RU" sz="1800" b="1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sz="1800" b="1" kern="1200" dirty="0">
                <a:solidFill>
                  <a:srgbClr val="000000"/>
                </a:solidFill>
              </a:rPr>
              <a:t>  </a:t>
            </a:r>
            <a:r>
              <a:rPr lang="uk-UA" sz="1800" b="1" kern="1200" dirty="0" smtClean="0">
                <a:solidFill>
                  <a:srgbClr val="000000"/>
                </a:solidFill>
              </a:rPr>
              <a:t>управління синтезом клітинних білків.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uk-UA" sz="1800" b="1" kern="1200" dirty="0" smtClean="0">
                <a:solidFill>
                  <a:srgbClr val="000000"/>
                </a:solidFill>
              </a:rPr>
              <a:t>	</a:t>
            </a:r>
            <a:r>
              <a:rPr lang="uk-UA" sz="1800" b="1" kern="1200" dirty="0" err="1" smtClean="0">
                <a:solidFill>
                  <a:srgbClr val="000000"/>
                </a:solidFill>
              </a:rPr>
              <a:t>НК</a:t>
            </a:r>
            <a:r>
              <a:rPr lang="uk-UA" sz="1800" b="1" kern="1200" dirty="0" smtClean="0">
                <a:solidFill>
                  <a:srgbClr val="000000"/>
                </a:solidFill>
              </a:rPr>
              <a:t> входять в структуру складних білків - нуклеопротеїдів, що містяться у всіх клітинах організму людини, тварин, рослин, бактерій, вірусів.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ru-RU" sz="1800" b="1" kern="1200" dirty="0">
                <a:solidFill>
                  <a:srgbClr val="000000"/>
                </a:solidFill>
              </a:rPr>
              <a:t>	</a:t>
            </a:r>
            <a:r>
              <a:rPr lang="uk-UA" sz="1800" b="1" kern="1200" dirty="0" smtClean="0">
                <a:solidFill>
                  <a:srgbClr val="000000"/>
                </a:solidFill>
              </a:rPr>
              <a:t>Нуклеїнові кислоти - полінуклеотиди - біополімери, мономерами яких є </a:t>
            </a:r>
            <a:r>
              <a:rPr lang="uk-UA" sz="1800" b="1" kern="1200" dirty="0" err="1" smtClean="0">
                <a:solidFill>
                  <a:srgbClr val="000000"/>
                </a:solidFill>
              </a:rPr>
              <a:t>мононуклеотиди</a:t>
            </a:r>
            <a:r>
              <a:rPr lang="uk-UA" sz="1800" b="1" kern="1200" dirty="0" smtClean="0">
                <a:solidFill>
                  <a:srgbClr val="000000"/>
                </a:solidFill>
              </a:rPr>
              <a:t>, які гідролізуються з утворенням: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uk-UA" sz="1800" b="1" kern="1200" dirty="0" smtClean="0">
                <a:solidFill>
                  <a:srgbClr val="000000"/>
                </a:solidFill>
              </a:rPr>
              <a:t>  </a:t>
            </a:r>
            <a:r>
              <a:rPr lang="uk-UA" sz="1800" b="1" kern="1200" dirty="0" err="1" smtClean="0">
                <a:solidFill>
                  <a:srgbClr val="000000"/>
                </a:solidFill>
              </a:rPr>
              <a:t>піримідинової</a:t>
            </a:r>
            <a:r>
              <a:rPr lang="uk-UA" sz="1800" b="1" kern="1200" dirty="0" smtClean="0">
                <a:solidFill>
                  <a:srgbClr val="000000"/>
                </a:solidFill>
              </a:rPr>
              <a:t> або пуринової основи;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uk-UA" sz="1800" b="1" kern="1200" dirty="0" smtClean="0">
                <a:solidFill>
                  <a:srgbClr val="000000"/>
                </a:solidFill>
              </a:rPr>
              <a:t>  моносахаридів рибози </a:t>
            </a:r>
            <a:r>
              <a:rPr lang="ru-RU" sz="1800" b="1" kern="1200" dirty="0" smtClean="0">
                <a:solidFill>
                  <a:srgbClr val="000000"/>
                </a:solidFill>
              </a:rPr>
              <a:t>(</a:t>
            </a:r>
            <a:r>
              <a:rPr lang="ru-RU" sz="1800" b="1" kern="1200" dirty="0">
                <a:solidFill>
                  <a:srgbClr val="000000"/>
                </a:solidFill>
              </a:rPr>
              <a:t>РНК) </a:t>
            </a:r>
            <a:r>
              <a:rPr lang="uk-UA" sz="1800" b="1" kern="1200" dirty="0" smtClean="0">
                <a:solidFill>
                  <a:srgbClr val="000000"/>
                </a:solidFill>
              </a:rPr>
              <a:t>або дезоксирибози </a:t>
            </a:r>
            <a:r>
              <a:rPr lang="ru-RU" sz="1800" b="1" kern="1200" dirty="0" smtClean="0">
                <a:solidFill>
                  <a:srgbClr val="000000"/>
                </a:solidFill>
              </a:rPr>
              <a:t>(</a:t>
            </a:r>
            <a:r>
              <a:rPr lang="ru-RU" sz="1800" b="1" kern="1200" dirty="0">
                <a:solidFill>
                  <a:srgbClr val="000000"/>
                </a:solidFill>
              </a:rPr>
              <a:t>ДНК);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ru-RU" sz="1800" b="1" kern="1200" dirty="0">
                <a:solidFill>
                  <a:srgbClr val="000000"/>
                </a:solidFill>
              </a:rPr>
              <a:t>  </a:t>
            </a:r>
            <a:r>
              <a:rPr lang="uk-UA" sz="1800" b="1" kern="1200" dirty="0" smtClean="0">
                <a:solidFill>
                  <a:srgbClr val="000000"/>
                </a:solidFill>
              </a:rPr>
              <a:t>фосфорної кислоти.</a:t>
            </a:r>
            <a:endParaRPr lang="uk-UA" dirty="0"/>
          </a:p>
        </p:txBody>
      </p:sp>
      <p:pic>
        <p:nvPicPr>
          <p:cNvPr id="24" name="Picture 2" descr="Картинки по запросу нуклеїнові кислоти">
            <a:extLst>
              <a:ext uri="{FF2B5EF4-FFF2-40B4-BE49-F238E27FC236}">
                <a16:creationId xmlns:a16="http://schemas.microsoft.com/office/drawing/2014/main" xmlns="" id="{6AC8A861-FE4E-4C25-A286-D940DEFE8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t="10698" r="14228" b="7267"/>
          <a:stretch/>
        </p:blipFill>
        <p:spPr bwMode="auto">
          <a:xfrm>
            <a:off x="28574" y="4643269"/>
            <a:ext cx="3870095" cy="22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5425AA5B-370A-49DE-9F0C-612150F3FBE1}"/>
              </a:ext>
            </a:extLst>
          </p:cNvPr>
          <p:cNvGrpSpPr/>
          <p:nvPr/>
        </p:nvGrpSpPr>
        <p:grpSpPr>
          <a:xfrm>
            <a:off x="395536" y="3076074"/>
            <a:ext cx="8608277" cy="3134390"/>
            <a:chOff x="2876491" y="3041630"/>
            <a:chExt cx="8608277" cy="2946397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xmlns="" id="{552E1C46-5CD5-4A26-93E5-D3FC5A1A5E46}"/>
                </a:ext>
              </a:extLst>
            </p:cNvPr>
            <p:cNvSpPr/>
            <p:nvPr/>
          </p:nvSpPr>
          <p:spPr bwMode="auto">
            <a:xfrm>
              <a:off x="2876491" y="3102638"/>
              <a:ext cx="2232248" cy="7200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Нуклеїнова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dirty="0">
                  <a:latin typeface="Arial" charset="0"/>
                  <a:cs typeface="Arial" charset="0"/>
                </a:rPr>
                <a:t>кислота</a:t>
              </a:r>
              <a:endParaRPr kumimoji="0" 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ACA838D7-33EB-4DAA-8CD6-90CB681CE879}"/>
                </a:ext>
              </a:extLst>
            </p:cNvPr>
            <p:cNvSpPr/>
            <p:nvPr/>
          </p:nvSpPr>
          <p:spPr bwMode="auto">
            <a:xfrm>
              <a:off x="5427798" y="3102638"/>
              <a:ext cx="3032634" cy="7200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dirty="0" err="1">
                  <a:latin typeface="Arial" charset="0"/>
                  <a:cs typeface="Arial" charset="0"/>
                </a:rPr>
                <a:t>Мононуклеотиди</a:t>
              </a:r>
              <a:endParaRPr kumimoji="0" 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52F669B5-6BA8-47E5-BC62-8BAC01ED908A}"/>
                </a:ext>
              </a:extLst>
            </p:cNvPr>
            <p:cNvSpPr/>
            <p:nvPr/>
          </p:nvSpPr>
          <p:spPr bwMode="auto">
            <a:xfrm>
              <a:off x="8676456" y="3041630"/>
              <a:ext cx="2808312" cy="84209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dirty="0">
                  <a:latin typeface="Arial" charset="0"/>
                  <a:cs typeface="Arial" charset="0"/>
                </a:rPr>
                <a:t>Ортофосфорна</a:t>
              </a:r>
              <a:r>
                <a:rPr kumimoji="0" lang="uk-UA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dirty="0">
                  <a:latin typeface="Arial" charset="0"/>
                  <a:cs typeface="Arial" charset="0"/>
                </a:rPr>
                <a:t>кислота</a:t>
              </a:r>
              <a:endParaRPr kumimoji="0" 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3ABA249B-A4C0-425C-9456-83DF0803EBE2}"/>
                </a:ext>
              </a:extLst>
            </p:cNvPr>
            <p:cNvSpPr/>
            <p:nvPr/>
          </p:nvSpPr>
          <p:spPr bwMode="auto">
            <a:xfrm>
              <a:off x="5940152" y="4093268"/>
              <a:ext cx="2232248" cy="7200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Нуклеозиди</a:t>
              </a:r>
              <a:endParaRPr kumimoji="0" 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C6BC34CC-4F41-4406-9228-70D2B7B9EDB1}"/>
                </a:ext>
              </a:extLst>
            </p:cNvPr>
            <p:cNvSpPr/>
            <p:nvPr/>
          </p:nvSpPr>
          <p:spPr bwMode="auto">
            <a:xfrm>
              <a:off x="6634972" y="5267947"/>
              <a:ext cx="2232248" cy="7200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dirty="0">
                  <a:latin typeface="Arial" charset="0"/>
                  <a:cs typeface="Arial" charset="0"/>
                </a:rPr>
                <a:t>Вуглеводи</a:t>
              </a:r>
              <a:endParaRPr kumimoji="0" 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427E7D48-2B24-4517-8156-C229CC088F6E}"/>
                </a:ext>
              </a:extLst>
            </p:cNvPr>
            <p:cNvSpPr/>
            <p:nvPr/>
          </p:nvSpPr>
          <p:spPr bwMode="auto">
            <a:xfrm>
              <a:off x="8729509" y="4093268"/>
              <a:ext cx="2702205" cy="7200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dirty="0">
                  <a:latin typeface="Arial" charset="0"/>
                  <a:cs typeface="Arial" charset="0"/>
                </a:rPr>
                <a:t>Гетероциклічні основи</a:t>
              </a:r>
              <a:endParaRPr kumimoji="0" 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xmlns="" id="{BB0EDB36-1D35-4CE6-8119-CAE1E95F127C}"/>
                </a:ext>
              </a:extLst>
            </p:cNvPr>
            <p:cNvCxnSpPr>
              <a:stCxn id="2" idx="6"/>
              <a:endCxn id="6" idx="2"/>
            </p:cNvCxnSpPr>
            <p:nvPr/>
          </p:nvCxnSpPr>
          <p:spPr bwMode="auto">
            <a:xfrm>
              <a:off x="5108739" y="3462678"/>
              <a:ext cx="3190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xmlns="" id="{91D1F7A7-72EE-4F71-B4F6-A49E79770769}"/>
                </a:ext>
              </a:extLst>
            </p:cNvPr>
            <p:cNvCxnSpPr>
              <a:stCxn id="6" idx="6"/>
              <a:endCxn id="7" idx="2"/>
            </p:cNvCxnSpPr>
            <p:nvPr/>
          </p:nvCxnSpPr>
          <p:spPr bwMode="auto">
            <a:xfrm>
              <a:off x="8460432" y="3462678"/>
              <a:ext cx="21602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xmlns="" id="{EA9538D8-4E31-4FEA-ACFA-B1826B00C6C6}"/>
                </a:ext>
              </a:extLst>
            </p:cNvPr>
            <p:cNvCxnSpPr>
              <a:stCxn id="8" idx="6"/>
              <a:endCxn id="10" idx="2"/>
            </p:cNvCxnSpPr>
            <p:nvPr/>
          </p:nvCxnSpPr>
          <p:spPr bwMode="auto">
            <a:xfrm>
              <a:off x="8172400" y="4453308"/>
              <a:ext cx="55710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xmlns="" id="{BD2A415E-3A3D-453C-A393-2E4ACC43F6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83044" y="3822718"/>
              <a:ext cx="0" cy="2705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xmlns="" id="{BC1D1498-3A81-4113-8887-FBCC9274B3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83044" y="4813348"/>
              <a:ext cx="0" cy="4655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r>
              <a:rPr lang="ru-RU" sz="3200" b="1" cap="all" dirty="0" err="1">
                <a:solidFill>
                  <a:srgbClr val="FF0000"/>
                </a:solidFill>
              </a:rPr>
              <a:t>Гетероциклічні</a:t>
            </a:r>
            <a:r>
              <a:rPr lang="ru-RU" sz="3200" b="1" cap="all" dirty="0">
                <a:solidFill>
                  <a:srgbClr val="FF0000"/>
                </a:solidFill>
              </a:rPr>
              <a:t> </a:t>
            </a:r>
            <a:r>
              <a:rPr lang="ru-RU" sz="3200" b="1" cap="all" dirty="0" err="1">
                <a:solidFill>
                  <a:srgbClr val="FF0000"/>
                </a:solidFill>
              </a:rPr>
              <a:t>сполуки</a:t>
            </a:r>
            <a:endParaRPr lang="ru-RU" sz="3200" b="1" cap="all" dirty="0">
              <a:solidFill>
                <a:srgbClr val="FF0000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8575" y="541338"/>
            <a:ext cx="9144000" cy="4183062"/>
          </a:xfrm>
        </p:spPr>
        <p:txBody>
          <a:bodyPr/>
          <a:lstStyle/>
          <a:p>
            <a:pPr marL="0" indent="0">
              <a:buFontTx/>
              <a:buChar char="-"/>
            </a:pPr>
            <a:r>
              <a:rPr lang="ru-RU" sz="2000" dirty="0"/>
              <a:t> </a:t>
            </a:r>
            <a:r>
              <a:rPr lang="ru-RU" sz="2000" dirty="0" err="1"/>
              <a:t>група</a:t>
            </a:r>
            <a:r>
              <a:rPr lang="ru-RU" sz="2000" dirty="0"/>
              <a:t> </a:t>
            </a:r>
            <a:r>
              <a:rPr lang="ru-RU" sz="2000" dirty="0" err="1"/>
              <a:t>органічних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цикли, до складу </a:t>
            </a:r>
            <a:r>
              <a:rPr lang="ru-RU" sz="2000" dirty="0" err="1"/>
              <a:t>яких</a:t>
            </a:r>
            <a:r>
              <a:rPr lang="ru-RU" sz="2000" dirty="0"/>
              <a:t>, 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атомів</a:t>
            </a:r>
            <a:r>
              <a:rPr lang="ru-RU" sz="2000" dirty="0"/>
              <a:t> карбону, </a:t>
            </a:r>
            <a:r>
              <a:rPr lang="ru-RU" sz="2000" dirty="0" err="1"/>
              <a:t>входять</a:t>
            </a:r>
            <a:r>
              <a:rPr lang="ru-RU" sz="2000" dirty="0"/>
              <a:t> один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атомів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- </a:t>
            </a:r>
            <a:r>
              <a:rPr lang="ru-RU" sz="2000" dirty="0" err="1"/>
              <a:t>гетероатомів</a:t>
            </a:r>
            <a:r>
              <a:rPr lang="ru-RU" sz="2000" dirty="0"/>
              <a:t> (О, </a:t>
            </a:r>
            <a:r>
              <a:rPr lang="en-US" sz="2000" dirty="0"/>
              <a:t>N, S, P, Si </a:t>
            </a:r>
            <a:r>
              <a:rPr lang="ru-RU" sz="2000" dirty="0"/>
              <a:t>та </a:t>
            </a:r>
            <a:r>
              <a:rPr lang="ru-RU" sz="2000" dirty="0" err="1"/>
              <a:t>ін</a:t>
            </a:r>
            <a:r>
              <a:rPr lang="ru-RU" sz="2000" dirty="0"/>
              <a:t>.)</a:t>
            </a:r>
          </a:p>
          <a:p>
            <a:pPr marL="0" indent="0">
              <a:buFontTx/>
              <a:buNone/>
            </a:pPr>
            <a:endParaRPr lang="ru-RU" sz="2000" dirty="0"/>
          </a:p>
        </p:txBody>
      </p:sp>
      <p:grpSp>
        <p:nvGrpSpPr>
          <p:cNvPr id="4100" name="Группа 52"/>
          <p:cNvGrpSpPr>
            <a:grpSpLocks/>
          </p:cNvGrpSpPr>
          <p:nvPr/>
        </p:nvGrpSpPr>
        <p:grpSpPr bwMode="auto">
          <a:xfrm>
            <a:off x="87313" y="1916113"/>
            <a:ext cx="8948737" cy="2449512"/>
            <a:chOff x="87527" y="1916832"/>
            <a:chExt cx="8948969" cy="2448601"/>
          </a:xfrm>
        </p:grpSpPr>
        <p:sp>
          <p:nvSpPr>
            <p:cNvPr id="4104" name="Прямоугольник 3"/>
            <p:cNvSpPr>
              <a:spLocks noChangeArrowheads="1"/>
            </p:cNvSpPr>
            <p:nvPr/>
          </p:nvSpPr>
          <p:spPr bwMode="auto">
            <a:xfrm>
              <a:off x="3551970" y="1916832"/>
              <a:ext cx="2460190" cy="64807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dirty="0"/>
                <a:t>Гетероцикл</a:t>
              </a:r>
              <a:r>
                <a:rPr lang="uk-UA" dirty="0" err="1"/>
                <a:t>ічні</a:t>
              </a:r>
              <a:r>
                <a:rPr lang="ru-RU" dirty="0"/>
                <a:t> </a:t>
              </a:r>
              <a:r>
                <a:rPr lang="ru-RU" dirty="0" err="1"/>
                <a:t>сполуки</a:t>
              </a:r>
              <a:endParaRPr lang="ru-RU" dirty="0"/>
            </a:p>
          </p:txBody>
        </p:sp>
        <p:cxnSp>
          <p:nvCxnSpPr>
            <p:cNvPr id="4105" name="Прямая со стрелкой 5"/>
            <p:cNvCxnSpPr>
              <a:cxnSpLocks noChangeShapeType="1"/>
              <a:stCxn id="4104" idx="1"/>
            </p:cNvCxnSpPr>
            <p:nvPr/>
          </p:nvCxnSpPr>
          <p:spPr bwMode="auto">
            <a:xfrm flipH="1">
              <a:off x="1835696" y="2240868"/>
              <a:ext cx="1716274" cy="46805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6" name="Прямая со стрелкой 7"/>
            <p:cNvCxnSpPr>
              <a:cxnSpLocks noChangeShapeType="1"/>
              <a:endCxn id="4112" idx="7"/>
            </p:cNvCxnSpPr>
            <p:nvPr/>
          </p:nvCxnSpPr>
          <p:spPr bwMode="auto">
            <a:xfrm flipH="1">
              <a:off x="2311127" y="2559210"/>
              <a:ext cx="1240845" cy="89324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7" name="Прямая со стрелкой 9"/>
            <p:cNvCxnSpPr>
              <a:cxnSpLocks noChangeShapeType="1"/>
            </p:cNvCxnSpPr>
            <p:nvPr/>
          </p:nvCxnSpPr>
          <p:spPr bwMode="auto">
            <a:xfrm>
              <a:off x="3995936" y="2559210"/>
              <a:ext cx="0" cy="117889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8" name="Прямая со стрелкой 11"/>
            <p:cNvCxnSpPr>
              <a:cxnSpLocks noChangeShapeType="1"/>
            </p:cNvCxnSpPr>
            <p:nvPr/>
          </p:nvCxnSpPr>
          <p:spPr bwMode="auto">
            <a:xfrm>
              <a:off x="5589113" y="2559210"/>
              <a:ext cx="9001" cy="11623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9" name="Прямая со стрелкой 13"/>
            <p:cNvCxnSpPr>
              <a:cxnSpLocks noChangeShapeType="1"/>
              <a:stCxn id="4104" idx="3"/>
              <a:endCxn id="4115" idx="1"/>
            </p:cNvCxnSpPr>
            <p:nvPr/>
          </p:nvCxnSpPr>
          <p:spPr bwMode="auto">
            <a:xfrm>
              <a:off x="6012160" y="2240868"/>
              <a:ext cx="1180456" cy="31834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10" name="Прямая со стрелкой 15"/>
            <p:cNvCxnSpPr>
              <a:cxnSpLocks noChangeShapeType="1"/>
            </p:cNvCxnSpPr>
            <p:nvPr/>
          </p:nvCxnSpPr>
          <p:spPr bwMode="auto">
            <a:xfrm>
              <a:off x="6012160" y="2564904"/>
              <a:ext cx="1224136" cy="72008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1" name="Овал 16"/>
            <p:cNvSpPr>
              <a:spLocks noChangeArrowheads="1"/>
            </p:cNvSpPr>
            <p:nvPr/>
          </p:nvSpPr>
          <p:spPr bwMode="auto">
            <a:xfrm>
              <a:off x="251520" y="2365759"/>
              <a:ext cx="1584176" cy="8280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/>
                <a:t>АБ</a:t>
              </a:r>
            </a:p>
          </p:txBody>
        </p:sp>
        <p:sp>
          <p:nvSpPr>
            <p:cNvPr id="4112" name="Овал 17"/>
            <p:cNvSpPr>
              <a:spLocks noChangeArrowheads="1"/>
            </p:cNvSpPr>
            <p:nvPr/>
          </p:nvSpPr>
          <p:spPr bwMode="auto">
            <a:xfrm>
              <a:off x="87527" y="3338018"/>
              <a:ext cx="2605110" cy="78145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dirty="0" err="1"/>
                <a:t>Нуклеїнові</a:t>
              </a:r>
              <a:endParaRPr lang="ru-RU" dirty="0"/>
            </a:p>
            <a:p>
              <a:pPr algn="ctr"/>
              <a:r>
                <a:rPr lang="ru-RU" dirty="0"/>
                <a:t> к-</a:t>
              </a:r>
              <a:r>
                <a:rPr lang="ru-RU" dirty="0" err="1"/>
                <a:t>ти</a:t>
              </a:r>
              <a:endParaRPr lang="ru-RU" dirty="0"/>
            </a:p>
          </p:txBody>
        </p:sp>
        <p:sp>
          <p:nvSpPr>
            <p:cNvPr id="4113" name="Овал 18"/>
            <p:cNvSpPr>
              <a:spLocks noChangeArrowheads="1"/>
            </p:cNvSpPr>
            <p:nvPr/>
          </p:nvSpPr>
          <p:spPr bwMode="auto">
            <a:xfrm>
              <a:off x="2502744" y="3738106"/>
              <a:ext cx="2098456" cy="59403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 err="1"/>
                <a:t>Ферменти</a:t>
              </a:r>
              <a:endParaRPr lang="ru-RU" dirty="0"/>
            </a:p>
          </p:txBody>
        </p:sp>
        <p:sp>
          <p:nvSpPr>
            <p:cNvPr id="4114" name="Овал 26"/>
            <p:cNvSpPr>
              <a:spLocks noChangeArrowheads="1"/>
            </p:cNvSpPr>
            <p:nvPr/>
          </p:nvSpPr>
          <p:spPr bwMode="auto">
            <a:xfrm>
              <a:off x="6744158" y="3276903"/>
              <a:ext cx="2229179" cy="88929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dirty="0" err="1" smtClean="0"/>
                <a:t>Природн</a:t>
              </a:r>
              <a:r>
                <a:rPr lang="uk-UA" dirty="0" smtClean="0"/>
                <a:t>і</a:t>
              </a:r>
              <a:r>
                <a:rPr lang="ru-RU" dirty="0" smtClean="0"/>
                <a:t>  </a:t>
              </a:r>
              <a:r>
                <a:rPr lang="ru-RU" dirty="0" err="1" smtClean="0"/>
                <a:t>пігменти</a:t>
              </a:r>
              <a:endParaRPr lang="ru-RU" dirty="0"/>
            </a:p>
          </p:txBody>
        </p:sp>
        <p:sp>
          <p:nvSpPr>
            <p:cNvPr id="4115" name="Овал 31"/>
            <p:cNvSpPr>
              <a:spLocks noChangeArrowheads="1"/>
            </p:cNvSpPr>
            <p:nvPr/>
          </p:nvSpPr>
          <p:spPr bwMode="auto">
            <a:xfrm>
              <a:off x="6876256" y="2457713"/>
              <a:ext cx="2160240" cy="69306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 err="1"/>
                <a:t>Вітаміни</a:t>
              </a:r>
              <a:endParaRPr lang="ru-RU" dirty="0"/>
            </a:p>
          </p:txBody>
        </p:sp>
        <p:sp>
          <p:nvSpPr>
            <p:cNvPr id="4116" name="Овал 32"/>
            <p:cNvSpPr>
              <a:spLocks noChangeArrowheads="1"/>
            </p:cNvSpPr>
            <p:nvPr/>
          </p:nvSpPr>
          <p:spPr bwMode="auto">
            <a:xfrm>
              <a:off x="4662203" y="3735110"/>
              <a:ext cx="2176045" cy="630323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 err="1"/>
                <a:t>Алкалоїди</a:t>
              </a:r>
              <a:endParaRPr lang="ru-RU" dirty="0"/>
            </a:p>
          </p:txBody>
        </p:sp>
      </p:grpSp>
      <p:sp>
        <p:nvSpPr>
          <p:cNvPr id="4101" name="TextBox 53"/>
          <p:cNvSpPr txBox="1">
            <a:spLocks noChangeArrowheads="1"/>
          </p:cNvSpPr>
          <p:nvPr/>
        </p:nvSpPr>
        <p:spPr bwMode="auto">
          <a:xfrm>
            <a:off x="0" y="453548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rgbClr val="FF0000"/>
                </a:solidFill>
              </a:rPr>
              <a:t>КЛАСИФІКАЦІЯ</a:t>
            </a:r>
          </a:p>
          <a:p>
            <a:pPr eaLnBrk="1" hangingPunct="1"/>
            <a:r>
              <a:rPr lang="ru-RU" sz="2000" dirty="0"/>
              <a:t>1. За </a:t>
            </a:r>
            <a:r>
              <a:rPr lang="ru-RU" sz="2000" dirty="0" err="1"/>
              <a:t>розміром</a:t>
            </a:r>
            <a:r>
              <a:rPr lang="ru-RU" sz="2000" dirty="0"/>
              <a:t> циклу (3 та </a:t>
            </a:r>
            <a:r>
              <a:rPr lang="ru-RU" sz="2000" dirty="0" err="1"/>
              <a:t>більше</a:t>
            </a:r>
            <a:r>
              <a:rPr lang="ru-RU" sz="2000" dirty="0"/>
              <a:t>)</a:t>
            </a:r>
            <a:endParaRPr lang="ru-RU" dirty="0"/>
          </a:p>
        </p:txBody>
      </p:sp>
      <p:graphicFrame>
        <p:nvGraphicFramePr>
          <p:cNvPr id="4102" name="Объект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106794"/>
              </p:ext>
            </p:extLst>
          </p:nvPr>
        </p:nvGraphicFramePr>
        <p:xfrm>
          <a:off x="4254500" y="4945063"/>
          <a:ext cx="1055688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" name="ISIS/Draw Sketch" r:id="rId3" imgW="695160" imgH="1209600" progId="ISISServer">
                  <p:embed/>
                </p:oleObj>
              </mc:Choice>
              <mc:Fallback>
                <p:oleObj name="ISIS/Draw Sketch" r:id="rId3" imgW="695160" imgH="1209600" progId="ISISServer">
                  <p:embed/>
                  <p:pic>
                    <p:nvPicPr>
                      <p:cNvPr id="0" name="Объект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4945063"/>
                        <a:ext cx="1055688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Объект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734790"/>
              </p:ext>
            </p:extLst>
          </p:nvPr>
        </p:nvGraphicFramePr>
        <p:xfrm>
          <a:off x="6291263" y="5175250"/>
          <a:ext cx="131603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" name="ISIS/Draw Sketch" r:id="rId5" imgW="876240" imgH="1009440" progId="ISISServer">
                  <p:embed/>
                </p:oleObj>
              </mc:Choice>
              <mc:Fallback>
                <p:oleObj name="ISIS/Draw Sketch" r:id="rId5" imgW="876240" imgH="1009440" progId="ISISServer">
                  <p:embed/>
                  <p:pic>
                    <p:nvPicPr>
                      <p:cNvPr id="0" name="Объект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5175250"/>
                        <a:ext cx="1316037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294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dirty="0" err="1"/>
              <a:t>Вуглеводи</a:t>
            </a:r>
            <a:r>
              <a:rPr lang="ru-RU" dirty="0"/>
              <a:t>: </a:t>
            </a:r>
          </a:p>
          <a:p>
            <a:pPr algn="just" eaLnBrk="1" hangingPunct="1"/>
            <a:r>
              <a:rPr lang="ru-RU" dirty="0"/>
              <a:t>!!! </a:t>
            </a:r>
            <a:r>
              <a:rPr lang="ru-RU" dirty="0">
                <a:sym typeface="Symbol" pitchFamily="18" charset="2"/>
              </a:rPr>
              <a:t>-</a:t>
            </a:r>
            <a:r>
              <a:rPr lang="ru-RU" dirty="0" err="1">
                <a:sym typeface="Symbol" pitchFamily="18" charset="2"/>
              </a:rPr>
              <a:t>аномери</a:t>
            </a:r>
            <a:r>
              <a:rPr lang="ru-RU" dirty="0">
                <a:sym typeface="Symbol" pitchFamily="18" charset="2"/>
              </a:rPr>
              <a:t>, </a:t>
            </a:r>
          </a:p>
          <a:p>
            <a:pPr algn="just" eaLnBrk="1" hangingPunct="1"/>
            <a:r>
              <a:rPr lang="ru-RU" dirty="0" err="1">
                <a:sym typeface="Symbol" pitchFamily="18" charset="2"/>
              </a:rPr>
              <a:t>фуранозна</a:t>
            </a:r>
            <a:r>
              <a:rPr lang="ru-RU" dirty="0">
                <a:sym typeface="Symbol" pitchFamily="18" charset="2"/>
              </a:rPr>
              <a:t> форма</a:t>
            </a:r>
          </a:p>
          <a:p>
            <a:pPr algn="just" eaLnBrk="1" hangingPunct="1"/>
            <a:endParaRPr lang="ru-RU" dirty="0">
              <a:sym typeface="Symbol" pitchFamily="18" charset="2"/>
            </a:endParaRPr>
          </a:p>
          <a:p>
            <a:pPr algn="just" eaLnBrk="1" hangingPunct="1"/>
            <a:endParaRPr lang="ru-RU" dirty="0">
              <a:sym typeface="Symbol" pitchFamily="18" charset="2"/>
            </a:endParaRPr>
          </a:p>
          <a:p>
            <a:pPr algn="just" eaLnBrk="1" hangingPunct="1"/>
            <a:endParaRPr lang="ru-RU" dirty="0">
              <a:sym typeface="Symbol" pitchFamily="18" charset="2"/>
            </a:endParaRPr>
          </a:p>
          <a:p>
            <a:pPr algn="just" eaLnBrk="1" hangingPunct="1"/>
            <a:endParaRPr lang="ru-RU" dirty="0">
              <a:sym typeface="Symbol" pitchFamily="18" charset="2"/>
            </a:endParaRPr>
          </a:p>
          <a:p>
            <a:pPr algn="just" eaLnBrk="1" hangingPunct="1"/>
            <a:endParaRPr lang="ru-RU" dirty="0">
              <a:sym typeface="Symbol" pitchFamily="18" charset="2"/>
            </a:endParaRPr>
          </a:p>
          <a:p>
            <a:pPr algn="just" eaLnBrk="1" hangingPunct="1"/>
            <a:endParaRPr lang="ru-RU" dirty="0">
              <a:sym typeface="Symbol" pitchFamily="18" charset="2"/>
            </a:endParaRPr>
          </a:p>
          <a:p>
            <a:pPr algn="just" eaLnBrk="1" hangingPunct="1"/>
            <a:endParaRPr lang="ru-RU" dirty="0">
              <a:sym typeface="Symbol" pitchFamily="18" charset="2"/>
            </a:endParaRPr>
          </a:p>
          <a:p>
            <a:pPr algn="just" eaLnBrk="1" hangingPunct="1"/>
            <a:r>
              <a:rPr lang="ru-RU" dirty="0" err="1">
                <a:sym typeface="Symbol" pitchFamily="18" charset="2"/>
              </a:rPr>
              <a:t>Азотисті</a:t>
            </a:r>
            <a:r>
              <a:rPr lang="ru-RU" dirty="0">
                <a:sym typeface="Symbol" pitchFamily="18" charset="2"/>
              </a:rPr>
              <a:t> </a:t>
            </a:r>
            <a:r>
              <a:rPr lang="ru-RU" dirty="0" err="1">
                <a:sym typeface="Symbol" pitchFamily="18" charset="2"/>
              </a:rPr>
              <a:t>основи</a:t>
            </a:r>
            <a:r>
              <a:rPr lang="ru-RU" dirty="0">
                <a:sym typeface="Symbol" pitchFamily="18" charset="2"/>
              </a:rPr>
              <a:t>:</a:t>
            </a:r>
          </a:p>
          <a:p>
            <a:pPr eaLnBrk="1" hangingPunct="1"/>
            <a:r>
              <a:rPr lang="ru-RU" dirty="0">
                <a:sym typeface="Symbol" pitchFamily="18" charset="2"/>
              </a:rPr>
              <a:t>!!! </a:t>
            </a:r>
            <a:r>
              <a:rPr lang="ru-RU" u="sng" dirty="0">
                <a:sym typeface="Symbol" pitchFamily="18" charset="2"/>
              </a:rPr>
              <a:t>Урацил – </a:t>
            </a:r>
            <a:r>
              <a:rPr lang="ru-RU" u="sng" dirty="0" err="1">
                <a:sym typeface="Symbol" pitchFamily="18" charset="2"/>
              </a:rPr>
              <a:t>тільки</a:t>
            </a:r>
            <a:r>
              <a:rPr lang="ru-RU" u="sng" dirty="0">
                <a:sym typeface="Symbol" pitchFamily="18" charset="2"/>
              </a:rPr>
              <a:t> РНК, </a:t>
            </a:r>
            <a:r>
              <a:rPr lang="ru-RU" u="sng" dirty="0" err="1">
                <a:sym typeface="Symbol" pitchFamily="18" charset="2"/>
              </a:rPr>
              <a:t>Тимін</a:t>
            </a:r>
            <a:r>
              <a:rPr lang="ru-RU" u="sng" dirty="0">
                <a:sym typeface="Symbol" pitchFamily="18" charset="2"/>
              </a:rPr>
              <a:t> – </a:t>
            </a:r>
            <a:r>
              <a:rPr lang="ru-RU" u="sng" dirty="0" err="1">
                <a:sym typeface="Symbol" pitchFamily="18" charset="2"/>
              </a:rPr>
              <a:t>тільки</a:t>
            </a:r>
            <a:r>
              <a:rPr lang="ru-RU" u="sng" dirty="0">
                <a:sym typeface="Symbol" pitchFamily="18" charset="2"/>
              </a:rPr>
              <a:t> ДНК, до складу </a:t>
            </a:r>
            <a:r>
              <a:rPr lang="ru-RU" u="sng" dirty="0" err="1">
                <a:sym typeface="Symbol" pitchFamily="18" charset="2"/>
              </a:rPr>
              <a:t>нуклеїнових</a:t>
            </a:r>
            <a:r>
              <a:rPr lang="ru-RU" u="sng" dirty="0">
                <a:sym typeface="Symbol" pitchFamily="18" charset="2"/>
              </a:rPr>
              <a:t> кислот </a:t>
            </a:r>
            <a:r>
              <a:rPr lang="ru-RU" u="sng" dirty="0" err="1">
                <a:sym typeface="Symbol" pitchFamily="18" charset="2"/>
              </a:rPr>
              <a:t>азотисті</a:t>
            </a:r>
            <a:r>
              <a:rPr lang="ru-RU" u="sng" dirty="0">
                <a:sym typeface="Symbol" pitchFamily="18" charset="2"/>
              </a:rPr>
              <a:t> </a:t>
            </a:r>
            <a:r>
              <a:rPr lang="ru-RU" u="sng" dirty="0" err="1">
                <a:sym typeface="Symbol" pitchFamily="18" charset="2"/>
              </a:rPr>
              <a:t>основи</a:t>
            </a:r>
            <a:r>
              <a:rPr lang="ru-RU" u="sng" dirty="0">
                <a:sym typeface="Symbol" pitchFamily="18" charset="2"/>
              </a:rPr>
              <a:t> </a:t>
            </a:r>
            <a:r>
              <a:rPr lang="ru-RU" u="sng" dirty="0" err="1">
                <a:sym typeface="Symbol" pitchFamily="18" charset="2"/>
              </a:rPr>
              <a:t>входять</a:t>
            </a:r>
            <a:r>
              <a:rPr lang="ru-RU" u="sng" dirty="0">
                <a:sym typeface="Symbol" pitchFamily="18" charset="2"/>
              </a:rPr>
              <a:t> в </a:t>
            </a:r>
            <a:r>
              <a:rPr lang="ru-RU" u="sng" dirty="0" err="1">
                <a:solidFill>
                  <a:srgbClr val="FF0000"/>
                </a:solidFill>
                <a:sym typeface="Symbol" pitchFamily="18" charset="2"/>
              </a:rPr>
              <a:t>лактамній</a:t>
            </a:r>
            <a:r>
              <a:rPr lang="ru-RU" u="sng" dirty="0">
                <a:solidFill>
                  <a:srgbClr val="FF0000"/>
                </a:solidFill>
                <a:sym typeface="Symbol" pitchFamily="18" charset="2"/>
              </a:rPr>
              <a:t> (</a:t>
            </a:r>
            <a:r>
              <a:rPr lang="ru-RU" u="sng" dirty="0" err="1">
                <a:solidFill>
                  <a:srgbClr val="FF0000"/>
                </a:solidFill>
                <a:sym typeface="Symbol" pitchFamily="18" charset="2"/>
              </a:rPr>
              <a:t>оксо</a:t>
            </a:r>
            <a:r>
              <a:rPr lang="ru-RU" u="sng" dirty="0">
                <a:solidFill>
                  <a:srgbClr val="FF0000"/>
                </a:solidFill>
                <a:sym typeface="Symbol" pitchFamily="18" charset="2"/>
              </a:rPr>
              <a:t>-) </a:t>
            </a:r>
            <a:r>
              <a:rPr lang="ru-RU" u="sng" dirty="0" err="1" smtClean="0">
                <a:solidFill>
                  <a:srgbClr val="FF0000"/>
                </a:solidFill>
                <a:sym typeface="Symbol" pitchFamily="18" charset="2"/>
              </a:rPr>
              <a:t>форми</a:t>
            </a:r>
            <a:r>
              <a:rPr lang="ru-RU" dirty="0" smtClean="0">
                <a:solidFill>
                  <a:srgbClr val="FF0000"/>
                </a:solidFill>
                <a:sym typeface="Symbol" pitchFamily="18" charset="2"/>
              </a:rPr>
              <a:t>.</a:t>
            </a:r>
            <a:endParaRPr lang="ru-RU" dirty="0">
              <a:solidFill>
                <a:srgbClr val="FF0000"/>
              </a:solidFill>
              <a:sym typeface="Symbol" pitchFamily="18" charset="2"/>
            </a:endParaRPr>
          </a:p>
          <a:p>
            <a:pPr eaLnBrk="1" hangingPunct="1"/>
            <a:endParaRPr lang="ru-RU" dirty="0">
              <a:sym typeface="Symbol" pitchFamily="18" charset="2"/>
            </a:endParaRPr>
          </a:p>
          <a:p>
            <a:pPr algn="ctr" eaLnBrk="1" hangingPunct="1"/>
            <a:r>
              <a:rPr lang="ru-RU" dirty="0">
                <a:sym typeface="Symbol" pitchFamily="18" charset="2"/>
              </a:rPr>
              <a:t>ПІРИМІДИНОВІ ОСНОВИ:</a:t>
            </a:r>
          </a:p>
          <a:p>
            <a:pPr eaLnBrk="1" hangingPunct="1"/>
            <a:endParaRPr lang="ru-RU" dirty="0">
              <a:sym typeface="Symbol" pitchFamily="18" charset="2"/>
            </a:endParaRPr>
          </a:p>
          <a:p>
            <a:pPr eaLnBrk="1" hangingPunct="1"/>
            <a:endParaRPr lang="ru-RU" b="0" dirty="0">
              <a:sym typeface="Symbol" pitchFamily="18" charset="2"/>
            </a:endParaRPr>
          </a:p>
          <a:p>
            <a:pPr eaLnBrk="1" hangingPunct="1"/>
            <a:endParaRPr lang="ru-RU" b="0" dirty="0">
              <a:sym typeface="Symbol" pitchFamily="18" charset="2"/>
            </a:endParaRPr>
          </a:p>
          <a:p>
            <a:pPr eaLnBrk="1" hangingPunct="1"/>
            <a:endParaRPr lang="ru-RU" b="0" dirty="0">
              <a:sym typeface="Symbol" pitchFamily="18" charset="2"/>
            </a:endParaRPr>
          </a:p>
          <a:p>
            <a:pPr eaLnBrk="1" hangingPunct="1"/>
            <a:endParaRPr lang="ru-RU" b="0" dirty="0">
              <a:sym typeface="Symbol" pitchFamily="18" charset="2"/>
            </a:endParaRPr>
          </a:p>
          <a:p>
            <a:pPr eaLnBrk="1" hangingPunct="1"/>
            <a:endParaRPr lang="ru-RU" b="0" dirty="0">
              <a:sym typeface="Symbol" pitchFamily="18" charset="2"/>
            </a:endParaRPr>
          </a:p>
          <a:p>
            <a:pPr eaLnBrk="1" hangingPunct="1"/>
            <a:endParaRPr lang="ru-RU" b="0" dirty="0">
              <a:sym typeface="Symbol" pitchFamily="18" charset="2"/>
            </a:endParaRPr>
          </a:p>
          <a:p>
            <a:pPr eaLnBrk="1" hangingPunct="1"/>
            <a:endParaRPr lang="ru-RU" b="0" dirty="0">
              <a:sym typeface="Symbol" pitchFamily="18" charset="2"/>
            </a:endParaRPr>
          </a:p>
          <a:p>
            <a:pPr eaLnBrk="1" hangingPunct="1"/>
            <a:endParaRPr lang="ru-RU" b="0" dirty="0">
              <a:sym typeface="Symbol" pitchFamily="18" charset="2"/>
            </a:endParaRPr>
          </a:p>
          <a:p>
            <a:pPr eaLnBrk="1" hangingPunct="1"/>
            <a:endParaRPr lang="ru-RU" b="0" dirty="0">
              <a:sym typeface="Symbol" pitchFamily="18" charset="2"/>
            </a:endParaRPr>
          </a:p>
          <a:p>
            <a:pPr eaLnBrk="1" hangingPunct="1"/>
            <a:endParaRPr lang="ru-RU" b="0" dirty="0">
              <a:sym typeface="Symbol" pitchFamily="18" charset="2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3492500" y="404813"/>
          <a:ext cx="5437188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1" name="ISIS/Draw Sketch" r:id="rId3" imgW="4355800" imgH="1739776" progId="ISISServer">
                  <p:embed/>
                </p:oleObj>
              </mc:Choice>
              <mc:Fallback>
                <p:oleObj name="ISIS/Draw Sketch" r:id="rId3" imgW="4355800" imgH="1739776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04813"/>
                        <a:ext cx="5437188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073985"/>
              </p:ext>
            </p:extLst>
          </p:nvPr>
        </p:nvGraphicFramePr>
        <p:xfrm>
          <a:off x="612775" y="4219575"/>
          <a:ext cx="8189913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2" name="ISIS/Draw Sketch" r:id="rId5" imgW="6295680" imgH="2038320" progId="ISISServer">
                  <p:embed/>
                </p:oleObj>
              </mc:Choice>
              <mc:Fallback>
                <p:oleObj name="ISIS/Draw Sketch" r:id="rId5" imgW="6295680" imgH="203832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219575"/>
                        <a:ext cx="8189913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r>
              <a:rPr lang="ru-RU" b="0" dirty="0"/>
              <a:t>	</a:t>
            </a:r>
            <a:r>
              <a:rPr lang="ru-RU" dirty="0" smtClean="0"/>
              <a:t>Для </a:t>
            </a:r>
            <a:r>
              <a:rPr lang="ru-RU" dirty="0" err="1" smtClean="0"/>
              <a:t>оксопохідних</a:t>
            </a:r>
            <a:r>
              <a:rPr lang="ru-RU" dirty="0" smtClean="0"/>
              <a:t> </a:t>
            </a:r>
            <a:r>
              <a:rPr lang="ru-RU" dirty="0"/>
              <a:t>пурину і </a:t>
            </a:r>
            <a:r>
              <a:rPr lang="ru-RU" dirty="0" err="1"/>
              <a:t>піримідину</a:t>
            </a:r>
            <a:r>
              <a:rPr lang="ru-RU" dirty="0"/>
              <a:t> характерна лактам-</a:t>
            </a:r>
            <a:r>
              <a:rPr lang="ru-RU" dirty="0" err="1"/>
              <a:t>лактимна</a:t>
            </a:r>
            <a:r>
              <a:rPr lang="ru-RU" dirty="0"/>
              <a:t> </a:t>
            </a:r>
            <a:r>
              <a:rPr lang="ru-RU" dirty="0" err="1"/>
              <a:t>таутомерія</a:t>
            </a:r>
            <a:r>
              <a:rPr lang="ru-RU" dirty="0"/>
              <a:t>:</a:t>
            </a:r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885419"/>
              </p:ext>
            </p:extLst>
          </p:nvPr>
        </p:nvGraphicFramePr>
        <p:xfrm>
          <a:off x="2417763" y="555625"/>
          <a:ext cx="4511675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" name="ISIS/Draw Sketch" r:id="rId3" imgW="3466800" imgH="1733400" progId="ISISServer">
                  <p:embed/>
                </p:oleObj>
              </mc:Choice>
              <mc:Fallback>
                <p:oleObj name="ISIS/Draw Sketch" r:id="rId3" imgW="3466800" imgH="173340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555625"/>
                        <a:ext cx="4511675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171012"/>
              </p:ext>
            </p:extLst>
          </p:nvPr>
        </p:nvGraphicFramePr>
        <p:xfrm>
          <a:off x="2813050" y="3716338"/>
          <a:ext cx="3719513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5" name="ISIS/Draw Sketch" r:id="rId5" imgW="2857320" imgH="1914480" progId="ISISServer">
                  <p:embed/>
                </p:oleObj>
              </mc:Choice>
              <mc:Fallback>
                <p:oleObj name="ISIS/Draw Sketch" r:id="rId5" imgW="2857320" imgH="191448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3716338"/>
                        <a:ext cx="3719513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3203575" y="0"/>
            <a:ext cx="2483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/>
              <a:t>ПУРИНОВІ ОСНОВИ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14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endParaRPr lang="ru-RU" dirty="0">
              <a:solidFill>
                <a:srgbClr val="000099"/>
              </a:solidFill>
            </a:endParaRPr>
          </a:p>
          <a:p>
            <a:pPr eaLnBrk="1" hangingPunct="1">
              <a:spcBef>
                <a:spcPts val="700"/>
              </a:spcBef>
            </a:pPr>
            <a:r>
              <a:rPr lang="ru-RU" dirty="0" err="1">
                <a:solidFill>
                  <a:srgbClr val="FF0000"/>
                </a:solidFill>
              </a:rPr>
              <a:t>Нуклеозиди</a:t>
            </a:r>
            <a:r>
              <a:rPr lang="ru-RU" dirty="0">
                <a:solidFill>
                  <a:srgbClr val="000099"/>
                </a:solidFill>
              </a:rPr>
              <a:t> (</a:t>
            </a:r>
            <a:r>
              <a:rPr lang="en-US" dirty="0">
                <a:solidFill>
                  <a:srgbClr val="000099"/>
                </a:solidFill>
              </a:rPr>
              <a:t>N-</a:t>
            </a:r>
            <a:r>
              <a:rPr lang="ru-RU" dirty="0" err="1">
                <a:solidFill>
                  <a:srgbClr val="000099"/>
                </a:solidFill>
              </a:rPr>
              <a:t>глікозиди</a:t>
            </a:r>
            <a:r>
              <a:rPr lang="ru-RU" dirty="0">
                <a:solidFill>
                  <a:srgbClr val="000099"/>
                </a:solidFill>
              </a:rPr>
              <a:t>), </a:t>
            </a:r>
            <a:r>
              <a:rPr lang="ru-RU" dirty="0" err="1">
                <a:solidFill>
                  <a:srgbClr val="000099"/>
                </a:solidFill>
              </a:rPr>
              <a:t>їх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агліконом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є </a:t>
            </a:r>
            <a:r>
              <a:rPr lang="ru-RU" dirty="0" err="1">
                <a:solidFill>
                  <a:srgbClr val="FF0000"/>
                </a:solidFill>
              </a:rPr>
              <a:t>гетероциклічні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основи</a:t>
            </a:r>
            <a:r>
              <a:rPr lang="ru-RU" dirty="0">
                <a:solidFill>
                  <a:srgbClr val="000099"/>
                </a:solidFill>
              </a:rPr>
              <a:t>, а </a:t>
            </a:r>
            <a:r>
              <a:rPr lang="ru-RU" dirty="0" err="1">
                <a:solidFill>
                  <a:srgbClr val="FF0000"/>
                </a:solidFill>
              </a:rPr>
              <a:t>цукровим</a:t>
            </a:r>
            <a:r>
              <a:rPr lang="ru-RU" dirty="0">
                <a:solidFill>
                  <a:srgbClr val="FF0000"/>
                </a:solidFill>
              </a:rPr>
              <a:t> фрагментом рибоза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або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дезоксирибоза</a:t>
            </a:r>
            <a:endParaRPr lang="ru-RU" dirty="0">
              <a:solidFill>
                <a:srgbClr val="FF0000"/>
              </a:solidFill>
            </a:endParaRPr>
          </a:p>
          <a:p>
            <a:pPr eaLnBrk="1" hangingPunct="1">
              <a:spcBef>
                <a:spcPts val="700"/>
              </a:spcBef>
            </a:pPr>
            <a:r>
              <a:rPr lang="ru-RU" dirty="0" err="1" smtClean="0">
                <a:solidFill>
                  <a:srgbClr val="000099"/>
                </a:solidFill>
              </a:rPr>
              <a:t>рибонуклеозиди</a:t>
            </a:r>
            <a:r>
              <a:rPr lang="ru-RU" dirty="0">
                <a:solidFill>
                  <a:srgbClr val="000099"/>
                </a:solidFill>
              </a:rPr>
              <a:t>;</a:t>
            </a:r>
          </a:p>
          <a:p>
            <a:pPr eaLnBrk="1" hangingPunct="1">
              <a:spcBef>
                <a:spcPts val="700"/>
              </a:spcBef>
            </a:pPr>
            <a:r>
              <a:rPr lang="ru-RU" dirty="0" err="1">
                <a:solidFill>
                  <a:srgbClr val="000099"/>
                </a:solidFill>
              </a:rPr>
              <a:t>дезоксирибонуклеозид</a:t>
            </a:r>
            <a:endParaRPr lang="ru-RU" dirty="0">
              <a:solidFill>
                <a:srgbClr val="000099"/>
              </a:solidFill>
            </a:endParaRPr>
          </a:p>
          <a:p>
            <a:pPr eaLnBrk="1" hangingPunct="1">
              <a:spcBef>
                <a:spcPts val="700"/>
              </a:spcBef>
            </a:pPr>
            <a:r>
              <a:rPr lang="ru-RU" dirty="0" err="1">
                <a:solidFill>
                  <a:srgbClr val="FF0000"/>
                </a:solidFill>
              </a:rPr>
              <a:t>Глікозидний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зв'язок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(</a:t>
            </a:r>
            <a:r>
              <a:rPr lang="ru-RU" dirty="0" err="1">
                <a:solidFill>
                  <a:srgbClr val="000099"/>
                </a:solidFill>
              </a:rPr>
              <a:t>між</a:t>
            </a:r>
            <a:endParaRPr lang="ru-RU" dirty="0">
              <a:solidFill>
                <a:srgbClr val="000099"/>
              </a:solidFill>
            </a:endParaRPr>
          </a:p>
          <a:p>
            <a:pPr eaLnBrk="1" hangingPunct="1">
              <a:spcBef>
                <a:spcPts val="700"/>
              </a:spcBef>
            </a:pPr>
            <a:r>
              <a:rPr lang="ru-RU" dirty="0">
                <a:solidFill>
                  <a:srgbClr val="000099"/>
                </a:solidFill>
              </a:rPr>
              <a:t>моносахаридом)</a:t>
            </a:r>
          </a:p>
          <a:p>
            <a:pPr eaLnBrk="1" hangingPunct="1">
              <a:spcBef>
                <a:spcPts val="700"/>
              </a:spcBef>
            </a:pPr>
            <a:r>
              <a:rPr lang="ru-RU" dirty="0">
                <a:solidFill>
                  <a:srgbClr val="000099"/>
                </a:solidFill>
              </a:rPr>
              <a:t>і основою</a:t>
            </a:r>
          </a:p>
          <a:p>
            <a:pPr eaLnBrk="1" hangingPunct="1">
              <a:spcBef>
                <a:spcPts val="700"/>
              </a:spcBef>
            </a:pPr>
            <a:r>
              <a:rPr lang="ru-RU" dirty="0" err="1">
                <a:solidFill>
                  <a:srgbClr val="FF0000"/>
                </a:solidFill>
              </a:rPr>
              <a:t>здійснюється</a:t>
            </a:r>
            <a:r>
              <a:rPr lang="ru-RU" dirty="0">
                <a:solidFill>
                  <a:srgbClr val="FF0000"/>
                </a:solidFill>
              </a:rPr>
              <a:t> за</a:t>
            </a:r>
          </a:p>
          <a:p>
            <a:pPr eaLnBrk="1" hangingPunct="1">
              <a:spcBef>
                <a:spcPts val="700"/>
              </a:spcBef>
            </a:pPr>
            <a:r>
              <a:rPr lang="ru-RU" dirty="0" err="1">
                <a:solidFill>
                  <a:srgbClr val="FF0000"/>
                </a:solidFill>
              </a:rPr>
              <a:t>участю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глікозидного</a:t>
            </a:r>
            <a:endParaRPr lang="ru-RU" dirty="0">
              <a:solidFill>
                <a:srgbClr val="FF0000"/>
              </a:solidFill>
            </a:endParaRPr>
          </a:p>
          <a:p>
            <a:pPr eaLnBrk="1" hangingPunct="1">
              <a:spcBef>
                <a:spcPts val="700"/>
              </a:spcBef>
            </a:pPr>
            <a:r>
              <a:rPr lang="ru-RU" dirty="0" err="1">
                <a:solidFill>
                  <a:srgbClr val="FF0000"/>
                </a:solidFill>
              </a:rPr>
              <a:t>гідроксилу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рибози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endParaRPr lang="ru-RU" dirty="0">
              <a:solidFill>
                <a:srgbClr val="FF0000"/>
              </a:solidFill>
            </a:endParaRPr>
          </a:p>
          <a:p>
            <a:pPr eaLnBrk="1" hangingPunct="1">
              <a:spcBef>
                <a:spcPts val="700"/>
              </a:spcBef>
            </a:pPr>
            <a:r>
              <a:rPr lang="ru-RU" dirty="0" err="1">
                <a:solidFill>
                  <a:srgbClr val="FF0000"/>
                </a:solidFill>
              </a:rPr>
              <a:t>дезоксирибози</a:t>
            </a:r>
            <a:r>
              <a:rPr lang="ru-RU" dirty="0">
                <a:solidFill>
                  <a:srgbClr val="FF0000"/>
                </a:solidFill>
              </a:rPr>
              <a:t> (1С) і</a:t>
            </a:r>
          </a:p>
          <a:p>
            <a:pPr eaLnBrk="1" hangingPunct="1">
              <a:spcBef>
                <a:spcPts val="700"/>
              </a:spcBef>
            </a:pPr>
            <a:r>
              <a:rPr lang="ru-RU" dirty="0" err="1">
                <a:solidFill>
                  <a:srgbClr val="FF0000"/>
                </a:solidFill>
              </a:rPr>
              <a:t>першого</a:t>
            </a:r>
            <a:r>
              <a:rPr lang="ru-RU" dirty="0">
                <a:solidFill>
                  <a:srgbClr val="FF0000"/>
                </a:solidFill>
              </a:rPr>
              <a:t> атома 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ru-RU" dirty="0">
              <a:solidFill>
                <a:srgbClr val="FF0000"/>
              </a:solidFill>
            </a:endParaRPr>
          </a:p>
          <a:p>
            <a:pPr eaLnBrk="1" hangingPunct="1">
              <a:spcBef>
                <a:spcPts val="700"/>
              </a:spcBef>
            </a:pPr>
            <a:r>
              <a:rPr lang="ru-RU" dirty="0" err="1">
                <a:solidFill>
                  <a:srgbClr val="FF0000"/>
                </a:solidFill>
              </a:rPr>
              <a:t>піримідинової</a:t>
            </a:r>
            <a:r>
              <a:rPr lang="ru-RU" dirty="0">
                <a:solidFill>
                  <a:srgbClr val="FF0000"/>
                </a:solidFill>
              </a:rPr>
              <a:t> (1</a:t>
            </a:r>
            <a:r>
              <a:rPr lang="en-US" dirty="0">
                <a:solidFill>
                  <a:srgbClr val="FF0000"/>
                </a:solidFill>
              </a:rPr>
              <a:t>N) </a:t>
            </a:r>
            <a:r>
              <a:rPr lang="ru-RU" dirty="0" err="1">
                <a:solidFill>
                  <a:srgbClr val="FF0000"/>
                </a:solidFill>
              </a:rPr>
              <a:t>основи</a:t>
            </a:r>
            <a:endParaRPr lang="ru-RU" dirty="0">
              <a:solidFill>
                <a:srgbClr val="FF0000"/>
              </a:solidFill>
            </a:endParaRPr>
          </a:p>
          <a:p>
            <a:pPr eaLnBrk="1" hangingPunct="1">
              <a:spcBef>
                <a:spcPts val="700"/>
              </a:spcBef>
            </a:pP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дев'ятого</a:t>
            </a:r>
            <a:r>
              <a:rPr lang="ru-RU" dirty="0">
                <a:solidFill>
                  <a:srgbClr val="FF0000"/>
                </a:solidFill>
              </a:rPr>
              <a:t> атому </a:t>
            </a:r>
            <a:r>
              <a:rPr lang="ru-RU" dirty="0" err="1">
                <a:solidFill>
                  <a:srgbClr val="FF0000"/>
                </a:solidFill>
              </a:rPr>
              <a:t>нітрогену</a:t>
            </a:r>
            <a:r>
              <a:rPr lang="ru-RU" dirty="0">
                <a:solidFill>
                  <a:srgbClr val="FF0000"/>
                </a:solidFill>
              </a:rPr>
              <a:t> (9</a:t>
            </a:r>
            <a:r>
              <a:rPr lang="en-US" dirty="0">
                <a:solidFill>
                  <a:srgbClr val="FF0000"/>
                </a:solidFill>
              </a:rPr>
              <a:t>N)</a:t>
            </a:r>
          </a:p>
          <a:p>
            <a:pPr eaLnBrk="1" hangingPunct="1">
              <a:spcBef>
                <a:spcPts val="700"/>
              </a:spcBef>
            </a:pPr>
            <a:r>
              <a:rPr lang="ru-RU" dirty="0" err="1">
                <a:solidFill>
                  <a:srgbClr val="FF0000"/>
                </a:solidFill>
              </a:rPr>
              <a:t>пуринової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основи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ts val="700"/>
              </a:spcBef>
            </a:pPr>
            <a:r>
              <a:rPr lang="ru-RU" dirty="0" err="1">
                <a:solidFill>
                  <a:srgbClr val="000099"/>
                </a:solidFill>
              </a:rPr>
              <a:t>Назви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нуклеозидів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піримідинового</a:t>
            </a:r>
            <a:r>
              <a:rPr lang="ru-RU" dirty="0">
                <a:solidFill>
                  <a:srgbClr val="000099"/>
                </a:solidFill>
              </a:rPr>
              <a:t> ряду: </a:t>
            </a:r>
            <a:r>
              <a:rPr lang="ru-RU" dirty="0" err="1">
                <a:solidFill>
                  <a:srgbClr val="000099"/>
                </a:solidFill>
              </a:rPr>
              <a:t>Ури</a:t>
            </a:r>
            <a:r>
              <a:rPr lang="ru-RU" dirty="0" err="1">
                <a:solidFill>
                  <a:srgbClr val="FF0000"/>
                </a:solidFill>
              </a:rPr>
              <a:t>дин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 smtClean="0">
                <a:solidFill>
                  <a:srgbClr val="000099"/>
                </a:solidFill>
              </a:rPr>
              <a:t>Тимі</a:t>
            </a:r>
            <a:r>
              <a:rPr lang="ru-RU" dirty="0" err="1" smtClean="0">
                <a:solidFill>
                  <a:srgbClr val="FF0000"/>
                </a:solidFill>
              </a:rPr>
              <a:t>дин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Цити</a:t>
            </a:r>
            <a:r>
              <a:rPr lang="ru-RU" dirty="0" err="1">
                <a:solidFill>
                  <a:srgbClr val="FF0000"/>
                </a:solidFill>
              </a:rPr>
              <a:t>дин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ts val="700"/>
              </a:spcBef>
            </a:pPr>
            <a:r>
              <a:rPr lang="ru-RU" dirty="0" err="1">
                <a:solidFill>
                  <a:srgbClr val="000099"/>
                </a:solidFill>
              </a:rPr>
              <a:t>Назви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нуклеозидів</a:t>
            </a:r>
            <a:r>
              <a:rPr lang="ru-RU" dirty="0">
                <a:solidFill>
                  <a:srgbClr val="000099"/>
                </a:solidFill>
              </a:rPr>
              <a:t> пуринового ряду: Адено</a:t>
            </a:r>
            <a:r>
              <a:rPr lang="ru-RU" dirty="0">
                <a:solidFill>
                  <a:srgbClr val="FF0000"/>
                </a:solidFill>
              </a:rPr>
              <a:t>зин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Гуано</a:t>
            </a:r>
            <a:r>
              <a:rPr lang="ru-RU" dirty="0" err="1">
                <a:solidFill>
                  <a:srgbClr val="FF0000"/>
                </a:solidFill>
              </a:rPr>
              <a:t>зин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7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118903"/>
              </p:ext>
            </p:extLst>
          </p:nvPr>
        </p:nvGraphicFramePr>
        <p:xfrm>
          <a:off x="3707904" y="1009755"/>
          <a:ext cx="5393234" cy="407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1" name="ISIS/Draw Sketch" r:id="rId3" imgW="5368290" imgH="4845050" progId="ISISServer">
                  <p:embed/>
                </p:oleObj>
              </mc:Choice>
              <mc:Fallback>
                <p:oleObj name="ISIS/Draw Sketch" r:id="rId3" imgW="5368290" imgH="484505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009755"/>
                        <a:ext cx="5393234" cy="4075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0" dirty="0" err="1"/>
              <a:t>Нуклеотиди</a:t>
            </a:r>
            <a:r>
              <a:rPr lang="ru-RU" b="0" dirty="0"/>
              <a:t> - </a:t>
            </a:r>
            <a:r>
              <a:rPr lang="ru-RU" b="0" dirty="0" err="1"/>
              <a:t>продукти</a:t>
            </a:r>
            <a:r>
              <a:rPr lang="ru-RU" b="0" dirty="0"/>
              <a:t> </a:t>
            </a:r>
            <a:r>
              <a:rPr lang="ru-RU" b="0" dirty="0" err="1"/>
              <a:t>фосфорилювання</a:t>
            </a:r>
            <a:r>
              <a:rPr lang="ru-RU" b="0" dirty="0"/>
              <a:t> </a:t>
            </a:r>
            <a:r>
              <a:rPr lang="ru-RU" b="0" dirty="0" err="1"/>
              <a:t>нуклеозидів</a:t>
            </a:r>
            <a:r>
              <a:rPr lang="ru-RU" b="0" dirty="0"/>
              <a:t>. </a:t>
            </a:r>
            <a:r>
              <a:rPr lang="ru-RU" b="0" dirty="0" err="1"/>
              <a:t>Це</a:t>
            </a:r>
            <a:r>
              <a:rPr lang="ru-RU" b="0" dirty="0"/>
              <a:t> </a:t>
            </a:r>
            <a:r>
              <a:rPr lang="ru-RU" b="0" dirty="0" err="1"/>
              <a:t>фосфати</a:t>
            </a:r>
            <a:r>
              <a:rPr lang="ru-RU" b="0" dirty="0"/>
              <a:t> </a:t>
            </a:r>
            <a:r>
              <a:rPr lang="ru-RU" b="0" dirty="0" err="1"/>
              <a:t>нуклеозидів</a:t>
            </a:r>
            <a:r>
              <a:rPr lang="ru-RU" b="0" dirty="0"/>
              <a:t> по 5</a:t>
            </a:r>
            <a:r>
              <a:rPr lang="ru-RU" b="0" baseline="30000" dirty="0"/>
              <a:t>|</a:t>
            </a:r>
            <a:r>
              <a:rPr lang="ru-RU" b="0" dirty="0"/>
              <a:t> - </a:t>
            </a:r>
            <a:r>
              <a:rPr lang="ru-RU" b="0" dirty="0" err="1"/>
              <a:t>положенню</a:t>
            </a:r>
            <a:r>
              <a:rPr lang="ru-RU" b="0" dirty="0"/>
              <a:t> </a:t>
            </a:r>
            <a:r>
              <a:rPr lang="ru-RU" b="0" dirty="0" err="1"/>
              <a:t>залишку</a:t>
            </a:r>
            <a:r>
              <a:rPr lang="ru-RU" b="0" dirty="0"/>
              <a:t> моносахарида: </a:t>
            </a:r>
            <a:r>
              <a:rPr lang="ru-RU" b="0" dirty="0" err="1">
                <a:solidFill>
                  <a:srgbClr val="FF0000"/>
                </a:solidFill>
              </a:rPr>
              <a:t>рибонуклеотиди</a:t>
            </a:r>
            <a:r>
              <a:rPr lang="ru-RU" b="0" dirty="0">
                <a:solidFill>
                  <a:srgbClr val="FF0000"/>
                </a:solidFill>
              </a:rPr>
              <a:t>  (</a:t>
            </a:r>
            <a:r>
              <a:rPr lang="ru-RU" b="0" dirty="0" err="1">
                <a:solidFill>
                  <a:srgbClr val="FF0000"/>
                </a:solidFill>
              </a:rPr>
              <a:t>мономери</a:t>
            </a:r>
            <a:r>
              <a:rPr lang="ru-RU" b="0" dirty="0">
                <a:solidFill>
                  <a:srgbClr val="FF0000"/>
                </a:solidFill>
              </a:rPr>
              <a:t> РНК) </a:t>
            </a:r>
            <a:r>
              <a:rPr lang="ru-RU" b="0" dirty="0"/>
              <a:t>і </a:t>
            </a:r>
            <a:r>
              <a:rPr lang="ru-RU" b="0" dirty="0" err="1" smtClean="0">
                <a:solidFill>
                  <a:srgbClr val="FF0000"/>
                </a:solidFill>
              </a:rPr>
              <a:t>дезоксирибонуклеоти</a:t>
            </a:r>
            <a:r>
              <a:rPr lang="ru-RU" b="0" dirty="0" smtClean="0">
                <a:solidFill>
                  <a:srgbClr val="FF0000"/>
                </a:solidFill>
              </a:rPr>
              <a:t> </a:t>
            </a:r>
            <a:r>
              <a:rPr lang="ru-RU" b="0" dirty="0">
                <a:solidFill>
                  <a:srgbClr val="FF0000"/>
                </a:solidFill>
              </a:rPr>
              <a:t>(</a:t>
            </a:r>
            <a:r>
              <a:rPr lang="ru-RU" b="0" dirty="0" err="1">
                <a:solidFill>
                  <a:srgbClr val="FF0000"/>
                </a:solidFill>
              </a:rPr>
              <a:t>мономери</a:t>
            </a:r>
            <a:r>
              <a:rPr lang="ru-RU" b="0" dirty="0">
                <a:solidFill>
                  <a:srgbClr val="FF0000"/>
                </a:solidFill>
              </a:rPr>
              <a:t> ДНК) </a:t>
            </a:r>
            <a:r>
              <a:rPr lang="ru-RU" b="0" dirty="0"/>
              <a:t>. </a:t>
            </a:r>
            <a:r>
              <a:rPr lang="ru-RU" b="0" dirty="0" err="1"/>
              <a:t>Фосфатна</a:t>
            </a:r>
            <a:r>
              <a:rPr lang="ru-RU" b="0" dirty="0"/>
              <a:t> </a:t>
            </a:r>
            <a:r>
              <a:rPr lang="ru-RU" b="0" dirty="0" err="1"/>
              <a:t>група</a:t>
            </a:r>
            <a:r>
              <a:rPr lang="ru-RU" b="0" dirty="0"/>
              <a:t> (</a:t>
            </a:r>
            <a:r>
              <a:rPr lang="ru-RU" b="0" dirty="0" err="1"/>
              <a:t>має</a:t>
            </a:r>
            <a:r>
              <a:rPr lang="ru-RU" b="0" dirty="0"/>
              <a:t> </a:t>
            </a:r>
            <a:r>
              <a:rPr lang="ru-RU" b="0" dirty="0" err="1"/>
              <a:t>кислотні</a:t>
            </a:r>
            <a:r>
              <a:rPr lang="ru-RU" b="0" dirty="0"/>
              <a:t> </a:t>
            </a:r>
            <a:r>
              <a:rPr lang="ru-RU" b="0" dirty="0" err="1"/>
              <a:t>властивості</a:t>
            </a:r>
            <a:r>
              <a:rPr lang="ru-RU" b="0" dirty="0"/>
              <a:t> ) </a:t>
            </a:r>
            <a:r>
              <a:rPr lang="ru-RU" b="0" dirty="0" err="1"/>
              <a:t>знаходиться</a:t>
            </a:r>
            <a:r>
              <a:rPr lang="ru-RU" b="0" dirty="0"/>
              <a:t> в 3 '</a:t>
            </a:r>
            <a:r>
              <a:rPr lang="ru-RU" b="0" dirty="0" err="1"/>
              <a:t>або</a:t>
            </a:r>
            <a:r>
              <a:rPr lang="ru-RU" b="0" dirty="0"/>
              <a:t> 5' </a:t>
            </a:r>
            <a:r>
              <a:rPr lang="ru-RU" b="0" dirty="0" err="1"/>
              <a:t>положенні</a:t>
            </a:r>
            <a:r>
              <a:rPr lang="ru-RU" b="0" dirty="0"/>
              <a:t> =&gt; </a:t>
            </a:r>
            <a:r>
              <a:rPr lang="ru-RU" b="0" dirty="0" err="1"/>
              <a:t>нуклеотиди</a:t>
            </a:r>
            <a:r>
              <a:rPr lang="ru-RU" b="0" dirty="0"/>
              <a:t> - </a:t>
            </a:r>
            <a:r>
              <a:rPr lang="ru-RU" b="0" dirty="0" err="1"/>
              <a:t>це</a:t>
            </a:r>
            <a:r>
              <a:rPr lang="ru-RU" b="0" dirty="0"/>
              <a:t> </a:t>
            </a:r>
            <a:r>
              <a:rPr lang="ru-RU" b="0" dirty="0" err="1"/>
              <a:t>естери</a:t>
            </a:r>
            <a:r>
              <a:rPr lang="ru-RU" b="0" dirty="0"/>
              <a:t> і </a:t>
            </a:r>
            <a:r>
              <a:rPr lang="ru-RU" b="0" dirty="0" err="1"/>
              <a:t>кислоти</a:t>
            </a:r>
            <a:r>
              <a:rPr lang="ru-RU" b="0" dirty="0"/>
              <a:t>.</a:t>
            </a:r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endParaRPr lang="ru-RU" b="0" dirty="0"/>
          </a:p>
          <a:p>
            <a:pPr eaLnBrk="1" hangingPunct="1"/>
            <a:r>
              <a:rPr lang="ru-RU" b="0" dirty="0" err="1"/>
              <a:t>Відомі</a:t>
            </a:r>
            <a:r>
              <a:rPr lang="ru-RU" b="0" dirty="0"/>
              <a:t> </a:t>
            </a:r>
            <a:r>
              <a:rPr lang="ru-RU" b="0" dirty="0" err="1"/>
              <a:t>нуклеотиди</a:t>
            </a:r>
            <a:r>
              <a:rPr lang="ru-RU" b="0" dirty="0"/>
              <a:t>,</a:t>
            </a:r>
          </a:p>
          <a:p>
            <a:pPr eaLnBrk="1" hangingPunct="1"/>
            <a:r>
              <a:rPr lang="ru-RU" b="0" dirty="0"/>
              <a:t>в </a:t>
            </a:r>
            <a:r>
              <a:rPr lang="ru-RU" b="0" dirty="0" err="1"/>
              <a:t>яких</a:t>
            </a:r>
            <a:r>
              <a:rPr lang="ru-RU" b="0" dirty="0"/>
              <a:t> </a:t>
            </a:r>
            <a:r>
              <a:rPr lang="ru-RU" b="0" dirty="0" err="1"/>
              <a:t>фосфорна</a:t>
            </a:r>
            <a:endParaRPr lang="ru-RU" b="0" dirty="0"/>
          </a:p>
          <a:p>
            <a:pPr eaLnBrk="1" hangingPunct="1"/>
            <a:r>
              <a:rPr lang="ru-RU" b="0" dirty="0"/>
              <a:t>кислота </a:t>
            </a:r>
            <a:r>
              <a:rPr lang="ru-RU" b="0" dirty="0" err="1"/>
              <a:t>етерифікує</a:t>
            </a:r>
            <a:endParaRPr lang="ru-RU" b="0" dirty="0"/>
          </a:p>
          <a:p>
            <a:pPr eaLnBrk="1" hangingPunct="1"/>
            <a:r>
              <a:rPr lang="ru-RU" b="0" dirty="0" err="1"/>
              <a:t>дві</a:t>
            </a:r>
            <a:r>
              <a:rPr lang="ru-RU" b="0" dirty="0"/>
              <a:t> ОН </a:t>
            </a:r>
            <a:r>
              <a:rPr lang="ru-RU" b="0" dirty="0" err="1"/>
              <a:t>групи</a:t>
            </a:r>
            <a:r>
              <a:rPr lang="ru-RU" b="0" dirty="0"/>
              <a:t> - 3 </a:t>
            </a:r>
            <a:r>
              <a:rPr lang="ru-RU" b="0" baseline="30000" dirty="0"/>
              <a:t>|</a:t>
            </a:r>
            <a:r>
              <a:rPr lang="ru-RU" b="0" dirty="0"/>
              <a:t> і 5 </a:t>
            </a:r>
            <a:r>
              <a:rPr lang="ru-RU" b="0" baseline="30000" dirty="0"/>
              <a:t>|</a:t>
            </a:r>
            <a:r>
              <a:rPr lang="ru-RU" b="0" dirty="0"/>
              <a:t>:</a:t>
            </a:r>
          </a:p>
          <a:p>
            <a:pPr eaLnBrk="1" hangingPunct="1"/>
            <a:r>
              <a:rPr lang="ru-RU" b="0" dirty="0" err="1"/>
              <a:t>циклічна</a:t>
            </a:r>
            <a:r>
              <a:rPr lang="ru-RU" b="0" dirty="0"/>
              <a:t> 3 </a:t>
            </a:r>
            <a:r>
              <a:rPr lang="ru-RU" b="0" baseline="30000" dirty="0"/>
              <a:t>|</a:t>
            </a:r>
            <a:r>
              <a:rPr lang="ru-RU" b="0" dirty="0"/>
              <a:t>, 5 </a:t>
            </a:r>
            <a:r>
              <a:rPr lang="ru-RU" b="0" baseline="30000" dirty="0"/>
              <a:t>|</a:t>
            </a:r>
          </a:p>
          <a:p>
            <a:pPr eaLnBrk="1" hangingPunct="1"/>
            <a:r>
              <a:rPr lang="ru-RU" b="0" dirty="0"/>
              <a:t>- </a:t>
            </a:r>
            <a:r>
              <a:rPr lang="ru-RU" b="0" dirty="0" err="1"/>
              <a:t>аденілова</a:t>
            </a:r>
            <a:r>
              <a:rPr lang="ru-RU" b="0" dirty="0"/>
              <a:t> (</a:t>
            </a:r>
            <a:r>
              <a:rPr lang="ru-RU" b="0" dirty="0" err="1"/>
              <a:t>цАМФ</a:t>
            </a:r>
            <a:r>
              <a:rPr lang="ru-RU" b="0" dirty="0"/>
              <a:t>)</a:t>
            </a:r>
          </a:p>
          <a:p>
            <a:pPr eaLnBrk="1" hangingPunct="1"/>
            <a:r>
              <a:rPr lang="ru-RU" b="0" dirty="0"/>
              <a:t>і </a:t>
            </a:r>
            <a:r>
              <a:rPr lang="ru-RU" b="0" dirty="0" err="1"/>
              <a:t>циклічна</a:t>
            </a:r>
            <a:r>
              <a:rPr lang="ru-RU" b="0" dirty="0"/>
              <a:t> 3 </a:t>
            </a:r>
            <a:r>
              <a:rPr lang="ru-RU" b="0" baseline="30000" dirty="0"/>
              <a:t>|</a:t>
            </a:r>
            <a:r>
              <a:rPr lang="ru-RU" b="0" dirty="0"/>
              <a:t>, 5 </a:t>
            </a:r>
            <a:r>
              <a:rPr lang="ru-RU" b="0" baseline="30000" dirty="0"/>
              <a:t>|</a:t>
            </a:r>
          </a:p>
          <a:p>
            <a:pPr eaLnBrk="1" hangingPunct="1"/>
            <a:r>
              <a:rPr lang="ru-RU" b="0" dirty="0"/>
              <a:t>- </a:t>
            </a:r>
            <a:r>
              <a:rPr lang="ru-RU" b="0" dirty="0" err="1"/>
              <a:t>гуанілова</a:t>
            </a:r>
            <a:r>
              <a:rPr lang="ru-RU" b="0" dirty="0"/>
              <a:t> (</a:t>
            </a:r>
            <a:r>
              <a:rPr lang="ru-RU" b="0" dirty="0" err="1"/>
              <a:t>цГМФ</a:t>
            </a:r>
            <a:r>
              <a:rPr lang="ru-RU" b="0" dirty="0"/>
              <a:t>)</a:t>
            </a:r>
          </a:p>
          <a:p>
            <a:pPr eaLnBrk="1" hangingPunct="1"/>
            <a:r>
              <a:rPr lang="ru-RU" b="0" dirty="0" err="1"/>
              <a:t>кислоти</a:t>
            </a:r>
            <a:r>
              <a:rPr lang="ru-RU" b="0" dirty="0"/>
              <a:t>.</a:t>
            </a:r>
            <a:endParaRPr lang="ru-RU" b="0" dirty="0">
              <a:solidFill>
                <a:srgbClr val="000099"/>
              </a:solidFill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0" y="224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011578"/>
              </p:ext>
            </p:extLst>
          </p:nvPr>
        </p:nvGraphicFramePr>
        <p:xfrm>
          <a:off x="2915816" y="4248150"/>
          <a:ext cx="5919788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6" name="ISIS/Draw Sketch" r:id="rId3" imgW="5378450" imgH="2369820" progId="ISISServer">
                  <p:embed/>
                </p:oleObj>
              </mc:Choice>
              <mc:Fallback>
                <p:oleObj name="ISIS/Draw Sketch" r:id="rId3" imgW="5378450" imgH="236982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248150"/>
                        <a:ext cx="5919788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05118A-EEED-4B48-BF9A-5D5F88C8E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5" y="1268760"/>
            <a:ext cx="5814642" cy="284940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b="0" dirty="0"/>
              <a:t>	</a:t>
            </a:r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r>
              <a:rPr lang="uk-UA" sz="2000" dirty="0" smtClean="0">
                <a:solidFill>
                  <a:srgbClr val="660033"/>
                </a:solidFill>
              </a:rPr>
              <a:t>Утворення </a:t>
            </a:r>
            <a:r>
              <a:rPr lang="uk-UA" sz="2000" dirty="0" err="1" smtClean="0">
                <a:solidFill>
                  <a:srgbClr val="660033"/>
                </a:solidFill>
              </a:rPr>
              <a:t>НК</a:t>
            </a:r>
            <a:r>
              <a:rPr lang="uk-UA" sz="2000" dirty="0" smtClean="0">
                <a:solidFill>
                  <a:srgbClr val="660033"/>
                </a:solidFill>
              </a:rPr>
              <a:t> - </a:t>
            </a:r>
            <a:r>
              <a:rPr lang="uk-UA" sz="2000" dirty="0" err="1" smtClean="0">
                <a:solidFill>
                  <a:srgbClr val="660033"/>
                </a:solidFill>
              </a:rPr>
              <a:t>полінуклеотида</a:t>
            </a:r>
            <a:r>
              <a:rPr lang="ru-RU" sz="2000" dirty="0" smtClean="0">
                <a:solidFill>
                  <a:srgbClr val="660033"/>
                </a:solidFill>
              </a:rPr>
              <a:t>:</a:t>
            </a:r>
            <a:endParaRPr lang="ru-RU" sz="2000" dirty="0">
              <a:solidFill>
                <a:srgbClr val="660033"/>
              </a:solidFill>
            </a:endParaRPr>
          </a:p>
          <a:p>
            <a:pPr algn="just" eaLnBrk="1" hangingPunct="1"/>
            <a:r>
              <a:rPr lang="uk-UA" sz="2000" dirty="0" smtClean="0">
                <a:solidFill>
                  <a:srgbClr val="660033"/>
                </a:solidFill>
              </a:rPr>
              <a:t>Нуклеотиди зв'язуються фосфатною</a:t>
            </a:r>
          </a:p>
          <a:p>
            <a:pPr algn="just" eaLnBrk="1" hangingPunct="1"/>
            <a:r>
              <a:rPr lang="uk-UA" sz="2000" dirty="0" smtClean="0">
                <a:solidFill>
                  <a:srgbClr val="660033"/>
                </a:solidFill>
              </a:rPr>
              <a:t>групою </a:t>
            </a:r>
            <a:r>
              <a:rPr lang="ru-RU" sz="2000" dirty="0" smtClean="0">
                <a:solidFill>
                  <a:srgbClr val="660033"/>
                </a:solidFill>
              </a:rPr>
              <a:t>з </a:t>
            </a:r>
            <a:r>
              <a:rPr lang="ru-RU" sz="2000" dirty="0">
                <a:solidFill>
                  <a:srgbClr val="660033"/>
                </a:solidFill>
              </a:rPr>
              <a:t>С-3 </a:t>
            </a:r>
            <a:r>
              <a:rPr lang="ru-RU" sz="2000" baseline="30000" dirty="0">
                <a:solidFill>
                  <a:srgbClr val="660033"/>
                </a:solidFill>
              </a:rPr>
              <a:t>| </a:t>
            </a:r>
            <a:r>
              <a:rPr lang="ru-RU" sz="2000" dirty="0">
                <a:solidFill>
                  <a:srgbClr val="660033"/>
                </a:solidFill>
              </a:rPr>
              <a:t>моносахариду</a:t>
            </a:r>
          </a:p>
          <a:p>
            <a:pPr algn="just" eaLnBrk="1" hangingPunct="1"/>
            <a:r>
              <a:rPr lang="ru-RU" sz="2000" dirty="0" err="1">
                <a:solidFill>
                  <a:srgbClr val="660033"/>
                </a:solidFill>
              </a:rPr>
              <a:t>попереднього</a:t>
            </a:r>
            <a:r>
              <a:rPr lang="ru-RU" sz="2000" dirty="0">
                <a:solidFill>
                  <a:srgbClr val="660033"/>
                </a:solidFill>
              </a:rPr>
              <a:t> мононуклеотида і</a:t>
            </a:r>
          </a:p>
          <a:p>
            <a:pPr algn="just" eaLnBrk="1" hangingPunct="1"/>
            <a:r>
              <a:rPr lang="ru-RU" sz="2000" dirty="0">
                <a:solidFill>
                  <a:srgbClr val="660033"/>
                </a:solidFill>
              </a:rPr>
              <a:t>з С-5 </a:t>
            </a:r>
            <a:r>
              <a:rPr lang="ru-RU" sz="2000" baseline="30000" dirty="0">
                <a:solidFill>
                  <a:srgbClr val="660033"/>
                </a:solidFill>
              </a:rPr>
              <a:t>|</a:t>
            </a:r>
            <a:r>
              <a:rPr lang="ru-RU" sz="2000" dirty="0">
                <a:solidFill>
                  <a:srgbClr val="660033"/>
                </a:solidFill>
              </a:rPr>
              <a:t> </a:t>
            </a:r>
            <a:r>
              <a:rPr lang="ru-RU" sz="2000" dirty="0" err="1">
                <a:solidFill>
                  <a:srgbClr val="660033"/>
                </a:solidFill>
              </a:rPr>
              <a:t>подальшого</a:t>
            </a:r>
            <a:r>
              <a:rPr lang="ru-RU" sz="2000" dirty="0">
                <a:solidFill>
                  <a:srgbClr val="660033"/>
                </a:solidFill>
              </a:rPr>
              <a:t> мононуклеотида:</a:t>
            </a:r>
          </a:p>
          <a:p>
            <a:pPr algn="just" eaLnBrk="1" hangingPunct="1"/>
            <a:endParaRPr lang="ru-RU" sz="2000" dirty="0">
              <a:solidFill>
                <a:srgbClr val="660033"/>
              </a:solidFill>
            </a:endParaRPr>
          </a:p>
          <a:p>
            <a:pPr algn="just" eaLnBrk="1" hangingPunct="1"/>
            <a:r>
              <a:rPr lang="ru-RU" sz="2000" dirty="0" err="1">
                <a:solidFill>
                  <a:srgbClr val="660033"/>
                </a:solidFill>
              </a:rPr>
              <a:t>Генетична</a:t>
            </a:r>
            <a:r>
              <a:rPr lang="ru-RU" sz="2000" dirty="0">
                <a:solidFill>
                  <a:srgbClr val="660033"/>
                </a:solidFill>
              </a:rPr>
              <a:t> </a:t>
            </a:r>
            <a:r>
              <a:rPr lang="ru-RU" sz="2000" dirty="0" err="1">
                <a:solidFill>
                  <a:srgbClr val="660033"/>
                </a:solidFill>
              </a:rPr>
              <a:t>інформація</a:t>
            </a:r>
            <a:r>
              <a:rPr lang="ru-RU" sz="2000" dirty="0">
                <a:solidFill>
                  <a:srgbClr val="660033"/>
                </a:solidFill>
              </a:rPr>
              <a:t> записана</a:t>
            </a:r>
          </a:p>
          <a:p>
            <a:pPr algn="just" eaLnBrk="1" hangingPunct="1"/>
            <a:r>
              <a:rPr lang="ru-RU" sz="2000" dirty="0">
                <a:solidFill>
                  <a:srgbClr val="660033"/>
                </a:solidFill>
              </a:rPr>
              <a:t>(</a:t>
            </a:r>
            <a:r>
              <a:rPr lang="ru-RU" sz="2000" dirty="0" err="1">
                <a:solidFill>
                  <a:srgbClr val="660033"/>
                </a:solidFill>
              </a:rPr>
              <a:t>закодована</a:t>
            </a:r>
            <a:r>
              <a:rPr lang="ru-RU" sz="2000" dirty="0">
                <a:solidFill>
                  <a:srgbClr val="660033"/>
                </a:solidFill>
              </a:rPr>
              <a:t>) в </a:t>
            </a:r>
            <a:r>
              <a:rPr lang="ru-RU" sz="2000" dirty="0" err="1">
                <a:solidFill>
                  <a:srgbClr val="660033"/>
                </a:solidFill>
              </a:rPr>
              <a:t>нуклеотидній</a:t>
            </a:r>
            <a:endParaRPr lang="ru-RU" sz="2000" dirty="0">
              <a:solidFill>
                <a:srgbClr val="660033"/>
              </a:solidFill>
            </a:endParaRPr>
          </a:p>
          <a:p>
            <a:pPr algn="just" eaLnBrk="1" hangingPunct="1"/>
            <a:r>
              <a:rPr lang="ru-RU" sz="2000" dirty="0" err="1">
                <a:solidFill>
                  <a:srgbClr val="660033"/>
                </a:solidFill>
              </a:rPr>
              <a:t>послідовності</a:t>
            </a:r>
            <a:r>
              <a:rPr lang="ru-RU" sz="2000" dirty="0">
                <a:solidFill>
                  <a:srgbClr val="660033"/>
                </a:solidFill>
              </a:rPr>
              <a:t> (</a:t>
            </a:r>
            <a:r>
              <a:rPr lang="ru-RU" sz="2000" dirty="0" err="1">
                <a:solidFill>
                  <a:srgbClr val="660033"/>
                </a:solidFill>
              </a:rPr>
              <a:t>первинна</a:t>
            </a:r>
            <a:r>
              <a:rPr lang="ru-RU" sz="2000" dirty="0">
                <a:solidFill>
                  <a:srgbClr val="660033"/>
                </a:solidFill>
              </a:rPr>
              <a:t> структура) ДНК.</a:t>
            </a:r>
            <a:endParaRPr lang="ru-RU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r>
              <a:rPr lang="ru-RU" b="0" dirty="0"/>
              <a:t>                                                                        </a:t>
            </a:r>
            <a:r>
              <a:rPr lang="ru-RU" sz="2400" dirty="0" err="1">
                <a:solidFill>
                  <a:srgbClr val="990000"/>
                </a:solidFill>
              </a:rPr>
              <a:t>дА</a:t>
            </a:r>
            <a:r>
              <a:rPr lang="ru-RU" sz="2400" dirty="0">
                <a:solidFill>
                  <a:srgbClr val="990000"/>
                </a:solidFill>
              </a:rPr>
              <a:t>- </a:t>
            </a:r>
            <a:r>
              <a:rPr lang="ru-RU" sz="2400" dirty="0" err="1">
                <a:solidFill>
                  <a:srgbClr val="990000"/>
                </a:solidFill>
              </a:rPr>
              <a:t>дЦ</a:t>
            </a:r>
            <a:r>
              <a:rPr lang="ru-RU" sz="2400" dirty="0">
                <a:solidFill>
                  <a:srgbClr val="990000"/>
                </a:solidFill>
              </a:rPr>
              <a:t>- </a:t>
            </a:r>
            <a:r>
              <a:rPr lang="ru-RU" sz="2400" dirty="0" err="1">
                <a:solidFill>
                  <a:srgbClr val="990000"/>
                </a:solidFill>
              </a:rPr>
              <a:t>дГ</a:t>
            </a:r>
            <a:r>
              <a:rPr lang="ru-RU" sz="2400" dirty="0">
                <a:solidFill>
                  <a:srgbClr val="990000"/>
                </a:solidFill>
              </a:rPr>
              <a:t>- Т</a:t>
            </a:r>
            <a:r>
              <a:rPr lang="ru-RU" b="0" dirty="0"/>
              <a:t> </a:t>
            </a:r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  <a:p>
            <a:pPr algn="just" eaLnBrk="1" hangingPunct="1"/>
            <a:endParaRPr lang="ru-RU" b="0" dirty="0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3779838" y="0"/>
          <a:ext cx="4652962" cy="651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8" name="ISIS/Draw Sketch" r:id="rId3" imgW="5168458" imgH="7238894" progId="ISISServer">
                  <p:embed/>
                </p:oleObj>
              </mc:Choice>
              <mc:Fallback>
                <p:oleObj name="ISIS/Draw Sketch" r:id="rId3" imgW="5168458" imgH="7238894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0"/>
                        <a:ext cx="4652962" cy="651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-16449" y="-19472"/>
            <a:ext cx="9144000" cy="64633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0" dirty="0"/>
              <a:t>  	</a:t>
            </a:r>
            <a:r>
              <a:rPr lang="uk-UA" dirty="0" smtClean="0">
                <a:solidFill>
                  <a:srgbClr val="990000"/>
                </a:solidFill>
              </a:rPr>
              <a:t>Вторинна структура </a:t>
            </a:r>
            <a:r>
              <a:rPr lang="uk-UA" dirty="0" err="1" smtClean="0">
                <a:solidFill>
                  <a:srgbClr val="990000"/>
                </a:solidFill>
              </a:rPr>
              <a:t>ДНК</a:t>
            </a:r>
            <a:r>
              <a:rPr lang="uk-UA" dirty="0" smtClean="0">
                <a:solidFill>
                  <a:srgbClr val="990000"/>
                </a:solidFill>
              </a:rPr>
              <a:t> - просторова організація </a:t>
            </a:r>
            <a:r>
              <a:rPr lang="uk-UA" dirty="0" err="1" smtClean="0">
                <a:solidFill>
                  <a:srgbClr val="990000"/>
                </a:solidFill>
              </a:rPr>
              <a:t>полінуклеотидних</a:t>
            </a:r>
            <a:r>
              <a:rPr lang="uk-UA" dirty="0" smtClean="0">
                <a:solidFill>
                  <a:srgbClr val="990000"/>
                </a:solidFill>
              </a:rPr>
              <a:t> ланцюгів - подвійна </a:t>
            </a:r>
            <a:r>
              <a:rPr lang="uk-UA" dirty="0" err="1" smtClean="0">
                <a:solidFill>
                  <a:srgbClr val="990000"/>
                </a:solidFill>
              </a:rPr>
              <a:t>праворучзакручена</a:t>
            </a:r>
            <a:r>
              <a:rPr lang="uk-UA" dirty="0" smtClean="0">
                <a:solidFill>
                  <a:srgbClr val="990000"/>
                </a:solidFill>
              </a:rPr>
              <a:t> спіраль, стабілізована водневими зв'язками між комплементарними азотистими основами двох </a:t>
            </a:r>
            <a:r>
              <a:rPr lang="ru-RU" dirty="0" smtClean="0">
                <a:solidFill>
                  <a:srgbClr val="990000"/>
                </a:solidFill>
              </a:rPr>
              <a:t>ниток</a:t>
            </a:r>
            <a:r>
              <a:rPr lang="ru-RU" dirty="0">
                <a:solidFill>
                  <a:srgbClr val="990000"/>
                </a:solidFill>
              </a:rPr>
              <a:t>: </a:t>
            </a:r>
            <a:r>
              <a:rPr lang="en-US" dirty="0">
                <a:solidFill>
                  <a:srgbClr val="990000"/>
                </a:solidFill>
              </a:rPr>
              <a:t>d </a:t>
            </a:r>
            <a:r>
              <a:rPr lang="ru-RU" dirty="0" err="1">
                <a:solidFill>
                  <a:srgbClr val="990000"/>
                </a:solidFill>
              </a:rPr>
              <a:t>спіралі</a:t>
            </a:r>
            <a:r>
              <a:rPr lang="ru-RU" dirty="0">
                <a:solidFill>
                  <a:srgbClr val="990000"/>
                </a:solidFill>
              </a:rPr>
              <a:t> - 1,8-2,0 </a:t>
            </a:r>
            <a:r>
              <a:rPr lang="ru-RU" dirty="0" err="1">
                <a:solidFill>
                  <a:srgbClr val="990000"/>
                </a:solidFill>
              </a:rPr>
              <a:t>нм</a:t>
            </a:r>
            <a:r>
              <a:rPr lang="ru-RU" dirty="0">
                <a:solidFill>
                  <a:srgbClr val="990000"/>
                </a:solidFill>
              </a:rPr>
              <a:t>., в кожному витку 10 пар основ, </a:t>
            </a:r>
            <a:r>
              <a:rPr lang="ru-RU" dirty="0" err="1">
                <a:solidFill>
                  <a:srgbClr val="990000"/>
                </a:solidFill>
              </a:rPr>
              <a:t>крок</a:t>
            </a:r>
            <a:r>
              <a:rPr lang="ru-RU" dirty="0">
                <a:solidFill>
                  <a:srgbClr val="990000"/>
                </a:solidFill>
              </a:rPr>
              <a:t> </a:t>
            </a:r>
            <a:r>
              <a:rPr lang="ru-RU" dirty="0" err="1">
                <a:solidFill>
                  <a:srgbClr val="990000"/>
                </a:solidFill>
              </a:rPr>
              <a:t>спіралі</a:t>
            </a:r>
            <a:r>
              <a:rPr lang="ru-RU" dirty="0">
                <a:solidFill>
                  <a:srgbClr val="990000"/>
                </a:solidFill>
              </a:rPr>
              <a:t> - 3,4 </a:t>
            </a:r>
            <a:r>
              <a:rPr lang="ru-RU" dirty="0" err="1">
                <a:solidFill>
                  <a:srgbClr val="990000"/>
                </a:solidFill>
              </a:rPr>
              <a:t>нм</a:t>
            </a:r>
            <a:r>
              <a:rPr lang="ru-RU" dirty="0">
                <a:solidFill>
                  <a:srgbClr val="990000"/>
                </a:solidFill>
              </a:rPr>
              <a:t> .</a:t>
            </a:r>
          </a:p>
          <a:p>
            <a:pPr eaLnBrk="1" hangingPunct="1"/>
            <a:r>
              <a:rPr lang="ru-RU" dirty="0" err="1">
                <a:solidFill>
                  <a:srgbClr val="990000"/>
                </a:solidFill>
              </a:rPr>
              <a:t>Комплементарними</a:t>
            </a:r>
            <a:r>
              <a:rPr lang="ru-RU" dirty="0">
                <a:solidFill>
                  <a:srgbClr val="990000"/>
                </a:solidFill>
              </a:rPr>
              <a:t> парами є:</a:t>
            </a:r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algn="just" eaLnBrk="1" hangingPunct="1"/>
            <a:r>
              <a:rPr lang="ru-RU" dirty="0">
                <a:solidFill>
                  <a:srgbClr val="000099"/>
                </a:solidFill>
              </a:rPr>
              <a:t>	</a:t>
            </a:r>
            <a:endParaRPr lang="ru-RU" dirty="0"/>
          </a:p>
          <a:p>
            <a:pPr algn="just" eaLnBrk="1" hangingPunct="1"/>
            <a:r>
              <a:rPr lang="ru-RU" dirty="0"/>
              <a:t>	</a:t>
            </a:r>
            <a:r>
              <a:rPr lang="ru-RU" dirty="0" err="1"/>
              <a:t>Комплементарність</a:t>
            </a:r>
            <a:r>
              <a:rPr lang="ru-RU" dirty="0"/>
              <a:t> - </a:t>
            </a:r>
            <a:r>
              <a:rPr lang="ru-RU" dirty="0" err="1"/>
              <a:t>хімічна</a:t>
            </a:r>
            <a:r>
              <a:rPr lang="ru-RU" dirty="0"/>
              <a:t> основа </a:t>
            </a:r>
            <a:r>
              <a:rPr lang="ru-RU" dirty="0" err="1"/>
              <a:t>збереження</a:t>
            </a:r>
            <a:r>
              <a:rPr lang="ru-RU" dirty="0"/>
              <a:t> і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спадкових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.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нуклеотидної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- </a:t>
            </a:r>
            <a:r>
              <a:rPr lang="ru-RU" dirty="0" err="1"/>
              <a:t>запорука</a:t>
            </a:r>
            <a:r>
              <a:rPr lang="ru-RU" dirty="0"/>
              <a:t> </a:t>
            </a:r>
            <a:r>
              <a:rPr lang="ru-RU" dirty="0" err="1"/>
              <a:t>безпомилкової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генетичної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  <a:r>
              <a:rPr lang="ru-RU" dirty="0" err="1"/>
              <a:t>Мутації</a:t>
            </a:r>
            <a:r>
              <a:rPr lang="ru-RU" dirty="0"/>
              <a:t> -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нуклеотидної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:</a:t>
            </a:r>
          </a:p>
          <a:p>
            <a:pPr algn="just" eaLnBrk="1" hangingPunct="1"/>
            <a:r>
              <a:rPr lang="ru-RU" dirty="0" err="1"/>
              <a:t>зрушення</a:t>
            </a:r>
            <a:r>
              <a:rPr lang="ru-RU" dirty="0"/>
              <a:t> </a:t>
            </a:r>
            <a:r>
              <a:rPr lang="ru-RU" dirty="0" err="1"/>
              <a:t>таутомерної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: ​​</a:t>
            </a:r>
            <a:r>
              <a:rPr lang="ru-RU" dirty="0" err="1"/>
              <a:t>тимін</a:t>
            </a:r>
            <a:r>
              <a:rPr lang="ru-RU" dirty="0"/>
              <a:t> в </a:t>
            </a:r>
            <a:r>
              <a:rPr lang="ru-RU" dirty="0" err="1"/>
              <a:t>лактамной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не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комплементарної</a:t>
            </a:r>
            <a:r>
              <a:rPr lang="ru-RU" dirty="0"/>
              <a:t> пари з </a:t>
            </a:r>
            <a:r>
              <a:rPr lang="ru-RU" dirty="0" err="1"/>
              <a:t>гуаніном</a:t>
            </a:r>
            <a:r>
              <a:rPr lang="ru-RU" dirty="0"/>
              <a:t>, а в </a:t>
            </a:r>
            <a:r>
              <a:rPr lang="ru-RU" dirty="0" err="1"/>
              <a:t>лактімной</a:t>
            </a:r>
            <a:r>
              <a:rPr lang="ru-RU" dirty="0"/>
              <a:t> - </a:t>
            </a:r>
            <a:r>
              <a:rPr lang="ru-RU" dirty="0" err="1"/>
              <a:t>утворює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заміни</a:t>
            </a:r>
            <a:r>
              <a:rPr lang="ru-RU" dirty="0"/>
              <a:t> пари </a:t>
            </a:r>
            <a:r>
              <a:rPr lang="ru-RU" dirty="0" err="1"/>
              <a:t>тимін-аденін</a:t>
            </a:r>
            <a:r>
              <a:rPr lang="ru-RU" dirty="0"/>
              <a:t> на пару </a:t>
            </a:r>
            <a:r>
              <a:rPr lang="ru-RU" dirty="0" err="1"/>
              <a:t>тимін-гуанін</a:t>
            </a:r>
            <a:r>
              <a:rPr lang="ru-RU" dirty="0"/>
              <a:t>;</a:t>
            </a:r>
          </a:p>
          <a:p>
            <a:pPr algn="just" eaLnBrk="1" hangingPunct="1"/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і </a:t>
            </a:r>
            <a:r>
              <a:rPr lang="ru-RU" dirty="0" err="1"/>
              <a:t>випромінювань</a:t>
            </a:r>
            <a:r>
              <a:rPr lang="ru-RU" dirty="0"/>
              <a:t>: </a:t>
            </a:r>
            <a:r>
              <a:rPr lang="ru-RU" dirty="0" err="1" smtClean="0"/>
              <a:t>дезамінування</a:t>
            </a:r>
            <a:r>
              <a:rPr lang="ru-RU" dirty="0" smtClean="0"/>
              <a:t> </a:t>
            </a:r>
            <a:r>
              <a:rPr lang="ru-RU" dirty="0" err="1"/>
              <a:t>аміногрупи</a:t>
            </a:r>
            <a:r>
              <a:rPr lang="ru-RU" dirty="0"/>
              <a:t> в аденозин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азотистої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заміни</a:t>
            </a:r>
            <a:r>
              <a:rPr lang="ru-RU" dirty="0"/>
              <a:t> пари А-Т на «</a:t>
            </a:r>
            <a:r>
              <a:rPr lang="ru-RU" dirty="0" err="1"/>
              <a:t>аномальну</a:t>
            </a:r>
            <a:r>
              <a:rPr lang="ru-RU" dirty="0"/>
              <a:t>» пару </a:t>
            </a:r>
            <a:r>
              <a:rPr lang="ru-RU" dirty="0" err="1" smtClean="0"/>
              <a:t>гіпоксантин</a:t>
            </a:r>
            <a:r>
              <a:rPr lang="ru-RU" dirty="0" smtClean="0"/>
              <a:t> </a:t>
            </a:r>
            <a:r>
              <a:rPr lang="ru-RU" dirty="0"/>
              <a:t>– цитозин.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89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778583"/>
              </p:ext>
            </p:extLst>
          </p:nvPr>
        </p:nvGraphicFramePr>
        <p:xfrm>
          <a:off x="503709" y="1412776"/>
          <a:ext cx="8136582" cy="2128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4" name="ISIS/Draw Sketch" r:id="rId3" imgW="6590293" imgH="1719428" progId="ISISServer">
                  <p:embed/>
                </p:oleObj>
              </mc:Choice>
              <mc:Fallback>
                <p:oleObj name="ISIS/Draw Sketch" r:id="rId3" imgW="6590293" imgH="1719428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09" y="1412776"/>
                        <a:ext cx="8136582" cy="2128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0" dirty="0"/>
              <a:t>	</a:t>
            </a:r>
            <a:r>
              <a:rPr lang="uk-UA" dirty="0" err="1" smtClean="0"/>
              <a:t>Полінуклеотидні</a:t>
            </a:r>
            <a:r>
              <a:rPr lang="uk-UA" dirty="0" smtClean="0"/>
              <a:t> ланцюги в спіралі антипаралельні, тобто </a:t>
            </a:r>
            <a:r>
              <a:rPr lang="ru-RU" dirty="0" smtClean="0"/>
              <a:t>у </a:t>
            </a:r>
            <a:r>
              <a:rPr lang="ru-RU" dirty="0"/>
              <a:t>одного </a:t>
            </a:r>
            <a:r>
              <a:rPr lang="uk-UA" dirty="0" smtClean="0"/>
              <a:t>ланцюга </a:t>
            </a:r>
            <a:r>
              <a:rPr lang="uk-UA" dirty="0" err="1" smtClean="0"/>
              <a:t>фосфодіефірні</a:t>
            </a:r>
            <a:r>
              <a:rPr lang="uk-UA" dirty="0" smtClean="0"/>
              <a:t> зв'язки утворюються в напрямку </a:t>
            </a:r>
            <a:r>
              <a:rPr lang="ru-RU" dirty="0" smtClean="0"/>
              <a:t>5 </a:t>
            </a:r>
            <a:r>
              <a:rPr lang="ru-RU" baseline="30000" dirty="0"/>
              <a:t>| </a:t>
            </a:r>
            <a:r>
              <a:rPr lang="ru-RU" dirty="0"/>
              <a:t>-3</a:t>
            </a:r>
            <a:r>
              <a:rPr lang="ru-RU" baseline="30000" dirty="0"/>
              <a:t>|</a:t>
            </a:r>
            <a:r>
              <a:rPr lang="ru-RU" dirty="0"/>
              <a:t>, в </a:t>
            </a:r>
            <a:r>
              <a:rPr lang="ru-RU" dirty="0" err="1"/>
              <a:t>іншій</a:t>
            </a:r>
            <a:r>
              <a:rPr lang="ru-RU" dirty="0"/>
              <a:t> - 3</a:t>
            </a:r>
            <a:r>
              <a:rPr lang="ru-RU" baseline="30000" dirty="0"/>
              <a:t>| </a:t>
            </a:r>
            <a:r>
              <a:rPr lang="ru-RU" dirty="0"/>
              <a:t>-5</a:t>
            </a:r>
            <a:r>
              <a:rPr lang="ru-RU" baseline="30000" dirty="0"/>
              <a:t>|</a:t>
            </a:r>
            <a:r>
              <a:rPr lang="ru-RU" dirty="0"/>
              <a:t>. Два </a:t>
            </a:r>
            <a:r>
              <a:rPr lang="ru-RU" dirty="0" err="1" smtClean="0"/>
              <a:t>ланцюги</a:t>
            </a:r>
            <a:r>
              <a:rPr lang="ru-RU" dirty="0" smtClean="0"/>
              <a:t> </a:t>
            </a:r>
            <a:r>
              <a:rPr lang="ru-RU" dirty="0"/>
              <a:t>ДНК в </a:t>
            </a:r>
            <a:r>
              <a:rPr lang="ru-RU" dirty="0" err="1"/>
              <a:t>спіралі</a:t>
            </a:r>
            <a:r>
              <a:rPr lang="ru-RU" dirty="0"/>
              <a:t> не </a:t>
            </a:r>
            <a:r>
              <a:rPr lang="ru-RU" dirty="0" err="1"/>
              <a:t>ідентичні</a:t>
            </a:r>
            <a:r>
              <a:rPr lang="ru-RU" dirty="0"/>
              <a:t>, але </a:t>
            </a:r>
            <a:r>
              <a:rPr lang="ru-RU" dirty="0" err="1"/>
              <a:t>комплементарні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первинна</a:t>
            </a:r>
            <a:r>
              <a:rPr lang="ru-RU" dirty="0"/>
              <a:t> структура одного </a:t>
            </a:r>
            <a:r>
              <a:rPr lang="ru-RU" dirty="0" err="1"/>
              <a:t>ланцюга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первинну</a:t>
            </a:r>
            <a:r>
              <a:rPr lang="ru-RU" dirty="0"/>
              <a:t> структуру другого </a:t>
            </a:r>
            <a:r>
              <a:rPr lang="ru-RU" dirty="0" err="1"/>
              <a:t>ланцюга</a:t>
            </a:r>
            <a:r>
              <a:rPr lang="ru-RU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  <a:p>
            <a:pPr eaLnBrk="1" hangingPunct="1">
              <a:spcBef>
                <a:spcPct val="50000"/>
              </a:spcBef>
            </a:pPr>
            <a:endParaRPr lang="ru-RU" b="0" dirty="0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A72BD5-CCB5-4F77-8827-EAF0BDBA1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557"/>
            <a:ext cx="8748464" cy="553474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77AD1E-A2A0-41F3-96F8-D55E6C37E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248703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72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25D8E2-6390-40D2-8610-5D9A341C5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22455"/>
            <a:ext cx="6354198" cy="6858000"/>
          </a:xfrm>
          <a:prstGeom prst="rect">
            <a:avLst/>
          </a:prstGeom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FC042D-9A96-4550-9E42-F10C8CE62EAC}"/>
              </a:ext>
            </a:extLst>
          </p:cNvPr>
          <p:cNvSpPr txBox="1"/>
          <p:nvPr/>
        </p:nvSpPr>
        <p:spPr>
          <a:xfrm>
            <a:off x="0" y="2420888"/>
            <a:ext cx="6196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Залежно від функцій</a:t>
            </a:r>
          </a:p>
          <a:p>
            <a:r>
              <a:rPr lang="uk-UA" dirty="0"/>
              <a:t>розрізняють три види РНК:</a:t>
            </a:r>
          </a:p>
          <a:p>
            <a:r>
              <a:rPr lang="uk-UA" dirty="0"/>
              <a:t>транспортна РНК (</a:t>
            </a:r>
            <a:r>
              <a:rPr lang="uk-UA" dirty="0" err="1"/>
              <a:t>тРНК</a:t>
            </a:r>
            <a:r>
              <a:rPr lang="uk-UA" dirty="0"/>
              <a:t>),</a:t>
            </a:r>
          </a:p>
          <a:p>
            <a:r>
              <a:rPr lang="uk-UA" dirty="0"/>
              <a:t>матрична РНК (</a:t>
            </a:r>
            <a:r>
              <a:rPr lang="uk-UA" dirty="0" err="1"/>
              <a:t>мРНК</a:t>
            </a:r>
            <a:r>
              <a:rPr lang="uk-UA" dirty="0"/>
              <a:t>)</a:t>
            </a:r>
          </a:p>
          <a:p>
            <a:r>
              <a:rPr lang="uk-UA" dirty="0"/>
              <a:t>і </a:t>
            </a:r>
            <a:r>
              <a:rPr lang="uk-UA" dirty="0" err="1"/>
              <a:t>рибосомна</a:t>
            </a:r>
            <a:r>
              <a:rPr lang="uk-UA" dirty="0"/>
              <a:t> РНК (</a:t>
            </a:r>
            <a:r>
              <a:rPr lang="uk-UA" dirty="0" err="1"/>
              <a:t>рРНК</a:t>
            </a:r>
            <a:r>
              <a:rPr lang="uk-UA" dirty="0"/>
              <a:t>).</a:t>
            </a:r>
          </a:p>
          <a:p>
            <a:r>
              <a:rPr lang="uk-UA" dirty="0"/>
              <a:t>Розрізняються за місцерозташуванням</a:t>
            </a:r>
          </a:p>
          <a:p>
            <a:r>
              <a:rPr lang="uk-UA" dirty="0"/>
              <a:t>в клітці, складом,</a:t>
            </a:r>
          </a:p>
          <a:p>
            <a:r>
              <a:rPr lang="uk-UA" dirty="0"/>
              <a:t>розмірами і функціями.</a:t>
            </a:r>
          </a:p>
          <a:p>
            <a:r>
              <a:rPr lang="uk-UA" dirty="0" err="1"/>
              <a:t>тРНК</a:t>
            </a:r>
            <a:r>
              <a:rPr lang="uk-UA" dirty="0"/>
              <a:t> (10-20% від усіх клітинних РНК) -</a:t>
            </a:r>
          </a:p>
          <a:p>
            <a:r>
              <a:rPr lang="uk-UA" dirty="0"/>
              <a:t>транспортування амінокислот до місця синтезу</a:t>
            </a:r>
          </a:p>
          <a:p>
            <a:r>
              <a:rPr lang="uk-UA" dirty="0"/>
              <a:t>білка - в рибосоми. Структура </a:t>
            </a:r>
            <a:r>
              <a:rPr lang="uk-UA" dirty="0" err="1"/>
              <a:t>тРНК</a:t>
            </a:r>
            <a:r>
              <a:rPr lang="uk-UA" dirty="0"/>
              <a:t> - єдиний ланцюг, яка в просторі утворює</a:t>
            </a:r>
          </a:p>
          <a:p>
            <a:r>
              <a:rPr lang="uk-UA" dirty="0"/>
              <a:t>вторинну структуру, що отримала</a:t>
            </a:r>
          </a:p>
          <a:p>
            <a:r>
              <a:rPr lang="uk-UA" dirty="0"/>
              <a:t>назву «лист конюшини».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b="0" dirty="0"/>
              <a:t>	</a:t>
            </a:r>
            <a:r>
              <a:rPr lang="ru-RU" dirty="0">
                <a:solidFill>
                  <a:srgbClr val="660033"/>
                </a:solidFill>
              </a:rPr>
              <a:t>мРНК є матрицею для синтезу </a:t>
            </a:r>
            <a:r>
              <a:rPr lang="uk-UA" dirty="0" smtClean="0">
                <a:solidFill>
                  <a:srgbClr val="660033"/>
                </a:solidFill>
              </a:rPr>
              <a:t>білка. Складається з одного ланцюга, довжина якого визначається довжиною синтезованої білкової молекули</a:t>
            </a:r>
            <a:r>
              <a:rPr lang="ru-RU" dirty="0" smtClean="0">
                <a:solidFill>
                  <a:srgbClr val="660033"/>
                </a:solidFill>
              </a:rPr>
              <a:t>. </a:t>
            </a:r>
            <a:r>
              <a:rPr lang="ru-RU" dirty="0">
                <a:solidFill>
                  <a:srgbClr val="660033"/>
                </a:solidFill>
              </a:rPr>
              <a:t>Кодону ДНК </a:t>
            </a:r>
            <a:r>
              <a:rPr lang="uk-UA" dirty="0" smtClean="0">
                <a:solidFill>
                  <a:srgbClr val="660033"/>
                </a:solidFill>
              </a:rPr>
              <a:t>відповідає </a:t>
            </a:r>
            <a:r>
              <a:rPr lang="ru-RU" dirty="0" smtClean="0">
                <a:solidFill>
                  <a:srgbClr val="660033"/>
                </a:solidFill>
              </a:rPr>
              <a:t>антикодон </a:t>
            </a:r>
            <a:r>
              <a:rPr lang="ru-RU" dirty="0">
                <a:solidFill>
                  <a:srgbClr val="660033"/>
                </a:solidFill>
              </a:rPr>
              <a:t>у мРНК. До мРНК, </a:t>
            </a:r>
            <a:r>
              <a:rPr lang="uk-UA" dirty="0" smtClean="0">
                <a:solidFill>
                  <a:srgbClr val="660033"/>
                </a:solidFill>
              </a:rPr>
              <a:t>що знаходиться в рибосомі</a:t>
            </a:r>
            <a:r>
              <a:rPr lang="ru-RU" dirty="0" smtClean="0">
                <a:solidFill>
                  <a:srgbClr val="660033"/>
                </a:solidFill>
              </a:rPr>
              <a:t>, </a:t>
            </a:r>
            <a:r>
              <a:rPr lang="ru-RU" dirty="0">
                <a:solidFill>
                  <a:srgbClr val="660033"/>
                </a:solidFill>
              </a:rPr>
              <a:t>приходить тРНК, яка </a:t>
            </a:r>
            <a:r>
              <a:rPr lang="uk-UA" dirty="0" smtClean="0">
                <a:solidFill>
                  <a:srgbClr val="660033"/>
                </a:solidFill>
              </a:rPr>
              <a:t>несе</a:t>
            </a:r>
            <a:r>
              <a:rPr lang="ru-RU" dirty="0" smtClean="0">
                <a:solidFill>
                  <a:srgbClr val="660033"/>
                </a:solidFill>
              </a:rPr>
              <a:t> </a:t>
            </a:r>
            <a:r>
              <a:rPr lang="el-GR" dirty="0" smtClean="0">
                <a:solidFill>
                  <a:srgbClr val="660033"/>
                </a:solidFill>
              </a:rPr>
              <a:t>α-</a:t>
            </a:r>
            <a:r>
              <a:rPr lang="uk-UA" dirty="0" smtClean="0">
                <a:solidFill>
                  <a:srgbClr val="660033"/>
                </a:solidFill>
              </a:rPr>
              <a:t>амінокислоти</a:t>
            </a:r>
            <a:r>
              <a:rPr lang="ru-RU" dirty="0" smtClean="0">
                <a:solidFill>
                  <a:srgbClr val="660033"/>
                </a:solidFill>
              </a:rPr>
              <a:t>.</a:t>
            </a:r>
            <a:endParaRPr lang="ru-RU" dirty="0">
              <a:solidFill>
                <a:srgbClr val="660033"/>
              </a:solidFill>
            </a:endParaRPr>
          </a:p>
          <a:p>
            <a:pPr algn="just" eaLnBrk="1" hangingPunct="1">
              <a:defRPr/>
            </a:pPr>
            <a:r>
              <a:rPr lang="ru-RU" dirty="0">
                <a:solidFill>
                  <a:srgbClr val="660033"/>
                </a:solidFill>
              </a:rPr>
              <a:t>	</a:t>
            </a:r>
            <a:r>
              <a:rPr lang="uk-UA" dirty="0" err="1" smtClean="0">
                <a:solidFill>
                  <a:srgbClr val="660033"/>
                </a:solidFill>
              </a:rPr>
              <a:t>Рибосомна</a:t>
            </a:r>
            <a:r>
              <a:rPr lang="ru-RU" dirty="0" smtClean="0">
                <a:solidFill>
                  <a:srgbClr val="660033"/>
                </a:solidFill>
              </a:rPr>
              <a:t> </a:t>
            </a:r>
            <a:r>
              <a:rPr lang="ru-RU" dirty="0">
                <a:solidFill>
                  <a:srgbClr val="660033"/>
                </a:solidFill>
              </a:rPr>
              <a:t>РНК (рРНК) </a:t>
            </a:r>
            <a:r>
              <a:rPr lang="uk-UA" dirty="0" smtClean="0">
                <a:solidFill>
                  <a:srgbClr val="660033"/>
                </a:solidFill>
              </a:rPr>
              <a:t>безпосередньо приймає участь у синтезі білків у рибосомах. На частку</a:t>
            </a:r>
            <a:r>
              <a:rPr lang="ru-RU" dirty="0" smtClean="0">
                <a:solidFill>
                  <a:srgbClr val="660033"/>
                </a:solidFill>
              </a:rPr>
              <a:t> </a:t>
            </a:r>
            <a:r>
              <a:rPr lang="ru-RU" dirty="0">
                <a:solidFill>
                  <a:srgbClr val="660033"/>
                </a:solidFill>
              </a:rPr>
              <a:t>рРНК доводиться до 80% </a:t>
            </a:r>
            <a:r>
              <a:rPr lang="uk-UA" dirty="0" smtClean="0">
                <a:solidFill>
                  <a:srgbClr val="660033"/>
                </a:solidFill>
              </a:rPr>
              <a:t>від суми клітинних </a:t>
            </a:r>
            <a:r>
              <a:rPr lang="ru-RU" dirty="0" err="1" smtClean="0">
                <a:solidFill>
                  <a:srgbClr val="660033"/>
                </a:solidFill>
              </a:rPr>
              <a:t>РНК</a:t>
            </a:r>
            <a:r>
              <a:rPr lang="ru-RU" dirty="0">
                <a:solidFill>
                  <a:srgbClr val="660033"/>
                </a:solidFill>
              </a:rPr>
              <a:t>.</a:t>
            </a:r>
          </a:p>
          <a:p>
            <a:pPr algn="ctr" eaLnBrk="1" hangingPunct="1">
              <a:defRPr/>
            </a:pPr>
            <a:r>
              <a:rPr lang="ru-RU" dirty="0"/>
              <a:t>	</a:t>
            </a:r>
            <a:r>
              <a:rPr lang="uk-UA" sz="2000" cap="all" dirty="0" err="1" smtClean="0">
                <a:solidFill>
                  <a:srgbClr val="FF0000"/>
                </a:solidFill>
              </a:rPr>
              <a:t>Нуклеозидполіфосфати</a:t>
            </a:r>
            <a:endParaRPr lang="uk-UA" sz="2000" cap="all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uk-UA" dirty="0" smtClean="0"/>
              <a:t>Утворення</a:t>
            </a:r>
            <a:r>
              <a:rPr lang="ru-RU" dirty="0" smtClean="0"/>
              <a:t> </a:t>
            </a:r>
            <a:r>
              <a:rPr lang="ru-RU" dirty="0"/>
              <a:t>АДФ АТФ</a:t>
            </a:r>
          </a:p>
          <a:p>
            <a:pPr eaLnBrk="1" hangingPunct="1">
              <a:defRPr/>
            </a:pPr>
            <a:r>
              <a:rPr lang="uk-UA" dirty="0" smtClean="0"/>
              <a:t>супроводжується</a:t>
            </a:r>
          </a:p>
          <a:p>
            <a:pPr eaLnBrk="1" hangingPunct="1">
              <a:defRPr/>
            </a:pPr>
            <a:r>
              <a:rPr lang="uk-UA" dirty="0" smtClean="0"/>
              <a:t>акумулюванням</a:t>
            </a:r>
          </a:p>
          <a:p>
            <a:pPr eaLnBrk="1" hangingPunct="1">
              <a:defRPr/>
            </a:pPr>
            <a:r>
              <a:rPr lang="uk-UA" dirty="0" smtClean="0"/>
              <a:t>енергії в </a:t>
            </a:r>
            <a:r>
              <a:rPr lang="uk-UA" dirty="0" err="1" smtClean="0"/>
              <a:t>ангідри</a:t>
            </a:r>
            <a:r>
              <a:rPr lang="uk-UA" dirty="0" smtClean="0"/>
              <a:t>-</a:t>
            </a:r>
          </a:p>
          <a:p>
            <a:pPr eaLnBrk="1" hangingPunct="1">
              <a:defRPr/>
            </a:pPr>
            <a:r>
              <a:rPr lang="uk-UA" dirty="0" err="1" smtClean="0"/>
              <a:t>дних</a:t>
            </a:r>
            <a:r>
              <a:rPr lang="uk-UA" dirty="0" smtClean="0"/>
              <a:t> (</a:t>
            </a:r>
            <a:r>
              <a:rPr lang="uk-UA" dirty="0" err="1" smtClean="0"/>
              <a:t>макроергічних</a:t>
            </a:r>
            <a:r>
              <a:rPr lang="uk-UA" dirty="0" smtClean="0"/>
              <a:t>)</a:t>
            </a:r>
          </a:p>
          <a:p>
            <a:pPr eaLnBrk="1" hangingPunct="1">
              <a:defRPr/>
            </a:pPr>
            <a:r>
              <a:rPr lang="uk-UA" dirty="0" smtClean="0"/>
              <a:t>зв'язках</a:t>
            </a:r>
            <a:r>
              <a:rPr lang="ru-RU" dirty="0" smtClean="0"/>
              <a:t> </a:t>
            </a:r>
            <a:r>
              <a:rPr lang="ru-RU" dirty="0"/>
              <a:t>Р ~ </a:t>
            </a:r>
            <a:r>
              <a:rPr lang="en-US" dirty="0"/>
              <a:t>O. </a:t>
            </a:r>
            <a:r>
              <a:rPr lang="uk-UA" dirty="0" smtClean="0"/>
              <a:t>При гідролізі</a:t>
            </a:r>
          </a:p>
          <a:p>
            <a:pPr eaLnBrk="1" hangingPunct="1">
              <a:defRPr/>
            </a:pPr>
            <a:r>
              <a:rPr lang="ru-RU" dirty="0" smtClean="0"/>
              <a:t>АТФ </a:t>
            </a:r>
            <a:r>
              <a:rPr lang="ru-RU" dirty="0"/>
              <a:t>і </a:t>
            </a:r>
            <a:r>
              <a:rPr lang="ru-RU" dirty="0" err="1"/>
              <a:t>АДФ</a:t>
            </a:r>
            <a:r>
              <a:rPr lang="ru-RU" dirty="0"/>
              <a:t> </a:t>
            </a:r>
            <a:r>
              <a:rPr lang="uk-UA" dirty="0" smtClean="0"/>
              <a:t>ця енергія</a:t>
            </a:r>
          </a:p>
          <a:p>
            <a:pPr eaLnBrk="1" hangingPunct="1">
              <a:defRPr/>
            </a:pPr>
            <a:r>
              <a:rPr lang="ru-RU" dirty="0" smtClean="0"/>
              <a:t>(</a:t>
            </a:r>
            <a:r>
              <a:rPr lang="ru-RU" dirty="0"/>
              <a:t>32 кДж / моль) </a:t>
            </a:r>
            <a:r>
              <a:rPr lang="uk-UA" dirty="0" smtClean="0"/>
              <a:t>виділяється</a:t>
            </a:r>
          </a:p>
          <a:p>
            <a:pPr eaLnBrk="1" hangingPunct="1">
              <a:defRPr/>
            </a:pPr>
            <a:r>
              <a:rPr lang="uk-UA" dirty="0" smtClean="0"/>
              <a:t>і тому </a:t>
            </a:r>
            <a:r>
              <a:rPr lang="uk-UA" dirty="0" err="1" smtClean="0"/>
              <a:t>АТФ</a:t>
            </a:r>
            <a:r>
              <a:rPr lang="uk-UA" dirty="0" smtClean="0"/>
              <a:t> у</a:t>
            </a:r>
          </a:p>
          <a:p>
            <a:pPr eaLnBrk="1" hangingPunct="1">
              <a:defRPr/>
            </a:pPr>
            <a:r>
              <a:rPr lang="uk-UA" dirty="0" smtClean="0"/>
              <a:t>біохімічних</a:t>
            </a:r>
          </a:p>
          <a:p>
            <a:pPr eaLnBrk="1" hangingPunct="1">
              <a:defRPr/>
            </a:pPr>
            <a:r>
              <a:rPr lang="uk-UA" dirty="0" smtClean="0"/>
              <a:t>перетвореннях</a:t>
            </a:r>
          </a:p>
          <a:p>
            <a:pPr eaLnBrk="1" hangingPunct="1">
              <a:defRPr/>
            </a:pPr>
            <a:r>
              <a:rPr lang="uk-UA" dirty="0" smtClean="0"/>
              <a:t>(</a:t>
            </a:r>
            <a:r>
              <a:rPr lang="uk-UA" dirty="0" err="1" smtClean="0"/>
              <a:t>супряжених</a:t>
            </a:r>
            <a:r>
              <a:rPr lang="uk-UA" dirty="0" smtClean="0"/>
              <a:t> реакціях)</a:t>
            </a:r>
          </a:p>
          <a:p>
            <a:pPr eaLnBrk="1" hangingPunct="1">
              <a:defRPr/>
            </a:pPr>
            <a:r>
              <a:rPr lang="uk-UA" dirty="0" smtClean="0"/>
              <a:t>виступає у якості</a:t>
            </a:r>
          </a:p>
          <a:p>
            <a:pPr eaLnBrk="1" hangingPunct="1">
              <a:defRPr/>
            </a:pPr>
            <a:r>
              <a:rPr lang="uk-UA" dirty="0" smtClean="0"/>
              <a:t>«джерела» енергії.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b="0" dirty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9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849097"/>
              </p:ext>
            </p:extLst>
          </p:nvPr>
        </p:nvGraphicFramePr>
        <p:xfrm>
          <a:off x="2817813" y="2503488"/>
          <a:ext cx="6329362" cy="433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" name="ISIS/Draw Sketch" r:id="rId3" imgW="6572160" imgH="4505040" progId="ISISServer">
                  <p:embed/>
                </p:oleObj>
              </mc:Choice>
              <mc:Fallback>
                <p:oleObj name="ISIS/Draw Sketch" r:id="rId3" imgW="6572160" imgH="450504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2503488"/>
                        <a:ext cx="6329362" cy="433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kern="1200" dirty="0">
                <a:solidFill>
                  <a:srgbClr val="FF0000"/>
                </a:solidFill>
                <a:ea typeface="+mn-ea"/>
              </a:rPr>
              <a:t>КЛАСИФІКАЦІЯ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9275"/>
            <a:ext cx="9144000" cy="4525963"/>
          </a:xfrm>
        </p:spPr>
        <p:txBody>
          <a:bodyPr/>
          <a:lstStyle/>
          <a:p>
            <a:pPr marL="0" indent="0">
              <a:defRPr/>
            </a:pPr>
            <a:r>
              <a:rPr lang="ru-RU" sz="2000" dirty="0"/>
              <a:t> За природою гетероатому (О, </a:t>
            </a:r>
            <a:r>
              <a:rPr lang="en-US" sz="2000" dirty="0"/>
              <a:t>S, N, P, Si, Bi </a:t>
            </a:r>
            <a:r>
              <a:rPr lang="ru-RU" sz="2000" dirty="0"/>
              <a:t>та </a:t>
            </a:r>
            <a:r>
              <a:rPr lang="ru-RU" sz="2000" dirty="0" err="1"/>
              <a:t>ін</a:t>
            </a:r>
            <a:r>
              <a:rPr lang="ru-RU" sz="2000" dirty="0"/>
              <a:t>.)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 marL="0" indent="0">
              <a:defRPr/>
            </a:pPr>
            <a:r>
              <a:rPr lang="ru-RU" sz="2000" dirty="0"/>
              <a:t> За </a:t>
            </a:r>
            <a:r>
              <a:rPr lang="ru-RU" sz="2000" dirty="0" err="1"/>
              <a:t>кількістю</a:t>
            </a:r>
            <a:r>
              <a:rPr lang="ru-RU" sz="2000" dirty="0"/>
              <a:t> гетероатомів1, 2, 3 і т.д.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 marL="0" indent="0">
              <a:buFontTx/>
              <a:buNone/>
              <a:defRPr/>
            </a:pPr>
            <a:endParaRPr lang="ru-RU" sz="2000" dirty="0"/>
          </a:p>
          <a:p>
            <a:pPr marL="0" indent="0">
              <a:defRPr/>
            </a:pPr>
            <a:r>
              <a:rPr lang="ru-RU" sz="2000" dirty="0"/>
              <a:t> За </a:t>
            </a:r>
            <a:r>
              <a:rPr lang="ru-RU" sz="2000" dirty="0" err="1"/>
              <a:t>мірою</a:t>
            </a:r>
            <a:r>
              <a:rPr lang="ru-RU" sz="2000" dirty="0"/>
              <a:t> </a:t>
            </a:r>
            <a:r>
              <a:rPr lang="ru-RU" sz="2000" dirty="0" err="1"/>
              <a:t>насиченості</a:t>
            </a:r>
            <a:r>
              <a:rPr lang="ru-RU" sz="2000" dirty="0"/>
              <a:t> (</a:t>
            </a:r>
            <a:r>
              <a:rPr lang="ru-RU" sz="2000" dirty="0" err="1"/>
              <a:t>ненасичені</a:t>
            </a:r>
            <a:r>
              <a:rPr lang="ru-RU" sz="2000" dirty="0"/>
              <a:t>, </a:t>
            </a:r>
            <a:r>
              <a:rPr lang="ru-RU" sz="2000" dirty="0" err="1"/>
              <a:t>насичені</a:t>
            </a:r>
            <a:r>
              <a:rPr lang="ru-RU" sz="2000" dirty="0"/>
              <a:t>, </a:t>
            </a:r>
            <a:r>
              <a:rPr lang="ru-RU" sz="2000" dirty="0" err="1"/>
              <a:t>ароматичні</a:t>
            </a:r>
            <a:r>
              <a:rPr lang="ru-RU" sz="2000" dirty="0"/>
              <a:t>)</a:t>
            </a:r>
          </a:p>
          <a:p>
            <a:pPr marL="0" indent="0">
              <a:defRPr/>
            </a:pPr>
            <a:endParaRPr lang="ru-RU" sz="2000" dirty="0"/>
          </a:p>
          <a:p>
            <a:pPr marL="0" indent="0">
              <a:defRPr/>
            </a:pPr>
            <a:endParaRPr lang="ru-RU" sz="2000" dirty="0"/>
          </a:p>
          <a:p>
            <a:pPr marL="0" indent="0">
              <a:defRPr/>
            </a:pPr>
            <a:endParaRPr lang="ru-RU" sz="2000" dirty="0"/>
          </a:p>
          <a:p>
            <a:pPr marL="0" indent="0">
              <a:defRPr/>
            </a:pPr>
            <a:endParaRPr lang="ru-RU" sz="2000" dirty="0"/>
          </a:p>
          <a:p>
            <a:pPr marL="0" indent="0">
              <a:defRPr/>
            </a:pPr>
            <a:r>
              <a:rPr lang="ru-RU" sz="2000" dirty="0" err="1"/>
              <a:t>Конденсовані</a:t>
            </a:r>
            <a:r>
              <a:rPr lang="ru-RU" sz="2000" dirty="0"/>
              <a:t>  </a:t>
            </a:r>
            <a:r>
              <a:rPr lang="ru-RU" sz="2000" dirty="0" err="1"/>
              <a:t>системи</a:t>
            </a:r>
            <a:endParaRPr lang="ru-RU" sz="2000" dirty="0"/>
          </a:p>
        </p:txBody>
      </p:sp>
      <p:graphicFrame>
        <p:nvGraphicFramePr>
          <p:cNvPr id="512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66799"/>
              </p:ext>
            </p:extLst>
          </p:nvPr>
        </p:nvGraphicFramePr>
        <p:xfrm>
          <a:off x="6224588" y="546100"/>
          <a:ext cx="248285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9" name="ISIS/Draw Sketch" r:id="rId3" imgW="2124000" imgH="1066680" progId="ISISServer">
                  <p:embed/>
                </p:oleObj>
              </mc:Choice>
              <mc:Fallback>
                <p:oleObj name="ISIS/Draw Sketch" r:id="rId3" imgW="2124000" imgH="1066680" progId="ISISServer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546100"/>
                        <a:ext cx="2482850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Объект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944749"/>
              </p:ext>
            </p:extLst>
          </p:nvPr>
        </p:nvGraphicFramePr>
        <p:xfrm>
          <a:off x="1403350" y="2049463"/>
          <a:ext cx="8890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0" name="ISIS/Draw Sketch" r:id="rId5" imgW="733320" imgH="1114200" progId="ISISServer">
                  <p:embed/>
                </p:oleObj>
              </mc:Choice>
              <mc:Fallback>
                <p:oleObj name="ISIS/Draw Sketch" r:id="rId5" imgW="733320" imgH="1114200" progId="ISISServer">
                  <p:embed/>
                  <p:pic>
                    <p:nvPicPr>
                      <p:cNvPr id="0" name="Объект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049463"/>
                        <a:ext cx="88900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Объект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477069"/>
              </p:ext>
            </p:extLst>
          </p:nvPr>
        </p:nvGraphicFramePr>
        <p:xfrm>
          <a:off x="3170238" y="1905000"/>
          <a:ext cx="998537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1" name="ISIS/Draw Sketch" r:id="rId7" imgW="857160" imgH="1314360" progId="ISISServer">
                  <p:embed/>
                </p:oleObj>
              </mc:Choice>
              <mc:Fallback>
                <p:oleObj name="ISIS/Draw Sketch" r:id="rId7" imgW="857160" imgH="1314360" progId="ISISServer">
                  <p:embed/>
                  <p:pic>
                    <p:nvPicPr>
                      <p:cNvPr id="0" name="Объект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1905000"/>
                        <a:ext cx="998537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Объект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784727"/>
              </p:ext>
            </p:extLst>
          </p:nvPr>
        </p:nvGraphicFramePr>
        <p:xfrm>
          <a:off x="5076056" y="1772816"/>
          <a:ext cx="1554336" cy="1766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2" name="ISIS/Draw Sketch" r:id="rId9" imgW="1180800" imgH="1323720" progId="ISISServer">
                  <p:embed/>
                </p:oleObj>
              </mc:Choice>
              <mc:Fallback>
                <p:oleObj name="ISIS/Draw Sketch" r:id="rId9" imgW="1180800" imgH="1323720" progId="ISISServer">
                  <p:embed/>
                  <p:pic>
                    <p:nvPicPr>
                      <p:cNvPr id="0" name="Объект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772816"/>
                        <a:ext cx="1554336" cy="1766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Объект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870070"/>
              </p:ext>
            </p:extLst>
          </p:nvPr>
        </p:nvGraphicFramePr>
        <p:xfrm>
          <a:off x="1876425" y="3789363"/>
          <a:ext cx="1022350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" name="ISIS/Draw Sketch" r:id="rId11" imgW="819000" imgH="1276200" progId="ISISServer">
                  <p:embed/>
                </p:oleObj>
              </mc:Choice>
              <mc:Fallback>
                <p:oleObj name="ISIS/Draw Sketch" r:id="rId11" imgW="819000" imgH="1276200" progId="ISISServer">
                  <p:embed/>
                  <p:pic>
                    <p:nvPicPr>
                      <p:cNvPr id="0" name="Объект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3789363"/>
                        <a:ext cx="1022350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Объект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342790"/>
              </p:ext>
            </p:extLst>
          </p:nvPr>
        </p:nvGraphicFramePr>
        <p:xfrm>
          <a:off x="4013200" y="3784600"/>
          <a:ext cx="1117600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" name="ISIS/Draw Sketch" r:id="rId13" imgW="895320" imgH="1304640" progId="ISISServer">
                  <p:embed/>
                </p:oleObj>
              </mc:Choice>
              <mc:Fallback>
                <p:oleObj name="ISIS/Draw Sketch" r:id="rId13" imgW="895320" imgH="1304640" progId="ISISServer">
                  <p:embed/>
                  <p:pic>
                    <p:nvPicPr>
                      <p:cNvPr id="0" name="Объект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784600"/>
                        <a:ext cx="1117600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31" name="Объект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5552"/>
              </p:ext>
            </p:extLst>
          </p:nvPr>
        </p:nvGraphicFramePr>
        <p:xfrm>
          <a:off x="6678613" y="3857625"/>
          <a:ext cx="766762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" name="ISIS/Draw Sketch" r:id="rId15" imgW="647640" imgH="1295280" progId="ISISServer">
                  <p:embed/>
                </p:oleObj>
              </mc:Choice>
              <mc:Fallback>
                <p:oleObj name="ISIS/Draw Sketch" r:id="rId15" imgW="647640" imgH="1295280" progId="ISISServer">
                  <p:embed/>
                  <p:pic>
                    <p:nvPicPr>
                      <p:cNvPr id="0" name="Объект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3" y="3857625"/>
                        <a:ext cx="766762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33" name="Объект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757440"/>
              </p:ext>
            </p:extLst>
          </p:nvPr>
        </p:nvGraphicFramePr>
        <p:xfrm>
          <a:off x="2916238" y="5649913"/>
          <a:ext cx="417671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" name="ISIS/Draw Sketch" r:id="rId17" imgW="3609720" imgH="1009440" progId="ISISServer">
                  <p:embed/>
                </p:oleObj>
              </mc:Choice>
              <mc:Fallback>
                <p:oleObj name="ISIS/Draw Sketch" r:id="rId17" imgW="3609720" imgH="1009440" progId="ISISServer">
                  <p:embed/>
                  <p:pic>
                    <p:nvPicPr>
                      <p:cNvPr id="0" name="Объект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649913"/>
                        <a:ext cx="4176712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70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sz="2400" cap="all" dirty="0" err="1" smtClean="0">
                <a:solidFill>
                  <a:srgbClr val="FF0000"/>
                </a:solidFill>
              </a:rPr>
              <a:t>Нікотинаміднуклеотиди</a:t>
            </a:r>
            <a:endParaRPr lang="uk-UA" sz="2400" cap="all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b="0" dirty="0"/>
          </a:p>
          <a:p>
            <a:pPr eaLnBrk="1" hangingPunct="1">
              <a:defRPr/>
            </a:pPr>
            <a:r>
              <a:rPr lang="ru-RU" i="1" dirty="0">
                <a:solidFill>
                  <a:srgbClr val="000099"/>
                </a:solidFill>
              </a:rPr>
              <a:t>	</a:t>
            </a:r>
            <a:r>
              <a:rPr lang="uk-UA" i="1" dirty="0" err="1" smtClean="0">
                <a:solidFill>
                  <a:srgbClr val="000099"/>
                </a:solidFill>
              </a:rPr>
              <a:t>Нікотинаміддинуклетид</a:t>
            </a:r>
            <a:r>
              <a:rPr lang="uk-UA" i="1" dirty="0" smtClean="0">
                <a:solidFill>
                  <a:srgbClr val="000099"/>
                </a:solidFill>
              </a:rPr>
              <a:t> і </a:t>
            </a:r>
            <a:r>
              <a:rPr lang="uk-UA" i="1" dirty="0" err="1" smtClean="0">
                <a:solidFill>
                  <a:srgbClr val="000099"/>
                </a:solidFill>
              </a:rPr>
              <a:t>нікотинаміддинуклетидфосфат</a:t>
            </a:r>
            <a:r>
              <a:rPr lang="uk-UA" i="1" dirty="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i="1" dirty="0" smtClean="0">
                <a:solidFill>
                  <a:srgbClr val="000099"/>
                </a:solidFill>
              </a:rPr>
              <a:t>                                          </a:t>
            </a:r>
            <a:r>
              <a:rPr lang="ru-RU" i="1" dirty="0">
                <a:solidFill>
                  <a:srgbClr val="000099"/>
                </a:solidFill>
              </a:rPr>
              <a:t>(НАД</a:t>
            </a:r>
            <a:r>
              <a:rPr lang="ru-RU" i="1" baseline="30000" dirty="0">
                <a:solidFill>
                  <a:srgbClr val="000099"/>
                </a:solidFill>
              </a:rPr>
              <a:t>+</a:t>
            </a:r>
            <a:r>
              <a:rPr lang="ru-RU" i="1" dirty="0">
                <a:solidFill>
                  <a:srgbClr val="000099"/>
                </a:solidFill>
              </a:rPr>
              <a:t>)</a:t>
            </a:r>
            <a:r>
              <a:rPr lang="ru-RU" b="0" dirty="0"/>
              <a:t>          и            </a:t>
            </a:r>
            <a:r>
              <a:rPr lang="ru-RU" i="1" dirty="0">
                <a:solidFill>
                  <a:srgbClr val="000099"/>
                </a:solidFill>
              </a:rPr>
              <a:t>(НАДФ</a:t>
            </a:r>
            <a:r>
              <a:rPr lang="ru-RU" i="1" baseline="30000" dirty="0">
                <a:solidFill>
                  <a:srgbClr val="000099"/>
                </a:solidFill>
              </a:rPr>
              <a:t>+</a:t>
            </a:r>
            <a:r>
              <a:rPr lang="ru-RU" i="1" dirty="0">
                <a:solidFill>
                  <a:srgbClr val="000099"/>
                </a:solidFill>
              </a:rPr>
              <a:t>)</a:t>
            </a:r>
          </a:p>
          <a:p>
            <a:pPr algn="ctr" eaLnBrk="1" hangingPunct="1">
              <a:defRPr/>
            </a:pPr>
            <a:r>
              <a:rPr lang="ru-RU" i="1" dirty="0">
                <a:solidFill>
                  <a:srgbClr val="000099"/>
                </a:solidFill>
              </a:rPr>
              <a:t>– </a:t>
            </a:r>
            <a:r>
              <a:rPr lang="uk-UA" i="1" dirty="0" smtClean="0">
                <a:solidFill>
                  <a:srgbClr val="000099"/>
                </a:solidFill>
              </a:rPr>
              <a:t>коферменти </a:t>
            </a:r>
            <a:r>
              <a:rPr lang="uk-UA" i="1" dirty="0" err="1" smtClean="0">
                <a:solidFill>
                  <a:srgbClr val="000099"/>
                </a:solidFill>
              </a:rPr>
              <a:t>окиснювально</a:t>
            </a:r>
            <a:r>
              <a:rPr lang="uk-UA" i="1" dirty="0" smtClean="0">
                <a:solidFill>
                  <a:srgbClr val="000099"/>
                </a:solidFill>
              </a:rPr>
              <a:t>-відновних ферментів –                       </a:t>
            </a:r>
            <a:r>
              <a:rPr lang="uk-UA" i="1" dirty="0" err="1" smtClean="0">
                <a:solidFill>
                  <a:srgbClr val="990000"/>
                </a:solidFill>
              </a:rPr>
              <a:t>дегідрогеназ</a:t>
            </a:r>
            <a:r>
              <a:rPr lang="uk-UA" i="1" dirty="0" smtClean="0">
                <a:solidFill>
                  <a:srgbClr val="9900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dirty="0" smtClean="0"/>
              <a:t>При </a:t>
            </a:r>
            <a:r>
              <a:rPr lang="uk-UA" dirty="0" smtClean="0"/>
              <a:t>біологічному дегідруванні </a:t>
            </a:r>
          </a:p>
          <a:p>
            <a:pPr eaLnBrk="1" hangingPunct="1">
              <a:defRPr/>
            </a:pPr>
            <a:r>
              <a:rPr lang="ru-RU" dirty="0" smtClean="0"/>
              <a:t>субстрат </a:t>
            </a:r>
            <a:r>
              <a:rPr lang="uk-UA" dirty="0" smtClean="0"/>
              <a:t>втрачає два </a:t>
            </a:r>
            <a:r>
              <a:rPr lang="uk-UA" dirty="0" err="1" smtClean="0"/>
              <a:t>гідрогена</a:t>
            </a:r>
            <a:r>
              <a:rPr lang="uk-UA" dirty="0" smtClean="0"/>
              <a:t> </a:t>
            </a:r>
            <a:r>
              <a:rPr lang="ru-RU" dirty="0" smtClean="0"/>
              <a:t>– </a:t>
            </a:r>
            <a:endParaRPr lang="ru-RU" dirty="0"/>
          </a:p>
          <a:p>
            <a:pPr eaLnBrk="1" hangingPunct="1">
              <a:defRPr/>
            </a:pPr>
            <a:r>
              <a:rPr lang="ru-RU" dirty="0"/>
              <a:t>протон ( Н</a:t>
            </a:r>
            <a:r>
              <a:rPr lang="ru-RU" baseline="30000" dirty="0"/>
              <a:t>+</a:t>
            </a:r>
            <a:r>
              <a:rPr lang="ru-RU" dirty="0"/>
              <a:t> ) і </a:t>
            </a:r>
            <a:r>
              <a:rPr lang="ru-RU" dirty="0" err="1"/>
              <a:t>гідрид</a:t>
            </a:r>
            <a:r>
              <a:rPr lang="ru-RU" dirty="0"/>
              <a:t> </a:t>
            </a:r>
            <a:r>
              <a:rPr lang="ru-RU" dirty="0" err="1"/>
              <a:t>іон</a:t>
            </a:r>
            <a:r>
              <a:rPr lang="ru-RU" dirty="0"/>
              <a:t> ( Н ˉ ).</a:t>
            </a:r>
          </a:p>
          <a:p>
            <a:pPr eaLnBrk="1" hangingPunct="1">
              <a:defRPr/>
            </a:pPr>
            <a:r>
              <a:rPr lang="ru-RU" dirty="0"/>
              <a:t>Кофермент НАД</a:t>
            </a:r>
            <a:r>
              <a:rPr lang="ru-RU" baseline="30000" dirty="0"/>
              <a:t>+</a:t>
            </a:r>
            <a:r>
              <a:rPr lang="ru-RU" dirty="0"/>
              <a:t> </a:t>
            </a:r>
            <a:r>
              <a:rPr lang="ru-RU" dirty="0" err="1"/>
              <a:t>приєднує</a:t>
            </a:r>
            <a:r>
              <a:rPr lang="ru-RU" dirty="0"/>
              <a:t> </a:t>
            </a:r>
          </a:p>
          <a:p>
            <a:pPr eaLnBrk="1" hangingPunct="1">
              <a:defRPr/>
            </a:pPr>
            <a:r>
              <a:rPr lang="uk-UA" dirty="0" smtClean="0"/>
              <a:t>гідрид-іон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uk-UA" dirty="0" smtClean="0"/>
              <a:t>γ-положенню</a:t>
            </a:r>
          </a:p>
          <a:p>
            <a:pPr eaLnBrk="1" hangingPunct="1">
              <a:defRPr/>
            </a:pPr>
            <a:r>
              <a:rPr lang="uk-UA" dirty="0" smtClean="0"/>
              <a:t>піридинового</a:t>
            </a:r>
            <a:r>
              <a:rPr lang="ru-RU" dirty="0" smtClean="0"/>
              <a:t> </a:t>
            </a:r>
            <a:r>
              <a:rPr lang="ru-RU" dirty="0"/>
              <a:t>циклу,</a:t>
            </a:r>
          </a:p>
          <a:p>
            <a:pPr eaLnBrk="1" hangingPunct="1">
              <a:defRPr/>
            </a:pPr>
            <a:r>
              <a:rPr lang="uk-UA" dirty="0" smtClean="0"/>
              <a:t>утворюється відновлена </a:t>
            </a:r>
          </a:p>
          <a:p>
            <a:pPr eaLnBrk="1" hangingPunct="1">
              <a:defRPr/>
            </a:pPr>
            <a:r>
              <a:rPr lang="ru-RU" dirty="0" smtClean="0"/>
              <a:t>форма </a:t>
            </a:r>
            <a:r>
              <a:rPr lang="ru-RU" dirty="0"/>
              <a:t>НАД</a:t>
            </a:r>
            <a:r>
              <a:rPr lang="ru-RU" baseline="30000" dirty="0"/>
              <a:t>+</a:t>
            </a:r>
            <a:r>
              <a:rPr lang="ru-RU" dirty="0"/>
              <a:t>  –  НАД·Н. 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                                                           </a:t>
            </a:r>
            <a:r>
              <a:rPr lang="en-US" dirty="0"/>
              <a:t>R</a:t>
            </a:r>
            <a:r>
              <a:rPr lang="ru-RU" dirty="0"/>
              <a:t> = </a:t>
            </a:r>
            <a:r>
              <a:rPr lang="en-US" dirty="0"/>
              <a:t>H</a:t>
            </a:r>
            <a:r>
              <a:rPr lang="ru-RU" dirty="0"/>
              <a:t>           НАД</a:t>
            </a:r>
            <a:r>
              <a:rPr lang="ru-RU" baseline="30000" dirty="0"/>
              <a:t>+</a:t>
            </a:r>
          </a:p>
          <a:p>
            <a:pPr eaLnBrk="1" hangingPunct="1">
              <a:defRPr/>
            </a:pPr>
            <a:r>
              <a:rPr lang="ru-RU" dirty="0"/>
              <a:t>                                                           </a:t>
            </a:r>
            <a:r>
              <a:rPr lang="en-US" dirty="0"/>
              <a:t>R</a:t>
            </a:r>
            <a:r>
              <a:rPr lang="ru-RU" dirty="0"/>
              <a:t> = </a:t>
            </a:r>
            <a:r>
              <a:rPr lang="en-US" dirty="0"/>
              <a:t>PO</a:t>
            </a:r>
            <a:r>
              <a:rPr lang="ru-RU" baseline="-25000" dirty="0"/>
              <a:t>3</a:t>
            </a:r>
            <a:r>
              <a:rPr lang="en-US" dirty="0"/>
              <a:t>H</a:t>
            </a:r>
            <a:r>
              <a:rPr lang="ru-RU" baseline="-25000" dirty="0"/>
              <a:t>2</a:t>
            </a:r>
            <a:r>
              <a:rPr lang="ru-RU" dirty="0"/>
              <a:t>  НАДФ</a:t>
            </a:r>
            <a:r>
              <a:rPr lang="ru-RU" baseline="30000" dirty="0"/>
              <a:t>+</a:t>
            </a:r>
            <a:endParaRPr lang="ru-RU" dirty="0"/>
          </a:p>
          <a:p>
            <a:pPr eaLnBrk="1" hangingPunct="1">
              <a:defRPr/>
            </a:pPr>
            <a:r>
              <a:rPr lang="uk-UA" dirty="0" smtClean="0"/>
              <a:t>Реакція проходить  при участі </a:t>
            </a:r>
          </a:p>
          <a:p>
            <a:pPr eaLnBrk="1" hangingPunct="1">
              <a:defRPr/>
            </a:pPr>
            <a:r>
              <a:rPr lang="ru-RU" dirty="0" smtClean="0"/>
              <a:t>ферменту </a:t>
            </a:r>
            <a:r>
              <a:rPr lang="ru-RU" dirty="0"/>
              <a:t>ЛДГ: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b="0" dirty="0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3012" name="Object 3"/>
          <p:cNvGraphicFramePr>
            <a:graphicFrameLocks noChangeAspect="1"/>
          </p:cNvGraphicFramePr>
          <p:nvPr/>
        </p:nvGraphicFramePr>
        <p:xfrm>
          <a:off x="4211638" y="1700213"/>
          <a:ext cx="4803775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5" name="ISIS/Draw Sketch" r:id="rId3" imgW="3663950" imgH="2466340" progId="ISISServer">
                  <p:embed/>
                </p:oleObj>
              </mc:Choice>
              <mc:Fallback>
                <p:oleObj name="ISIS/Draw Sketch" r:id="rId3" imgW="3663950" imgH="246634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700213"/>
                        <a:ext cx="4803775" cy="323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30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02321"/>
              </p:ext>
            </p:extLst>
          </p:nvPr>
        </p:nvGraphicFramePr>
        <p:xfrm>
          <a:off x="2157562" y="5324476"/>
          <a:ext cx="695960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6" name="ISIS/Draw Sketch" r:id="rId5" imgW="6058218" imgH="1251887" progId="ISISServer">
                  <p:embed/>
                </p:oleObj>
              </mc:Choice>
              <mc:Fallback>
                <p:oleObj name="ISIS/Draw Sketch" r:id="rId5" imgW="6058218" imgH="1251887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562" y="5324476"/>
                        <a:ext cx="6959600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ъект 2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b="1" dirty="0">
                <a:solidFill>
                  <a:srgbClr val="FF0000"/>
                </a:solidFill>
              </a:rPr>
              <a:t>НАЙКРАЩІ ПОБАЖАННЯ У НАВЧАННІ ВІД КАФЕДРИ МЕДИЧНОЇ І БІООРГАНІЧНОЇ ХІМІЇ !!!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b="4630"/>
          <a:stretch>
            <a:fillRect/>
          </a:stretch>
        </p:blipFill>
        <p:spPr bwMode="auto">
          <a:xfrm>
            <a:off x="2700338" y="1773238"/>
            <a:ext cx="4029075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cap="all" dirty="0" err="1">
                <a:solidFill>
                  <a:srgbClr val="FF0000"/>
                </a:solidFill>
              </a:rPr>
              <a:t>Загальна</a:t>
            </a:r>
            <a:r>
              <a:rPr lang="ru-RU" cap="all" dirty="0">
                <a:solidFill>
                  <a:srgbClr val="FF0000"/>
                </a:solidFill>
              </a:rPr>
              <a:t> </a:t>
            </a:r>
            <a:r>
              <a:rPr lang="ru-RU" cap="all" dirty="0" err="1">
                <a:solidFill>
                  <a:srgbClr val="FF0000"/>
                </a:solidFill>
              </a:rPr>
              <a:t>класифікація</a:t>
            </a:r>
            <a:r>
              <a:rPr lang="ru-RU" cap="all" dirty="0">
                <a:solidFill>
                  <a:srgbClr val="FF0000"/>
                </a:solidFill>
              </a:rPr>
              <a:t> </a:t>
            </a:r>
            <a:r>
              <a:rPr lang="ru-RU" cap="all" dirty="0" err="1">
                <a:solidFill>
                  <a:srgbClr val="FF0000"/>
                </a:solidFill>
              </a:rPr>
              <a:t>гетероциклів</a:t>
            </a:r>
            <a:r>
              <a:rPr lang="ru-RU" cap="all" dirty="0">
                <a:solidFill>
                  <a:srgbClr val="FF0000"/>
                </a:solidFill>
              </a:rPr>
              <a:t> за </a:t>
            </a:r>
            <a:r>
              <a:rPr lang="ru-RU" cap="all" dirty="0" err="1">
                <a:solidFill>
                  <a:srgbClr val="FF0000"/>
                </a:solidFill>
              </a:rPr>
              <a:t>розмірами</a:t>
            </a:r>
            <a:r>
              <a:rPr lang="ru-RU" cap="all" dirty="0">
                <a:solidFill>
                  <a:srgbClr val="FF0000"/>
                </a:solidFill>
              </a:rPr>
              <a:t>, </a:t>
            </a:r>
            <a:r>
              <a:rPr lang="ru-RU" cap="all" dirty="0" err="1">
                <a:solidFill>
                  <a:srgbClr val="FF0000"/>
                </a:solidFill>
              </a:rPr>
              <a:t>кількістю</a:t>
            </a:r>
            <a:r>
              <a:rPr lang="ru-RU" cap="all" dirty="0">
                <a:solidFill>
                  <a:srgbClr val="FF0000"/>
                </a:solidFill>
              </a:rPr>
              <a:t> і природою </a:t>
            </a:r>
            <a:r>
              <a:rPr lang="ru-RU" cap="all" dirty="0" err="1">
                <a:solidFill>
                  <a:srgbClr val="FF0000"/>
                </a:solidFill>
              </a:rPr>
              <a:t>гетероатомів</a:t>
            </a:r>
            <a:r>
              <a:rPr lang="ru-RU" cap="all" dirty="0">
                <a:solidFill>
                  <a:srgbClr val="FF0000"/>
                </a:solidFill>
              </a:rPr>
              <a:t>.</a:t>
            </a:r>
          </a:p>
          <a:p>
            <a:pPr marL="0" indent="0" eaLnBrk="1" hangingPunct="1">
              <a:defRPr/>
            </a:pPr>
            <a:r>
              <a:rPr lang="ru-RU" i="1" dirty="0" err="1"/>
              <a:t>П'ятичленні</a:t>
            </a:r>
            <a:r>
              <a:rPr lang="ru-RU" i="1" dirty="0"/>
              <a:t> </a:t>
            </a:r>
            <a:r>
              <a:rPr lang="ru-RU" i="1" dirty="0" err="1"/>
              <a:t>гетероцикли</a:t>
            </a:r>
            <a:endParaRPr lang="ru-RU" i="1" dirty="0"/>
          </a:p>
          <a:p>
            <a:pPr marL="0" indent="0" eaLnBrk="1" hangingPunct="1">
              <a:defRPr/>
            </a:pPr>
            <a:r>
              <a:rPr lang="ru-RU" i="1" dirty="0"/>
              <a:t>з одним гетероатомом:</a:t>
            </a:r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r>
              <a:rPr lang="ru-RU" i="1" dirty="0" err="1"/>
              <a:t>П'ятичленні</a:t>
            </a:r>
            <a:r>
              <a:rPr lang="ru-RU" i="1" dirty="0"/>
              <a:t> </a:t>
            </a:r>
            <a:r>
              <a:rPr lang="ru-RU" i="1" dirty="0" err="1"/>
              <a:t>гетероцикли</a:t>
            </a:r>
            <a:endParaRPr lang="ru-RU" i="1" dirty="0"/>
          </a:p>
          <a:p>
            <a:pPr eaLnBrk="1" hangingPunct="1">
              <a:defRPr/>
            </a:pPr>
            <a:r>
              <a:rPr lang="ru-RU" i="1" dirty="0"/>
              <a:t>з </a:t>
            </a:r>
            <a:r>
              <a:rPr lang="ru-RU" i="1" dirty="0" err="1"/>
              <a:t>двома</a:t>
            </a:r>
            <a:r>
              <a:rPr lang="ru-RU" i="1" dirty="0"/>
              <a:t> гетероатомами:</a:t>
            </a:r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r>
              <a:rPr lang="ru-RU" i="1" dirty="0" err="1"/>
              <a:t>Шестичленні</a:t>
            </a:r>
            <a:r>
              <a:rPr lang="ru-RU" i="1" dirty="0"/>
              <a:t> </a:t>
            </a:r>
            <a:r>
              <a:rPr lang="ru-RU" i="1" dirty="0" err="1"/>
              <a:t>гетероцикли</a:t>
            </a:r>
            <a:endParaRPr lang="ru-RU" i="1" dirty="0"/>
          </a:p>
          <a:p>
            <a:pPr eaLnBrk="1" hangingPunct="1">
              <a:defRPr/>
            </a:pPr>
            <a:r>
              <a:rPr lang="ru-RU" i="1" dirty="0"/>
              <a:t>з одним гетероатомом: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19875"/>
              </p:ext>
            </p:extLst>
          </p:nvPr>
        </p:nvGraphicFramePr>
        <p:xfrm>
          <a:off x="3203575" y="985838"/>
          <a:ext cx="4695825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5" name="ISIS/Draw Sketch" r:id="rId3" imgW="3609720" imgH="1495080" progId="ISISServer">
                  <p:embed/>
                </p:oleObj>
              </mc:Choice>
              <mc:Fallback>
                <p:oleObj name="ISIS/Draw Sketch" r:id="rId3" imgW="3609720" imgH="149508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985838"/>
                        <a:ext cx="4695825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419515"/>
              </p:ext>
            </p:extLst>
          </p:nvPr>
        </p:nvGraphicFramePr>
        <p:xfrm>
          <a:off x="3814763" y="3057525"/>
          <a:ext cx="4586287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" name="ISIS/Draw Sketch" r:id="rId5" imgW="3524040" imgH="1295280" progId="ISISServer">
                  <p:embed/>
                </p:oleObj>
              </mc:Choice>
              <mc:Fallback>
                <p:oleObj name="ISIS/Draw Sketch" r:id="rId5" imgW="3524040" imgH="129528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3057525"/>
                        <a:ext cx="4586287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08871"/>
              </p:ext>
            </p:extLst>
          </p:nvPr>
        </p:nvGraphicFramePr>
        <p:xfrm>
          <a:off x="292100" y="1268413"/>
          <a:ext cx="1020763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" name="ISIS/Draw Sketch" r:id="rId7" imgW="819000" imgH="1276200" progId="ISISServer">
                  <p:embed/>
                </p:oleObj>
              </mc:Choice>
              <mc:Fallback>
                <p:oleObj name="ISIS/Draw Sketch" r:id="rId7" imgW="819000" imgH="1276200" progId="ISISServer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1268413"/>
                        <a:ext cx="1020763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346909"/>
              </p:ext>
            </p:extLst>
          </p:nvPr>
        </p:nvGraphicFramePr>
        <p:xfrm>
          <a:off x="1660525" y="1143000"/>
          <a:ext cx="1166813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" name="ISIS/Draw Sketch" r:id="rId9" imgW="933120" imgH="1380960" progId="ISISServer">
                  <p:embed/>
                </p:oleObj>
              </mc:Choice>
              <mc:Fallback>
                <p:oleObj name="ISIS/Draw Sketch" r:id="rId9" imgW="933120" imgH="1380960" progId="ISISServer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1143000"/>
                        <a:ext cx="1166813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383015"/>
              </p:ext>
            </p:extLst>
          </p:nvPr>
        </p:nvGraphicFramePr>
        <p:xfrm>
          <a:off x="4283968" y="5049398"/>
          <a:ext cx="1158789" cy="156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9" name="ISIS/Draw Sketch" r:id="rId11" imgW="866520" imgH="1171440" progId="ISISServer">
                  <p:embed/>
                </p:oleObj>
              </mc:Choice>
              <mc:Fallback>
                <p:oleObj name="ISIS/Draw Sketch" r:id="rId11" imgW="866520" imgH="1171440" progId="ISISServer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049398"/>
                        <a:ext cx="1158789" cy="1561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452930"/>
              </p:ext>
            </p:extLst>
          </p:nvPr>
        </p:nvGraphicFramePr>
        <p:xfrm>
          <a:off x="7092280" y="4941168"/>
          <a:ext cx="1465262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" name="ISIS/Draw Sketch" r:id="rId13" imgW="1095120" imgH="1009440" progId="ISISServer">
                  <p:embed/>
                </p:oleObj>
              </mc:Choice>
              <mc:Fallback>
                <p:oleObj name="ISIS/Draw Sketch" r:id="rId13" imgW="1095120" imgH="100944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92280" y="4941168"/>
                        <a:ext cx="1465262" cy="135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48138"/>
              </p:ext>
            </p:extLst>
          </p:nvPr>
        </p:nvGraphicFramePr>
        <p:xfrm>
          <a:off x="3131840" y="5063348"/>
          <a:ext cx="8890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1" name="ISIS/Draw Sketch" r:id="rId15" imgW="733320" imgH="1114200" progId="ISISServer">
                  <p:embed/>
                </p:oleObj>
              </mc:Choice>
              <mc:Fallback>
                <p:oleObj name="ISIS/Draw Sketch" r:id="rId15" imgW="733320" imgH="1114200" progId="ISISServer">
                  <p:embed/>
                  <p:pic>
                    <p:nvPicPr>
                      <p:cNvPr id="0" name="Объект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063348"/>
                        <a:ext cx="88900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741136"/>
              </p:ext>
            </p:extLst>
          </p:nvPr>
        </p:nvGraphicFramePr>
        <p:xfrm>
          <a:off x="5807075" y="5078413"/>
          <a:ext cx="866775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2" name="ISIS/Draw Sketch" r:id="rId17" imgW="647640" imgH="990360" progId="ISISServer">
                  <p:embed/>
                </p:oleObj>
              </mc:Choice>
              <mc:Fallback>
                <p:oleObj name="ISIS/Draw Sketch" r:id="rId17" imgW="647640" imgH="990360" progId="ISISServer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5078413"/>
                        <a:ext cx="866775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370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uk-UA" i="1" dirty="0" smtClean="0">
                <a:latin typeface="Arial" charset="0"/>
                <a:cs typeface="Arial" charset="0"/>
              </a:rPr>
              <a:t>Шестичленні </a:t>
            </a:r>
            <a:r>
              <a:rPr lang="uk-UA" i="1" dirty="0" err="1" smtClean="0">
                <a:latin typeface="Arial" charset="0"/>
                <a:cs typeface="Arial" charset="0"/>
              </a:rPr>
              <a:t>гетероцикли</a:t>
            </a:r>
            <a:r>
              <a:rPr lang="uk-UA" i="1" dirty="0" smtClean="0">
                <a:latin typeface="Arial" charset="0"/>
                <a:cs typeface="Arial" charset="0"/>
              </a:rPr>
              <a:t> з двома </a:t>
            </a:r>
            <a:r>
              <a:rPr lang="ru-RU" i="1" dirty="0" err="1" smtClean="0">
                <a:latin typeface="Arial" charset="0"/>
                <a:cs typeface="Arial" charset="0"/>
              </a:rPr>
              <a:t>гетероатомами</a:t>
            </a:r>
            <a:r>
              <a:rPr lang="ru-RU" i="1" dirty="0">
                <a:latin typeface="Arial" charset="0"/>
                <a:cs typeface="Arial" charset="0"/>
              </a:rPr>
              <a:t>:</a:t>
            </a: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ru-RU" b="0" dirty="0">
              <a:latin typeface="Arial" charset="0"/>
              <a:cs typeface="Arial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7173" name="Group 70"/>
          <p:cNvGrpSpPr>
            <a:grpSpLocks noChangeAspect="1"/>
          </p:cNvGrpSpPr>
          <p:nvPr/>
        </p:nvGrpSpPr>
        <p:grpSpPr bwMode="auto">
          <a:xfrm>
            <a:off x="1863725" y="762000"/>
            <a:ext cx="5434013" cy="2255838"/>
            <a:chOff x="3117" y="1317"/>
            <a:chExt cx="8557" cy="3553"/>
          </a:xfrm>
        </p:grpSpPr>
        <p:sp>
          <p:nvSpPr>
            <p:cNvPr id="7175" name="AutoShape 71"/>
            <p:cNvSpPr>
              <a:spLocks noChangeAspect="1" noChangeArrowheads="1"/>
            </p:cNvSpPr>
            <p:nvPr/>
          </p:nvSpPr>
          <p:spPr bwMode="auto">
            <a:xfrm>
              <a:off x="3117" y="1317"/>
              <a:ext cx="8557" cy="3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Line 72"/>
            <p:cNvSpPr>
              <a:spLocks noChangeShapeType="1"/>
            </p:cNvSpPr>
            <p:nvPr/>
          </p:nvSpPr>
          <p:spPr bwMode="auto">
            <a:xfrm flipH="1">
              <a:off x="3429" y="1814"/>
              <a:ext cx="702" cy="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Line 73"/>
            <p:cNvSpPr>
              <a:spLocks noChangeShapeType="1"/>
            </p:cNvSpPr>
            <p:nvPr/>
          </p:nvSpPr>
          <p:spPr bwMode="auto">
            <a:xfrm flipH="1">
              <a:off x="3580" y="1986"/>
              <a:ext cx="541" cy="307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Line 74"/>
            <p:cNvSpPr>
              <a:spLocks noChangeShapeType="1"/>
            </p:cNvSpPr>
            <p:nvPr/>
          </p:nvSpPr>
          <p:spPr bwMode="auto">
            <a:xfrm>
              <a:off x="3429" y="2215"/>
              <a:ext cx="0" cy="8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Line 75"/>
            <p:cNvSpPr>
              <a:spLocks noChangeShapeType="1"/>
            </p:cNvSpPr>
            <p:nvPr/>
          </p:nvSpPr>
          <p:spPr bwMode="auto">
            <a:xfrm>
              <a:off x="3429" y="3016"/>
              <a:ext cx="692" cy="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Line 76"/>
            <p:cNvSpPr>
              <a:spLocks noChangeShapeType="1"/>
            </p:cNvSpPr>
            <p:nvPr/>
          </p:nvSpPr>
          <p:spPr bwMode="auto">
            <a:xfrm>
              <a:off x="3582" y="2938"/>
              <a:ext cx="531" cy="312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Line 77"/>
            <p:cNvSpPr>
              <a:spLocks noChangeShapeType="1"/>
            </p:cNvSpPr>
            <p:nvPr/>
          </p:nvSpPr>
          <p:spPr bwMode="auto">
            <a:xfrm flipV="1">
              <a:off x="4121" y="3021"/>
              <a:ext cx="699" cy="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Line 78"/>
            <p:cNvSpPr>
              <a:spLocks noChangeShapeType="1"/>
            </p:cNvSpPr>
            <p:nvPr/>
          </p:nvSpPr>
          <p:spPr bwMode="auto">
            <a:xfrm flipV="1">
              <a:off x="4820" y="2217"/>
              <a:ext cx="0" cy="804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Line 79"/>
            <p:cNvSpPr>
              <a:spLocks noChangeShapeType="1"/>
            </p:cNvSpPr>
            <p:nvPr/>
          </p:nvSpPr>
          <p:spPr bwMode="auto">
            <a:xfrm flipV="1">
              <a:off x="4677" y="2311"/>
              <a:ext cx="0" cy="617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Line 80"/>
            <p:cNvSpPr>
              <a:spLocks noChangeShapeType="1"/>
            </p:cNvSpPr>
            <p:nvPr/>
          </p:nvSpPr>
          <p:spPr bwMode="auto">
            <a:xfrm flipH="1" flipV="1">
              <a:off x="4131" y="1814"/>
              <a:ext cx="689" cy="403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81"/>
            <p:cNvSpPr>
              <a:spLocks noChangeShapeType="1"/>
            </p:cNvSpPr>
            <p:nvPr/>
          </p:nvSpPr>
          <p:spPr bwMode="auto">
            <a:xfrm flipH="1">
              <a:off x="6539" y="1830"/>
              <a:ext cx="702" cy="400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82"/>
            <p:cNvSpPr>
              <a:spLocks noChangeShapeType="1"/>
            </p:cNvSpPr>
            <p:nvPr/>
          </p:nvSpPr>
          <p:spPr bwMode="auto">
            <a:xfrm flipH="1">
              <a:off x="6689" y="2001"/>
              <a:ext cx="541" cy="307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Line 83"/>
            <p:cNvSpPr>
              <a:spLocks noChangeShapeType="1"/>
            </p:cNvSpPr>
            <p:nvPr/>
          </p:nvSpPr>
          <p:spPr bwMode="auto">
            <a:xfrm>
              <a:off x="6539" y="2230"/>
              <a:ext cx="0" cy="802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Line 84"/>
            <p:cNvSpPr>
              <a:spLocks noChangeShapeType="1"/>
            </p:cNvSpPr>
            <p:nvPr/>
          </p:nvSpPr>
          <p:spPr bwMode="auto">
            <a:xfrm>
              <a:off x="6539" y="3032"/>
              <a:ext cx="691" cy="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Line 85"/>
            <p:cNvSpPr>
              <a:spLocks noChangeShapeType="1"/>
            </p:cNvSpPr>
            <p:nvPr/>
          </p:nvSpPr>
          <p:spPr bwMode="auto">
            <a:xfrm>
              <a:off x="6692" y="2954"/>
              <a:ext cx="530" cy="312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Line 86"/>
            <p:cNvSpPr>
              <a:spLocks noChangeShapeType="1"/>
            </p:cNvSpPr>
            <p:nvPr/>
          </p:nvSpPr>
          <p:spPr bwMode="auto">
            <a:xfrm flipV="1">
              <a:off x="7230" y="3037"/>
              <a:ext cx="700" cy="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Line 87"/>
            <p:cNvSpPr>
              <a:spLocks noChangeShapeType="1"/>
            </p:cNvSpPr>
            <p:nvPr/>
          </p:nvSpPr>
          <p:spPr bwMode="auto">
            <a:xfrm flipV="1">
              <a:off x="7930" y="2233"/>
              <a:ext cx="0" cy="804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Line 88"/>
            <p:cNvSpPr>
              <a:spLocks noChangeShapeType="1"/>
            </p:cNvSpPr>
            <p:nvPr/>
          </p:nvSpPr>
          <p:spPr bwMode="auto">
            <a:xfrm flipV="1">
              <a:off x="7787" y="2327"/>
              <a:ext cx="0" cy="61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Line 89"/>
            <p:cNvSpPr>
              <a:spLocks noChangeShapeType="1"/>
            </p:cNvSpPr>
            <p:nvPr/>
          </p:nvSpPr>
          <p:spPr bwMode="auto">
            <a:xfrm flipH="1" flipV="1">
              <a:off x="7241" y="1830"/>
              <a:ext cx="689" cy="403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Line 90"/>
            <p:cNvSpPr>
              <a:spLocks noChangeShapeType="1"/>
            </p:cNvSpPr>
            <p:nvPr/>
          </p:nvSpPr>
          <p:spPr bwMode="auto">
            <a:xfrm flipH="1">
              <a:off x="9830" y="1827"/>
              <a:ext cx="702" cy="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Line 91"/>
            <p:cNvSpPr>
              <a:spLocks noChangeShapeType="1"/>
            </p:cNvSpPr>
            <p:nvPr/>
          </p:nvSpPr>
          <p:spPr bwMode="auto">
            <a:xfrm flipH="1">
              <a:off x="9981" y="1999"/>
              <a:ext cx="541" cy="307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Line 92"/>
            <p:cNvSpPr>
              <a:spLocks noChangeShapeType="1"/>
            </p:cNvSpPr>
            <p:nvPr/>
          </p:nvSpPr>
          <p:spPr bwMode="auto">
            <a:xfrm>
              <a:off x="9830" y="2228"/>
              <a:ext cx="0" cy="8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Line 93"/>
            <p:cNvSpPr>
              <a:spLocks noChangeShapeType="1"/>
            </p:cNvSpPr>
            <p:nvPr/>
          </p:nvSpPr>
          <p:spPr bwMode="auto">
            <a:xfrm>
              <a:off x="9830" y="3029"/>
              <a:ext cx="692" cy="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Line 94"/>
            <p:cNvSpPr>
              <a:spLocks noChangeShapeType="1"/>
            </p:cNvSpPr>
            <p:nvPr/>
          </p:nvSpPr>
          <p:spPr bwMode="auto">
            <a:xfrm>
              <a:off x="9984" y="2951"/>
              <a:ext cx="530" cy="312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Line 95"/>
            <p:cNvSpPr>
              <a:spLocks noChangeShapeType="1"/>
            </p:cNvSpPr>
            <p:nvPr/>
          </p:nvSpPr>
          <p:spPr bwMode="auto">
            <a:xfrm flipV="1">
              <a:off x="10522" y="3034"/>
              <a:ext cx="699" cy="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Line 96"/>
            <p:cNvSpPr>
              <a:spLocks noChangeShapeType="1"/>
            </p:cNvSpPr>
            <p:nvPr/>
          </p:nvSpPr>
          <p:spPr bwMode="auto">
            <a:xfrm flipV="1">
              <a:off x="11221" y="2230"/>
              <a:ext cx="0" cy="804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Line 97"/>
            <p:cNvSpPr>
              <a:spLocks noChangeShapeType="1"/>
            </p:cNvSpPr>
            <p:nvPr/>
          </p:nvSpPr>
          <p:spPr bwMode="auto">
            <a:xfrm flipV="1">
              <a:off x="11078" y="2324"/>
              <a:ext cx="0" cy="617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Line 98"/>
            <p:cNvSpPr>
              <a:spLocks noChangeShapeType="1"/>
            </p:cNvSpPr>
            <p:nvPr/>
          </p:nvSpPr>
          <p:spPr bwMode="auto">
            <a:xfrm flipH="1" flipV="1">
              <a:off x="10532" y="1827"/>
              <a:ext cx="689" cy="403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Rectangle 99"/>
            <p:cNvSpPr>
              <a:spLocks noChangeArrowheads="1"/>
            </p:cNvSpPr>
            <p:nvPr/>
          </p:nvSpPr>
          <p:spPr bwMode="auto">
            <a:xfrm>
              <a:off x="3991" y="3216"/>
              <a:ext cx="312" cy="40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Rectangle 100"/>
            <p:cNvSpPr>
              <a:spLocks noChangeArrowheads="1"/>
            </p:cNvSpPr>
            <p:nvPr/>
          </p:nvSpPr>
          <p:spPr bwMode="auto">
            <a:xfrm>
              <a:off x="4009" y="3238"/>
              <a:ext cx="26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 dirty="0"/>
            </a:p>
          </p:txBody>
        </p:sp>
        <p:sp>
          <p:nvSpPr>
            <p:cNvPr id="7205" name="Rectangle 101"/>
            <p:cNvSpPr>
              <a:spLocks noChangeArrowheads="1"/>
            </p:cNvSpPr>
            <p:nvPr/>
          </p:nvSpPr>
          <p:spPr bwMode="auto">
            <a:xfrm>
              <a:off x="4100" y="3609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/>
            </a:p>
          </p:txBody>
        </p:sp>
        <p:sp>
          <p:nvSpPr>
            <p:cNvPr id="7206" name="Rectangle 102"/>
            <p:cNvSpPr>
              <a:spLocks noChangeArrowheads="1"/>
            </p:cNvSpPr>
            <p:nvPr/>
          </p:nvSpPr>
          <p:spPr bwMode="auto">
            <a:xfrm>
              <a:off x="4927" y="2907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ru-RU"/>
            </a:p>
          </p:txBody>
        </p:sp>
        <p:sp>
          <p:nvSpPr>
            <p:cNvPr id="7207" name="Rectangle 103"/>
            <p:cNvSpPr>
              <a:spLocks noChangeArrowheads="1"/>
            </p:cNvSpPr>
            <p:nvPr/>
          </p:nvSpPr>
          <p:spPr bwMode="auto">
            <a:xfrm>
              <a:off x="3276" y="2995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7208" name="Rectangle 104"/>
            <p:cNvSpPr>
              <a:spLocks noChangeArrowheads="1"/>
            </p:cNvSpPr>
            <p:nvPr/>
          </p:nvSpPr>
          <p:spPr bwMode="auto">
            <a:xfrm>
              <a:off x="3135" y="2071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ru-RU"/>
            </a:p>
          </p:txBody>
        </p:sp>
        <p:sp>
          <p:nvSpPr>
            <p:cNvPr id="7209" name="Rectangle 105"/>
            <p:cNvSpPr>
              <a:spLocks noChangeArrowheads="1"/>
            </p:cNvSpPr>
            <p:nvPr/>
          </p:nvSpPr>
          <p:spPr bwMode="auto">
            <a:xfrm>
              <a:off x="4100" y="1468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ru-RU"/>
            </a:p>
          </p:txBody>
        </p:sp>
        <p:sp>
          <p:nvSpPr>
            <p:cNvPr id="7210" name="Rectangle 106"/>
            <p:cNvSpPr>
              <a:spLocks noChangeArrowheads="1"/>
            </p:cNvSpPr>
            <p:nvPr/>
          </p:nvSpPr>
          <p:spPr bwMode="auto">
            <a:xfrm>
              <a:off x="4906" y="2051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ru-RU"/>
            </a:p>
          </p:txBody>
        </p:sp>
        <p:sp>
          <p:nvSpPr>
            <p:cNvPr id="7211" name="Rectangle 107"/>
            <p:cNvSpPr>
              <a:spLocks noChangeArrowheads="1"/>
            </p:cNvSpPr>
            <p:nvPr/>
          </p:nvSpPr>
          <p:spPr bwMode="auto">
            <a:xfrm>
              <a:off x="3187" y="4026"/>
              <a:ext cx="164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П</a:t>
              </a:r>
              <a:r>
                <a:rPr lang="uk-UA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b="0" dirty="0" err="1">
                  <a:solidFill>
                    <a:srgbClr val="000000"/>
                  </a:solidFill>
                  <a:latin typeface="Times New Roman" pitchFamily="18" charset="0"/>
                </a:rPr>
                <a:t>рим</a:t>
              </a:r>
              <a:r>
                <a:rPr lang="uk-UA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b="0" dirty="0" err="1">
                  <a:solidFill>
                    <a:srgbClr val="000000"/>
                  </a:solidFill>
                  <a:latin typeface="Times New Roman" pitchFamily="18" charset="0"/>
                </a:rPr>
                <a:t>дин</a:t>
              </a:r>
              <a:endParaRPr lang="ru-RU" dirty="0"/>
            </a:p>
          </p:txBody>
        </p:sp>
        <p:sp>
          <p:nvSpPr>
            <p:cNvPr id="7212" name="Rectangle 108"/>
            <p:cNvSpPr>
              <a:spLocks noChangeArrowheads="1"/>
            </p:cNvSpPr>
            <p:nvPr/>
          </p:nvSpPr>
          <p:spPr bwMode="auto">
            <a:xfrm>
              <a:off x="3302" y="1947"/>
              <a:ext cx="312" cy="40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Rectangle 109"/>
            <p:cNvSpPr>
              <a:spLocks noChangeArrowheads="1"/>
            </p:cNvSpPr>
            <p:nvPr/>
          </p:nvSpPr>
          <p:spPr bwMode="auto">
            <a:xfrm>
              <a:off x="3320" y="1968"/>
              <a:ext cx="26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7214" name="Rectangle 110"/>
            <p:cNvSpPr>
              <a:spLocks noChangeArrowheads="1"/>
            </p:cNvSpPr>
            <p:nvPr/>
          </p:nvSpPr>
          <p:spPr bwMode="auto">
            <a:xfrm>
              <a:off x="7100" y="3232"/>
              <a:ext cx="312" cy="40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Rectangle 111"/>
            <p:cNvSpPr>
              <a:spLocks noChangeArrowheads="1"/>
            </p:cNvSpPr>
            <p:nvPr/>
          </p:nvSpPr>
          <p:spPr bwMode="auto">
            <a:xfrm>
              <a:off x="7118" y="3253"/>
              <a:ext cx="26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7216" name="Rectangle 112"/>
            <p:cNvSpPr>
              <a:spLocks noChangeArrowheads="1"/>
            </p:cNvSpPr>
            <p:nvPr/>
          </p:nvSpPr>
          <p:spPr bwMode="auto">
            <a:xfrm>
              <a:off x="7209" y="3625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/>
            </a:p>
          </p:txBody>
        </p:sp>
        <p:sp>
          <p:nvSpPr>
            <p:cNvPr id="7217" name="Rectangle 113"/>
            <p:cNvSpPr>
              <a:spLocks noChangeArrowheads="1"/>
            </p:cNvSpPr>
            <p:nvPr/>
          </p:nvSpPr>
          <p:spPr bwMode="auto">
            <a:xfrm>
              <a:off x="6323" y="2943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ru-RU"/>
            </a:p>
          </p:txBody>
        </p:sp>
        <p:sp>
          <p:nvSpPr>
            <p:cNvPr id="7218" name="Rectangle 114"/>
            <p:cNvSpPr>
              <a:spLocks noChangeArrowheads="1"/>
            </p:cNvSpPr>
            <p:nvPr/>
          </p:nvSpPr>
          <p:spPr bwMode="auto">
            <a:xfrm>
              <a:off x="8140" y="2933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7219" name="Rectangle 115"/>
            <p:cNvSpPr>
              <a:spLocks noChangeArrowheads="1"/>
            </p:cNvSpPr>
            <p:nvPr/>
          </p:nvSpPr>
          <p:spPr bwMode="auto">
            <a:xfrm>
              <a:off x="8096" y="2105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ru-RU"/>
            </a:p>
          </p:txBody>
        </p:sp>
        <p:sp>
          <p:nvSpPr>
            <p:cNvPr id="7220" name="Rectangle 116"/>
            <p:cNvSpPr>
              <a:spLocks noChangeArrowheads="1"/>
            </p:cNvSpPr>
            <p:nvPr/>
          </p:nvSpPr>
          <p:spPr bwMode="auto">
            <a:xfrm>
              <a:off x="7209" y="1483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ru-RU"/>
            </a:p>
          </p:txBody>
        </p:sp>
        <p:sp>
          <p:nvSpPr>
            <p:cNvPr id="7221" name="Rectangle 117"/>
            <p:cNvSpPr>
              <a:spLocks noChangeArrowheads="1"/>
            </p:cNvSpPr>
            <p:nvPr/>
          </p:nvSpPr>
          <p:spPr bwMode="auto">
            <a:xfrm>
              <a:off x="6341" y="2064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ru-RU"/>
            </a:p>
          </p:txBody>
        </p:sp>
        <p:sp>
          <p:nvSpPr>
            <p:cNvPr id="7222" name="Rectangle 118"/>
            <p:cNvSpPr>
              <a:spLocks noChangeArrowheads="1"/>
            </p:cNvSpPr>
            <p:nvPr/>
          </p:nvSpPr>
          <p:spPr bwMode="auto">
            <a:xfrm>
              <a:off x="6442" y="4042"/>
              <a:ext cx="161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П</a:t>
              </a:r>
              <a:r>
                <a:rPr lang="uk-UA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b="0" dirty="0" err="1">
                  <a:solidFill>
                    <a:srgbClr val="000000"/>
                  </a:solidFill>
                  <a:latin typeface="Times New Roman" pitchFamily="18" charset="0"/>
                </a:rPr>
                <a:t>ридазин</a:t>
              </a:r>
              <a:endParaRPr lang="ru-RU" dirty="0"/>
            </a:p>
          </p:txBody>
        </p:sp>
        <p:sp>
          <p:nvSpPr>
            <p:cNvPr id="7223" name="Rectangle 119"/>
            <p:cNvSpPr>
              <a:spLocks noChangeArrowheads="1"/>
            </p:cNvSpPr>
            <p:nvPr/>
          </p:nvSpPr>
          <p:spPr bwMode="auto">
            <a:xfrm>
              <a:off x="7810" y="2824"/>
              <a:ext cx="312" cy="40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Rectangle 120"/>
            <p:cNvSpPr>
              <a:spLocks noChangeArrowheads="1"/>
            </p:cNvSpPr>
            <p:nvPr/>
          </p:nvSpPr>
          <p:spPr bwMode="auto">
            <a:xfrm>
              <a:off x="7828" y="2845"/>
              <a:ext cx="26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7225" name="Rectangle 121"/>
            <p:cNvSpPr>
              <a:spLocks noChangeArrowheads="1"/>
            </p:cNvSpPr>
            <p:nvPr/>
          </p:nvSpPr>
          <p:spPr bwMode="auto">
            <a:xfrm>
              <a:off x="10392" y="3230"/>
              <a:ext cx="312" cy="40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Rectangle 122"/>
            <p:cNvSpPr>
              <a:spLocks noChangeArrowheads="1"/>
            </p:cNvSpPr>
            <p:nvPr/>
          </p:nvSpPr>
          <p:spPr bwMode="auto">
            <a:xfrm>
              <a:off x="10410" y="3251"/>
              <a:ext cx="26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7227" name="Rectangle 123"/>
            <p:cNvSpPr>
              <a:spLocks noChangeArrowheads="1"/>
            </p:cNvSpPr>
            <p:nvPr/>
          </p:nvSpPr>
          <p:spPr bwMode="auto">
            <a:xfrm>
              <a:off x="10501" y="3622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/>
            </a:p>
          </p:txBody>
        </p:sp>
        <p:sp>
          <p:nvSpPr>
            <p:cNvPr id="7228" name="Rectangle 124"/>
            <p:cNvSpPr>
              <a:spLocks noChangeArrowheads="1"/>
            </p:cNvSpPr>
            <p:nvPr/>
          </p:nvSpPr>
          <p:spPr bwMode="auto">
            <a:xfrm>
              <a:off x="11385" y="2979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ru-RU"/>
            </a:p>
          </p:txBody>
        </p:sp>
        <p:sp>
          <p:nvSpPr>
            <p:cNvPr id="7229" name="Rectangle 125"/>
            <p:cNvSpPr>
              <a:spLocks noChangeArrowheads="1"/>
            </p:cNvSpPr>
            <p:nvPr/>
          </p:nvSpPr>
          <p:spPr bwMode="auto">
            <a:xfrm>
              <a:off x="9620" y="2948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7230" name="Rectangle 126"/>
            <p:cNvSpPr>
              <a:spLocks noChangeArrowheads="1"/>
            </p:cNvSpPr>
            <p:nvPr/>
          </p:nvSpPr>
          <p:spPr bwMode="auto">
            <a:xfrm>
              <a:off x="9615" y="2043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ru-RU"/>
            </a:p>
          </p:txBody>
        </p:sp>
        <p:sp>
          <p:nvSpPr>
            <p:cNvPr id="7231" name="Rectangle 127"/>
            <p:cNvSpPr>
              <a:spLocks noChangeArrowheads="1"/>
            </p:cNvSpPr>
            <p:nvPr/>
          </p:nvSpPr>
          <p:spPr bwMode="auto">
            <a:xfrm>
              <a:off x="10522" y="1338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ru-RU"/>
            </a:p>
          </p:txBody>
        </p:sp>
        <p:sp>
          <p:nvSpPr>
            <p:cNvPr id="7232" name="Rectangle 128"/>
            <p:cNvSpPr>
              <a:spLocks noChangeArrowheads="1"/>
            </p:cNvSpPr>
            <p:nvPr/>
          </p:nvSpPr>
          <p:spPr bwMode="auto">
            <a:xfrm>
              <a:off x="11383" y="2058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ru-RU"/>
            </a:p>
          </p:txBody>
        </p:sp>
        <p:sp>
          <p:nvSpPr>
            <p:cNvPr id="7233" name="Rectangle 129"/>
            <p:cNvSpPr>
              <a:spLocks noChangeArrowheads="1"/>
            </p:cNvSpPr>
            <p:nvPr/>
          </p:nvSpPr>
          <p:spPr bwMode="auto">
            <a:xfrm>
              <a:off x="9734" y="4039"/>
              <a:ext cx="123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П</a:t>
              </a:r>
              <a:r>
                <a:rPr lang="uk-UA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р</a:t>
              </a:r>
              <a:r>
                <a:rPr lang="ru-RU" b="0" dirty="0">
                  <a:solidFill>
                    <a:srgbClr val="000000"/>
                  </a:solidFill>
                  <a:latin typeface="Times New Roman" pitchFamily="18" charset="0"/>
                </a:rPr>
                <a:t>а</a:t>
              </a:r>
              <a:r>
                <a:rPr lang="en-US" b="0" dirty="0" err="1">
                  <a:solidFill>
                    <a:srgbClr val="000000"/>
                  </a:solidFill>
                  <a:latin typeface="Times New Roman" pitchFamily="18" charset="0"/>
                </a:rPr>
                <a:t>зин</a:t>
              </a:r>
              <a:endParaRPr lang="ru-RU" dirty="0"/>
            </a:p>
          </p:txBody>
        </p:sp>
        <p:sp>
          <p:nvSpPr>
            <p:cNvPr id="7234" name="Rectangle 130"/>
            <p:cNvSpPr>
              <a:spLocks noChangeArrowheads="1"/>
            </p:cNvSpPr>
            <p:nvPr/>
          </p:nvSpPr>
          <p:spPr bwMode="auto">
            <a:xfrm>
              <a:off x="10418" y="1551"/>
              <a:ext cx="312" cy="40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Rectangle 131"/>
            <p:cNvSpPr>
              <a:spLocks noChangeArrowheads="1"/>
            </p:cNvSpPr>
            <p:nvPr/>
          </p:nvSpPr>
          <p:spPr bwMode="auto">
            <a:xfrm>
              <a:off x="10436" y="1572"/>
              <a:ext cx="26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269FD9-F3A0-45F2-87F9-0D79C196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8" y="3227120"/>
            <a:ext cx="7200800" cy="2840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46038" y="-15875"/>
            <a:ext cx="9109075" cy="66690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400" cap="all" dirty="0">
                <a:solidFill>
                  <a:srgbClr val="FF0000"/>
                </a:solidFill>
              </a:rPr>
              <a:t>Характеристика </a:t>
            </a:r>
            <a:r>
              <a:rPr lang="uk-UA" sz="2400" cap="all" dirty="0" smtClean="0">
                <a:solidFill>
                  <a:srgbClr val="FF0000"/>
                </a:solidFill>
              </a:rPr>
              <a:t>ароматичності сполуки</a:t>
            </a:r>
          </a:p>
          <a:p>
            <a:pPr marL="0" indent="0" algn="ctr">
              <a:buFontTx/>
              <a:buNone/>
              <a:defRPr/>
            </a:pPr>
            <a:r>
              <a:rPr lang="ru-RU" sz="2000" dirty="0" smtClean="0"/>
              <a:t>– </a:t>
            </a:r>
            <a:r>
              <a:rPr lang="uk-UA" sz="2000" dirty="0" smtClean="0"/>
              <a:t>наявність плоскої циклічної системи, яка має замкнутий ланцюг кон'югації, що містить </a:t>
            </a:r>
            <a:r>
              <a:rPr lang="ru-RU" sz="2000" dirty="0" smtClean="0"/>
              <a:t>(</a:t>
            </a:r>
            <a:r>
              <a:rPr lang="ru-RU" sz="2000" dirty="0"/>
              <a:t>4</a:t>
            </a:r>
            <a:r>
              <a:rPr lang="en-US" sz="2000" dirty="0"/>
              <a:t>n</a:t>
            </a:r>
            <a:r>
              <a:rPr lang="ru-RU" sz="2000" dirty="0"/>
              <a:t>+2)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000" dirty="0" smtClean="0">
                <a:cs typeface="Times New Roman" pitchFamily="18" charset="0"/>
              </a:rPr>
              <a:t>-</a:t>
            </a:r>
            <a:r>
              <a:rPr lang="uk-UA" sz="2000" dirty="0" smtClean="0">
                <a:cs typeface="Times New Roman" pitchFamily="18" charset="0"/>
              </a:rPr>
              <a:t>електронів</a:t>
            </a:r>
            <a:r>
              <a:rPr lang="ru-RU" sz="2000" dirty="0" smtClean="0">
                <a:cs typeface="Times New Roman" pitchFamily="18" charset="0"/>
              </a:rPr>
              <a:t>.</a:t>
            </a:r>
            <a:endParaRPr lang="ru-RU" sz="2000" dirty="0"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sz="1200" dirty="0"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400" cap="all" dirty="0" err="1">
                <a:solidFill>
                  <a:srgbClr val="FF0000"/>
                </a:solidFill>
              </a:rPr>
              <a:t>Ароматичність</a:t>
            </a:r>
            <a:r>
              <a:rPr lang="ru-RU" sz="2400" cap="all" dirty="0">
                <a:solidFill>
                  <a:srgbClr val="FF0000"/>
                </a:solidFill>
              </a:rPr>
              <a:t> </a:t>
            </a:r>
            <a:r>
              <a:rPr lang="ru-RU" sz="2400" cap="all" dirty="0" err="1">
                <a:solidFill>
                  <a:srgbClr val="FF0000"/>
                </a:solidFill>
              </a:rPr>
              <a:t>п'ятичленного</a:t>
            </a:r>
            <a:r>
              <a:rPr lang="ru-RU" sz="2400" cap="all" dirty="0">
                <a:solidFill>
                  <a:srgbClr val="FF0000"/>
                </a:solidFill>
              </a:rPr>
              <a:t> гетероциклу з 2-ма </a:t>
            </a:r>
            <a:r>
              <a:rPr lang="el-G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cap="all" dirty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ru-RU" sz="2400" cap="all" dirty="0" err="1">
                <a:solidFill>
                  <a:srgbClr val="FF0000"/>
                </a:solidFill>
                <a:cs typeface="Times New Roman" pitchFamily="18" charset="0"/>
              </a:rPr>
              <a:t>зв’язками</a:t>
            </a:r>
            <a:r>
              <a:rPr lang="ru-RU" sz="2400" cap="all" dirty="0">
                <a:solidFill>
                  <a:srgbClr val="FF0000"/>
                </a:solidFill>
                <a:cs typeface="Times New Roman" pitchFamily="18" charset="0"/>
              </a:rPr>
              <a:t>: </a:t>
            </a:r>
          </a:p>
          <a:p>
            <a:pPr marL="0" indent="0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 </a:t>
            </a:r>
            <a:r>
              <a:rPr lang="ru-RU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кон'югацію</a:t>
            </a:r>
            <a:r>
              <a:rPr 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з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π-</a:t>
            </a:r>
            <a:r>
              <a:rPr lang="ru-RU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електронами</a:t>
            </a:r>
            <a:r>
              <a:rPr 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подвійних</a:t>
            </a:r>
            <a:r>
              <a:rPr 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зв'язків</a:t>
            </a:r>
            <a:r>
              <a:rPr 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вступає</a:t>
            </a:r>
            <a:r>
              <a:rPr 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неподілена</a:t>
            </a:r>
            <a:r>
              <a:rPr 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пара </a:t>
            </a:r>
            <a:r>
              <a:rPr lang="ru-RU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електронів</a:t>
            </a:r>
            <a:r>
              <a:rPr 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гетероатому, </a:t>
            </a:r>
            <a:r>
              <a:rPr lang="ru-RU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утворюється</a:t>
            </a:r>
            <a:r>
              <a:rPr 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замкнута система.</a:t>
            </a:r>
          </a:p>
          <a:p>
            <a:pPr marL="0" indent="0"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marL="0" indent="0"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marL="0" indent="0"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marL="0" indent="0"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marL="0" indent="0" algn="just">
              <a:defRPr/>
            </a:pPr>
            <a:r>
              <a:rPr lang="ru-RU" sz="2000" dirty="0">
                <a:solidFill>
                  <a:srgbClr val="000000"/>
                </a:solidFill>
              </a:rPr>
              <a:t>Атом </a:t>
            </a:r>
            <a:r>
              <a:rPr lang="ru-RU" sz="2000" dirty="0" err="1">
                <a:solidFill>
                  <a:srgbClr val="000000"/>
                </a:solidFill>
              </a:rPr>
              <a:t>нітрогену</a:t>
            </a:r>
            <a:r>
              <a:rPr lang="ru-RU" sz="2000" dirty="0">
                <a:solidFill>
                  <a:srgbClr val="000000"/>
                </a:solidFill>
              </a:rPr>
              <a:t> у </a:t>
            </a:r>
            <a:r>
              <a:rPr lang="en-US" sz="2000" dirty="0" err="1" smtClean="0">
                <a:solidFill>
                  <a:srgbClr val="000000"/>
                </a:solidFill>
              </a:rPr>
              <a:t>sp</a:t>
            </a:r>
            <a:r>
              <a:rPr lang="en-US" sz="2000" baseline="30000" dirty="0" err="1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uk-UA" sz="2000" dirty="0" smtClean="0">
                <a:solidFill>
                  <a:srgbClr val="000000"/>
                </a:solidFill>
              </a:rPr>
              <a:t>гібридизації, який має електронну конфігурацію</a:t>
            </a:r>
            <a:r>
              <a:rPr lang="ru-RU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>
                <a:solidFill>
                  <a:srgbClr val="000000"/>
                </a:solidFill>
              </a:rPr>
              <a:t>в </a:t>
            </a:r>
            <a:r>
              <a:rPr lang="uk-UA" sz="2000" dirty="0" smtClean="0">
                <a:solidFill>
                  <a:srgbClr val="000000"/>
                </a:solidFill>
              </a:rPr>
              <a:t>якій неподілена пара електронів займає негібридизовану р-атомну </a:t>
            </a:r>
            <a:r>
              <a:rPr lang="ru-RU" sz="2000" dirty="0" err="1" smtClean="0">
                <a:solidFill>
                  <a:srgbClr val="000000"/>
                </a:solidFill>
              </a:rPr>
              <a:t>орбіталь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– </a:t>
            </a:r>
            <a:r>
              <a:rPr lang="ru-RU" sz="2000" b="1" dirty="0" err="1">
                <a:solidFill>
                  <a:srgbClr val="FF0000"/>
                </a:solidFill>
              </a:rPr>
              <a:t>пірольний</a:t>
            </a:r>
            <a:r>
              <a:rPr lang="ru-RU" sz="2000" b="1" dirty="0">
                <a:solidFill>
                  <a:srgbClr val="FF0000"/>
                </a:solidFill>
              </a:rPr>
              <a:t> атом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(</a:t>
            </a:r>
            <a:r>
              <a:rPr lang="ru-RU" sz="2000" dirty="0" err="1">
                <a:solidFill>
                  <a:srgbClr val="000000"/>
                </a:solidFill>
              </a:rPr>
              <a:t>аналогічно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фурані</a:t>
            </a:r>
            <a:r>
              <a:rPr lang="ru-RU" sz="2000" dirty="0">
                <a:solidFill>
                  <a:srgbClr val="000000"/>
                </a:solidFill>
              </a:rPr>
              <a:t> та </a:t>
            </a:r>
            <a:r>
              <a:rPr lang="ru-RU" sz="2000" dirty="0" err="1">
                <a:solidFill>
                  <a:srgbClr val="000000"/>
                </a:solidFill>
              </a:rPr>
              <a:t>тіофені</a:t>
            </a:r>
            <a:r>
              <a:rPr lang="ru-RU" sz="2000" dirty="0">
                <a:solidFill>
                  <a:srgbClr val="000000"/>
                </a:solidFill>
              </a:rPr>
              <a:t>).</a:t>
            </a:r>
          </a:p>
          <a:p>
            <a:pPr marL="0" indent="0" algn="just">
              <a:defRPr/>
            </a:pPr>
            <a:r>
              <a:rPr lang="ru-RU" sz="2000" dirty="0">
                <a:solidFill>
                  <a:srgbClr val="000000"/>
                </a:solidFill>
              </a:rPr>
              <a:t>Гетероатом, </a:t>
            </a:r>
            <a:r>
              <a:rPr lang="ru-RU" sz="2000" dirty="0" err="1">
                <a:solidFill>
                  <a:srgbClr val="000000"/>
                </a:solidFill>
              </a:rPr>
              <a:t>який</a:t>
            </a:r>
            <a:r>
              <a:rPr lang="ru-RU" sz="2000" dirty="0">
                <a:solidFill>
                  <a:srgbClr val="000000"/>
                </a:solidFill>
              </a:rPr>
              <a:t>  вносить у 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електронну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систему 2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ē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займають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        р-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атомну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орбіталь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і 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утворює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 з 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іншими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атомами 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тільки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      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зв’язки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−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гетероатом </a:t>
            </a:r>
            <a:r>
              <a:rPr lang="ru-RU" sz="2000" b="1" dirty="0" err="1">
                <a:solidFill>
                  <a:srgbClr val="FF0000"/>
                </a:solidFill>
                <a:cs typeface="Times New Roman" pitchFamily="18" charset="0"/>
              </a:rPr>
              <a:t>пірольного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 типу.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400" dirty="0"/>
          </a:p>
        </p:txBody>
      </p:sp>
      <p:graphicFrame>
        <p:nvGraphicFramePr>
          <p:cNvPr id="8195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025841"/>
              </p:ext>
            </p:extLst>
          </p:nvPr>
        </p:nvGraphicFramePr>
        <p:xfrm>
          <a:off x="2195736" y="2852936"/>
          <a:ext cx="4320480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ISIS/Draw Sketch" r:id="rId3" imgW="2390760" imgH="1333440" progId="ISISServer">
                  <p:embed/>
                </p:oleObj>
              </mc:Choice>
              <mc:Fallback>
                <p:oleObj name="ISIS/Draw Sketch" r:id="rId3" imgW="2390760" imgH="1333440" progId="ISISServer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852936"/>
                        <a:ext cx="4320480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88913"/>
            <a:ext cx="90043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cap="all" dirty="0">
                <a:solidFill>
                  <a:srgbClr val="FF0000"/>
                </a:solidFill>
              </a:rPr>
              <a:t>В ряду 6-</a:t>
            </a:r>
            <a:r>
              <a:rPr lang="ru-RU" sz="2400" cap="all" dirty="0" err="1">
                <a:solidFill>
                  <a:srgbClr val="FF0000"/>
                </a:solidFill>
              </a:rPr>
              <a:t>ти</a:t>
            </a:r>
            <a:r>
              <a:rPr lang="ru-RU" sz="2400" cap="all" dirty="0">
                <a:solidFill>
                  <a:srgbClr val="FF0000"/>
                </a:solidFill>
              </a:rPr>
              <a:t> </a:t>
            </a:r>
            <a:r>
              <a:rPr lang="uk-UA" sz="2400" dirty="0" smtClean="0"/>
              <a:t>членних </a:t>
            </a:r>
            <a:r>
              <a:rPr lang="uk-UA" sz="2400" dirty="0" err="1" smtClean="0"/>
              <a:t>гетероциклів</a:t>
            </a:r>
            <a:r>
              <a:rPr lang="uk-UA" sz="2400" dirty="0" smtClean="0"/>
              <a:t> ароматичні властивості характерні для гетероциклічних аналогів </a:t>
            </a:r>
            <a:r>
              <a:rPr lang="uk-UA" sz="2400" dirty="0" err="1" smtClean="0"/>
              <a:t>бензену</a:t>
            </a:r>
            <a:r>
              <a:rPr lang="ru-RU" sz="2400" dirty="0" smtClean="0"/>
              <a:t>:</a:t>
            </a:r>
            <a:endParaRPr lang="ru-RU" sz="24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400" dirty="0"/>
              <a:t>             </a:t>
            </a:r>
            <a:r>
              <a:rPr lang="uk-UA" sz="2400" dirty="0" smtClean="0"/>
              <a:t>всі атоми </a:t>
            </a:r>
            <a:r>
              <a:rPr lang="ru-RU" sz="2400" dirty="0" smtClean="0"/>
              <a:t>С </a:t>
            </a:r>
            <a:r>
              <a:rPr lang="ru-RU" sz="2400" dirty="0"/>
              <a:t>і атом </a:t>
            </a:r>
            <a:r>
              <a:rPr lang="en-US" sz="2400" dirty="0"/>
              <a:t>N</a:t>
            </a:r>
            <a:r>
              <a:rPr lang="ru-RU" sz="2400" dirty="0"/>
              <a:t> з</a:t>
            </a:r>
            <a:r>
              <a:rPr lang="uk-UA" sz="2400" dirty="0"/>
              <a:t>находяться в </a:t>
            </a:r>
          </a:p>
          <a:p>
            <a:pPr marL="1081088" indent="0">
              <a:spcBef>
                <a:spcPts val="0"/>
              </a:spcBef>
              <a:buFontTx/>
              <a:buNone/>
              <a:defRPr/>
            </a:pPr>
            <a:r>
              <a:rPr lang="en-US" sz="2400" dirty="0" err="1"/>
              <a:t>sp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-гібридизації. </a:t>
            </a:r>
            <a:r>
              <a:rPr lang="ru-RU" sz="2400" dirty="0"/>
              <a:t>Замкнута 6-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ru-RU" sz="2400" dirty="0">
                <a:cs typeface="Times New Roman"/>
              </a:rPr>
              <a:t>-</a:t>
            </a:r>
            <a:r>
              <a:rPr lang="ru-RU" sz="2400" dirty="0" err="1">
                <a:cs typeface="Times New Roman"/>
              </a:rPr>
              <a:t>електронна</a:t>
            </a:r>
            <a:r>
              <a:rPr lang="ru-RU" sz="2400" dirty="0">
                <a:cs typeface="Times New Roman"/>
              </a:rPr>
              <a:t> система </a:t>
            </a:r>
            <a:r>
              <a:rPr lang="uk-UA" sz="2400" dirty="0" err="1" smtClean="0">
                <a:cs typeface="Times New Roman"/>
              </a:rPr>
              <a:t>утворенана</a:t>
            </a:r>
            <a:r>
              <a:rPr lang="ru-RU" sz="2400" dirty="0" smtClean="0">
                <a:cs typeface="Times New Roman"/>
              </a:rPr>
              <a:t> </a:t>
            </a:r>
            <a:r>
              <a:rPr lang="ru-RU" sz="2400" dirty="0">
                <a:cs typeface="Times New Roman"/>
              </a:rPr>
              <a:t>5-ма р-</a:t>
            </a:r>
            <a:r>
              <a:rPr lang="ru-RU" sz="2400" dirty="0" err="1">
                <a:cs typeface="Times New Roman"/>
              </a:rPr>
              <a:t>орбіталями</a:t>
            </a:r>
            <a:r>
              <a:rPr lang="ru-RU" sz="2400" dirty="0">
                <a:cs typeface="Times New Roman"/>
              </a:rPr>
              <a:t> </a:t>
            </a:r>
            <a:r>
              <a:rPr lang="ru-RU" sz="2400" dirty="0" err="1">
                <a:cs typeface="Times New Roman"/>
              </a:rPr>
              <a:t>атомів</a:t>
            </a:r>
            <a:r>
              <a:rPr lang="ru-RU" sz="2400" dirty="0">
                <a:cs typeface="Times New Roman"/>
              </a:rPr>
              <a:t> С і   р-</a:t>
            </a:r>
            <a:r>
              <a:rPr lang="ru-RU" sz="2400" dirty="0" err="1">
                <a:cs typeface="Times New Roman"/>
              </a:rPr>
              <a:t>орбіталями</a:t>
            </a:r>
            <a:r>
              <a:rPr lang="ru-RU" sz="2400" dirty="0">
                <a:cs typeface="Times New Roman"/>
              </a:rPr>
              <a:t> атома </a:t>
            </a:r>
            <a:r>
              <a:rPr lang="en-US" sz="2400" dirty="0">
                <a:cs typeface="Times New Roman"/>
              </a:rPr>
              <a:t>N</a:t>
            </a:r>
            <a:r>
              <a:rPr lang="ru-RU" sz="2400" dirty="0">
                <a:cs typeface="Times New Roman"/>
              </a:rPr>
              <a:t>, </a:t>
            </a:r>
            <a:r>
              <a:rPr lang="ru-RU" sz="2400" dirty="0" err="1">
                <a:cs typeface="Times New Roman"/>
              </a:rPr>
              <a:t>тобто</a:t>
            </a:r>
            <a:r>
              <a:rPr lang="ru-RU" sz="2400" dirty="0">
                <a:cs typeface="Times New Roman"/>
              </a:rPr>
              <a:t> </a:t>
            </a:r>
            <a:r>
              <a:rPr lang="ru-RU" sz="2400" dirty="0" err="1">
                <a:cs typeface="Times New Roman"/>
              </a:rPr>
              <a:t>кожен</a:t>
            </a:r>
            <a:r>
              <a:rPr lang="ru-RU" sz="2400" dirty="0">
                <a:cs typeface="Times New Roman"/>
              </a:rPr>
              <a:t> атом циклу вносить  по одному </a:t>
            </a:r>
            <a:r>
              <a:rPr lang="ru-RU" sz="2400" dirty="0" smtClean="0">
                <a:cs typeface="Times New Roman"/>
              </a:rPr>
              <a:t>р-</a:t>
            </a:r>
            <a:r>
              <a:rPr lang="ru-RU" sz="2400" dirty="0" err="1" smtClean="0">
                <a:cs typeface="Times New Roman"/>
              </a:rPr>
              <a:t>електрону</a:t>
            </a:r>
            <a:r>
              <a:rPr lang="ru-RU" sz="2400" dirty="0">
                <a:cs typeface="Times New Roman"/>
              </a:rPr>
              <a:t> </a:t>
            </a:r>
            <a:r>
              <a:rPr lang="ru-RU" sz="2400" dirty="0" smtClean="0">
                <a:cs typeface="Times New Roman"/>
              </a:rPr>
              <a:t>(</a:t>
            </a:r>
            <a:r>
              <a:rPr lang="ru-RU" sz="2400" dirty="0" err="1" smtClean="0">
                <a:cs typeface="Times New Roman"/>
              </a:rPr>
              <a:t>5</a:t>
            </a:r>
            <a:r>
              <a:rPr lang="ru-RU" sz="1800" dirty="0" err="1" smtClean="0">
                <a:cs typeface="Times New Roman"/>
              </a:rPr>
              <a:t>е</a:t>
            </a:r>
            <a:r>
              <a:rPr lang="ru-RU" sz="2400" dirty="0" smtClean="0">
                <a:cs typeface="Times New Roman"/>
              </a:rPr>
              <a:t> + </a:t>
            </a:r>
            <a:r>
              <a:rPr lang="ru-RU" sz="2400" dirty="0" err="1" smtClean="0">
                <a:cs typeface="Times New Roman"/>
              </a:rPr>
              <a:t>1</a:t>
            </a:r>
            <a:r>
              <a:rPr lang="ru-RU" sz="1800" dirty="0" err="1" smtClean="0">
                <a:cs typeface="Times New Roman"/>
              </a:rPr>
              <a:t>е</a:t>
            </a:r>
            <a:r>
              <a:rPr lang="ru-RU" sz="2400" dirty="0" smtClean="0">
                <a:cs typeface="Times New Roman"/>
              </a:rPr>
              <a:t> = </a:t>
            </a:r>
            <a:r>
              <a:rPr lang="ru-RU" sz="2400" dirty="0" err="1" smtClean="0">
                <a:cs typeface="Times New Roman"/>
              </a:rPr>
              <a:t>6</a:t>
            </a:r>
            <a:r>
              <a:rPr lang="ru-RU" sz="1800" dirty="0" err="1" smtClean="0">
                <a:cs typeface="Times New Roman"/>
              </a:rPr>
              <a:t>е</a:t>
            </a:r>
            <a:r>
              <a:rPr lang="ru-RU" sz="2400" dirty="0" smtClean="0">
                <a:cs typeface="Times New Roman"/>
              </a:rPr>
              <a:t>)</a:t>
            </a:r>
            <a:endParaRPr lang="ru-RU" sz="1800" dirty="0">
              <a:cs typeface="Times New Roman"/>
            </a:endParaRPr>
          </a:p>
          <a:p>
            <a:pPr marL="0" indent="0">
              <a:buFontTx/>
              <a:buNone/>
              <a:defRPr/>
            </a:pPr>
            <a:r>
              <a:rPr lang="ru-RU" sz="2400" dirty="0">
                <a:cs typeface="Times New Roman"/>
              </a:rPr>
              <a:t>У </a:t>
            </a:r>
            <a:r>
              <a:rPr lang="ru-RU" sz="2400" dirty="0" err="1">
                <a:cs typeface="Times New Roman"/>
              </a:rPr>
              <a:t>піридині</a:t>
            </a:r>
            <a:r>
              <a:rPr lang="en-US" sz="2400" dirty="0">
                <a:cs typeface="Times New Roman"/>
              </a:rPr>
              <a:t>     </a:t>
            </a:r>
            <a:r>
              <a:rPr lang="uk-UA" sz="2400" dirty="0">
                <a:cs typeface="Times New Roman"/>
              </a:rPr>
              <a:t>  </a:t>
            </a:r>
            <a:r>
              <a:rPr lang="ru-RU" sz="2400" dirty="0" err="1">
                <a:cs typeface="Times New Roman"/>
              </a:rPr>
              <a:t>займає</a:t>
            </a:r>
            <a:r>
              <a:rPr lang="ru-RU" sz="2400" dirty="0"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sp</a:t>
            </a:r>
            <a:r>
              <a:rPr lang="ru-RU" sz="2400" baseline="30000" dirty="0">
                <a:solidFill>
                  <a:srgbClr val="000000"/>
                </a:solidFill>
              </a:rPr>
              <a:t>2</a:t>
            </a:r>
            <a:r>
              <a:rPr lang="ru-RU" sz="2400" dirty="0">
                <a:solidFill>
                  <a:srgbClr val="000000"/>
                </a:solidFill>
              </a:rPr>
              <a:t>-гібридизовану </a:t>
            </a:r>
            <a:r>
              <a:rPr lang="ru-RU" sz="2400" dirty="0" err="1">
                <a:solidFill>
                  <a:srgbClr val="000000"/>
                </a:solidFill>
              </a:rPr>
              <a:t>орбіталь</a:t>
            </a:r>
            <a:r>
              <a:rPr lang="ru-RU" sz="2400" dirty="0"/>
              <a:t>. </a:t>
            </a:r>
            <a:r>
              <a:rPr lang="ru-RU" sz="2400" b="1" dirty="0">
                <a:solidFill>
                  <a:srgbClr val="FF0000"/>
                </a:solidFill>
              </a:rPr>
              <a:t>На </a:t>
            </a:r>
            <a:r>
              <a:rPr lang="ru-RU" sz="2400" b="1" dirty="0" err="1">
                <a:solidFill>
                  <a:srgbClr val="FF0000"/>
                </a:solidFill>
              </a:rPr>
              <a:t>відміну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пірола</a:t>
            </a:r>
            <a:r>
              <a:rPr lang="ru-RU" sz="2400" b="1" dirty="0">
                <a:solidFill>
                  <a:srgbClr val="FF0000"/>
                </a:solidFill>
              </a:rPr>
              <a:t> не </a:t>
            </a:r>
            <a:r>
              <a:rPr lang="ru-RU" sz="2400" b="1" dirty="0" err="1">
                <a:solidFill>
                  <a:srgbClr val="FF0000"/>
                </a:solidFill>
              </a:rPr>
              <a:t>приймає</a:t>
            </a:r>
            <a:r>
              <a:rPr lang="ru-RU" sz="2400" b="1" dirty="0">
                <a:solidFill>
                  <a:srgbClr val="FF0000"/>
                </a:solidFill>
              </a:rPr>
              <a:t> участь в </a:t>
            </a:r>
            <a:r>
              <a:rPr lang="ru-RU" sz="2400" b="1" dirty="0" err="1">
                <a:solidFill>
                  <a:srgbClr val="FF0000"/>
                </a:solidFill>
              </a:rPr>
              <a:t>утворенні</a:t>
            </a:r>
            <a:r>
              <a:rPr lang="ru-RU" sz="2400" b="1" dirty="0">
                <a:solidFill>
                  <a:srgbClr val="FF0000"/>
                </a:solidFill>
              </a:rPr>
              <a:t> ароматичного секстету.</a:t>
            </a:r>
          </a:p>
          <a:p>
            <a:pPr marL="0" indent="0">
              <a:buFontTx/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Атом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в </a:t>
            </a:r>
            <a:r>
              <a:rPr lang="en-US" sz="2400" dirty="0" err="1">
                <a:solidFill>
                  <a:srgbClr val="000000"/>
                </a:solidFill>
              </a:rPr>
              <a:t>sp</a:t>
            </a:r>
            <a:r>
              <a:rPr lang="ru-RU" sz="2400" baseline="30000" dirty="0">
                <a:solidFill>
                  <a:srgbClr val="000000"/>
                </a:solidFill>
              </a:rPr>
              <a:t>2</a:t>
            </a:r>
            <a:r>
              <a:rPr lang="ru-RU" sz="2400" dirty="0">
                <a:solidFill>
                  <a:srgbClr val="000000"/>
                </a:solidFill>
              </a:rPr>
              <a:t>-гібридизації, яка </a:t>
            </a:r>
            <a:r>
              <a:rPr lang="uk-UA" sz="2400" dirty="0" smtClean="0">
                <a:solidFill>
                  <a:srgbClr val="000000"/>
                </a:solidFill>
              </a:rPr>
              <a:t>має електронну конфігурацію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>
                <a:solidFill>
                  <a:srgbClr val="000000"/>
                </a:solidFill>
              </a:rPr>
              <a:t>в </a:t>
            </a:r>
            <a:r>
              <a:rPr lang="uk-UA" sz="2400" dirty="0" smtClean="0">
                <a:solidFill>
                  <a:srgbClr val="000000"/>
                </a:solidFill>
              </a:rPr>
              <a:t>якій неподілена пара електронів займає </a:t>
            </a:r>
            <a:r>
              <a:rPr lang="en-US" sz="2400" dirty="0" err="1" smtClean="0">
                <a:solidFill>
                  <a:srgbClr val="000000"/>
                </a:solidFill>
              </a:rPr>
              <a:t>sp</a:t>
            </a:r>
            <a:r>
              <a:rPr lang="ru-RU" sz="2400" baseline="30000" dirty="0">
                <a:solidFill>
                  <a:srgbClr val="000000"/>
                </a:solidFill>
              </a:rPr>
              <a:t>2</a:t>
            </a:r>
            <a:r>
              <a:rPr lang="ru-RU" sz="2400" dirty="0">
                <a:solidFill>
                  <a:srgbClr val="000000"/>
                </a:solidFill>
              </a:rPr>
              <a:t>-гібридизовану </a:t>
            </a:r>
            <a:r>
              <a:rPr lang="ru-RU" sz="2400" dirty="0" err="1">
                <a:solidFill>
                  <a:srgbClr val="000000"/>
                </a:solidFill>
              </a:rPr>
              <a:t>орбіталь</a:t>
            </a:r>
            <a:r>
              <a:rPr lang="ru-RU" sz="2400" dirty="0">
                <a:solidFill>
                  <a:srgbClr val="000000"/>
                </a:solidFill>
              </a:rPr>
              <a:t> і не </a:t>
            </a:r>
            <a:r>
              <a:rPr lang="ru-RU" sz="2400" dirty="0" err="1">
                <a:solidFill>
                  <a:srgbClr val="000000"/>
                </a:solidFill>
              </a:rPr>
              <a:t>приймає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участь в </a:t>
            </a:r>
            <a:r>
              <a:rPr lang="ru-RU" sz="2400" dirty="0" err="1">
                <a:solidFill>
                  <a:srgbClr val="000000"/>
                </a:solidFill>
              </a:rPr>
              <a:t>утворенні</a:t>
            </a:r>
            <a:r>
              <a:rPr lang="ru-RU" sz="2400" dirty="0">
                <a:solidFill>
                  <a:srgbClr val="000000"/>
                </a:solidFill>
              </a:rPr>
              <a:t> ароматичного секстету.</a:t>
            </a:r>
          </a:p>
          <a:p>
            <a:pPr marL="0" indent="0">
              <a:buFontTx/>
              <a:buNone/>
              <a:defRPr/>
            </a:pPr>
            <a:r>
              <a:rPr lang="ru-RU" sz="2400" dirty="0">
                <a:solidFill>
                  <a:srgbClr val="000000"/>
                </a:solidFill>
              </a:rPr>
              <a:t> – </a:t>
            </a:r>
            <a:r>
              <a:rPr lang="ru-RU" sz="2400" b="1" dirty="0" err="1">
                <a:solidFill>
                  <a:srgbClr val="FF0000"/>
                </a:solidFill>
              </a:rPr>
              <a:t>піридиновий</a:t>
            </a:r>
            <a:r>
              <a:rPr lang="ru-RU" sz="2400" b="1" dirty="0">
                <a:solidFill>
                  <a:srgbClr val="FF0000"/>
                </a:solidFill>
              </a:rPr>
              <a:t>  </a:t>
            </a:r>
            <a:r>
              <a:rPr lang="ru-RU" sz="2400" dirty="0" err="1"/>
              <a:t>гетероатом</a:t>
            </a:r>
            <a:r>
              <a:rPr lang="ru-RU" sz="2400" dirty="0"/>
              <a:t> </a:t>
            </a:r>
            <a:r>
              <a:rPr lang="uk-UA" sz="2400" dirty="0" smtClean="0"/>
              <a:t>такої електронної конфігурації </a:t>
            </a:r>
            <a:r>
              <a:rPr lang="ru-RU" sz="2400" dirty="0" smtClean="0"/>
              <a:t>(</a:t>
            </a:r>
            <a:r>
              <a:rPr lang="en-US" sz="2400" dirty="0"/>
              <a:t>N</a:t>
            </a:r>
            <a:r>
              <a:rPr lang="ru-RU" sz="2400" dirty="0"/>
              <a:t>) – </a:t>
            </a:r>
            <a:r>
              <a:rPr lang="uk-UA" sz="2400" dirty="0" smtClean="0"/>
              <a:t>умовно називають </a:t>
            </a:r>
            <a:r>
              <a:rPr lang="uk-UA" sz="2400" b="1" dirty="0" err="1" smtClean="0">
                <a:solidFill>
                  <a:srgbClr val="FF0000"/>
                </a:solidFill>
              </a:rPr>
              <a:t>гетероатомом</a:t>
            </a:r>
            <a:r>
              <a:rPr lang="uk-UA" sz="2400" b="1" dirty="0" smtClean="0">
                <a:solidFill>
                  <a:srgbClr val="FF0000"/>
                </a:solidFill>
              </a:rPr>
              <a:t> піридинового </a:t>
            </a:r>
            <a:r>
              <a:rPr lang="ru-RU" sz="2400" b="1" dirty="0" smtClean="0">
                <a:solidFill>
                  <a:srgbClr val="FF0000"/>
                </a:solidFill>
              </a:rPr>
              <a:t>типу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20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947487"/>
              </p:ext>
            </p:extLst>
          </p:nvPr>
        </p:nvGraphicFramePr>
        <p:xfrm>
          <a:off x="180975" y="1055688"/>
          <a:ext cx="950913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ISIS/Draw Sketch" r:id="rId3" imgW="799920" imgH="1323720" progId="ISISServer">
                  <p:embed/>
                </p:oleObj>
              </mc:Choice>
              <mc:Fallback>
                <p:oleObj name="ISIS/Draw Sketch" r:id="rId3" imgW="799920" imgH="1323720" progId="ISISServer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055688"/>
                        <a:ext cx="950913" cy="158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729321" y="2780968"/>
            <a:ext cx="3600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N</a:t>
            </a:r>
          </a:p>
          <a:p>
            <a:pPr eaLnBrk="1" hangingPunct="1"/>
            <a:r>
              <a:rPr lang="en-US" baseline="30000" dirty="0"/>
              <a:t>. .</a:t>
            </a:r>
            <a:endParaRPr lang="ru-RU" baseline="30000" dirty="0"/>
          </a:p>
        </p:txBody>
      </p:sp>
      <p:sp>
        <p:nvSpPr>
          <p:cNvPr id="9222" name="Овал 1"/>
          <p:cNvSpPr>
            <a:spLocks noChangeArrowheads="1"/>
          </p:cNvSpPr>
          <p:nvPr/>
        </p:nvSpPr>
        <p:spPr bwMode="auto">
          <a:xfrm>
            <a:off x="1656928" y="2780928"/>
            <a:ext cx="504825" cy="554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7963" y="3349625"/>
            <a:ext cx="867727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0" dirty="0">
                <a:latin typeface="Arial" charset="0"/>
                <a:cs typeface="Arial" charset="0"/>
              </a:rPr>
              <a:t>	</a:t>
            </a:r>
            <a:r>
              <a:rPr lang="ru-RU" sz="2200" b="0" dirty="0">
                <a:latin typeface="Arial" charset="0"/>
                <a:cs typeface="Arial" charset="0"/>
              </a:rPr>
              <a:t>А. Альберт (1958 р.): </a:t>
            </a:r>
            <a:r>
              <a:rPr lang="ru-RU" sz="2200" b="0" dirty="0" smtClean="0">
                <a:latin typeface="Arial" charset="0"/>
                <a:cs typeface="Arial" charset="0"/>
              </a:rPr>
              <a:t>Г</a:t>
            </a:r>
            <a:r>
              <a:rPr lang="uk-UA" sz="2200" b="0" dirty="0" err="1" smtClean="0">
                <a:latin typeface="Arial" charset="0"/>
                <a:cs typeface="Arial" charset="0"/>
              </a:rPr>
              <a:t>етероцикли</a:t>
            </a:r>
            <a:r>
              <a:rPr lang="ru-RU" sz="2200" b="0" dirty="0" smtClean="0">
                <a:latin typeface="Arial" charset="0"/>
                <a:cs typeface="Arial" charset="0"/>
              </a:rPr>
              <a:t>, </a:t>
            </a:r>
            <a:r>
              <a:rPr lang="ru-RU" sz="2200" b="0" dirty="0">
                <a:latin typeface="Arial" charset="0"/>
                <a:cs typeface="Arial" charset="0"/>
              </a:rPr>
              <a:t>в молекулах </a:t>
            </a:r>
            <a:r>
              <a:rPr lang="ru-RU" sz="2200" b="0" dirty="0" err="1">
                <a:latin typeface="Arial" charset="0"/>
                <a:cs typeface="Arial" charset="0"/>
              </a:rPr>
              <a:t>яких</a:t>
            </a:r>
            <a:r>
              <a:rPr lang="ru-RU" sz="2200" b="0" dirty="0">
                <a:latin typeface="Arial" charset="0"/>
                <a:cs typeface="Arial" charset="0"/>
              </a:rPr>
              <a:t> </a:t>
            </a:r>
            <a:r>
              <a:rPr lang="uk-UA" sz="2200" b="0" dirty="0" err="1" smtClean="0">
                <a:latin typeface="Arial" charset="0"/>
                <a:cs typeface="Arial" charset="0"/>
              </a:rPr>
              <a:t>гетероатом</a:t>
            </a:r>
            <a:r>
              <a:rPr lang="uk-UA" sz="2200" b="0" dirty="0" smtClean="0">
                <a:latin typeface="Arial" charset="0"/>
                <a:cs typeface="Arial" charset="0"/>
              </a:rPr>
              <a:t> є донором неподіленої пари електронів і збільшує електронну густину на атомах карбону ароматичного циклу</a:t>
            </a:r>
            <a:r>
              <a:rPr lang="ru-RU" sz="2200" b="0" dirty="0" smtClean="0">
                <a:latin typeface="Arial" charset="0"/>
                <a:cs typeface="Arial" charset="0"/>
              </a:rPr>
              <a:t> </a:t>
            </a:r>
            <a:endParaRPr lang="ru-RU" sz="2200" b="0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l-GR" sz="2200" dirty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ru-RU" sz="2200" dirty="0">
                <a:solidFill>
                  <a:srgbClr val="FF0000"/>
                </a:solidFill>
                <a:latin typeface="+mn-lt"/>
                <a:cs typeface="Times New Roman"/>
              </a:rPr>
              <a:t>-</a:t>
            </a:r>
            <a:r>
              <a:rPr lang="ru-RU" sz="2200" dirty="0" err="1">
                <a:solidFill>
                  <a:srgbClr val="FF0000"/>
                </a:solidFill>
                <a:latin typeface="+mn-lt"/>
                <a:cs typeface="Times New Roman"/>
              </a:rPr>
              <a:t>надлишкові</a:t>
            </a:r>
            <a:r>
              <a:rPr lang="ru-RU" sz="2200" dirty="0">
                <a:solidFill>
                  <a:srgbClr val="FF0000"/>
                </a:solidFill>
                <a:latin typeface="+mn-lt"/>
                <a:cs typeface="Times New Roman"/>
              </a:rPr>
              <a:t>    </a:t>
            </a:r>
            <a:r>
              <a:rPr lang="ru-RU" sz="2200" b="0" dirty="0">
                <a:latin typeface="+mn-lt"/>
                <a:cs typeface="Times New Roman"/>
              </a:rPr>
              <a:t>(5-</a:t>
            </a:r>
            <a:r>
              <a:rPr lang="ru-RU" sz="2200" b="0" dirty="0" err="1">
                <a:latin typeface="+mn-lt"/>
                <a:cs typeface="Times New Roman"/>
              </a:rPr>
              <a:t>ти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 smtClean="0">
                <a:latin typeface="+mn-lt"/>
                <a:cs typeface="Times New Roman"/>
              </a:rPr>
              <a:t>членні</a:t>
            </a:r>
            <a:r>
              <a:rPr lang="ru-RU" sz="2200" b="0" dirty="0" smtClean="0">
                <a:latin typeface="+mn-lt"/>
                <a:cs typeface="Times New Roman"/>
              </a:rPr>
              <a:t> </a:t>
            </a:r>
            <a:r>
              <a:rPr lang="ru-RU" sz="2200" b="0" dirty="0" err="1" smtClean="0">
                <a:latin typeface="+mn-lt"/>
                <a:cs typeface="Times New Roman"/>
              </a:rPr>
              <a:t>гетероцикли</a:t>
            </a:r>
            <a:r>
              <a:rPr lang="ru-RU" sz="2200" b="0" dirty="0" smtClean="0">
                <a:latin typeface="+mn-lt"/>
                <a:cs typeface="Times New Roman"/>
              </a:rPr>
              <a:t>, </a:t>
            </a:r>
            <a:r>
              <a:rPr lang="ru-RU" sz="2200" b="0" dirty="0" err="1" smtClean="0">
                <a:latin typeface="+mn-lt"/>
                <a:cs typeface="Times New Roman"/>
              </a:rPr>
              <a:t>які</a:t>
            </a:r>
            <a:r>
              <a:rPr lang="ru-RU" sz="2200" b="0" dirty="0" smtClean="0">
                <a:latin typeface="+mn-lt"/>
                <a:cs typeface="Times New Roman"/>
              </a:rPr>
              <a:t> </a:t>
            </a:r>
            <a:r>
              <a:rPr lang="ru-RU" sz="2200" b="0" dirty="0" err="1" smtClean="0">
                <a:latin typeface="+mn-lt"/>
                <a:cs typeface="Times New Roman"/>
              </a:rPr>
              <a:t>містять</a:t>
            </a:r>
            <a:r>
              <a:rPr lang="ru-RU" sz="2200" b="0" dirty="0" smtClean="0">
                <a:latin typeface="+mn-lt"/>
                <a:cs typeface="Times New Roman"/>
              </a:rPr>
              <a:t> </a:t>
            </a:r>
            <a:r>
              <a:rPr lang="uk-UA" sz="2200" b="0" dirty="0" err="1" smtClean="0">
                <a:latin typeface="+mn-lt"/>
                <a:cs typeface="Times New Roman"/>
              </a:rPr>
              <a:t>гетероатоми</a:t>
            </a:r>
            <a:r>
              <a:rPr lang="uk-UA" sz="2200" b="0" dirty="0" smtClean="0">
                <a:latin typeface="+mn-lt"/>
                <a:cs typeface="Times New Roman"/>
              </a:rPr>
              <a:t>  </a:t>
            </a:r>
            <a:r>
              <a:rPr lang="uk-UA" sz="2200" b="0" dirty="0" err="1" smtClean="0">
                <a:latin typeface="+mn-lt"/>
                <a:cs typeface="Times New Roman"/>
              </a:rPr>
              <a:t>пірольного</a:t>
            </a:r>
            <a:r>
              <a:rPr lang="uk-UA" sz="2200" b="0" dirty="0" smtClean="0">
                <a:latin typeface="+mn-lt"/>
                <a:cs typeface="Times New Roman"/>
              </a:rPr>
              <a:t> </a:t>
            </a:r>
            <a:r>
              <a:rPr lang="ru-RU" sz="2200" b="0" dirty="0" smtClean="0">
                <a:latin typeface="+mn-lt"/>
                <a:cs typeface="Times New Roman"/>
              </a:rPr>
              <a:t>типу – </a:t>
            </a:r>
            <a:r>
              <a:rPr lang="ru-RU" sz="2200" b="0" dirty="0">
                <a:latin typeface="+mn-lt"/>
                <a:cs typeface="Times New Roman"/>
              </a:rPr>
              <a:t>фуран, </a:t>
            </a:r>
            <a:r>
              <a:rPr lang="ru-RU" sz="2200" b="0" dirty="0" err="1">
                <a:latin typeface="+mn-lt"/>
                <a:cs typeface="Times New Roman"/>
              </a:rPr>
              <a:t>пірол</a:t>
            </a:r>
            <a:r>
              <a:rPr lang="ru-RU" sz="2200" b="0" dirty="0">
                <a:latin typeface="+mn-lt"/>
                <a:cs typeface="Times New Roman"/>
              </a:rPr>
              <a:t>, </a:t>
            </a:r>
            <a:r>
              <a:rPr lang="ru-RU" sz="2200" b="0" dirty="0" err="1">
                <a:latin typeface="+mn-lt"/>
                <a:cs typeface="Times New Roman"/>
              </a:rPr>
              <a:t>тіофен</a:t>
            </a:r>
            <a:r>
              <a:rPr lang="ru-RU" sz="2200" b="0" dirty="0">
                <a:latin typeface="+mn-lt"/>
                <a:cs typeface="Times New Roman"/>
              </a:rPr>
              <a:t>). </a:t>
            </a:r>
          </a:p>
          <a:p>
            <a:pPr algn="just">
              <a:defRPr/>
            </a:pPr>
            <a:r>
              <a:rPr lang="ru-RU" sz="2200" b="0" dirty="0">
                <a:latin typeface="+mn-lt"/>
                <a:cs typeface="Times New Roman"/>
              </a:rPr>
              <a:t>	</a:t>
            </a:r>
            <a:r>
              <a:rPr lang="ru-RU" sz="2200" b="0" dirty="0" err="1">
                <a:latin typeface="+mn-lt"/>
                <a:cs typeface="Times New Roman"/>
              </a:rPr>
              <a:t>Гетероцикл</a:t>
            </a:r>
            <a:r>
              <a:rPr lang="uk-UA" sz="2200" b="0" dirty="0" smtClean="0">
                <a:latin typeface="+mn-lt"/>
                <a:cs typeface="Times New Roman"/>
              </a:rPr>
              <a:t>и,</a:t>
            </a:r>
            <a:r>
              <a:rPr lang="ru-RU" sz="2200" b="0" dirty="0" smtClean="0">
                <a:latin typeface="+mn-lt"/>
                <a:cs typeface="Times New Roman"/>
              </a:rPr>
              <a:t> </a:t>
            </a:r>
            <a:r>
              <a:rPr lang="ru-RU" sz="2200" b="0" dirty="0">
                <a:latin typeface="+mn-lt"/>
                <a:cs typeface="Times New Roman"/>
              </a:rPr>
              <a:t>в молекулах </a:t>
            </a:r>
            <a:r>
              <a:rPr lang="ru-RU" sz="2200" b="0" dirty="0" err="1">
                <a:latin typeface="+mn-lt"/>
                <a:cs typeface="Times New Roman"/>
              </a:rPr>
              <a:t>яких</a:t>
            </a:r>
            <a:r>
              <a:rPr lang="ru-RU" sz="2200" b="0" dirty="0">
                <a:latin typeface="+mn-lt"/>
                <a:cs typeface="Times New Roman"/>
              </a:rPr>
              <a:t> гетероатом </a:t>
            </a:r>
            <a:r>
              <a:rPr lang="ru-RU" sz="2200" b="0" dirty="0" err="1">
                <a:latin typeface="+mn-lt"/>
                <a:cs typeface="Times New Roman"/>
              </a:rPr>
              <a:t>знижує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>
                <a:latin typeface="+mn-lt"/>
                <a:cs typeface="Times New Roman"/>
              </a:rPr>
              <a:t>електронну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>
                <a:latin typeface="+mn-lt"/>
                <a:cs typeface="Times New Roman"/>
              </a:rPr>
              <a:t>густину</a:t>
            </a:r>
            <a:r>
              <a:rPr lang="ru-RU" sz="2200" b="0" dirty="0">
                <a:latin typeface="+mn-lt"/>
                <a:cs typeface="Times New Roman"/>
              </a:rPr>
              <a:t> на атомах карбону ароматичного </a:t>
            </a:r>
            <a:r>
              <a:rPr lang="ru-RU" sz="2200" b="0" dirty="0" err="1">
                <a:latin typeface="+mn-lt"/>
                <a:cs typeface="Times New Roman"/>
              </a:rPr>
              <a:t>кільця</a:t>
            </a:r>
            <a:r>
              <a:rPr lang="ru-RU" sz="2200" b="0" dirty="0">
                <a:latin typeface="+mn-lt"/>
                <a:cs typeface="Times New Roman"/>
              </a:rPr>
              <a:t> –    </a:t>
            </a:r>
            <a:r>
              <a:rPr lang="el-GR" sz="2200" dirty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ru-RU" sz="2200" dirty="0">
                <a:solidFill>
                  <a:srgbClr val="FF0000"/>
                </a:solidFill>
                <a:latin typeface="+mn-lt"/>
                <a:cs typeface="Times New Roman"/>
              </a:rPr>
              <a:t>-</a:t>
            </a:r>
            <a:r>
              <a:rPr lang="ru-RU" sz="2200" dirty="0" err="1">
                <a:solidFill>
                  <a:srgbClr val="FF0000"/>
                </a:solidFill>
                <a:latin typeface="+mn-lt"/>
                <a:cs typeface="Times New Roman"/>
              </a:rPr>
              <a:t>недостатні</a:t>
            </a:r>
            <a:r>
              <a:rPr lang="ru-RU" sz="2200" dirty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ru-RU" sz="2200" b="0" dirty="0" smtClean="0">
                <a:latin typeface="+mn-lt"/>
                <a:cs typeface="Times New Roman"/>
              </a:rPr>
              <a:t>(</a:t>
            </a:r>
            <a:r>
              <a:rPr lang="ru-RU" sz="2200" b="0" dirty="0" err="1">
                <a:latin typeface="+mn-lt"/>
                <a:cs typeface="Times New Roman"/>
              </a:rPr>
              <a:t>гетероцикли</a:t>
            </a:r>
            <a:r>
              <a:rPr lang="ru-RU" sz="2200" b="0" dirty="0">
                <a:latin typeface="+mn-lt"/>
                <a:cs typeface="Times New Roman"/>
              </a:rPr>
              <a:t>, </a:t>
            </a:r>
            <a:r>
              <a:rPr lang="ru-RU" sz="2200" b="0" dirty="0" err="1">
                <a:latin typeface="+mn-lt"/>
                <a:cs typeface="Times New Roman"/>
              </a:rPr>
              <a:t>які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>
                <a:latin typeface="+mn-lt"/>
                <a:cs typeface="Times New Roman"/>
              </a:rPr>
              <a:t>містять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>
                <a:latin typeface="+mn-lt"/>
                <a:cs typeface="Times New Roman"/>
              </a:rPr>
              <a:t>гетероатоми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>
                <a:latin typeface="+mn-lt"/>
                <a:cs typeface="Times New Roman"/>
              </a:rPr>
              <a:t>піридинового</a:t>
            </a:r>
            <a:r>
              <a:rPr lang="ru-RU" sz="2200" b="0" dirty="0" smtClean="0">
                <a:latin typeface="+mn-lt"/>
                <a:cs typeface="Times New Roman"/>
              </a:rPr>
              <a:t> </a:t>
            </a:r>
            <a:r>
              <a:rPr lang="ru-RU" sz="2200" b="0" dirty="0">
                <a:latin typeface="+mn-lt"/>
                <a:cs typeface="Times New Roman"/>
              </a:rPr>
              <a:t>типу – </a:t>
            </a:r>
            <a:r>
              <a:rPr lang="uk-UA" sz="2200" b="0" noProof="1" smtClean="0">
                <a:latin typeface="+mn-lt"/>
                <a:cs typeface="Times New Roman"/>
              </a:rPr>
              <a:t>піридин, піримідин, піразин</a:t>
            </a:r>
            <a:r>
              <a:rPr lang="ru-RU" sz="2200" b="0" dirty="0" smtClean="0">
                <a:latin typeface="+mn-lt"/>
                <a:cs typeface="Times New Roman"/>
              </a:rPr>
              <a:t>).</a:t>
            </a:r>
            <a:endParaRPr lang="ru-RU" sz="2200" b="0" dirty="0">
              <a:latin typeface="+mn-lt"/>
              <a:cs typeface="Arial" charset="0"/>
            </a:endParaRP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C10DC7E9-1122-46AD-B69F-FE2CCB47E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88" y="44624"/>
            <a:ext cx="5616624" cy="341238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1486</Words>
  <Application>Microsoft Office PowerPoint</Application>
  <PresentationFormat>Экран (4:3)</PresentationFormat>
  <Paragraphs>713</Paragraphs>
  <Slides>41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Arial CYR</vt:lpstr>
      <vt:lpstr>Calibri</vt:lpstr>
      <vt:lpstr>Symbol</vt:lpstr>
      <vt:lpstr>Times New Roman</vt:lpstr>
      <vt:lpstr>Оформление по умолчанию</vt:lpstr>
      <vt:lpstr>ISIS/Draw Sketch</vt:lpstr>
      <vt:lpstr>Презентация PowerPoint</vt:lpstr>
      <vt:lpstr>ПЛАН ЛЕКЦІЇ</vt:lpstr>
      <vt:lpstr>Гетероциклічні сполуки</vt:lpstr>
      <vt:lpstr>КЛАСИФІКАЦІЯ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ПЯТИЧЛЕННІ ГЕТЕРОЦИКЛИ  з 1 гетероатомом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ШЕСТИЧЛЕНІ ГЕТЕРОЦИКЛИ З 2-ма ГЕТЕРОАТОМАМИ</vt:lpstr>
      <vt:lpstr>Презентация PowerPoint</vt:lpstr>
      <vt:lpstr>ПУРИН. АРОМАТИЧНИЙ ХАРАКТЕР ПУРИНА</vt:lpstr>
      <vt:lpstr>Презентация PowerPoint</vt:lpstr>
      <vt:lpstr>Презентация PowerPoint</vt:lpstr>
      <vt:lpstr>Презентация PowerPoint</vt:lpstr>
      <vt:lpstr>ДезамІнУВАННЯ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ХНМУ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RePack by Diakov</cp:lastModifiedBy>
  <cp:revision>294</cp:revision>
  <cp:lastPrinted>2019-04-02T12:22:14Z</cp:lastPrinted>
  <dcterms:created xsi:type="dcterms:W3CDTF">2009-03-27T09:42:05Z</dcterms:created>
  <dcterms:modified xsi:type="dcterms:W3CDTF">2019-04-17T07:55:28Z</dcterms:modified>
</cp:coreProperties>
</file>