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311" r:id="rId4"/>
    <p:sldId id="259" r:id="rId5"/>
    <p:sldId id="310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</p:sldIdLst>
  <p:sldSz cx="9144000" cy="6858000" type="screen4x3"/>
  <p:notesSz cx="6667500" cy="9904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006600"/>
    <a:srgbClr val="800000"/>
    <a:srgbClr val="003300"/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4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.wmf"/><Relationship Id="rId1" Type="http://schemas.openxmlformats.org/officeDocument/2006/relationships/image" Target="../media/image51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4.wmf"/><Relationship Id="rId6" Type="http://schemas.openxmlformats.org/officeDocument/2006/relationships/image" Target="../media/image57.wmf"/><Relationship Id="rId5" Type="http://schemas.openxmlformats.org/officeDocument/2006/relationships/image" Target="../media/image55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4.wmf"/><Relationship Id="rId1" Type="http://schemas.openxmlformats.org/officeDocument/2006/relationships/image" Target="../media/image65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4.wmf"/><Relationship Id="rId1" Type="http://schemas.openxmlformats.org/officeDocument/2006/relationships/image" Target="../media/image69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77" cy="495776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5967" y="0"/>
            <a:ext cx="2889977" cy="495776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979F74AA-5AE8-4CD9-B6C1-3E947DC1689F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439" y="4704319"/>
            <a:ext cx="5334623" cy="4457223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054"/>
            <a:ext cx="2889977" cy="495775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5967" y="9407054"/>
            <a:ext cx="2889977" cy="495775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1F3C9E51-3FB7-4883-8D65-7DE5AC379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5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40F6-4959-44D5-8BDC-1DDB51590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6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8A41-CC63-4D8D-9240-CE3E24868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9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1E65-B4A6-400B-B2C3-98F1ED2C4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B5D7-704F-475F-8B4F-253FDACC4E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29621-E4BD-4857-8B5A-6215BCADF5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3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C51D-D808-4097-8649-1A48C4F3D7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4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3D9F4-3CE4-4858-AB03-8E5B753FEC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0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127C3-C5BF-4EE7-A7FF-90898BD4AD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E8B6-96E2-4DF0-9D6A-98A2E49B88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7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4E7F7-7597-4B81-AA1E-74B5A8D1B6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16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EDB2B-0317-4B8E-9363-1E0C65D7F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8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470F-0075-45BA-8D17-702A24B72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4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668A5-D96A-4A4C-BDFB-FB90353158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18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E883-6C2A-434E-A7FB-992911699B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58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74ACE-C768-4116-AF90-8B89BEF882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79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E7C4D7-2FCA-4A5B-B7E7-DC3D5F2474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1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DF26D2-ED6D-4AEC-93D4-53FB369143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1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2478-714D-4253-AFF2-95269A730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5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267-EFE7-46D7-B6F9-3B6014461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2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30C-70F8-4E2A-AA99-6C783FE9D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4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44E8-1F45-4EAC-8F62-8DF438B7C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4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8B86-B53E-4D60-B4C4-6850EE8B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01ED-DBB4-4E87-A5DB-06CA3AFFB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8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D8E-2048-4AB2-BED5-B1FD60F7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6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61C3-057D-41EB-9CC2-19910D9C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39C95-8932-4FBC-B8B9-3828B884DD4E}" type="slidenum">
              <a:rPr lang="ru-RU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2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9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31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39.bin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100.png"/><Relationship Id="rId4" Type="http://schemas.openxmlformats.org/officeDocument/2006/relationships/image" Target="../media/image4.wmf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6.wmf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45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9.wmf"/><Relationship Id="rId9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53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51.wmf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7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59.wmf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78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82.bin"/><Relationship Id="rId4" Type="http://schemas.openxmlformats.org/officeDocument/2006/relationships/image" Target="../media/image4.wmf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8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86.bin"/><Relationship Id="rId4" Type="http://schemas.openxmlformats.org/officeDocument/2006/relationships/image" Target="../media/image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7.bin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image" Target="../media/image4.wmf"/><Relationship Id="rId9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0.png"/><Relationship Id="rId5" Type="http://schemas.openxmlformats.org/officeDocument/2006/relationships/oleObject" Target="../embeddings/oleObject92.bin"/><Relationship Id="rId4" Type="http://schemas.openxmlformats.org/officeDocument/2006/relationships/image" Target="../media/image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68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wmf"/><Relationship Id="rId11" Type="http://schemas.openxmlformats.org/officeDocument/2006/relationships/image" Target="../media/image67.wmf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7.bin"/><Relationship Id="rId4" Type="http://schemas.openxmlformats.org/officeDocument/2006/relationships/image" Target="../media/image65.wmf"/><Relationship Id="rId9" Type="http://schemas.openxmlformats.org/officeDocument/2006/relationships/image" Target="../media/image6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74.wmf"/><Relationship Id="rId3" Type="http://schemas.openxmlformats.org/officeDocument/2006/relationships/image" Target="../media/image76.png"/><Relationship Id="rId7" Type="http://schemas.openxmlformats.org/officeDocument/2006/relationships/image" Target="../media/image4.wmf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3.bin"/><Relationship Id="rId5" Type="http://schemas.openxmlformats.org/officeDocument/2006/relationships/image" Target="../media/image69.wmf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107.bin"/><Relationship Id="rId4" Type="http://schemas.openxmlformats.org/officeDocument/2006/relationships/oleObject" Target="../embeddings/oleObject99.bin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7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7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ru-RU" sz="2800" dirty="0" err="1">
                <a:solidFill>
                  <a:srgbClr val="333399"/>
                </a:solidFill>
              </a:rPr>
              <a:t>Харк</a:t>
            </a:r>
            <a:r>
              <a:rPr lang="uk-UA" sz="2800" dirty="0">
                <a:solidFill>
                  <a:srgbClr val="333399"/>
                </a:solidFill>
              </a:rPr>
              <a:t>і</a:t>
            </a:r>
            <a:r>
              <a:rPr lang="ru-RU" sz="2800" dirty="0" err="1">
                <a:solidFill>
                  <a:srgbClr val="333399"/>
                </a:solidFill>
              </a:rPr>
              <a:t>вський</a:t>
            </a:r>
            <a:r>
              <a:rPr lang="ru-RU" sz="2800" dirty="0">
                <a:solidFill>
                  <a:srgbClr val="333399"/>
                </a:solidFill>
              </a:rPr>
              <a:t> </a:t>
            </a:r>
            <a:r>
              <a:rPr lang="ru-RU" sz="2800" dirty="0" err="1">
                <a:solidFill>
                  <a:srgbClr val="333399"/>
                </a:solidFill>
              </a:rPr>
              <a:t>національний</a:t>
            </a:r>
            <a:r>
              <a:rPr lang="ru-RU" sz="2800" dirty="0">
                <a:solidFill>
                  <a:srgbClr val="333399"/>
                </a:solidFill>
              </a:rPr>
              <a:t> </a:t>
            </a:r>
            <a:r>
              <a:rPr lang="ru-RU" sz="2800" dirty="0" err="1">
                <a:solidFill>
                  <a:srgbClr val="333399"/>
                </a:solidFill>
              </a:rPr>
              <a:t>медичний</a:t>
            </a:r>
            <a:r>
              <a:rPr lang="ru-RU" sz="2800" dirty="0">
                <a:solidFill>
                  <a:srgbClr val="333399"/>
                </a:solidFill>
              </a:rPr>
              <a:t> </a:t>
            </a:r>
            <a:r>
              <a:rPr lang="ru-RU" sz="2800" dirty="0" err="1">
                <a:solidFill>
                  <a:srgbClr val="333399"/>
                </a:solidFill>
              </a:rPr>
              <a:t>університет</a:t>
            </a:r>
            <a:r>
              <a:rPr lang="ru-RU" sz="3200" dirty="0">
                <a:solidFill>
                  <a:srgbClr val="333399"/>
                </a:solidFill>
              </a:rPr>
              <a:t/>
            </a:r>
            <a:br>
              <a:rPr lang="ru-RU" sz="3200" dirty="0">
                <a:solidFill>
                  <a:srgbClr val="333399"/>
                </a:solidFill>
              </a:rPr>
            </a:br>
            <a:r>
              <a:rPr lang="ru-RU" sz="3200" dirty="0">
                <a:solidFill>
                  <a:srgbClr val="333399"/>
                </a:solidFill>
              </a:rPr>
              <a:t/>
            </a:r>
            <a:br>
              <a:rPr lang="ru-RU" sz="3200" dirty="0">
                <a:solidFill>
                  <a:srgbClr val="333399"/>
                </a:solidFill>
              </a:rPr>
            </a:br>
            <a:r>
              <a:rPr lang="ru-RU" sz="2000" dirty="0">
                <a:solidFill>
                  <a:srgbClr val="333399"/>
                </a:solidFill>
              </a:rPr>
              <a:t>Кафедра </a:t>
            </a:r>
            <a:r>
              <a:rPr lang="ru-RU" sz="2000" dirty="0" err="1">
                <a:solidFill>
                  <a:srgbClr val="333399"/>
                </a:solidFill>
              </a:rPr>
              <a:t>медичної</a:t>
            </a:r>
            <a:r>
              <a:rPr lang="ru-RU" sz="2000" dirty="0">
                <a:solidFill>
                  <a:srgbClr val="333399"/>
                </a:solidFill>
              </a:rPr>
              <a:t> та </a:t>
            </a:r>
            <a:r>
              <a:rPr lang="ru-RU" sz="2000" dirty="0" err="1">
                <a:solidFill>
                  <a:srgbClr val="333399"/>
                </a:solidFill>
              </a:rPr>
              <a:t>біоорганічної</a:t>
            </a:r>
            <a:r>
              <a:rPr lang="ru-RU" sz="2000" dirty="0">
                <a:solidFill>
                  <a:srgbClr val="333399"/>
                </a:solidFill>
              </a:rPr>
              <a:t> </a:t>
            </a:r>
            <a:r>
              <a:rPr lang="ru-RU" sz="2000" dirty="0" err="1">
                <a:solidFill>
                  <a:srgbClr val="333399"/>
                </a:solidFill>
              </a:rPr>
              <a:t>хімії</a:t>
            </a:r>
            <a:endParaRPr lang="en-US" sz="2800" dirty="0">
              <a:solidFill>
                <a:srgbClr val="333399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333399"/>
                </a:solidFill>
              </a:rPr>
              <a:t/>
            </a:r>
            <a:br>
              <a:rPr lang="ru-RU" sz="2800" dirty="0">
                <a:solidFill>
                  <a:srgbClr val="333399"/>
                </a:solidFill>
              </a:rPr>
            </a:br>
            <a:r>
              <a:rPr lang="ru-RU" sz="2800" dirty="0">
                <a:solidFill>
                  <a:srgbClr val="006600"/>
                </a:solidFill>
              </a:rPr>
              <a:t> «</a:t>
            </a:r>
            <a:r>
              <a:rPr lang="ru-RU" sz="2800" dirty="0" err="1">
                <a:solidFill>
                  <a:srgbClr val="006600"/>
                </a:solidFill>
              </a:rPr>
              <a:t>Медична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 err="1">
                <a:solidFill>
                  <a:srgbClr val="006600"/>
                </a:solidFill>
              </a:rPr>
              <a:t>хімія</a:t>
            </a:r>
            <a:r>
              <a:rPr lang="ru-RU" sz="2800" dirty="0">
                <a:solidFill>
                  <a:srgbClr val="006600"/>
                </a:solidFill>
              </a:rPr>
              <a:t>»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sz="2800" dirty="0" err="1">
                <a:solidFill>
                  <a:srgbClr val="006600"/>
                </a:solidFill>
              </a:rPr>
              <a:t>Лекція</a:t>
            </a:r>
            <a:r>
              <a:rPr lang="ru-RU" sz="2800" dirty="0">
                <a:solidFill>
                  <a:srgbClr val="006600"/>
                </a:solidFill>
              </a:rPr>
              <a:t> № </a:t>
            </a:r>
            <a:r>
              <a:rPr lang="en-US" sz="2800" dirty="0">
                <a:solidFill>
                  <a:srgbClr val="006600"/>
                </a:solidFill>
              </a:rPr>
              <a:t>3</a:t>
            </a:r>
            <a:endParaRPr lang="ru-RU" sz="2800" dirty="0">
              <a:solidFill>
                <a:srgbClr val="006600"/>
              </a:solidFill>
            </a:endParaRPr>
          </a:p>
          <a:p>
            <a:pPr algn="ctr" eaLnBrk="1" hangingPunct="1"/>
            <a:r>
              <a:rPr lang="ru-RU" sz="4000" b="1" dirty="0">
                <a:solidFill>
                  <a:srgbClr val="990000"/>
                </a:solidFill>
              </a:rPr>
              <a:t>Кислотно-</a:t>
            </a:r>
            <a:r>
              <a:rPr lang="ru-RU" sz="4000" b="1" dirty="0" err="1">
                <a:solidFill>
                  <a:srgbClr val="990000"/>
                </a:solidFill>
              </a:rPr>
              <a:t>основн</a:t>
            </a:r>
            <a:r>
              <a:rPr lang="uk-UA" sz="4000" b="1" dirty="0">
                <a:solidFill>
                  <a:srgbClr val="990000"/>
                </a:solidFill>
              </a:rPr>
              <a:t>а</a:t>
            </a:r>
            <a:r>
              <a:rPr lang="ru-RU" sz="4000" b="1" dirty="0">
                <a:solidFill>
                  <a:srgbClr val="990000"/>
                </a:solidFill>
              </a:rPr>
              <a:t> </a:t>
            </a:r>
            <a:r>
              <a:rPr lang="ru-RU" sz="4000" b="1" dirty="0" err="1">
                <a:solidFill>
                  <a:srgbClr val="990000"/>
                </a:solidFill>
              </a:rPr>
              <a:t>рівновага</a:t>
            </a:r>
            <a:r>
              <a:rPr lang="ru-RU" sz="4000" b="1" dirty="0">
                <a:solidFill>
                  <a:srgbClr val="990000"/>
                </a:solidFill>
              </a:rPr>
              <a:t> в </a:t>
            </a:r>
            <a:r>
              <a:rPr lang="ru-RU" sz="4000" b="1" dirty="0" err="1">
                <a:solidFill>
                  <a:srgbClr val="990000"/>
                </a:solidFill>
              </a:rPr>
              <a:t>біосистемах</a:t>
            </a:r>
            <a:r>
              <a:rPr lang="ru-RU" sz="4000" b="1" dirty="0">
                <a:solidFill>
                  <a:srgbClr val="990000"/>
                </a:solidFill>
              </a:rPr>
              <a:t>.</a:t>
            </a:r>
          </a:p>
          <a:p>
            <a:pPr lvl="0" algn="ctr" eaLnBrk="1" hangingPunct="1"/>
            <a:r>
              <a:rPr lang="ru-RU" sz="4000" b="1" dirty="0" err="1">
                <a:solidFill>
                  <a:srgbClr val="990000"/>
                </a:solidFill>
              </a:rPr>
              <a:t>Буферні</a:t>
            </a:r>
            <a:r>
              <a:rPr lang="ru-RU" sz="4000" b="1" dirty="0">
                <a:solidFill>
                  <a:srgbClr val="990000"/>
                </a:solidFill>
              </a:rPr>
              <a:t> </a:t>
            </a:r>
            <a:r>
              <a:rPr lang="ru-RU" sz="4000" b="1" dirty="0" err="1">
                <a:solidFill>
                  <a:srgbClr val="990000"/>
                </a:solidFill>
              </a:rPr>
              <a:t>системи</a:t>
            </a:r>
            <a:r>
              <a:rPr lang="ru-RU" sz="4000" b="1" dirty="0">
                <a:solidFill>
                  <a:srgbClr val="990000"/>
                </a:solidFill>
              </a:rPr>
              <a:t> </a:t>
            </a:r>
            <a:r>
              <a:rPr lang="ru-RU" sz="4000" b="1" dirty="0" err="1">
                <a:solidFill>
                  <a:srgbClr val="990000"/>
                </a:solidFill>
              </a:rPr>
              <a:t>організму</a:t>
            </a:r>
            <a:r>
              <a:rPr lang="ru-RU" sz="4000" b="1" dirty="0">
                <a:solidFill>
                  <a:srgbClr val="990000"/>
                </a:solidFill>
              </a:rPr>
              <a:t>.</a:t>
            </a:r>
            <a:br>
              <a:rPr lang="ru-RU" sz="4000" b="1" dirty="0">
                <a:solidFill>
                  <a:srgbClr val="990000"/>
                </a:solidFill>
              </a:rPr>
            </a:br>
            <a:endParaRPr lang="ru-RU" sz="4000" b="1" dirty="0">
              <a:solidFill>
                <a:srgbClr val="990000"/>
              </a:solidFill>
            </a:endParaRPr>
          </a:p>
          <a:p>
            <a:pPr lvl="0" algn="r" eaLnBrk="1" hangingPunct="1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err="1">
                <a:solidFill>
                  <a:srgbClr val="6600CC"/>
                </a:solidFill>
              </a:rPr>
              <a:t>зав.каф</a:t>
            </a:r>
            <a:r>
              <a:rPr lang="uk-UA" sz="2000" b="1" dirty="0">
                <a:solidFill>
                  <a:srgbClr val="6600CC"/>
                </a:solidFill>
              </a:rPr>
              <a:t>. </a:t>
            </a:r>
            <a:r>
              <a:rPr lang="ru-RU" sz="2000" b="1" dirty="0" err="1">
                <a:solidFill>
                  <a:srgbClr val="6600CC"/>
                </a:solidFill>
              </a:rPr>
              <a:t>медичної</a:t>
            </a:r>
            <a:r>
              <a:rPr lang="ru-RU" sz="2000" b="1" dirty="0">
                <a:solidFill>
                  <a:srgbClr val="6600CC"/>
                </a:solidFill>
              </a:rPr>
              <a:t> та </a:t>
            </a:r>
            <a:r>
              <a:rPr lang="ru-RU" sz="2000" b="1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хімії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lvl="0" algn="r" eaLnBrk="1" hangingPunct="1"/>
            <a:r>
              <a:rPr lang="ru-RU" sz="2000" b="1" dirty="0" err="1">
                <a:solidFill>
                  <a:srgbClr val="6600CC"/>
                </a:solidFill>
              </a:rPr>
              <a:t>д.фарм.н</a:t>
            </a:r>
            <a:r>
              <a:rPr lang="ru-RU" sz="2000" b="1" dirty="0">
                <a:solidFill>
                  <a:srgbClr val="6600CC"/>
                </a:solidFill>
              </a:rPr>
              <a:t>., проф. </a:t>
            </a:r>
            <a:r>
              <a:rPr lang="ru-RU" sz="2000" b="1" dirty="0" err="1">
                <a:solidFill>
                  <a:srgbClr val="6600CC"/>
                </a:solidFill>
              </a:rPr>
              <a:t>Сирова</a:t>
            </a:r>
            <a:r>
              <a:rPr lang="ru-RU" sz="2000" b="1" dirty="0">
                <a:solidFill>
                  <a:srgbClr val="6600CC"/>
                </a:solidFill>
              </a:rPr>
              <a:t> Г.О.</a:t>
            </a:r>
          </a:p>
          <a:p>
            <a:pPr algn="ctr" eaLnBrk="1" hangingPunct="1"/>
            <a:endParaRPr lang="ru-RU" sz="4000" b="1" dirty="0">
              <a:solidFill>
                <a:srgbClr val="99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7213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7213"/>
            <a:ext cx="1457325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	При </a:t>
            </a:r>
            <a:r>
              <a:rPr lang="ru-RU" b="1" dirty="0" err="1"/>
              <a:t>зсуві</a:t>
            </a:r>
            <a:r>
              <a:rPr lang="ru-RU" b="1" dirty="0"/>
              <a:t> рН </a:t>
            </a:r>
            <a:r>
              <a:rPr lang="ru-RU" b="1" dirty="0" err="1"/>
              <a:t>крові</a:t>
            </a:r>
            <a:r>
              <a:rPr lang="ru-RU" b="1" dirty="0"/>
              <a:t> в </a:t>
            </a:r>
            <a:r>
              <a:rPr lang="ru-RU" b="1" dirty="0" err="1"/>
              <a:t>кислий</a:t>
            </a:r>
            <a:r>
              <a:rPr lang="ru-RU" b="1" dirty="0"/>
              <a:t> </a:t>
            </a:r>
            <a:r>
              <a:rPr lang="ru-RU" b="1" dirty="0" err="1"/>
              <a:t>бік</a:t>
            </a:r>
            <a:r>
              <a:rPr lang="ru-RU" b="1" dirty="0"/>
              <a:t> - ацидоз, у </a:t>
            </a:r>
            <a:r>
              <a:rPr lang="ru-RU" b="1" dirty="0" err="1"/>
              <a:t>лужний</a:t>
            </a:r>
            <a:r>
              <a:rPr lang="ru-RU" b="1" dirty="0"/>
              <a:t> - алкалоз (0,2 - 0,3 од. - </a:t>
            </a:r>
            <a:r>
              <a:rPr lang="ru-RU" b="1" dirty="0" err="1"/>
              <a:t>летальний</a:t>
            </a:r>
            <a:r>
              <a:rPr lang="ru-RU" b="1" dirty="0"/>
              <a:t> </a:t>
            </a:r>
            <a:r>
              <a:rPr lang="ru-RU" b="1" dirty="0" err="1"/>
              <a:t>кінець</a:t>
            </a:r>
            <a:r>
              <a:rPr lang="ru-RU" b="1" dirty="0"/>
              <a:t>).</a:t>
            </a:r>
          </a:p>
          <a:p>
            <a:pPr eaLnBrk="1" hangingPunct="1"/>
            <a:r>
              <a:rPr lang="ru-RU" b="1" dirty="0"/>
              <a:t>	Для </a:t>
            </a:r>
            <a:r>
              <a:rPr lang="ru-RU" b="1" dirty="0" err="1"/>
              <a:t>корекції</a:t>
            </a:r>
            <a:r>
              <a:rPr lang="ru-RU" b="1" dirty="0"/>
              <a:t> КОР при </a:t>
            </a:r>
            <a:r>
              <a:rPr lang="ru-RU" b="1" dirty="0">
                <a:solidFill>
                  <a:srgbClr val="990000"/>
                </a:solidFill>
              </a:rPr>
              <a:t>ацидозах </a:t>
            </a:r>
            <a:r>
              <a:rPr lang="ru-RU" b="1" dirty="0" err="1">
                <a:solidFill>
                  <a:srgbClr val="990000"/>
                </a:solidFill>
              </a:rPr>
              <a:t>використовують</a:t>
            </a:r>
            <a:r>
              <a:rPr lang="ru-RU" b="1" dirty="0"/>
              <a:t> </a:t>
            </a:r>
            <a:r>
              <a:rPr lang="ru-RU" b="1" dirty="0">
                <a:solidFill>
                  <a:srgbClr val="990000"/>
                </a:solidFill>
              </a:rPr>
              <a:t>4%-</a:t>
            </a:r>
            <a:r>
              <a:rPr lang="ru-RU" b="1" dirty="0" err="1">
                <a:solidFill>
                  <a:srgbClr val="990000"/>
                </a:solidFill>
              </a:rPr>
              <a:t>ний</a:t>
            </a:r>
            <a:r>
              <a:rPr lang="ru-RU" b="1" dirty="0">
                <a:solidFill>
                  <a:srgbClr val="990000"/>
                </a:solidFill>
              </a:rPr>
              <a:t> </a:t>
            </a:r>
            <a:r>
              <a:rPr lang="ru-RU" b="1" dirty="0" err="1">
                <a:solidFill>
                  <a:srgbClr val="990000"/>
                </a:solidFill>
              </a:rPr>
              <a:t>розчин</a:t>
            </a:r>
            <a:r>
              <a:rPr lang="ru-RU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NaHCO</a:t>
            </a:r>
            <a:r>
              <a:rPr lang="ru-RU" b="1" baseline="-25000" dirty="0">
                <a:solidFill>
                  <a:srgbClr val="990000"/>
                </a:solidFill>
              </a:rPr>
              <a:t>3</a:t>
            </a:r>
            <a:r>
              <a:rPr lang="ru-RU" b="1" dirty="0"/>
              <a:t> </a:t>
            </a:r>
            <a:r>
              <a:rPr lang="ru-RU" b="1" u="sng" dirty="0" err="1"/>
              <a:t>внутрішньовенно</a:t>
            </a:r>
            <a:r>
              <a:rPr lang="ru-RU" b="1" u="sng" dirty="0"/>
              <a:t>.</a:t>
            </a:r>
            <a:r>
              <a:rPr lang="ru-RU" b="1" dirty="0"/>
              <a:t> При алкалозах </a:t>
            </a:r>
            <a:r>
              <a:rPr lang="ru-RU" b="1" dirty="0" err="1"/>
              <a:t>тимчасовим</a:t>
            </a:r>
            <a:r>
              <a:rPr lang="ru-RU" b="1" dirty="0"/>
              <a:t> заходом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/>
              <a:t>введення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5% -</a:t>
            </a:r>
            <a:r>
              <a:rPr lang="ru-RU" b="1" dirty="0" err="1">
                <a:solidFill>
                  <a:srgbClr val="FF0000"/>
                </a:solidFill>
              </a:rPr>
              <a:t>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розчину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аскорбінової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кислоти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/>
            <a:r>
              <a:rPr lang="ru-RU" dirty="0"/>
              <a:t>	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вірно</a:t>
            </a:r>
            <a:r>
              <a:rPr lang="ru-RU" b="1" dirty="0"/>
              <a:t> </a:t>
            </a:r>
            <a:r>
              <a:rPr lang="ru-RU" b="1" dirty="0" err="1"/>
              <a:t>розрахувати</a:t>
            </a:r>
            <a:r>
              <a:rPr lang="ru-RU" b="1" dirty="0"/>
              <a:t> рН в будь-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/>
              <a:t>розчині</a:t>
            </a:r>
            <a:r>
              <a:rPr lang="ru-RU" b="1" dirty="0"/>
              <a:t>, </a:t>
            </a:r>
            <a:r>
              <a:rPr lang="ru-RU" b="1" dirty="0" err="1"/>
              <a:t>зупинимося</a:t>
            </a:r>
            <a:r>
              <a:rPr lang="ru-RU" b="1" dirty="0"/>
              <a:t> коротко на </a:t>
            </a:r>
            <a:r>
              <a:rPr lang="ru-RU" b="1" dirty="0" err="1"/>
              <a:t>поняттях</a:t>
            </a:r>
            <a:r>
              <a:rPr lang="ru-RU" b="1" dirty="0"/>
              <a:t>: </a:t>
            </a:r>
            <a:r>
              <a:rPr lang="ru-RU" b="1" dirty="0">
                <a:solidFill>
                  <a:srgbClr val="0000CC"/>
                </a:solidFill>
              </a:rPr>
              <a:t>кислота, основа, </a:t>
            </a:r>
            <a:r>
              <a:rPr lang="ru-RU" b="1" dirty="0" err="1">
                <a:solidFill>
                  <a:srgbClr val="0000CC"/>
                </a:solidFill>
              </a:rPr>
              <a:t>амфоліт</a:t>
            </a:r>
            <a:r>
              <a:rPr lang="ru-RU" b="1" dirty="0">
                <a:solidFill>
                  <a:srgbClr val="0000CC"/>
                </a:solidFill>
              </a:rPr>
              <a:t> (</a:t>
            </a:r>
            <a:r>
              <a:rPr lang="ru-RU" b="1" dirty="0" err="1">
                <a:solidFill>
                  <a:srgbClr val="0000CC"/>
                </a:solidFill>
              </a:rPr>
              <a:t>теорії</a:t>
            </a:r>
            <a:r>
              <a:rPr lang="ru-RU" b="1" dirty="0">
                <a:solidFill>
                  <a:srgbClr val="0000CC"/>
                </a:solidFill>
              </a:rPr>
              <a:t> кислот і основ).</a:t>
            </a:r>
          </a:p>
          <a:p>
            <a:pPr eaLnBrk="1" hangingPunct="1"/>
            <a:r>
              <a:rPr lang="ru-RU" dirty="0"/>
              <a:t>	</a:t>
            </a:r>
            <a:r>
              <a:rPr lang="ru-RU" dirty="0" err="1"/>
              <a:t>Згідно</a:t>
            </a:r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С. </a:t>
            </a:r>
            <a:r>
              <a:rPr lang="ru-RU" b="1" dirty="0" err="1">
                <a:solidFill>
                  <a:srgbClr val="FF0000"/>
                </a:solidFill>
              </a:rPr>
              <a:t>Ареніусу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кислота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гідрогенвмісна</a:t>
            </a:r>
            <a:r>
              <a:rPr lang="ru-RU" dirty="0"/>
              <a:t> </a:t>
            </a:r>
            <a:r>
              <a:rPr lang="ru-RU" dirty="0" err="1"/>
              <a:t>сполука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утворить</a:t>
            </a:r>
            <a:r>
              <a:rPr lang="ru-RU" dirty="0"/>
              <a:t> у водному </a:t>
            </a:r>
            <a:r>
              <a:rPr lang="ru-RU" dirty="0" err="1"/>
              <a:t>розчині</a:t>
            </a:r>
            <a:r>
              <a:rPr lang="ru-RU" dirty="0"/>
              <a:t> </a:t>
            </a:r>
            <a:r>
              <a:rPr lang="ru-RU" dirty="0">
                <a:solidFill>
                  <a:srgbClr val="800000"/>
                </a:solidFill>
              </a:rPr>
              <a:t>Н</a:t>
            </a:r>
            <a:r>
              <a:rPr lang="ru-RU" baseline="30000" dirty="0">
                <a:solidFill>
                  <a:srgbClr val="800000"/>
                </a:solidFill>
              </a:rPr>
              <a:t>+</a:t>
            </a:r>
            <a:r>
              <a:rPr lang="ru-RU" dirty="0"/>
              <a:t> (</a:t>
            </a:r>
            <a:r>
              <a:rPr lang="ru-RU" dirty="0" err="1"/>
              <a:t>точніше</a:t>
            </a:r>
            <a:r>
              <a:rPr lang="ru-RU" dirty="0"/>
              <a:t>,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ru-RU" dirty="0" err="1"/>
              <a:t>гідроксонію</a:t>
            </a:r>
            <a:r>
              <a:rPr lang="ru-RU" dirty="0"/>
              <a:t> Н</a:t>
            </a:r>
            <a:r>
              <a:rPr lang="ru-RU" baseline="-25000" dirty="0"/>
              <a:t>3</a:t>
            </a:r>
            <a:r>
              <a:rPr lang="ru-RU" dirty="0"/>
              <a:t>О</a:t>
            </a:r>
            <a:r>
              <a:rPr lang="ru-RU" baseline="30000" dirty="0"/>
              <a:t>+</a:t>
            </a:r>
            <a:r>
              <a:rPr lang="ru-RU" dirty="0"/>
              <a:t>);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основа </a:t>
            </a:r>
            <a:r>
              <a:rPr lang="ru-RU" dirty="0"/>
              <a:t>- </a:t>
            </a:r>
            <a:r>
              <a:rPr lang="ru-RU" dirty="0" err="1"/>
              <a:t>сполука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утворить</a:t>
            </a:r>
            <a:r>
              <a:rPr lang="ru-RU" dirty="0"/>
              <a:t> у водному </a:t>
            </a:r>
            <a:r>
              <a:rPr lang="ru-RU" dirty="0" err="1"/>
              <a:t>розчині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ОН</a:t>
            </a:r>
            <a:r>
              <a:rPr lang="ru-RU" baseline="30000" dirty="0">
                <a:solidFill>
                  <a:srgbClr val="FF0000"/>
                </a:solidFill>
              </a:rPr>
              <a:t>–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. Область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водними</a:t>
            </a:r>
            <a:r>
              <a:rPr lang="ru-RU" dirty="0"/>
              <a:t> </a:t>
            </a:r>
            <a:r>
              <a:rPr lang="ru-RU" dirty="0" err="1"/>
              <a:t>розчинами</a:t>
            </a:r>
            <a:r>
              <a:rPr lang="ru-RU" dirty="0"/>
              <a:t> і </a:t>
            </a:r>
            <a:r>
              <a:rPr lang="ru-RU" dirty="0" err="1"/>
              <a:t>відноситься</a:t>
            </a:r>
            <a:r>
              <a:rPr lang="ru-RU" dirty="0"/>
              <a:t> до основ,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ОН</a:t>
            </a:r>
            <a:r>
              <a:rPr lang="ru-RU" baseline="30000" dirty="0"/>
              <a:t>–</a:t>
            </a:r>
            <a:r>
              <a:rPr lang="ru-RU" dirty="0"/>
              <a:t>.	</a:t>
            </a:r>
          </a:p>
          <a:p>
            <a:pPr eaLnBrk="1" hangingPunct="1"/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u="sng" dirty="0" err="1"/>
              <a:t>протонній</a:t>
            </a:r>
            <a:r>
              <a:rPr lang="ru-RU" u="sng" dirty="0"/>
              <a:t> (</a:t>
            </a:r>
            <a:r>
              <a:rPr lang="ru-RU" u="sng" dirty="0" err="1"/>
              <a:t>протолітичній</a:t>
            </a:r>
            <a:r>
              <a:rPr lang="ru-RU" u="sng" dirty="0"/>
              <a:t> </a:t>
            </a:r>
            <a:r>
              <a:rPr lang="ru-RU" u="sng" dirty="0" err="1"/>
              <a:t>теорії</a:t>
            </a:r>
            <a:r>
              <a:rPr lang="ru-RU" u="sng" dirty="0"/>
              <a:t>) </a:t>
            </a:r>
            <a:r>
              <a:rPr lang="ru-RU" u="sng" dirty="0" err="1">
                <a:solidFill>
                  <a:srgbClr val="FF0000"/>
                </a:solidFill>
              </a:rPr>
              <a:t>Бренстеда</a:t>
            </a:r>
            <a:r>
              <a:rPr lang="ru-RU" u="sng" dirty="0">
                <a:solidFill>
                  <a:srgbClr val="FF0000"/>
                </a:solidFill>
              </a:rPr>
              <a:t> и </a:t>
            </a:r>
            <a:r>
              <a:rPr lang="ru-RU" u="sng" dirty="0" err="1">
                <a:solidFill>
                  <a:srgbClr val="FF0000"/>
                </a:solidFill>
              </a:rPr>
              <a:t>Лоурі</a:t>
            </a:r>
            <a:r>
              <a:rPr lang="ru-RU" u="sng" dirty="0">
                <a:solidFill>
                  <a:srgbClr val="FF0000"/>
                </a:solidFill>
              </a:rPr>
              <a:t>, 1923 р.: </a:t>
            </a:r>
          </a:p>
          <a:p>
            <a:pPr algn="ctr" eaLnBrk="1" hangingPunct="1"/>
            <a:r>
              <a:rPr lang="ru-RU" dirty="0" err="1"/>
              <a:t>К-та↔Н</a:t>
            </a:r>
            <a:r>
              <a:rPr lang="ru-RU" baseline="30000" dirty="0"/>
              <a:t>+</a:t>
            </a:r>
            <a:r>
              <a:rPr lang="ru-RU" dirty="0"/>
              <a:t>+основа</a:t>
            </a:r>
          </a:p>
          <a:p>
            <a:pPr eaLnBrk="1" hangingPunct="1"/>
            <a:r>
              <a:rPr lang="ru-RU" b="1" dirty="0" err="1">
                <a:solidFill>
                  <a:srgbClr val="FF0000"/>
                </a:solidFill>
              </a:rPr>
              <a:t>кислоти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дисоціюють</a:t>
            </a:r>
            <a:r>
              <a:rPr lang="ru-RU" dirty="0"/>
              <a:t> у </a:t>
            </a:r>
            <a:r>
              <a:rPr lang="ru-RU" dirty="0" err="1"/>
              <a:t>розчині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>
                <a:solidFill>
                  <a:srgbClr val="990000"/>
                </a:solidFill>
              </a:rPr>
              <a:t>Н</a:t>
            </a:r>
            <a:r>
              <a:rPr lang="ru-RU" baseline="30000" dirty="0">
                <a:solidFill>
                  <a:srgbClr val="990000"/>
                </a:solidFill>
              </a:rPr>
              <a:t>+</a:t>
            </a:r>
            <a:r>
              <a:rPr lang="ru-RU" u="sng" dirty="0"/>
              <a:t> (</a:t>
            </a:r>
            <a:r>
              <a:rPr lang="ru-RU" u="sng" dirty="0" err="1">
                <a:solidFill>
                  <a:srgbClr val="990000"/>
                </a:solidFill>
              </a:rPr>
              <a:t>донори</a:t>
            </a:r>
            <a:r>
              <a:rPr lang="ru-RU" u="sng" dirty="0">
                <a:solidFill>
                  <a:srgbClr val="990000"/>
                </a:solidFill>
              </a:rPr>
              <a:t> </a:t>
            </a:r>
            <a:r>
              <a:rPr lang="ru-RU" u="sng" dirty="0" err="1">
                <a:solidFill>
                  <a:srgbClr val="990000"/>
                </a:solidFill>
              </a:rPr>
              <a:t>протонів</a:t>
            </a:r>
            <a:r>
              <a:rPr lang="ru-RU" u="sng" dirty="0"/>
              <a:t>), </a:t>
            </a:r>
            <a:r>
              <a:rPr lang="ru-RU" dirty="0"/>
              <a:t>а </a:t>
            </a:r>
            <a:r>
              <a:rPr lang="ru-RU" b="1" dirty="0" err="1">
                <a:solidFill>
                  <a:srgbClr val="FF0000"/>
                </a:solidFill>
              </a:rPr>
              <a:t>основи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приєднувати</a:t>
            </a:r>
            <a:r>
              <a:rPr lang="ru-RU" dirty="0"/>
              <a:t> протон </a:t>
            </a:r>
            <a:r>
              <a:rPr lang="ru-RU" u="sng" dirty="0"/>
              <a:t>(</a:t>
            </a:r>
            <a:r>
              <a:rPr lang="ru-RU" u="sng" dirty="0" err="1">
                <a:solidFill>
                  <a:srgbClr val="FF0000"/>
                </a:solidFill>
              </a:rPr>
              <a:t>акцептори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протонів</a:t>
            </a:r>
            <a:r>
              <a:rPr lang="ru-RU" u="sng" dirty="0"/>
              <a:t>)</a:t>
            </a:r>
          </a:p>
          <a:p>
            <a:pPr eaLnBrk="1" hangingPunct="1"/>
            <a:r>
              <a:rPr lang="ru-RU" dirty="0"/>
              <a:t>СН</a:t>
            </a:r>
            <a:r>
              <a:rPr lang="ru-RU" baseline="-25000" dirty="0"/>
              <a:t>3</a:t>
            </a:r>
            <a:r>
              <a:rPr lang="ru-RU" dirty="0"/>
              <a:t>СООН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+</a:t>
            </a:r>
            <a:r>
              <a:rPr lang="ru-RU" dirty="0"/>
              <a:t>СН</a:t>
            </a:r>
            <a:r>
              <a:rPr lang="ru-RU" baseline="-25000" dirty="0"/>
              <a:t>3</a:t>
            </a:r>
            <a:r>
              <a:rPr lang="ru-RU" dirty="0"/>
              <a:t>СОО</a:t>
            </a:r>
            <a:r>
              <a:rPr lang="ru-RU" baseline="30000" dirty="0"/>
              <a:t>−</a:t>
            </a:r>
          </a:p>
          <a:p>
            <a:pPr eaLnBrk="1" hangingPunct="1"/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+ OH</a:t>
            </a:r>
            <a:r>
              <a:rPr lang="en-US" baseline="30000" dirty="0"/>
              <a:t>-</a:t>
            </a:r>
            <a:endParaRPr lang="ru-RU" baseline="30000" dirty="0"/>
          </a:p>
          <a:p>
            <a:pPr eaLnBrk="1" hangingPunct="1"/>
            <a:r>
              <a:rPr lang="ru-RU" dirty="0" err="1"/>
              <a:t>Спрощено</a:t>
            </a:r>
            <a:r>
              <a:rPr lang="ru-RU" dirty="0"/>
              <a:t>:	СН</a:t>
            </a:r>
            <a:r>
              <a:rPr lang="ru-RU" baseline="-25000" dirty="0"/>
              <a:t>3</a:t>
            </a:r>
            <a:r>
              <a:rPr lang="ru-RU" dirty="0"/>
              <a:t>СООН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H</a:t>
            </a:r>
            <a:r>
              <a:rPr lang="en-US" baseline="30000" dirty="0"/>
              <a:t>+</a:t>
            </a:r>
            <a:r>
              <a:rPr lang="en-US" dirty="0"/>
              <a:t> +</a:t>
            </a:r>
            <a:r>
              <a:rPr lang="ru-RU" dirty="0"/>
              <a:t>СН</a:t>
            </a:r>
            <a:r>
              <a:rPr lang="ru-RU" baseline="-25000" dirty="0"/>
              <a:t>3</a:t>
            </a:r>
            <a:r>
              <a:rPr lang="ru-RU" dirty="0"/>
              <a:t>СОО</a:t>
            </a:r>
            <a:r>
              <a:rPr lang="ru-RU" baseline="30000" dirty="0"/>
              <a:t>−</a:t>
            </a:r>
          </a:p>
          <a:p>
            <a:pPr algn="ctr" eaLnBrk="1" hangingPunct="1"/>
            <a:r>
              <a:rPr lang="ru-RU" dirty="0"/>
              <a:t>  </a:t>
            </a:r>
            <a:r>
              <a:rPr lang="en-US" dirty="0"/>
              <a:t>NH</a:t>
            </a:r>
            <a:r>
              <a:rPr lang="ru-RU" baseline="-25000" dirty="0"/>
              <a:t>4</a:t>
            </a:r>
            <a:r>
              <a:rPr lang="en-US" dirty="0"/>
              <a:t>OH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NH</a:t>
            </a:r>
            <a:r>
              <a:rPr lang="ru-RU" baseline="-25000" dirty="0"/>
              <a:t>4</a:t>
            </a:r>
            <a:r>
              <a:rPr lang="ru-RU" baseline="30000" dirty="0"/>
              <a:t>+</a:t>
            </a:r>
            <a:r>
              <a:rPr lang="ru-RU" dirty="0"/>
              <a:t> + </a:t>
            </a:r>
            <a:r>
              <a:rPr lang="en-US" dirty="0"/>
              <a:t>OH</a:t>
            </a:r>
            <a:r>
              <a:rPr lang="ru-RU" baseline="30000" dirty="0"/>
              <a:t>-</a:t>
            </a:r>
          </a:p>
          <a:p>
            <a:pPr eaLnBrk="1" hangingPunct="1"/>
            <a:r>
              <a:rPr lang="ru-RU" sz="1600" dirty="0" err="1"/>
              <a:t>Константи</a:t>
            </a:r>
            <a:r>
              <a:rPr lang="ru-RU" sz="1600" dirty="0"/>
              <a:t> </a:t>
            </a:r>
            <a:r>
              <a:rPr lang="ru-RU" sz="1600" dirty="0" err="1"/>
              <a:t>рівноваги</a:t>
            </a:r>
            <a:endParaRPr lang="ru-RU" sz="1600" dirty="0"/>
          </a:p>
          <a:p>
            <a:pPr eaLnBrk="1" hangingPunct="1"/>
            <a:r>
              <a:rPr lang="ru-RU" sz="1600" dirty="0"/>
              <a:t>(</a:t>
            </a:r>
            <a:r>
              <a:rPr lang="ru-RU" sz="1600" dirty="0" err="1"/>
              <a:t>дисоціації</a:t>
            </a:r>
            <a:r>
              <a:rPr lang="ru-RU" sz="1600" dirty="0"/>
              <a:t>):</a:t>
            </a:r>
          </a:p>
          <a:p>
            <a:pPr eaLnBrk="1" hangingPunct="1"/>
            <a:r>
              <a:rPr lang="ru-RU" dirty="0"/>
              <a:t> </a:t>
            </a:r>
          </a:p>
          <a:p>
            <a:pPr eaLnBrk="1" hangingPunct="1"/>
            <a:endParaRPr lang="ru-RU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76866"/>
              </p:ext>
            </p:extLst>
          </p:nvPr>
        </p:nvGraphicFramePr>
        <p:xfrm>
          <a:off x="3374231" y="6160627"/>
          <a:ext cx="2592288" cy="63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" name="Формула" r:id="rId3" imgW="1828800" imgH="457200" progId="Equation.3">
                  <p:embed/>
                </p:oleObj>
              </mc:Choice>
              <mc:Fallback>
                <p:oleObj name="Формула" r:id="rId3" imgW="1828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231" y="6160627"/>
                        <a:ext cx="2592288" cy="635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67" name="Picture 1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39" y="4778662"/>
            <a:ext cx="1307320" cy="15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7442" y="6295821"/>
            <a:ext cx="161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І. </a:t>
            </a:r>
            <a:r>
              <a:rPr lang="ru-RU" dirty="0" err="1"/>
              <a:t>Бренстед</a:t>
            </a:r>
            <a:endParaRPr lang="ru-RU" dirty="0"/>
          </a:p>
        </p:txBody>
      </p:sp>
      <p:pic>
        <p:nvPicPr>
          <p:cNvPr id="15469" name="Picture 1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71" y="4750005"/>
            <a:ext cx="1358589" cy="161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64312" y="6328517"/>
            <a:ext cx="9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Т. </a:t>
            </a:r>
            <a:r>
              <a:rPr lang="ru-RU" dirty="0" err="1"/>
              <a:t>Лоурі</a:t>
            </a:r>
            <a:endParaRPr lang="ru-RU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29987"/>
              </p:ext>
            </p:extLst>
          </p:nvPr>
        </p:nvGraphicFramePr>
        <p:xfrm>
          <a:off x="179512" y="6120572"/>
          <a:ext cx="3095650" cy="71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" name="Формула" r:id="rId9" imgW="2616120" imgH="609480" progId="Equation.3">
                  <p:embed/>
                </p:oleObj>
              </mc:Choice>
              <mc:Fallback>
                <p:oleObj name="Формула" r:id="rId9" imgW="26161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120572"/>
                        <a:ext cx="3095650" cy="715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/>
              <a:t>       </a:t>
            </a:r>
            <a:r>
              <a:rPr lang="ru-RU" sz="2400" dirty="0">
                <a:solidFill>
                  <a:srgbClr val="FF0000"/>
                </a:solidFill>
              </a:rPr>
              <a:t>!!!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Обмеженість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протолітичної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теорії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</a:p>
          <a:p>
            <a:pPr marL="457200" indent="-457200" eaLnBrk="1" hangingPunct="1">
              <a:buAutoNum type="arabicParenR"/>
            </a:pPr>
            <a:r>
              <a:rPr lang="ru-RU" sz="2000" dirty="0" err="1"/>
              <a:t>поняття</a:t>
            </a:r>
            <a:r>
              <a:rPr lang="ru-RU" sz="2000" dirty="0"/>
              <a:t> кислота </a:t>
            </a:r>
            <a:r>
              <a:rPr lang="ru-RU" sz="2000" dirty="0" err="1"/>
              <a:t>пов'язане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з </a:t>
            </a:r>
            <a:r>
              <a:rPr lang="ru-RU" sz="2000" dirty="0" err="1"/>
              <a:t>відщепленням</a:t>
            </a:r>
            <a:r>
              <a:rPr lang="ru-RU" sz="2000" dirty="0"/>
              <a:t> протону</a:t>
            </a:r>
          </a:p>
          <a:p>
            <a:pPr marL="457200" indent="-457200" eaLnBrk="1" hangingPunct="1">
              <a:buAutoNum type="arabicParenR"/>
            </a:pPr>
            <a:r>
              <a:rPr lang="ru-RU" sz="2000" dirty="0"/>
              <a:t> </a:t>
            </a:r>
            <a:r>
              <a:rPr lang="en-US" sz="2000" dirty="0"/>
              <a:t>BF</a:t>
            </a:r>
            <a:r>
              <a:rPr lang="en-US" sz="2000" baseline="-25000" dirty="0"/>
              <a:t>3</a:t>
            </a:r>
            <a:r>
              <a:rPr lang="en-US" sz="2000" dirty="0"/>
              <a:t>, AlCl</a:t>
            </a:r>
            <a:r>
              <a:rPr lang="en-US" sz="2000" baseline="-25000" dirty="0"/>
              <a:t>3</a:t>
            </a:r>
            <a:r>
              <a:rPr lang="en-US" sz="2000" dirty="0"/>
              <a:t>, FeCl</a:t>
            </a:r>
            <a:r>
              <a:rPr lang="en-US" sz="2000" baseline="-25000" dirty="0"/>
              <a:t>3</a:t>
            </a:r>
            <a:r>
              <a:rPr lang="en-US" sz="2000" dirty="0"/>
              <a:t>, SnBr</a:t>
            </a:r>
            <a:r>
              <a:rPr lang="en-US" sz="2000" baseline="-25000" dirty="0"/>
              <a:t>4</a:t>
            </a:r>
            <a:r>
              <a:rPr lang="ru-RU" sz="2000" baseline="-25000" dirty="0"/>
              <a:t>           </a:t>
            </a:r>
            <a:r>
              <a:rPr lang="ru-RU" sz="2000" dirty="0"/>
              <a:t>не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приєднувати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відщеплювати</a:t>
            </a:r>
            <a:r>
              <a:rPr lang="ru-RU" sz="2000" dirty="0"/>
              <a:t> Н</a:t>
            </a:r>
            <a:r>
              <a:rPr lang="ru-RU" sz="2000" baseline="30000" dirty="0"/>
              <a:t>+</a:t>
            </a:r>
            <a:r>
              <a:rPr lang="ru-RU" sz="2000" dirty="0"/>
              <a:t>, а в </a:t>
            </a:r>
            <a:r>
              <a:rPr lang="ru-RU" sz="2000" dirty="0" err="1"/>
              <a:t>реакціях</a:t>
            </a:r>
            <a:r>
              <a:rPr lang="ru-RU" sz="2000" dirty="0"/>
              <a:t> </a:t>
            </a:r>
            <a:r>
              <a:rPr lang="ru-RU" sz="2000" dirty="0" err="1"/>
              <a:t>проявляють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 кислот !!!</a:t>
            </a:r>
          </a:p>
          <a:p>
            <a:pPr eaLnBrk="1" hangingPunct="1"/>
            <a:r>
              <a:rPr lang="ru-RU" sz="2000" i="1" dirty="0" err="1">
                <a:solidFill>
                  <a:srgbClr val="990000"/>
                </a:solidFill>
              </a:rPr>
              <a:t>тобто</a:t>
            </a:r>
            <a:r>
              <a:rPr lang="ru-RU" sz="2000" i="1" dirty="0">
                <a:solidFill>
                  <a:srgbClr val="990000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обидві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вище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розглянуті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теорії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непридатні</a:t>
            </a:r>
            <a:r>
              <a:rPr lang="ru-RU" sz="2000" i="1" dirty="0">
                <a:solidFill>
                  <a:schemeClr val="tx2"/>
                </a:solidFill>
              </a:rPr>
              <a:t> до </a:t>
            </a:r>
            <a:r>
              <a:rPr lang="ru-RU" sz="2000" i="1" dirty="0" err="1">
                <a:solidFill>
                  <a:schemeClr val="tx2"/>
                </a:solidFill>
              </a:rPr>
              <a:t>речовин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err="1">
                <a:solidFill>
                  <a:schemeClr val="tx2"/>
                </a:solidFill>
              </a:rPr>
              <a:t>котрі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виявляють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функції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кислоти</a:t>
            </a:r>
            <a:r>
              <a:rPr lang="ru-RU" sz="2000" i="1" dirty="0">
                <a:solidFill>
                  <a:schemeClr val="tx2"/>
                </a:solidFill>
              </a:rPr>
              <a:t>, але не </a:t>
            </a:r>
            <a:r>
              <a:rPr lang="ru-RU" sz="2000" i="1" dirty="0" err="1">
                <a:solidFill>
                  <a:schemeClr val="tx2"/>
                </a:solidFill>
              </a:rPr>
              <a:t>містять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водень</a:t>
            </a:r>
            <a:r>
              <a:rPr lang="ru-RU" sz="2000" i="1" dirty="0">
                <a:solidFill>
                  <a:schemeClr val="tx2"/>
                </a:solidFill>
              </a:rPr>
              <a:t> (</a:t>
            </a:r>
            <a:r>
              <a:rPr lang="ru-RU" sz="2000" i="1" dirty="0" err="1">
                <a:solidFill>
                  <a:schemeClr val="tx2"/>
                </a:solidFill>
              </a:rPr>
              <a:t>галогеніди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деяких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металів</a:t>
            </a:r>
            <a:r>
              <a:rPr lang="ru-RU" sz="2000" i="1" dirty="0">
                <a:solidFill>
                  <a:schemeClr val="tx2"/>
                </a:solidFill>
              </a:rPr>
              <a:t> та </a:t>
            </a:r>
            <a:r>
              <a:rPr lang="ru-RU" sz="2000" i="1" dirty="0" err="1">
                <a:solidFill>
                  <a:schemeClr val="tx2"/>
                </a:solidFill>
              </a:rPr>
              <a:t>ін</a:t>
            </a:r>
            <a:r>
              <a:rPr lang="ru-RU" sz="2000" i="1" dirty="0">
                <a:solidFill>
                  <a:schemeClr val="tx2"/>
                </a:solidFill>
              </a:rPr>
              <a:t>.).</a:t>
            </a:r>
          </a:p>
          <a:p>
            <a:pPr eaLnBrk="1" hangingPunct="1"/>
            <a:r>
              <a:rPr lang="ru-RU" sz="2000" i="1" dirty="0">
                <a:solidFill>
                  <a:schemeClr val="tx2"/>
                </a:solidFill>
              </a:rPr>
              <a:t>      </a:t>
            </a:r>
            <a:r>
              <a:rPr lang="ru-RU" sz="2000" i="1" dirty="0" err="1">
                <a:solidFill>
                  <a:schemeClr val="tx2"/>
                </a:solidFill>
              </a:rPr>
              <a:t>Згідно</a:t>
            </a:r>
            <a:r>
              <a:rPr lang="ru-RU" sz="2000" i="1" dirty="0">
                <a:solidFill>
                  <a:schemeClr val="tx2"/>
                </a:solidFill>
              </a:rPr>
              <a:t> до </a:t>
            </a:r>
            <a:r>
              <a:rPr lang="ru-RU" sz="2000" i="1" dirty="0" err="1">
                <a:solidFill>
                  <a:schemeClr val="tx2"/>
                </a:solidFill>
              </a:rPr>
              <a:t>електронної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теорії</a:t>
            </a:r>
            <a:r>
              <a:rPr lang="ru-RU" sz="2000" i="1" dirty="0">
                <a:solidFill>
                  <a:schemeClr val="tx2"/>
                </a:solidFill>
              </a:rPr>
              <a:t> кислот і основ </a:t>
            </a:r>
            <a:r>
              <a:rPr lang="ru-RU" sz="2000" b="1" i="1" dirty="0" err="1">
                <a:solidFill>
                  <a:srgbClr val="000099"/>
                </a:solidFill>
              </a:rPr>
              <a:t>Льюіса</a:t>
            </a:r>
            <a:r>
              <a:rPr lang="ru-RU" sz="2000" b="1" i="1" dirty="0">
                <a:solidFill>
                  <a:srgbClr val="000099"/>
                </a:solidFill>
              </a:rPr>
              <a:t> (1926 р.):</a:t>
            </a:r>
          </a:p>
          <a:p>
            <a:pPr eaLnBrk="1" hangingPunct="1"/>
            <a:r>
              <a:rPr lang="ru-RU" sz="2000" b="1" i="1" dirty="0">
                <a:solidFill>
                  <a:srgbClr val="990000"/>
                </a:solidFill>
              </a:rPr>
              <a:t>	</a:t>
            </a:r>
            <a:r>
              <a:rPr lang="ru-RU" sz="2000" b="1" i="1" dirty="0" err="1">
                <a:solidFill>
                  <a:srgbClr val="990000"/>
                </a:solidFill>
              </a:rPr>
              <a:t>кислоти</a:t>
            </a:r>
            <a:r>
              <a:rPr lang="ru-RU" sz="2000" b="1" i="1" dirty="0">
                <a:solidFill>
                  <a:srgbClr val="990000"/>
                </a:solidFill>
              </a:rPr>
              <a:t> – </a:t>
            </a:r>
            <a:r>
              <a:rPr lang="ru-RU" sz="2000" dirty="0" err="1">
                <a:solidFill>
                  <a:schemeClr val="tx2"/>
                </a:solidFill>
              </a:rPr>
              <a:t>акцептори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електронних</a:t>
            </a:r>
            <a:r>
              <a:rPr lang="ru-RU" sz="2000" dirty="0">
                <a:solidFill>
                  <a:schemeClr val="tx2"/>
                </a:solidFill>
              </a:rPr>
              <a:t> пар – </a:t>
            </a:r>
            <a:r>
              <a:rPr lang="ru-RU" sz="2400" b="1" i="1" dirty="0" err="1">
                <a:solidFill>
                  <a:srgbClr val="990000"/>
                </a:solidFill>
              </a:rPr>
              <a:t>електрофіли</a:t>
            </a:r>
            <a:r>
              <a:rPr lang="ru-RU" sz="2400" b="1" i="1" dirty="0">
                <a:solidFill>
                  <a:srgbClr val="990000"/>
                </a:solidFill>
              </a:rPr>
              <a:t> – </a:t>
            </a:r>
            <a:r>
              <a:rPr lang="ru-RU" sz="2000" dirty="0" err="1"/>
              <a:t>сполуки</a:t>
            </a:r>
            <a:r>
              <a:rPr lang="ru-RU" sz="2000" dirty="0"/>
              <a:t> (</a:t>
            </a:r>
            <a:r>
              <a:rPr lang="ru-RU" sz="2000" dirty="0" err="1"/>
              <a:t>молекули</a:t>
            </a:r>
            <a:r>
              <a:rPr lang="ru-RU" sz="2000" dirty="0"/>
              <a:t>, </a:t>
            </a:r>
            <a:r>
              <a:rPr lang="ru-RU" sz="2000" dirty="0" err="1"/>
              <a:t>іони</a:t>
            </a:r>
            <a:r>
              <a:rPr lang="ru-RU" sz="2000" dirty="0"/>
              <a:t>),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вакантну</a:t>
            </a:r>
            <a:r>
              <a:rPr lang="ru-RU" sz="2000" dirty="0"/>
              <a:t> </a:t>
            </a:r>
            <a:r>
              <a:rPr lang="ru-RU" sz="2000" dirty="0" err="1"/>
              <a:t>орбіталь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2"/>
                </a:solidFill>
              </a:rPr>
              <a:t>(</a:t>
            </a:r>
            <a:r>
              <a:rPr lang="ru-RU" sz="2000" dirty="0" err="1">
                <a:solidFill>
                  <a:srgbClr val="990000"/>
                </a:solidFill>
              </a:rPr>
              <a:t>галогеніди</a:t>
            </a:r>
            <a:r>
              <a:rPr lang="ru-RU" sz="2000" dirty="0">
                <a:solidFill>
                  <a:srgbClr val="990000"/>
                </a:solidFill>
              </a:rPr>
              <a:t> </a:t>
            </a:r>
            <a:r>
              <a:rPr lang="ru-RU" sz="2000" dirty="0" err="1">
                <a:solidFill>
                  <a:srgbClr val="990000"/>
                </a:solidFill>
              </a:rPr>
              <a:t>алюмінію</a:t>
            </a:r>
            <a:r>
              <a:rPr lang="ru-RU" sz="2000" dirty="0">
                <a:solidFill>
                  <a:srgbClr val="990000"/>
                </a:solidFill>
              </a:rPr>
              <a:t>, бору та </a:t>
            </a:r>
            <a:r>
              <a:rPr lang="ru-RU" sz="2000" dirty="0" err="1">
                <a:solidFill>
                  <a:srgbClr val="990000"/>
                </a:solidFill>
              </a:rPr>
              <a:t>ін</a:t>
            </a:r>
            <a:r>
              <a:rPr lang="ru-RU" sz="2000" dirty="0">
                <a:solidFill>
                  <a:schemeClr val="tx2"/>
                </a:solidFill>
              </a:rPr>
              <a:t>., </a:t>
            </a:r>
            <a:r>
              <a:rPr lang="ru-RU" sz="2000" dirty="0" err="1">
                <a:solidFill>
                  <a:srgbClr val="990000"/>
                </a:solidFill>
              </a:rPr>
              <a:t>катіони</a:t>
            </a:r>
            <a:r>
              <a:rPr lang="ru-RU" sz="2000" dirty="0">
                <a:solidFill>
                  <a:schemeClr val="tx2"/>
                </a:solidFill>
              </a:rPr>
              <a:t>); </a:t>
            </a:r>
          </a:p>
          <a:p>
            <a:pPr eaLnBrk="1" hangingPunct="1"/>
            <a:r>
              <a:rPr lang="ru-RU" sz="2000" dirty="0">
                <a:solidFill>
                  <a:srgbClr val="003300"/>
                </a:solidFill>
              </a:rPr>
              <a:t>	</a:t>
            </a:r>
            <a:r>
              <a:rPr lang="ru-RU" sz="2000" b="1" i="1" dirty="0" err="1">
                <a:solidFill>
                  <a:srgbClr val="C00000"/>
                </a:solidFill>
              </a:rPr>
              <a:t>основи</a:t>
            </a:r>
            <a:r>
              <a:rPr lang="ru-RU" sz="2000" b="1" i="1" dirty="0">
                <a:solidFill>
                  <a:srgbClr val="003300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–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донори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електронних</a:t>
            </a:r>
            <a:r>
              <a:rPr lang="ru-RU" sz="2000" dirty="0">
                <a:solidFill>
                  <a:schemeClr val="tx2"/>
                </a:solidFill>
              </a:rPr>
              <a:t> пар- </a:t>
            </a:r>
            <a:r>
              <a:rPr lang="ru-RU" sz="2400" b="1" i="1" dirty="0" err="1">
                <a:solidFill>
                  <a:srgbClr val="006600"/>
                </a:solidFill>
              </a:rPr>
              <a:t>нуклеофіли</a:t>
            </a:r>
            <a:r>
              <a:rPr lang="ru-RU" sz="2000" dirty="0">
                <a:solidFill>
                  <a:schemeClr val="tx2"/>
                </a:solidFill>
              </a:rPr>
              <a:t> –  </a:t>
            </a:r>
            <a:r>
              <a:rPr lang="ru-RU" sz="2000" dirty="0" err="1">
                <a:solidFill>
                  <a:schemeClr val="tx2"/>
                </a:solidFill>
              </a:rPr>
              <a:t>сполуки</a:t>
            </a:r>
            <a:r>
              <a:rPr lang="ru-RU" sz="2000" dirty="0">
                <a:solidFill>
                  <a:schemeClr val="tx2"/>
                </a:solidFill>
              </a:rPr>
              <a:t> (</a:t>
            </a:r>
            <a:r>
              <a:rPr lang="ru-RU" sz="2000" dirty="0" err="1">
                <a:solidFill>
                  <a:schemeClr val="tx2"/>
                </a:solidFill>
              </a:rPr>
              <a:t>молекули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іони</a:t>
            </a:r>
            <a:r>
              <a:rPr lang="ru-RU" sz="2000" dirty="0">
                <a:solidFill>
                  <a:schemeClr val="tx2"/>
                </a:solidFill>
              </a:rPr>
              <a:t>),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>
                <a:solidFill>
                  <a:schemeClr val="tx2"/>
                </a:solidFill>
              </a:rPr>
              <a:t>хоча</a:t>
            </a:r>
            <a:r>
              <a:rPr lang="ru-RU" sz="2000" dirty="0">
                <a:solidFill>
                  <a:schemeClr val="tx2"/>
                </a:solidFill>
              </a:rPr>
              <a:t> б 1 пару вал. </a:t>
            </a:r>
            <a:r>
              <a:rPr lang="ru-RU" sz="2000" dirty="0" err="1">
                <a:solidFill>
                  <a:schemeClr val="tx2"/>
                </a:solidFill>
              </a:rPr>
              <a:t>електронів</a:t>
            </a:r>
            <a:r>
              <a:rPr lang="ru-RU" sz="2000" dirty="0">
                <a:solidFill>
                  <a:schemeClr val="tx2"/>
                </a:solidFill>
              </a:rPr>
              <a:t> (</a:t>
            </a:r>
            <a:r>
              <a:rPr lang="ru-RU" sz="2000" dirty="0" err="1">
                <a:solidFill>
                  <a:srgbClr val="006600"/>
                </a:solidFill>
              </a:rPr>
              <a:t>аміни</a:t>
            </a:r>
            <a:r>
              <a:rPr lang="ru-RU" sz="2000" dirty="0">
                <a:solidFill>
                  <a:srgbClr val="006600"/>
                </a:solidFill>
              </a:rPr>
              <a:t>, </a:t>
            </a:r>
            <a:r>
              <a:rPr lang="ru-RU" sz="2000" dirty="0" err="1">
                <a:solidFill>
                  <a:srgbClr val="006600"/>
                </a:solidFill>
              </a:rPr>
              <a:t>галогенід-іони</a:t>
            </a:r>
            <a:r>
              <a:rPr lang="ru-RU" sz="2000" dirty="0">
                <a:solidFill>
                  <a:srgbClr val="006600"/>
                </a:solidFill>
              </a:rPr>
              <a:t> та </a:t>
            </a:r>
            <a:r>
              <a:rPr lang="ru-RU" sz="2000" dirty="0" err="1">
                <a:solidFill>
                  <a:srgbClr val="006600"/>
                </a:solidFill>
              </a:rPr>
              <a:t>ін</a:t>
            </a:r>
            <a:r>
              <a:rPr lang="ru-RU" sz="2000" dirty="0">
                <a:solidFill>
                  <a:schemeClr val="tx2"/>
                </a:solidFill>
              </a:rPr>
              <a:t>.) </a:t>
            </a:r>
            <a:r>
              <a:rPr lang="ru-RU" sz="2000" dirty="0" err="1">
                <a:solidFill>
                  <a:schemeClr val="tx2"/>
                </a:solidFill>
              </a:rPr>
              <a:t>здатні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віддавати</a:t>
            </a:r>
            <a:r>
              <a:rPr lang="ru-RU" sz="2000" dirty="0">
                <a:solidFill>
                  <a:schemeClr val="tx2"/>
                </a:solidFill>
              </a:rPr>
              <a:t> за донорно-</a:t>
            </a:r>
            <a:r>
              <a:rPr lang="ru-RU" sz="2000" dirty="0" err="1">
                <a:solidFill>
                  <a:schemeClr val="tx2"/>
                </a:solidFill>
              </a:rPr>
              <a:t>акцепторним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механізмом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електронну</a:t>
            </a:r>
            <a:r>
              <a:rPr lang="ru-RU" sz="2000" dirty="0">
                <a:solidFill>
                  <a:schemeClr val="tx2"/>
                </a:solidFill>
              </a:rPr>
              <a:t> пару для </a:t>
            </a:r>
            <a:r>
              <a:rPr lang="ru-RU" sz="2000" dirty="0" err="1">
                <a:solidFill>
                  <a:schemeClr val="tx2"/>
                </a:solidFill>
              </a:rPr>
              <a:t>утворення</a:t>
            </a:r>
            <a:r>
              <a:rPr lang="ru-RU" sz="2000" dirty="0">
                <a:solidFill>
                  <a:schemeClr val="tx2"/>
                </a:solidFill>
              </a:rPr>
              <a:t> ковалентного </a:t>
            </a:r>
            <a:r>
              <a:rPr lang="ru-RU" sz="2000" dirty="0" err="1">
                <a:solidFill>
                  <a:schemeClr val="tx2"/>
                </a:solidFill>
              </a:rPr>
              <a:t>зв'язку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ru-RU" sz="2000" dirty="0">
                <a:solidFill>
                  <a:schemeClr val="tx2"/>
                </a:solidFill>
              </a:rPr>
              <a:t>	</a:t>
            </a:r>
            <a:r>
              <a:rPr lang="ru-RU" sz="2000" dirty="0" err="1">
                <a:solidFill>
                  <a:schemeClr val="tx2"/>
                </a:solidFill>
              </a:rPr>
              <a:t>Взаємодія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між</a:t>
            </a:r>
            <a:r>
              <a:rPr lang="ru-RU" sz="2000" dirty="0">
                <a:solidFill>
                  <a:schemeClr val="tx2"/>
                </a:solidFill>
              </a:rPr>
              <a:t> кислотою і основою -</a:t>
            </a:r>
            <a:r>
              <a:rPr lang="ru-RU" sz="2000" dirty="0" err="1">
                <a:solidFill>
                  <a:schemeClr val="tx2"/>
                </a:solidFill>
              </a:rPr>
              <a:t>хім</a:t>
            </a:r>
            <a:r>
              <a:rPr lang="ru-RU" sz="2000" dirty="0">
                <a:solidFill>
                  <a:schemeClr val="tx2"/>
                </a:solidFill>
              </a:rPr>
              <a:t>. донорно-</a:t>
            </a:r>
            <a:r>
              <a:rPr lang="ru-RU" sz="2000" dirty="0" err="1">
                <a:solidFill>
                  <a:schemeClr val="tx2"/>
                </a:solidFill>
              </a:rPr>
              <a:t>акцепторний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зв'язок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між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реагуючими</a:t>
            </a:r>
            <a:endParaRPr lang="ru-RU" sz="2000" dirty="0">
              <a:solidFill>
                <a:schemeClr val="tx2"/>
              </a:solidFill>
            </a:endParaRPr>
          </a:p>
          <a:p>
            <a:pPr eaLnBrk="1" hangingPunct="1"/>
            <a:r>
              <a:rPr lang="ru-RU" sz="2000" dirty="0" err="1">
                <a:solidFill>
                  <a:schemeClr val="tx2"/>
                </a:solidFill>
              </a:rPr>
              <a:t>частинками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61" y="5169179"/>
            <a:ext cx="1127812" cy="131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1913" y="6480315"/>
            <a:ext cx="162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Дж.Н.Льюіс</a:t>
            </a:r>
            <a:endParaRPr lang="ru-RU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75" y="5586306"/>
            <a:ext cx="4778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7F804809-62CD-48AA-9F65-35C94384BA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32138" y="5468936"/>
            <a:ext cx="3424238" cy="1158874"/>
            <a:chOff x="1973" y="3445"/>
            <a:chExt cx="2157" cy="73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xmlns="" id="{B87360C7-0D0B-4E81-AFDA-431D401857B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73" y="3445"/>
              <a:ext cx="213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0C96E67E-7F90-46E1-95EE-A08286442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697"/>
              <a:ext cx="1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EEFBB3A-B20E-490E-AC7C-30DF28FFE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" y="3820"/>
              <a:ext cx="0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4A5F886F-F33E-4FE1-A6C0-C8D512A06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3581"/>
              <a:ext cx="0" cy="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12C2466D-FCC9-439B-B1B3-692AF67EB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3710"/>
              <a:ext cx="1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xmlns="" id="{4CAAFB20-450F-4B08-8E04-ABDAD29B2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3762"/>
              <a:ext cx="5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41EC9550-27BD-44CB-BA90-68BC8C81F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3447"/>
              <a:ext cx="1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C449FCA1-B749-4EB3-A9C2-365A7059A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910"/>
              <a:ext cx="1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3C7ED338-40FA-4EC1-8079-0063EF38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3693"/>
              <a:ext cx="112" cy="1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0134A59F-B002-4892-85F4-E27BAA32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704"/>
              <a:ext cx="13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12443664-A870-4548-B73C-0D2450731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470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xmlns="" id="{372FFFC1-D6D1-4D24-8530-0D102A558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1" y="3574"/>
              <a:ext cx="0" cy="1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0369E3C2-617C-4F81-9CAB-F5F4065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3698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xmlns="" id="{37E36179-CBFA-4F89-AC2F-8C87A8EDC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" y="3750"/>
              <a:ext cx="15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90FA781F-9B7F-4BCF-A0B4-3580D04E1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925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xmlns="" id="{72829273-87D7-4094-95AA-F7FF6E133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" y="3807"/>
              <a:ext cx="0" cy="11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xmlns="" id="{2E87D95B-5647-4277-880B-651E57885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3743"/>
              <a:ext cx="18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DFC74E39-610E-4727-8527-583A6D0A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3728"/>
              <a:ext cx="77" cy="29"/>
            </a:xfrm>
            <a:custGeom>
              <a:avLst/>
              <a:gdLst>
                <a:gd name="T0" fmla="*/ 0 w 77"/>
                <a:gd name="T1" fmla="*/ 15 h 29"/>
                <a:gd name="T2" fmla="*/ 22 w 77"/>
                <a:gd name="T3" fmla="*/ 15 h 29"/>
                <a:gd name="T4" fmla="*/ 0 w 77"/>
                <a:gd name="T5" fmla="*/ 0 h 29"/>
                <a:gd name="T6" fmla="*/ 77 w 77"/>
                <a:gd name="T7" fmla="*/ 15 h 29"/>
                <a:gd name="T8" fmla="*/ 0 w 77"/>
                <a:gd name="T9" fmla="*/ 29 h 29"/>
                <a:gd name="T10" fmla="*/ 22 w 77"/>
                <a:gd name="T11" fmla="*/ 15 h 29"/>
                <a:gd name="T12" fmla="*/ 0 w 77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9">
                  <a:moveTo>
                    <a:pt x="0" y="15"/>
                  </a:moveTo>
                  <a:lnTo>
                    <a:pt x="22" y="15"/>
                  </a:lnTo>
                  <a:lnTo>
                    <a:pt x="0" y="0"/>
                  </a:lnTo>
                  <a:lnTo>
                    <a:pt x="77" y="15"/>
                  </a:lnTo>
                  <a:lnTo>
                    <a:pt x="0" y="29"/>
                  </a:lnTo>
                  <a:lnTo>
                    <a:pt x="2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xmlns="" id="{3A4BD89C-C969-463B-88C2-019CC02A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3685"/>
              <a:ext cx="59" cy="1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8AC67572-6E7B-4C24-948D-46ACF5BA2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3691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: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xmlns="" id="{CA0B1D35-7065-4C9E-8C6E-34181A7A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3683"/>
              <a:ext cx="127" cy="19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5E15325D-74A0-433C-B9D8-3CC006D73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687"/>
              <a:ext cx="1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xmlns="" id="{21BB7D04-B121-41EE-BC96-D6C22A634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4020"/>
              <a:ext cx="559" cy="1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58965C8D-FA5F-4EC5-AA05-6CA38AD0E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4049"/>
              <a:ext cx="3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основа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xmlns="" id="{9BBACDBC-3337-4EDD-9E00-579E98760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4020"/>
              <a:ext cx="436" cy="1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1C8CFB5F-0B92-4782-87B1-9F15FB7D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027"/>
              <a:ext cx="4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кислота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xmlns="" id="{C0F1F0FB-E4DC-43FB-A649-B531FFDB9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666"/>
              <a:ext cx="482" cy="15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xmlns="" id="{B495797E-3EC0-4109-8A67-41CEA65CF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3676"/>
              <a:ext cx="1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Н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xmlns="" id="{05B9DD85-EF60-4A0F-9847-D54B869E7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3734"/>
              <a:ext cx="8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xmlns="" id="{0A2AF965-4C44-485A-BBBF-CC4C45F8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3676"/>
              <a:ext cx="1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xmlns="" id="{813F41AB-D80D-4A2B-92A1-C259993FF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3672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: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xmlns="" id="{DEE9AF5A-D7BA-4DD2-BCC7-9E07F2161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676"/>
              <a:ext cx="21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BF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xmlns="" id="{E8E42F80-E374-4B79-9CA4-52B0DA1EF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3734"/>
              <a:ext cx="8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err="1">
                <a:solidFill>
                  <a:srgbClr val="990000"/>
                </a:solidFill>
              </a:rPr>
              <a:t>Розрахунок</a:t>
            </a:r>
            <a:r>
              <a:rPr lang="ru-RU" sz="2000" b="1" dirty="0">
                <a:solidFill>
                  <a:srgbClr val="990000"/>
                </a:solidFill>
              </a:rPr>
              <a:t> рН </a:t>
            </a:r>
            <a:r>
              <a:rPr lang="ru-RU" sz="2000" b="1" dirty="0" err="1">
                <a:solidFill>
                  <a:srgbClr val="990000"/>
                </a:solidFill>
              </a:rPr>
              <a:t>розчинів</a:t>
            </a:r>
            <a:endParaRPr lang="ru-RU" sz="2000" b="1" dirty="0">
              <a:solidFill>
                <a:srgbClr val="990000"/>
              </a:solidFill>
            </a:endParaRPr>
          </a:p>
          <a:p>
            <a:pPr algn="ctr" eaLnBrk="1" hangingPunct="1"/>
            <a:r>
              <a:rPr lang="ru-RU" b="1" dirty="0"/>
              <a:t>	1. </a:t>
            </a:r>
            <a:r>
              <a:rPr lang="ru-RU" b="1" i="1" dirty="0" err="1"/>
              <a:t>Сильні</a:t>
            </a:r>
            <a:r>
              <a:rPr lang="ru-RU" b="1" i="1" dirty="0"/>
              <a:t> </a:t>
            </a:r>
            <a:r>
              <a:rPr lang="ru-RU" b="1" i="1" dirty="0" err="1"/>
              <a:t>кислоти</a:t>
            </a:r>
            <a:r>
              <a:rPr lang="ru-RU" b="1" i="1" dirty="0"/>
              <a:t> і </a:t>
            </a:r>
            <a:r>
              <a:rPr lang="ru-RU" b="1" i="1" dirty="0" err="1"/>
              <a:t>основи</a:t>
            </a:r>
            <a:r>
              <a:rPr lang="ru-RU" b="1" i="1" dirty="0"/>
              <a:t> в </a:t>
            </a:r>
            <a:r>
              <a:rPr lang="ru-RU" b="1" i="1" dirty="0" err="1"/>
              <a:t>розчині</a:t>
            </a:r>
            <a:r>
              <a:rPr lang="ru-RU" b="1" i="1" dirty="0"/>
              <a:t> </a:t>
            </a:r>
            <a:r>
              <a:rPr lang="ru-RU" b="1" i="1" dirty="0" err="1"/>
              <a:t>дисоціюють</a:t>
            </a:r>
            <a:r>
              <a:rPr lang="ru-RU" b="1" i="1" dirty="0"/>
              <a:t> практично </a:t>
            </a:r>
            <a:r>
              <a:rPr lang="ru-RU" b="1" i="1" dirty="0" err="1"/>
              <a:t>повністю</a:t>
            </a:r>
            <a:r>
              <a:rPr lang="ru-RU" b="1" i="1" dirty="0"/>
              <a:t>, тому </a:t>
            </a:r>
            <a:r>
              <a:rPr lang="ru-RU" b="1" i="1" dirty="0" err="1"/>
              <a:t>знаючи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концентрацію</a:t>
            </a:r>
            <a:r>
              <a:rPr lang="ru-RU" b="1" i="1" dirty="0"/>
              <a:t>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завжди</a:t>
            </a:r>
            <a:r>
              <a:rPr lang="ru-RU" b="1" i="1" dirty="0"/>
              <a:t> </a:t>
            </a:r>
            <a:r>
              <a:rPr lang="ru-RU" b="1" i="1" dirty="0" err="1"/>
              <a:t>розрахувати</a:t>
            </a:r>
            <a:r>
              <a:rPr lang="ru-RU" b="1" i="1" dirty="0"/>
              <a:t> </a:t>
            </a:r>
            <a:r>
              <a:rPr lang="ru-RU" b="1" i="1" dirty="0" err="1"/>
              <a:t>концентрацію</a:t>
            </a:r>
            <a:r>
              <a:rPr lang="ru-RU" b="1" i="1" dirty="0"/>
              <a:t> </a:t>
            </a:r>
            <a:r>
              <a:rPr lang="ru-RU" b="1" i="1" dirty="0" err="1"/>
              <a:t>іонів</a:t>
            </a:r>
            <a:r>
              <a:rPr lang="ru-RU" b="1" i="1" dirty="0"/>
              <a:t> </a:t>
            </a:r>
            <a:r>
              <a:rPr lang="ru-RU" b="1" dirty="0">
                <a:solidFill>
                  <a:srgbClr val="000099"/>
                </a:solidFill>
              </a:rPr>
              <a:t>Н</a:t>
            </a:r>
            <a:r>
              <a:rPr lang="ru-RU" b="1" baseline="30000" dirty="0">
                <a:solidFill>
                  <a:srgbClr val="000099"/>
                </a:solidFill>
              </a:rPr>
              <a:t>+</a:t>
            </a:r>
            <a:r>
              <a:rPr lang="ru-RU" b="1" dirty="0"/>
              <a:t> і </a:t>
            </a:r>
            <a:r>
              <a:rPr lang="en-US" b="1" dirty="0">
                <a:solidFill>
                  <a:srgbClr val="000099"/>
                </a:solidFill>
              </a:rPr>
              <a:t>OH</a:t>
            </a:r>
            <a:r>
              <a:rPr lang="ru-RU" b="1" baseline="30000" dirty="0">
                <a:solidFill>
                  <a:srgbClr val="000099"/>
                </a:solidFill>
              </a:rPr>
              <a:t>-</a:t>
            </a:r>
            <a:r>
              <a:rPr lang="ru-RU" b="1" baseline="30000" dirty="0"/>
              <a:t>:</a:t>
            </a:r>
            <a:endParaRPr lang="en-US" b="1" baseline="30000" dirty="0"/>
          </a:p>
          <a:p>
            <a:pPr eaLnBrk="1" hangingPunct="1"/>
            <a:r>
              <a:rPr lang="ru-RU" b="1" dirty="0"/>
              <a:t>	 </a:t>
            </a:r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 </a:t>
            </a:r>
            <a:r>
              <a:rPr lang="ru-RU" dirty="0"/>
              <a:t>Н</a:t>
            </a:r>
            <a:r>
              <a:rPr lang="en-US" baseline="30000" dirty="0"/>
              <a:t>+</a:t>
            </a:r>
            <a:r>
              <a:rPr lang="en-US" dirty="0"/>
              <a:t> +  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                               </a:t>
            </a:r>
            <a:r>
              <a:rPr lang="en-US" b="1" dirty="0"/>
              <a:t> </a:t>
            </a:r>
            <a:r>
              <a:rPr lang="en-US" dirty="0" err="1"/>
              <a:t>NaOH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   </a:t>
            </a:r>
            <a:r>
              <a:rPr lang="en-US" dirty="0"/>
              <a:t> Na</a:t>
            </a:r>
            <a:r>
              <a:rPr lang="en-US" baseline="30000" dirty="0"/>
              <a:t>+</a:t>
            </a:r>
            <a:r>
              <a:rPr lang="en-US" dirty="0"/>
              <a:t> +   OH</a:t>
            </a:r>
            <a:r>
              <a:rPr lang="en-US" baseline="30000" dirty="0"/>
              <a:t>-      </a:t>
            </a:r>
            <a:r>
              <a:rPr lang="en-US" b="1" dirty="0"/>
              <a:t>		 </a:t>
            </a:r>
            <a:r>
              <a:rPr lang="en-US" dirty="0"/>
              <a:t>0,1          0,1      0,</a:t>
            </a:r>
            <a:r>
              <a:rPr lang="ru-RU" dirty="0"/>
              <a:t>1</a:t>
            </a:r>
            <a:r>
              <a:rPr lang="en-US" dirty="0"/>
              <a:t>                                       0,1            0,1       0,1</a:t>
            </a:r>
            <a:endParaRPr lang="ru-RU" dirty="0"/>
          </a:p>
          <a:p>
            <a:pPr eaLnBrk="1" hangingPunct="1"/>
            <a:r>
              <a:rPr lang="ru-RU" b="1" dirty="0"/>
              <a:t>Тому:</a:t>
            </a:r>
          </a:p>
          <a:p>
            <a:pPr eaLnBrk="1" hangingPunct="1"/>
            <a:r>
              <a:rPr lang="ru-RU" b="1" dirty="0"/>
              <a:t>		     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Однак</a:t>
            </a:r>
            <a:r>
              <a:rPr lang="ru-RU" b="1" dirty="0"/>
              <a:t>,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правомірно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для </a:t>
            </a:r>
            <a:r>
              <a:rPr lang="ru-RU" b="1" dirty="0" err="1"/>
              <a:t>розведених</a:t>
            </a:r>
            <a:r>
              <a:rPr lang="ru-RU" b="1" dirty="0"/>
              <a:t> </a:t>
            </a:r>
            <a:r>
              <a:rPr lang="ru-RU" b="1" dirty="0" err="1"/>
              <a:t>розчинів</a:t>
            </a:r>
            <a:r>
              <a:rPr lang="ru-RU" b="1" dirty="0"/>
              <a:t> (</a:t>
            </a:r>
            <a:r>
              <a:rPr lang="ru-RU" dirty="0"/>
              <a:t>10</a:t>
            </a:r>
            <a:r>
              <a:rPr lang="ru-RU" baseline="30000" dirty="0"/>
              <a:t>-2</a:t>
            </a:r>
            <a:r>
              <a:rPr lang="ru-RU" dirty="0">
                <a:sym typeface="Symbol" pitchFamily="18" charset="2"/>
              </a:rPr>
              <a:t></a:t>
            </a:r>
            <a:r>
              <a:rPr lang="ru-RU" dirty="0"/>
              <a:t>10</a:t>
            </a:r>
            <a:r>
              <a:rPr lang="ru-RU" baseline="30000" dirty="0"/>
              <a:t>-5</a:t>
            </a:r>
            <a:r>
              <a:rPr lang="ru-RU" dirty="0"/>
              <a:t> моль/л</a:t>
            </a:r>
            <a:r>
              <a:rPr lang="ru-RU" b="1" dirty="0"/>
              <a:t>) </a:t>
            </a:r>
            <a:r>
              <a:rPr lang="ru-RU" b="1" dirty="0" err="1"/>
              <a:t>сильних</a:t>
            </a:r>
            <a:r>
              <a:rPr lang="ru-RU" b="1" dirty="0"/>
              <a:t> </a:t>
            </a:r>
            <a:r>
              <a:rPr lang="ru-RU" b="1" dirty="0" err="1"/>
              <a:t>електролітів</a:t>
            </a:r>
            <a:r>
              <a:rPr lang="ru-RU" b="1" dirty="0"/>
              <a:t>.</a:t>
            </a:r>
          </a:p>
          <a:p>
            <a:pPr eaLnBrk="1" hangingPunct="1"/>
            <a:r>
              <a:rPr lang="ru-RU" b="1" dirty="0"/>
              <a:t>	Для </a:t>
            </a:r>
            <a:r>
              <a:rPr lang="ru-RU" b="1" dirty="0" err="1"/>
              <a:t>концентрованих</a:t>
            </a:r>
            <a:r>
              <a:rPr lang="ru-RU" b="1" dirty="0"/>
              <a:t> </a:t>
            </a:r>
            <a:r>
              <a:rPr lang="ru-RU" b="1" dirty="0" err="1"/>
              <a:t>розчинів</a:t>
            </a:r>
            <a:r>
              <a:rPr lang="ru-RU" b="1" dirty="0"/>
              <a:t> при </a:t>
            </a:r>
            <a:r>
              <a:rPr lang="ru-RU" b="1" dirty="0" err="1"/>
              <a:t>розрахунках</a:t>
            </a:r>
            <a:r>
              <a:rPr lang="ru-RU" b="1" dirty="0"/>
              <a:t> рН і </a:t>
            </a:r>
            <a:r>
              <a:rPr lang="ru-RU" b="1" dirty="0" err="1"/>
              <a:t>рОН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активності</a:t>
            </a:r>
            <a:r>
              <a:rPr lang="ru-RU" b="1" dirty="0"/>
              <a:t> 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/>
              <a:t>) </a:t>
            </a:r>
            <a:r>
              <a:rPr lang="ru-RU" b="1" dirty="0" err="1"/>
              <a:t>іонів</a:t>
            </a:r>
            <a:r>
              <a:rPr lang="ru-RU" b="1" dirty="0"/>
              <a:t> Н</a:t>
            </a:r>
            <a:r>
              <a:rPr lang="ru-RU" b="1" baseline="30000" dirty="0"/>
              <a:t>+</a:t>
            </a:r>
            <a:r>
              <a:rPr lang="ru-RU" b="1" dirty="0"/>
              <a:t> і </a:t>
            </a:r>
            <a:r>
              <a:rPr lang="en-US" b="1" dirty="0"/>
              <a:t>OH</a:t>
            </a:r>
            <a:r>
              <a:rPr lang="ru-RU" b="1" baseline="30000" dirty="0"/>
              <a:t>-</a:t>
            </a:r>
            <a:r>
              <a:rPr lang="ru-RU" b="1" dirty="0"/>
              <a:t>:             ,                     :</a:t>
            </a:r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ru-RU" b="1" dirty="0"/>
              <a:t>                </a:t>
            </a:r>
            <a:endParaRPr lang="en-US" b="1" dirty="0"/>
          </a:p>
          <a:p>
            <a:pPr eaLnBrk="1" hangingPunct="1"/>
            <a:r>
              <a:rPr lang="en-US" b="1" dirty="0"/>
              <a:t>                         </a:t>
            </a:r>
            <a:r>
              <a:rPr lang="ru-RU" b="1" dirty="0"/>
              <a:t> і                  - </a:t>
            </a:r>
            <a:r>
              <a:rPr lang="ru-RU" b="1" dirty="0" err="1"/>
              <a:t>коефіцієнти</a:t>
            </a:r>
            <a:r>
              <a:rPr lang="ru-RU" b="1" dirty="0"/>
              <a:t> </a:t>
            </a:r>
            <a:r>
              <a:rPr lang="ru-RU" b="1" dirty="0" err="1"/>
              <a:t>активності</a:t>
            </a:r>
            <a:endParaRPr lang="uk-UA" b="1" dirty="0"/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Фізичне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rgbClr val="0000CC"/>
                </a:solidFill>
              </a:rPr>
              <a:t>: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реальна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ефективна</a:t>
            </a:r>
            <a:r>
              <a:rPr lang="ru-RU" b="1" dirty="0"/>
              <a:t> </a:t>
            </a:r>
            <a:r>
              <a:rPr lang="ru-RU" b="1" dirty="0" err="1"/>
              <a:t>концентрація</a:t>
            </a:r>
            <a:r>
              <a:rPr lang="ru-RU" b="1" dirty="0"/>
              <a:t>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46017"/>
              </p:ext>
            </p:extLst>
          </p:nvPr>
        </p:nvGraphicFramePr>
        <p:xfrm>
          <a:off x="1581150" y="1844675"/>
          <a:ext cx="17907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1" name="Уравнение" r:id="rId3" imgW="876240" imgH="279360" progId="Equation.3">
                  <p:embed/>
                </p:oleObj>
              </mc:Choice>
              <mc:Fallback>
                <p:oleObj name="Уравнение" r:id="rId3" imgW="87624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844675"/>
                        <a:ext cx="17907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61374"/>
              </p:ext>
            </p:extLst>
          </p:nvPr>
        </p:nvGraphicFramePr>
        <p:xfrm>
          <a:off x="5556250" y="1773238"/>
          <a:ext cx="20002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2" name="Уравнение" r:id="rId5" imgW="1041120" imgH="279360" progId="Equation.3">
                  <p:embed/>
                </p:oleObj>
              </mc:Choice>
              <mc:Fallback>
                <p:oleObj name="Уравнение" r:id="rId5" imgW="10411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1773238"/>
                        <a:ext cx="20002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6" name="Object 7"/>
          <p:cNvGraphicFramePr>
            <a:graphicFrameLocks noChangeAspect="1"/>
          </p:cNvGraphicFramePr>
          <p:nvPr/>
        </p:nvGraphicFramePr>
        <p:xfrm>
          <a:off x="6659563" y="3429000"/>
          <a:ext cx="6048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3" name="Формула" r:id="rId7" imgW="266469" imgH="241091" progId="Equation.3">
                  <p:embed/>
                </p:oleObj>
              </mc:Choice>
              <mc:Fallback>
                <p:oleObj name="Формула" r:id="rId7" imgW="266469" imgH="2410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429000"/>
                        <a:ext cx="6048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12256"/>
              </p:ext>
            </p:extLst>
          </p:nvPr>
        </p:nvGraphicFramePr>
        <p:xfrm>
          <a:off x="7812088" y="3429000"/>
          <a:ext cx="7191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4" name="Формула" r:id="rId9" imgW="317160" imgH="241200" progId="Equation.3">
                  <p:embed/>
                </p:oleObj>
              </mc:Choice>
              <mc:Fallback>
                <p:oleObj name="Формула" r:id="rId9" imgW="3171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3429000"/>
                        <a:ext cx="7191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0" name="Object 11"/>
          <p:cNvGraphicFramePr>
            <a:graphicFrameLocks noChangeAspect="1"/>
          </p:cNvGraphicFramePr>
          <p:nvPr/>
        </p:nvGraphicFramePr>
        <p:xfrm>
          <a:off x="2843213" y="4076700"/>
          <a:ext cx="3613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5" name="Формула" r:id="rId11" imgW="2387600" imgH="355600" progId="Equation.3">
                  <p:embed/>
                </p:oleObj>
              </mc:Choice>
              <mc:Fallback>
                <p:oleObj name="Формула" r:id="rId11" imgW="2387600" imgH="355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76700"/>
                        <a:ext cx="3613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2" name="Object 13"/>
          <p:cNvGraphicFramePr>
            <a:graphicFrameLocks noChangeAspect="1"/>
          </p:cNvGraphicFramePr>
          <p:nvPr/>
        </p:nvGraphicFramePr>
        <p:xfrm>
          <a:off x="2555875" y="5013325"/>
          <a:ext cx="4448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6" name="Формула" r:id="rId13" imgW="2946400" imgH="355600" progId="Equation.3">
                  <p:embed/>
                </p:oleObj>
              </mc:Choice>
              <mc:Fallback>
                <p:oleObj name="Формула" r:id="rId13" imgW="2946400" imgH="355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013325"/>
                        <a:ext cx="4448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4" name="Object 15"/>
          <p:cNvGraphicFramePr>
            <a:graphicFrameLocks noChangeAspect="1"/>
          </p:cNvGraphicFramePr>
          <p:nvPr/>
        </p:nvGraphicFramePr>
        <p:xfrm>
          <a:off x="900113" y="5734050"/>
          <a:ext cx="5873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" name="Формула" r:id="rId15" imgW="266469" imgH="241091" progId="Equation.3">
                  <p:embed/>
                </p:oleObj>
              </mc:Choice>
              <mc:Fallback>
                <p:oleObj name="Формула" r:id="rId15" imgW="266469" imgH="24109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734050"/>
                        <a:ext cx="5873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69319"/>
              </p:ext>
            </p:extLst>
          </p:nvPr>
        </p:nvGraphicFramePr>
        <p:xfrm>
          <a:off x="2123728" y="5805264"/>
          <a:ext cx="6842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" name="Формула" r:id="rId17" imgW="317225" imgH="241091" progId="Equation.3">
                  <p:embed/>
                </p:oleObj>
              </mc:Choice>
              <mc:Fallback>
                <p:oleObj name="Формула" r:id="rId17" imgW="317225" imgH="24109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805264"/>
                        <a:ext cx="6842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/>
              <a:t>взаємодії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іонами</a:t>
            </a:r>
            <a:r>
              <a:rPr lang="ru-RU" b="1" dirty="0"/>
              <a:t>. </a:t>
            </a:r>
            <a:r>
              <a:rPr lang="ru-RU" b="1" dirty="0" err="1"/>
              <a:t>Загальна</a:t>
            </a:r>
            <a:r>
              <a:rPr lang="ru-RU" b="1" dirty="0"/>
              <a:t> </a:t>
            </a:r>
            <a:r>
              <a:rPr lang="ru-RU" b="1" dirty="0" err="1"/>
              <a:t>інтенсивність</a:t>
            </a:r>
            <a:r>
              <a:rPr lang="ru-RU" b="1" dirty="0"/>
              <a:t> </a:t>
            </a:r>
            <a:r>
              <a:rPr lang="ru-RU" b="1" dirty="0" err="1"/>
              <a:t>межіонних</a:t>
            </a:r>
            <a:r>
              <a:rPr lang="ru-RU" b="1" dirty="0"/>
              <a:t> </a:t>
            </a:r>
            <a:r>
              <a:rPr lang="ru-RU" b="1" dirty="0" err="1"/>
              <a:t>взаємодій</a:t>
            </a:r>
            <a:r>
              <a:rPr lang="ru-RU" b="1" dirty="0"/>
              <a:t> </a:t>
            </a:r>
            <a:r>
              <a:rPr lang="ru-RU" b="1" dirty="0" err="1"/>
              <a:t>характеризується</a:t>
            </a:r>
            <a:r>
              <a:rPr lang="ru-RU" b="1" dirty="0"/>
              <a:t> </a:t>
            </a:r>
            <a:r>
              <a:rPr lang="ru-RU" b="1" dirty="0" err="1"/>
              <a:t>іонною</a:t>
            </a:r>
            <a:r>
              <a:rPr lang="ru-RU" b="1" dirty="0"/>
              <a:t> силою </a:t>
            </a:r>
            <a:r>
              <a:rPr lang="ru-RU" b="1" dirty="0" err="1"/>
              <a:t>розчину</a:t>
            </a:r>
            <a:r>
              <a:rPr lang="ru-RU" b="1" dirty="0"/>
              <a:t> (</a:t>
            </a:r>
            <a:r>
              <a:rPr lang="en-US" b="1" dirty="0"/>
              <a:t>I</a:t>
            </a:r>
            <a:r>
              <a:rPr lang="ru-RU" b="1" dirty="0"/>
              <a:t>):</a:t>
            </a:r>
          </a:p>
          <a:p>
            <a:pPr eaLnBrk="1" hangingPunct="1"/>
            <a:r>
              <a:rPr lang="ru-RU" b="1" dirty="0"/>
              <a:t>	                                     </a:t>
            </a:r>
            <a:r>
              <a:rPr lang="ru-RU" sz="2400" b="1" dirty="0"/>
              <a:t> </a:t>
            </a:r>
            <a:r>
              <a:rPr lang="uk-UA" sz="2400" b="1" dirty="0"/>
              <a:t>І</a:t>
            </a:r>
            <a:r>
              <a:rPr lang="uk-UA" b="1" dirty="0"/>
              <a:t> =</a:t>
            </a:r>
            <a:endParaRPr lang="ru-RU" b="1" dirty="0"/>
          </a:p>
          <a:p>
            <a:pPr eaLnBrk="1" hangingPunct="1"/>
            <a:r>
              <a:rPr lang="ru-RU" b="1" dirty="0"/>
              <a:t>	</a:t>
            </a:r>
          </a:p>
          <a:p>
            <a:pPr eaLnBrk="1" hangingPunct="1"/>
            <a:r>
              <a:rPr lang="ru-RU" b="1" dirty="0"/>
              <a:t>	</a:t>
            </a:r>
            <a:r>
              <a:rPr lang="en-US" b="1" i="1" dirty="0"/>
              <a:t>C</a:t>
            </a:r>
            <a:r>
              <a:rPr lang="en-US" b="1" i="1" baseline="-25000" dirty="0"/>
              <a:t>i</a:t>
            </a:r>
            <a:r>
              <a:rPr lang="ru-RU" b="1" dirty="0"/>
              <a:t> і </a:t>
            </a:r>
            <a:r>
              <a:rPr lang="en-US" b="1" i="1" dirty="0" err="1"/>
              <a:t>Z</a:t>
            </a:r>
            <a:r>
              <a:rPr lang="en-US" b="1" i="1" baseline="-25000" dirty="0" err="1"/>
              <a:t>i</a:t>
            </a:r>
            <a:r>
              <a:rPr lang="ru-RU" b="1" baseline="-25000" dirty="0"/>
              <a:t> </a:t>
            </a:r>
            <a:r>
              <a:rPr lang="ru-RU" b="1" dirty="0"/>
              <a:t>– </a:t>
            </a:r>
            <a:r>
              <a:rPr lang="ru-RU" b="1" dirty="0" err="1"/>
              <a:t>концентрація</a:t>
            </a:r>
            <a:r>
              <a:rPr lang="ru-RU" b="1" dirty="0"/>
              <a:t> і заряд </a:t>
            </a:r>
            <a:r>
              <a:rPr lang="ru-RU" b="1" dirty="0" err="1"/>
              <a:t>іона</a:t>
            </a:r>
            <a:r>
              <a:rPr lang="ru-RU" b="1" dirty="0"/>
              <a:t> в </a:t>
            </a:r>
            <a:r>
              <a:rPr lang="ru-RU" b="1" dirty="0" err="1"/>
              <a:t>електроліті</a:t>
            </a:r>
            <a:r>
              <a:rPr lang="ru-RU" b="1" dirty="0"/>
              <a:t>.</a:t>
            </a:r>
          </a:p>
          <a:p>
            <a:pPr eaLnBrk="1" hangingPunct="1"/>
            <a:r>
              <a:rPr lang="ru-RU" b="1" dirty="0">
                <a:solidFill>
                  <a:srgbClr val="800000"/>
                </a:solidFill>
              </a:rPr>
              <a:t>	</a:t>
            </a:r>
            <a:r>
              <a:rPr lang="ru-RU" b="1" dirty="0" err="1">
                <a:solidFill>
                  <a:srgbClr val="800000"/>
                </a:solidFill>
              </a:rPr>
              <a:t>Іонна</a:t>
            </a:r>
            <a:r>
              <a:rPr lang="ru-RU" b="1" dirty="0">
                <a:solidFill>
                  <a:srgbClr val="800000"/>
                </a:solidFill>
              </a:rPr>
              <a:t> сила </a:t>
            </a:r>
            <a:r>
              <a:rPr lang="ru-RU" b="1" dirty="0" err="1">
                <a:solidFill>
                  <a:srgbClr val="800000"/>
                </a:solidFill>
              </a:rPr>
              <a:t>плазми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крові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людини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близька</a:t>
            </a:r>
            <a:r>
              <a:rPr lang="ru-RU" b="1" dirty="0">
                <a:solidFill>
                  <a:srgbClr val="800000"/>
                </a:solidFill>
              </a:rPr>
              <a:t> до 0,15 моль/л !!!</a:t>
            </a:r>
            <a:endParaRPr lang="ru-RU" b="1" dirty="0"/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Відповідно</a:t>
            </a:r>
            <a:r>
              <a:rPr lang="ru-RU" b="1" dirty="0"/>
              <a:t> до </a:t>
            </a:r>
            <a:r>
              <a:rPr lang="ru-RU" b="1" dirty="0" err="1"/>
              <a:t>теорії</a:t>
            </a:r>
            <a:r>
              <a:rPr lang="ru-RU" b="1" dirty="0"/>
              <a:t> Дебая - Хюккеля, (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сумарна</a:t>
            </a:r>
            <a:r>
              <a:rPr lang="ru-RU" b="1" dirty="0"/>
              <a:t> </a:t>
            </a:r>
            <a:r>
              <a:rPr lang="ru-RU" b="1" dirty="0" err="1"/>
              <a:t>концентрація</a:t>
            </a:r>
            <a:r>
              <a:rPr lang="ru-RU" b="1" dirty="0"/>
              <a:t> </a:t>
            </a:r>
            <a:r>
              <a:rPr lang="ru-RU" b="1" dirty="0" err="1"/>
              <a:t>іонів</a:t>
            </a:r>
            <a:r>
              <a:rPr lang="ru-RU" b="1" dirty="0"/>
              <a:t> у водному </a:t>
            </a:r>
            <a:r>
              <a:rPr lang="ru-RU" b="1" dirty="0" err="1"/>
              <a:t>розчині</a:t>
            </a:r>
            <a:r>
              <a:rPr lang="ru-RU" b="1" dirty="0"/>
              <a:t> не </a:t>
            </a:r>
            <a:r>
              <a:rPr lang="ru-RU" b="1" dirty="0" err="1"/>
              <a:t>перевищує</a:t>
            </a:r>
            <a:r>
              <a:rPr lang="ru-RU" b="1" dirty="0"/>
              <a:t> </a:t>
            </a:r>
            <a:r>
              <a:rPr lang="ru-RU" dirty="0"/>
              <a:t>0,01 моль/л):</a:t>
            </a:r>
          </a:p>
          <a:p>
            <a:pPr algn="ctr" eaLnBrk="1" hangingPunct="1"/>
            <a:r>
              <a:rPr lang="ru-RU" sz="2400" dirty="0">
                <a:sym typeface="Symbol" pitchFamily="18" charset="2"/>
              </a:rPr>
              <a:t></a:t>
            </a:r>
            <a:r>
              <a:rPr lang="ru-RU" sz="2000" dirty="0"/>
              <a:t>± = -0,5∙(</a:t>
            </a:r>
            <a:r>
              <a:rPr lang="en-US" sz="2000" dirty="0"/>
              <a:t>Z</a:t>
            </a:r>
            <a:r>
              <a:rPr lang="ru-RU" sz="2000" baseline="30000" dirty="0"/>
              <a:t>2</a:t>
            </a:r>
            <a:r>
              <a:rPr lang="ru-RU" sz="2000" dirty="0"/>
              <a:t>)</a:t>
            </a:r>
            <a:r>
              <a:rPr lang="ru-RU" sz="2000" b="1" dirty="0"/>
              <a:t> ∙ </a:t>
            </a:r>
            <a:endParaRPr lang="en-US" sz="2000" b="1" dirty="0"/>
          </a:p>
          <a:p>
            <a:pPr eaLnBrk="1" hangingPunct="1"/>
            <a:r>
              <a:rPr lang="ru-RU" b="1" dirty="0"/>
              <a:t>	</a:t>
            </a:r>
            <a:r>
              <a:rPr lang="en-US" b="1" dirty="0"/>
              <a:t>Z</a:t>
            </a:r>
            <a:r>
              <a:rPr lang="ru-RU" b="1" dirty="0"/>
              <a:t> – </a:t>
            </a:r>
            <a:r>
              <a:rPr lang="ru-RU" b="1" dirty="0" err="1"/>
              <a:t>величини</a:t>
            </a:r>
            <a:r>
              <a:rPr lang="ru-RU" b="1" dirty="0"/>
              <a:t> </a:t>
            </a:r>
            <a:r>
              <a:rPr lang="ru-RU" b="1" dirty="0" err="1"/>
              <a:t>зарядів</a:t>
            </a:r>
            <a:r>
              <a:rPr lang="ru-RU" b="1" dirty="0"/>
              <a:t> </a:t>
            </a:r>
            <a:r>
              <a:rPr lang="ru-RU" b="1" dirty="0" err="1"/>
              <a:t>іонів</a:t>
            </a:r>
            <a:r>
              <a:rPr lang="ru-RU" b="1" dirty="0"/>
              <a:t> без </a:t>
            </a:r>
            <a:r>
              <a:rPr lang="ru-RU" b="1" dirty="0" err="1"/>
              <a:t>урахування</a:t>
            </a:r>
            <a:r>
              <a:rPr lang="ru-RU" b="1" dirty="0"/>
              <a:t> знаку</a:t>
            </a:r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Іонну</a:t>
            </a:r>
            <a:r>
              <a:rPr lang="ru-RU" b="1" dirty="0"/>
              <a:t> силу </a:t>
            </a:r>
            <a:r>
              <a:rPr lang="ru-RU" b="1" dirty="0" err="1"/>
              <a:t>розчину</a:t>
            </a: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враховувати</a:t>
            </a:r>
            <a:r>
              <a:rPr lang="ru-RU" b="1" dirty="0"/>
              <a:t>, особливо в </a:t>
            </a:r>
            <a:r>
              <a:rPr lang="ru-RU" b="1" dirty="0" err="1"/>
              <a:t>біологічних</a:t>
            </a:r>
            <a:r>
              <a:rPr lang="ru-RU" b="1" dirty="0"/>
              <a:t> </a:t>
            </a:r>
            <a:r>
              <a:rPr lang="ru-RU" b="1" dirty="0" err="1"/>
              <a:t>експериментах</a:t>
            </a:r>
            <a:r>
              <a:rPr lang="ru-RU" b="1" dirty="0"/>
              <a:t>, тому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ця</a:t>
            </a:r>
            <a:r>
              <a:rPr lang="ru-RU" b="1" dirty="0"/>
              <a:t> характеристика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сумарний</a:t>
            </a:r>
            <a:r>
              <a:rPr lang="ru-RU" b="1" dirty="0"/>
              <a:t> </a:t>
            </a:r>
            <a:r>
              <a:rPr lang="ru-RU" b="1" dirty="0" err="1"/>
              <a:t>електростатичний</a:t>
            </a:r>
            <a:r>
              <a:rPr lang="ru-RU" b="1" dirty="0"/>
              <a:t> </a:t>
            </a:r>
            <a:r>
              <a:rPr lang="ru-RU" b="1" dirty="0" err="1"/>
              <a:t>внесок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іонів</a:t>
            </a:r>
            <a:r>
              <a:rPr lang="ru-RU" b="1" dirty="0"/>
              <a:t>. 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	</a:t>
            </a:r>
            <a:r>
              <a:rPr lang="ru-RU" b="1" dirty="0">
                <a:solidFill>
                  <a:srgbClr val="000099"/>
                </a:solidFill>
              </a:rPr>
              <a:t>2.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000099"/>
                </a:solidFill>
              </a:rPr>
              <a:t>Слабкі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кислоти</a:t>
            </a:r>
            <a:r>
              <a:rPr lang="ru-RU" b="1" dirty="0">
                <a:solidFill>
                  <a:srgbClr val="000099"/>
                </a:solidFill>
              </a:rPr>
              <a:t> і </a:t>
            </a:r>
            <a:r>
              <a:rPr lang="ru-RU" b="1" dirty="0" err="1">
                <a:solidFill>
                  <a:srgbClr val="000099"/>
                </a:solidFill>
              </a:rPr>
              <a:t>основи</a:t>
            </a:r>
            <a:r>
              <a:rPr lang="ru-RU" b="1" dirty="0">
                <a:solidFill>
                  <a:srgbClr val="000099"/>
                </a:solidFill>
              </a:rPr>
              <a:t>.</a:t>
            </a:r>
          </a:p>
          <a:p>
            <a:pPr eaLnBrk="1" hangingPunct="1"/>
            <a:r>
              <a:rPr lang="ru-RU" b="1" dirty="0">
                <a:solidFill>
                  <a:srgbClr val="000099"/>
                </a:solidFill>
              </a:rPr>
              <a:t>	</a:t>
            </a:r>
            <a:r>
              <a:rPr lang="ru-RU" b="1" dirty="0"/>
              <a:t>Для </a:t>
            </a:r>
            <a:r>
              <a:rPr lang="ru-RU" b="1" dirty="0" err="1"/>
              <a:t>розрахунку</a:t>
            </a:r>
            <a:r>
              <a:rPr lang="ru-RU" b="1" dirty="0"/>
              <a:t> </a:t>
            </a:r>
            <a:r>
              <a:rPr lang="ru-RU" b="1" dirty="0" err="1"/>
              <a:t>концентрації</a:t>
            </a:r>
            <a:r>
              <a:rPr lang="ru-RU" b="1" dirty="0"/>
              <a:t> </a:t>
            </a:r>
            <a:r>
              <a:rPr lang="ru-RU" b="1" dirty="0" err="1"/>
              <a:t>іонів</a:t>
            </a:r>
            <a:r>
              <a:rPr lang="ru-RU" b="1" dirty="0"/>
              <a:t> Н</a:t>
            </a:r>
            <a:r>
              <a:rPr lang="ru-RU" b="1" baseline="30000" dirty="0"/>
              <a:t>+</a:t>
            </a:r>
            <a:r>
              <a:rPr lang="ru-RU" b="1" dirty="0"/>
              <a:t> і </a:t>
            </a:r>
            <a:r>
              <a:rPr lang="en-US" b="1" dirty="0"/>
              <a:t>OH</a:t>
            </a:r>
            <a:r>
              <a:rPr lang="ru-RU" b="1" baseline="30000" dirty="0"/>
              <a:t>–</a:t>
            </a:r>
            <a:r>
              <a:rPr lang="ru-RU" b="1" dirty="0"/>
              <a:t> в </a:t>
            </a:r>
            <a:r>
              <a:rPr lang="ru-RU" b="1" dirty="0" err="1"/>
              <a:t>розчинах</a:t>
            </a:r>
            <a:r>
              <a:rPr lang="ru-RU" b="1" dirty="0"/>
              <a:t> </a:t>
            </a:r>
            <a:r>
              <a:rPr lang="ru-RU" b="1" dirty="0" err="1"/>
              <a:t>слабких</a:t>
            </a:r>
            <a:r>
              <a:rPr lang="ru-RU" b="1" dirty="0"/>
              <a:t> кислот і основ </a:t>
            </a:r>
            <a:r>
              <a:rPr lang="ru-RU" b="1" dirty="0" err="1"/>
              <a:t>використовують</a:t>
            </a:r>
            <a:r>
              <a:rPr lang="ru-RU" b="1" dirty="0"/>
              <a:t> </a:t>
            </a:r>
            <a:r>
              <a:rPr lang="ru-RU" sz="2400" b="1" dirty="0">
                <a:solidFill>
                  <a:srgbClr val="000099"/>
                </a:solidFill>
                <a:sym typeface="Symbol" pitchFamily="18" charset="2"/>
              </a:rPr>
              <a:t>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b="1" dirty="0"/>
              <a:t>- </a:t>
            </a:r>
            <a:r>
              <a:rPr lang="ru-RU" b="1" dirty="0" err="1"/>
              <a:t>ступінь</a:t>
            </a:r>
            <a:r>
              <a:rPr lang="ru-RU" b="1" dirty="0"/>
              <a:t> </a:t>
            </a:r>
            <a:r>
              <a:rPr lang="ru-RU" b="1" dirty="0" err="1"/>
              <a:t>дисоціації</a:t>
            </a:r>
            <a:r>
              <a:rPr lang="ru-RU" b="1" dirty="0"/>
              <a:t>:</a:t>
            </a:r>
          </a:p>
          <a:p>
            <a:pPr eaLnBrk="1" hangingPunct="1"/>
            <a:r>
              <a:rPr lang="ru-RU" b="1" dirty="0"/>
              <a:t>			      </a:t>
            </a:r>
            <a:r>
              <a:rPr lang="ru-RU" dirty="0"/>
              <a:t>СН</a:t>
            </a:r>
            <a:r>
              <a:rPr lang="ru-RU" baseline="-25000" dirty="0"/>
              <a:t>3</a:t>
            </a:r>
            <a:r>
              <a:rPr lang="ru-RU" dirty="0"/>
              <a:t>СООН </a:t>
            </a:r>
            <a:r>
              <a:rPr lang="en-US" b="1" dirty="0"/>
              <a:t>⇆</a:t>
            </a:r>
            <a:r>
              <a:rPr lang="ru-RU" dirty="0"/>
              <a:t> СН</a:t>
            </a:r>
            <a:r>
              <a:rPr lang="ru-RU" baseline="-25000" dirty="0"/>
              <a:t>3</a:t>
            </a:r>
            <a:r>
              <a:rPr lang="ru-RU" dirty="0"/>
              <a:t>СОО</a:t>
            </a:r>
            <a:r>
              <a:rPr lang="ru-RU" baseline="30000" dirty="0"/>
              <a:t>– </a:t>
            </a:r>
            <a:r>
              <a:rPr lang="ru-RU" dirty="0"/>
              <a:t>+ Н</a:t>
            </a:r>
            <a:r>
              <a:rPr lang="ru-RU" baseline="30000" dirty="0"/>
              <a:t>+</a:t>
            </a:r>
          </a:p>
          <a:p>
            <a:pPr eaLnBrk="1" hangingPunct="1"/>
            <a:r>
              <a:rPr lang="ru-RU" b="1" dirty="0"/>
              <a:t>                                                   </a:t>
            </a:r>
            <a:r>
              <a:rPr lang="ru-RU" dirty="0"/>
              <a:t>0,1                0,1∙</a:t>
            </a:r>
            <a:r>
              <a:rPr lang="ru-RU" dirty="0">
                <a:sym typeface="Symbol" pitchFamily="18" charset="2"/>
              </a:rPr>
              <a:t></a:t>
            </a:r>
            <a:r>
              <a:rPr lang="ru-RU" dirty="0"/>
              <a:t>         0,1∙</a:t>
            </a:r>
            <a:r>
              <a:rPr lang="ru-RU" dirty="0">
                <a:sym typeface="Symbol" pitchFamily="18" charset="2"/>
              </a:rPr>
              <a:t></a:t>
            </a:r>
          </a:p>
          <a:p>
            <a:pPr eaLnBrk="1" hangingPunct="1"/>
            <a:r>
              <a:rPr lang="ru-RU" b="1" dirty="0">
                <a:sym typeface="Symbol" pitchFamily="18" charset="2"/>
              </a:rPr>
              <a:t>	</a:t>
            </a:r>
            <a:r>
              <a:rPr lang="ru-RU" b="1" dirty="0" err="1">
                <a:sym typeface="Symbol" pitchFamily="18" charset="2"/>
              </a:rPr>
              <a:t>Відповідно</a:t>
            </a:r>
            <a:r>
              <a:rPr lang="ru-RU" b="1" dirty="0">
                <a:sym typeface="Symbol" pitchFamily="18" charset="2"/>
              </a:rPr>
              <a:t> до закону </a:t>
            </a:r>
            <a:r>
              <a:rPr lang="ru-RU" b="1" dirty="0" err="1">
                <a:sym typeface="Symbol" pitchFamily="18" charset="2"/>
              </a:rPr>
              <a:t>розведення</a:t>
            </a:r>
            <a:r>
              <a:rPr lang="ru-RU" b="1" dirty="0">
                <a:sym typeface="Symbol" pitchFamily="18" charset="2"/>
              </a:rPr>
              <a:t> </a:t>
            </a:r>
            <a:r>
              <a:rPr lang="ru-RU" b="1" dirty="0" err="1">
                <a:sym typeface="Symbol" pitchFamily="18" charset="2"/>
              </a:rPr>
              <a:t>Оствальда</a:t>
            </a:r>
            <a:r>
              <a:rPr lang="ru-RU" b="1" dirty="0"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ru-RU" sz="2400" dirty="0" err="1"/>
              <a:t>К</a:t>
            </a:r>
            <a:r>
              <a:rPr lang="ru-RU" sz="2400" baseline="-25000" dirty="0" err="1"/>
              <a:t>дис</a:t>
            </a:r>
            <a:r>
              <a:rPr lang="ru-RU" sz="2400" dirty="0"/>
              <a:t>. = С ∙ </a:t>
            </a:r>
            <a:r>
              <a:rPr lang="ru-RU" sz="2400" dirty="0">
                <a:sym typeface="Symbol" pitchFamily="18" charset="2"/>
              </a:rPr>
              <a:t></a:t>
            </a:r>
            <a:r>
              <a:rPr lang="ru-RU" sz="2400" baseline="30000" dirty="0"/>
              <a:t>2</a:t>
            </a:r>
            <a:r>
              <a:rPr lang="ru-RU" sz="2400" dirty="0"/>
              <a:t> </a:t>
            </a:r>
          </a:p>
          <a:p>
            <a:pPr algn="ctr" eaLnBrk="1" hangingPunct="1"/>
            <a:r>
              <a:rPr lang="ru-RU" b="1" dirty="0"/>
              <a:t> </a:t>
            </a:r>
          </a:p>
          <a:p>
            <a:pPr algn="ctr" eaLnBrk="1" hangingPunct="1"/>
            <a:r>
              <a:rPr lang="ru-RU" b="1" dirty="0"/>
              <a:t>	                                       </a:t>
            </a:r>
            <a:r>
              <a:rPr lang="ru-RU" sz="2400" dirty="0">
                <a:sym typeface="Symbol" pitchFamily="18" charset="2"/>
              </a:rPr>
              <a:t></a:t>
            </a:r>
            <a:r>
              <a:rPr lang="ru-RU" sz="2400" dirty="0"/>
              <a:t> </a:t>
            </a:r>
            <a:r>
              <a:rPr lang="ru-RU" dirty="0"/>
              <a:t>=</a:t>
            </a:r>
            <a:r>
              <a:rPr lang="ru-RU" b="1" dirty="0"/>
              <a:t>                                                  			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5435600" y="2276475"/>
          <a:ext cx="4000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0" name="Формула" r:id="rId3" imgW="241091" imgH="215713" progId="Equation.3">
                  <p:embed/>
                </p:oleObj>
              </mc:Choice>
              <mc:Fallback>
                <p:oleObj name="Формула" r:id="rId3" imgW="241091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76475"/>
                        <a:ext cx="4000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10461"/>
              </p:ext>
            </p:extLst>
          </p:nvPr>
        </p:nvGraphicFramePr>
        <p:xfrm>
          <a:off x="3738562" y="548680"/>
          <a:ext cx="1263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1" name="Формула" r:id="rId5" imgW="672808" imgH="393529" progId="Equation.3">
                  <p:embed/>
                </p:oleObj>
              </mc:Choice>
              <mc:Fallback>
                <p:oleObj name="Формула" r:id="rId5" imgW="67280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2" y="548680"/>
                        <a:ext cx="12636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21939"/>
              </p:ext>
            </p:extLst>
          </p:nvPr>
        </p:nvGraphicFramePr>
        <p:xfrm>
          <a:off x="4613275" y="6165850"/>
          <a:ext cx="7762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2" name="Уравнение" r:id="rId7" imgW="469800" imgH="444240" progId="Equation.3">
                  <p:embed/>
                </p:oleObj>
              </mc:Choice>
              <mc:Fallback>
                <p:oleObj name="Уравнение" r:id="rId7" imgW="46980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6165850"/>
                        <a:ext cx="7762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04448" y="2852936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8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7329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b="1" dirty="0" err="1"/>
                  <a:t>тоді</a:t>
                </a:r>
                <a:r>
                  <a:rPr lang="ru-RU" dirty="0"/>
                  <a:t> </a:t>
                </a:r>
                <a:r>
                  <a:rPr lang="ru-RU" sz="4000" b="1" dirty="0">
                    <a:solidFill>
                      <a:srgbClr val="99000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  <a:cs typeface="Times New Roman"/>
                      </a:rPr>
                      <m:t>рН=−</m:t>
                    </m:r>
                    <m:func>
                      <m:funcPr>
                        <m:ctrlPr>
                          <a:rPr lang="ru-RU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lg</m:t>
                        </m:r>
                      </m:fName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−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lg</m:t>
                    </m:r>
                    <m:rad>
                      <m:radPr>
                        <m:degHide m:val="on"/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000" i="1" dirty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lg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lg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b>
                    </m:sSub>
                  </m:oMath>
                </a14:m>
                <a:endParaRPr lang="ru-RU" sz="40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                                                              </m:t>
                    </m:r>
                    <m:r>
                      <a:rPr lang="ru-RU" sz="2000" i="1">
                        <a:latin typeface="Cambria Math"/>
                      </a:rPr>
                      <m:t>р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O</m:t>
                    </m:r>
                    <m:r>
                      <a:rPr lang="ru-RU" sz="2000" i="1">
                        <a:latin typeface="Cambria Math"/>
                      </a:rPr>
                      <m:t>Н=−</m:t>
                    </m:r>
                    <m:func>
                      <m:funcPr>
                        <m:ctrlPr>
                          <a:rPr lang="ru-RU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lg</m:t>
                        </m:r>
                      </m:fName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 −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lg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000" i="1" dirty="0"/>
                  <a:t>=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lg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lg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ru-RU" sz="4000" b="1" dirty="0">
                  <a:solidFill>
                    <a:srgbClr val="990000"/>
                  </a:solidFill>
                </a:endParaRPr>
              </a:p>
              <a:p>
                <a:pPr eaLnBrk="1" hangingPunct="1"/>
                <a:r>
                  <a:rPr lang="ru-RU" sz="2400" b="1" dirty="0">
                    <a:solidFill>
                      <a:srgbClr val="990000"/>
                    </a:solidFill>
                  </a:rPr>
                  <a:t>                                                              </a:t>
                </a:r>
                <a:r>
                  <a:rPr lang="ru-RU" sz="2000" dirty="0"/>
                  <a:t>рН=14-рОН</a:t>
                </a:r>
              </a:p>
              <a:p>
                <a:pPr eaLnBrk="1" hangingPunct="1"/>
                <a:r>
                  <a:rPr lang="ru-RU" b="1" dirty="0"/>
                  <a:t>	</a:t>
                </a:r>
                <a:r>
                  <a:rPr lang="ru-RU" b="1" dirty="0">
                    <a:solidFill>
                      <a:srgbClr val="000099"/>
                    </a:solidFill>
                  </a:rPr>
                  <a:t>3. </a:t>
                </a:r>
                <a:r>
                  <a:rPr lang="ru-RU" b="1" dirty="0" err="1">
                    <a:solidFill>
                      <a:srgbClr val="000099"/>
                    </a:solidFill>
                  </a:rPr>
                  <a:t>Солі</a:t>
                </a:r>
                <a:r>
                  <a:rPr lang="ru-RU" b="1" dirty="0">
                    <a:solidFill>
                      <a:srgbClr val="000099"/>
                    </a:solidFill>
                  </a:rPr>
                  <a:t>.</a:t>
                </a:r>
                <a:r>
                  <a:rPr lang="ru-RU" b="1" dirty="0"/>
                  <a:t> </a:t>
                </a:r>
              </a:p>
              <a:p>
                <a:pPr eaLnBrk="1" hangingPunct="1"/>
                <a:r>
                  <a:rPr lang="ru-RU" b="1" dirty="0"/>
                  <a:t>	</a:t>
                </a:r>
                <a:r>
                  <a:rPr lang="ru-RU" b="1" dirty="0" err="1"/>
                  <a:t>Порушення</a:t>
                </a:r>
                <a:r>
                  <a:rPr lang="ru-RU" b="1" dirty="0"/>
                  <a:t> </a:t>
                </a:r>
                <a:r>
                  <a:rPr lang="ru-RU" b="1" dirty="0" err="1"/>
                  <a:t>рівноваги</a:t>
                </a:r>
                <a:r>
                  <a:rPr lang="ru-RU" b="1" dirty="0"/>
                  <a:t> </a:t>
                </a:r>
                <a:r>
                  <a:rPr lang="ru-RU" b="1" dirty="0" err="1"/>
                  <a:t>іонізації</a:t>
                </a:r>
                <a:r>
                  <a:rPr lang="ru-RU" b="1" dirty="0"/>
                  <a:t> води (і </a:t>
                </a:r>
                <a:r>
                  <a:rPr lang="ru-RU" b="1" dirty="0" err="1"/>
                  <a:t>зсув</a:t>
                </a:r>
                <a:r>
                  <a:rPr lang="ru-RU" b="1" dirty="0"/>
                  <a:t> </a:t>
                </a:r>
                <a:r>
                  <a:rPr lang="ru-RU" b="1" dirty="0" err="1"/>
                  <a:t>іонної</a:t>
                </a:r>
                <a:r>
                  <a:rPr lang="ru-RU" b="1" dirty="0"/>
                  <a:t> </a:t>
                </a:r>
                <a:r>
                  <a:rPr lang="ru-RU" b="1" dirty="0" err="1"/>
                  <a:t>рівноваги</a:t>
                </a:r>
                <a:r>
                  <a:rPr lang="ru-RU" b="1" dirty="0"/>
                  <a:t> води (рН) </a:t>
                </a:r>
                <a:r>
                  <a:rPr lang="ru-RU" b="1" dirty="0" err="1"/>
                  <a:t>може</a:t>
                </a:r>
                <a:r>
                  <a:rPr lang="ru-RU" b="1" dirty="0"/>
                  <a:t> </a:t>
                </a:r>
                <a:r>
                  <a:rPr lang="ru-RU" b="1" dirty="0" err="1"/>
                  <a:t>відбуватися</a:t>
                </a:r>
                <a:r>
                  <a:rPr lang="ru-RU" b="1" dirty="0"/>
                  <a:t> не </a:t>
                </a:r>
                <a:r>
                  <a:rPr lang="ru-RU" b="1" dirty="0" err="1"/>
                  <a:t>тільки</a:t>
                </a:r>
                <a:r>
                  <a:rPr lang="ru-RU" b="1" dirty="0"/>
                  <a:t> при </a:t>
                </a:r>
                <a:r>
                  <a:rPr lang="ru-RU" b="1" dirty="0" err="1"/>
                  <a:t>розчиненні</a:t>
                </a:r>
                <a:r>
                  <a:rPr lang="ru-RU" b="1" dirty="0"/>
                  <a:t> в </a:t>
                </a:r>
                <a:r>
                  <a:rPr lang="ru-RU" b="1" dirty="0" err="1"/>
                  <a:t>ній</a:t>
                </a:r>
                <a:r>
                  <a:rPr lang="ru-RU" b="1" dirty="0"/>
                  <a:t> кислот і основ, а й </a:t>
                </a:r>
                <a:r>
                  <a:rPr lang="ru-RU" b="1" dirty="0" err="1"/>
                  <a:t>деяких</a:t>
                </a:r>
                <a:r>
                  <a:rPr lang="ru-RU" b="1" dirty="0"/>
                  <a:t> солей:</a:t>
                </a:r>
              </a:p>
              <a:p>
                <a:pPr eaLnBrk="1" hangingPunct="1"/>
                <a:r>
                  <a:rPr lang="ru-RU" b="1" dirty="0"/>
                  <a:t>	- </a:t>
                </a:r>
                <a:r>
                  <a:rPr lang="ru-RU" b="1" dirty="0" err="1"/>
                  <a:t>якщо</a:t>
                </a:r>
                <a:r>
                  <a:rPr lang="ru-RU" b="1" dirty="0"/>
                  <a:t> </a:t>
                </a:r>
                <a:r>
                  <a:rPr lang="ru-RU" b="1" dirty="0" err="1"/>
                  <a:t>сіль</a:t>
                </a:r>
                <a:r>
                  <a:rPr lang="ru-RU" b="1" dirty="0"/>
                  <a:t> </a:t>
                </a:r>
                <a:r>
                  <a:rPr lang="ru-RU" b="1" dirty="0" err="1"/>
                  <a:t>утворена</a:t>
                </a:r>
                <a:r>
                  <a:rPr lang="ru-RU" b="1" dirty="0"/>
                  <a:t> </a:t>
                </a:r>
                <a:r>
                  <a:rPr lang="ru-RU" b="1" u="sng" dirty="0" err="1">
                    <a:solidFill>
                      <a:srgbClr val="800000"/>
                    </a:solidFill>
                  </a:rPr>
                  <a:t>слабкою</a:t>
                </a:r>
                <a:r>
                  <a:rPr lang="ru-RU" b="1" u="sng" dirty="0">
                    <a:solidFill>
                      <a:srgbClr val="800000"/>
                    </a:solidFill>
                  </a:rPr>
                  <a:t> кислотою </a:t>
                </a:r>
                <a:r>
                  <a:rPr lang="ru-RU" b="1" dirty="0">
                    <a:solidFill>
                      <a:srgbClr val="800000"/>
                    </a:solidFill>
                  </a:rPr>
                  <a:t>(</a:t>
                </a:r>
                <a:r>
                  <a:rPr lang="en-US" b="1" dirty="0"/>
                  <a:t>CH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COO</a:t>
                </a:r>
                <a:r>
                  <a:rPr lang="ru-RU" b="1" dirty="0"/>
                  <a:t>К</a:t>
                </a:r>
                <a:r>
                  <a:rPr lang="en-US" b="1" dirty="0"/>
                  <a:t>, KCN, Na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CO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, Na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SO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, Na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S, K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PO</a:t>
                </a:r>
                <a:r>
                  <a:rPr lang="en-US" b="1" baseline="-25000" dirty="0"/>
                  <a:t>4</a:t>
                </a:r>
                <a:r>
                  <a:rPr lang="ru-RU" b="1" dirty="0"/>
                  <a:t>), то при </a:t>
                </a:r>
                <a:r>
                  <a:rPr lang="ru-RU" b="1" dirty="0" err="1"/>
                  <a:t>розведенні</a:t>
                </a:r>
                <a:r>
                  <a:rPr lang="ru-RU" b="1" dirty="0"/>
                  <a:t> </a:t>
                </a:r>
                <a:r>
                  <a:rPr lang="ru-RU" b="1" dirty="0" err="1"/>
                  <a:t>аніон</a:t>
                </a:r>
                <a:r>
                  <a:rPr lang="ru-RU" b="1" dirty="0"/>
                  <a:t> буде </a:t>
                </a:r>
                <a:r>
                  <a:rPr lang="ru-RU" b="1" dirty="0" err="1"/>
                  <a:t>взаємодійяти</a:t>
                </a:r>
                <a:r>
                  <a:rPr lang="ru-RU" b="1" dirty="0"/>
                  <a:t> з водою, </a:t>
                </a:r>
                <a:r>
                  <a:rPr lang="ru-RU" b="1" dirty="0" err="1"/>
                  <a:t>утворюючи</a:t>
                </a:r>
                <a:r>
                  <a:rPr lang="ru-RU" b="1" dirty="0"/>
                  <a:t> </a:t>
                </a:r>
                <a:r>
                  <a:rPr lang="ru-RU" b="1" u="sng" dirty="0" err="1">
                    <a:solidFill>
                      <a:srgbClr val="990000"/>
                    </a:solidFill>
                  </a:rPr>
                  <a:t>слабку</a:t>
                </a:r>
                <a:r>
                  <a:rPr lang="ru-RU" b="1" u="sng" dirty="0">
                    <a:solidFill>
                      <a:srgbClr val="990000"/>
                    </a:solidFill>
                  </a:rPr>
                  <a:t> кислоту</a:t>
                </a:r>
                <a:r>
                  <a:rPr lang="ru-RU" b="1" u="sng" dirty="0"/>
                  <a:t>.</a:t>
                </a:r>
                <a:r>
                  <a:rPr lang="ru-RU" b="1" dirty="0"/>
                  <a:t> При </a:t>
                </a:r>
                <a:r>
                  <a:rPr lang="ru-RU" b="1" dirty="0" err="1"/>
                  <a:t>цьому</a:t>
                </a:r>
                <a:r>
                  <a:rPr lang="ru-RU" b="1" dirty="0"/>
                  <a:t> </a:t>
                </a:r>
                <a:r>
                  <a:rPr lang="ru-RU" b="1" dirty="0" err="1"/>
                  <a:t>іони</a:t>
                </a:r>
                <a:r>
                  <a:rPr lang="ru-RU" b="1" dirty="0"/>
                  <a:t> </a:t>
                </a:r>
                <a:r>
                  <a:rPr lang="en-US" b="1" dirty="0"/>
                  <a:t>OH</a:t>
                </a:r>
                <a:r>
                  <a:rPr lang="ru-RU" b="1" baseline="30000" dirty="0"/>
                  <a:t>-</a:t>
                </a:r>
                <a:r>
                  <a:rPr lang="ru-RU" b="1" dirty="0"/>
                  <a:t> </a:t>
                </a:r>
                <a:r>
                  <a:rPr lang="ru-RU" b="1" dirty="0" err="1"/>
                  <a:t>будуть</a:t>
                </a:r>
                <a:r>
                  <a:rPr lang="ru-RU" b="1" dirty="0"/>
                  <a:t> у </a:t>
                </a:r>
                <a:r>
                  <a:rPr lang="ru-RU" b="1" dirty="0" err="1"/>
                  <a:t>надлишку</a:t>
                </a:r>
                <a:r>
                  <a:rPr lang="ru-RU" b="1" dirty="0"/>
                  <a:t>, </a:t>
                </a:r>
                <a:r>
                  <a:rPr lang="ru-RU" b="1" dirty="0" err="1"/>
                  <a:t>даючи</a:t>
                </a:r>
                <a:r>
                  <a:rPr lang="ru-RU" b="1" dirty="0"/>
                  <a:t> </a:t>
                </a:r>
                <a:r>
                  <a:rPr lang="ru-RU" b="1" dirty="0" err="1">
                    <a:solidFill>
                      <a:srgbClr val="0000CC"/>
                    </a:solidFill>
                  </a:rPr>
                  <a:t>лужну</a:t>
                </a:r>
                <a:r>
                  <a:rPr lang="ru-RU" b="1" dirty="0">
                    <a:solidFill>
                      <a:srgbClr val="0000CC"/>
                    </a:solidFill>
                  </a:rPr>
                  <a:t> </a:t>
                </a:r>
                <a:r>
                  <a:rPr lang="ru-RU" b="1" dirty="0" err="1">
                    <a:solidFill>
                      <a:srgbClr val="0000CC"/>
                    </a:solidFill>
                  </a:rPr>
                  <a:t>реакцію</a:t>
                </a:r>
                <a:r>
                  <a:rPr lang="ru-RU" b="1" dirty="0">
                    <a:solidFill>
                      <a:srgbClr val="0000CC"/>
                    </a:solidFill>
                  </a:rPr>
                  <a:t>:</a:t>
                </a:r>
              </a:p>
              <a:p>
                <a:pPr eaLnBrk="1" hangingPunct="1"/>
                <a:endParaRPr lang="ru-RU" b="1" dirty="0"/>
              </a:p>
              <a:p>
                <a:pPr algn="ctr" eaLnBrk="1" hangingPunct="1"/>
                <a:r>
                  <a:rPr lang="ru-RU" dirty="0"/>
                  <a:t>СН</a:t>
                </a:r>
                <a:r>
                  <a:rPr lang="ru-RU" baseline="-25000" dirty="0"/>
                  <a:t>3</a:t>
                </a:r>
                <a:r>
                  <a:rPr lang="ru-RU" dirty="0"/>
                  <a:t>СОО</a:t>
                </a:r>
                <a:r>
                  <a:rPr lang="ru-RU" baseline="30000" dirty="0"/>
                  <a:t>-</a:t>
                </a:r>
                <a:r>
                  <a:rPr lang="ru-RU" dirty="0"/>
                  <a:t> + НОН </a:t>
                </a:r>
                <a:r>
                  <a:rPr lang="ru-RU" dirty="0">
                    <a:sym typeface="Symbol" pitchFamily="18" charset="2"/>
                  </a:rPr>
                  <a:t></a:t>
                </a:r>
                <a:r>
                  <a:rPr lang="ru-RU" dirty="0"/>
                  <a:t> СН</a:t>
                </a:r>
                <a:r>
                  <a:rPr lang="ru-RU" baseline="-25000" dirty="0"/>
                  <a:t>3</a:t>
                </a:r>
                <a:r>
                  <a:rPr lang="ru-RU" dirty="0"/>
                  <a:t>СООН + </a:t>
                </a:r>
                <a:r>
                  <a:rPr lang="en-US" dirty="0">
                    <a:solidFill>
                      <a:srgbClr val="006600"/>
                    </a:solidFill>
                  </a:rPr>
                  <a:t>OH</a:t>
                </a:r>
                <a:r>
                  <a:rPr lang="ru-RU" baseline="30000" dirty="0">
                    <a:solidFill>
                      <a:srgbClr val="006600"/>
                    </a:solidFill>
                  </a:rPr>
                  <a:t>-</a:t>
                </a:r>
              </a:p>
              <a:p>
                <a:pPr algn="ctr" eaLnBrk="1" hangingPunct="1"/>
                <a:r>
                  <a:rPr lang="ru-RU" b="1" dirty="0" err="1"/>
                  <a:t>гидроліз</a:t>
                </a:r>
                <a:r>
                  <a:rPr lang="ru-RU" b="1" dirty="0"/>
                  <a:t> по </a:t>
                </a:r>
                <a:r>
                  <a:rPr lang="ru-RU" b="1" dirty="0" err="1"/>
                  <a:t>аніону</a:t>
                </a:r>
                <a:r>
                  <a:rPr lang="ru-RU" b="1" dirty="0"/>
                  <a:t>, </a:t>
                </a:r>
                <a:r>
                  <a:rPr lang="ru-RU" b="1" dirty="0" err="1"/>
                  <a:t>середовище</a:t>
                </a:r>
                <a:r>
                  <a:rPr lang="ru-RU" b="1" dirty="0"/>
                  <a:t> </a:t>
                </a:r>
                <a:r>
                  <a:rPr lang="ru-RU" b="1" dirty="0" err="1">
                    <a:solidFill>
                      <a:srgbClr val="C00000"/>
                    </a:solidFill>
                  </a:rPr>
                  <a:t>лужне</a:t>
                </a:r>
                <a:endParaRPr lang="ru-RU" b="1" dirty="0">
                  <a:solidFill>
                    <a:srgbClr val="C00000"/>
                  </a:solidFill>
                </a:endParaRPr>
              </a:p>
              <a:p>
                <a:pPr eaLnBrk="1" hangingPunct="1"/>
                <a:endParaRPr lang="ru-RU" b="1" dirty="0"/>
              </a:p>
              <a:p>
                <a:pPr eaLnBrk="1" hangingPunct="1"/>
                <a:r>
                  <a:rPr lang="ru-RU" b="1" dirty="0"/>
                  <a:t>	                            </a:t>
                </a:r>
                <a:r>
                  <a:rPr lang="ru-RU" b="1" dirty="0" err="1"/>
                  <a:t>після</a:t>
                </a:r>
                <a:r>
                  <a:rPr lang="ru-RU" b="1" dirty="0"/>
                  <a:t> </a:t>
                </a:r>
                <a:r>
                  <a:rPr lang="ru-RU" b="1" dirty="0" err="1"/>
                  <a:t>логарифмування</a:t>
                </a:r>
                <a:r>
                  <a:rPr lang="ru-RU" b="1" dirty="0"/>
                  <a:t>:</a:t>
                </a:r>
              </a:p>
              <a:p>
                <a:pPr eaLnBrk="1" hangingPunct="1"/>
                <a:endParaRPr lang="ru-RU" b="1" dirty="0"/>
              </a:p>
              <a:p>
                <a:pPr eaLnBrk="1" hangingPunct="1"/>
                <a:r>
                  <a:rPr lang="ru-RU" dirty="0" smtClean="0"/>
                  <a:t>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ru-RU" sz="2400" i="1"/>
                      <m:t>рН=7+</m:t>
                    </m:r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р</m:t>
                        </m:r>
                        <m:sSub>
                          <m:sSubPr>
                            <m:ctrlPr>
                              <a:rPr lang="ru-RU" sz="2400" i="1"/>
                            </m:ctrlPr>
                          </m:sSubPr>
                          <m:e>
                            <m:r>
                              <a:rPr lang="ru-RU" sz="2400" i="1"/>
                              <m:t>К</m:t>
                            </m:r>
                          </m:e>
                          <m:sub>
                            <m:r>
                              <a:rPr lang="ru-RU" sz="2400" i="1"/>
                              <m:t>а  </m:t>
                            </m:r>
                          </m:sub>
                        </m:sSub>
                        <m:r>
                          <a:rPr lang="ru-RU" sz="2400" i="1"/>
                          <m:t>+</m:t>
                        </m:r>
                        <m:r>
                          <a:rPr lang="en-US" sz="2400" i="1"/>
                          <m:t>𝑙𝑔</m:t>
                        </m:r>
                        <m:sSub>
                          <m:sSubPr>
                            <m:ctrlPr>
                              <a:rPr lang="ru-RU" sz="2400" i="1"/>
                            </m:ctrlPr>
                          </m:sSubPr>
                          <m:e>
                            <m:r>
                              <a:rPr lang="en-US" sz="2400" i="1"/>
                              <m:t>𝐶</m:t>
                            </m:r>
                          </m:e>
                          <m:sub>
                            <m:r>
                              <a:rPr lang="en-US" sz="2400" i="1"/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ru-RU" sz="2400" i="1"/>
                          <m:t>2</m:t>
                        </m:r>
                      </m:den>
                    </m:f>
                  </m:oMath>
                </a14:m>
                <a:endParaRPr lang="ru-RU" dirty="0"/>
              </a:p>
              <a:p>
                <a:pPr eaLnBrk="1" hangingPunct="1"/>
                <a:endParaRPr lang="ru-RU" b="1" dirty="0"/>
              </a:p>
              <a:p>
                <a:pPr eaLnBrk="1" hangingPunct="1"/>
                <a:endParaRPr lang="ru-RU" b="1" dirty="0" smtClean="0"/>
              </a:p>
              <a:p>
                <a:pPr eaLnBrk="1" hangingPunct="1"/>
                <a:endParaRPr lang="ru-RU" b="1" dirty="0"/>
              </a:p>
            </p:txBody>
          </p:sp>
        </mc:Choice>
        <mc:Fallback>
          <p:sp>
            <p:nvSpPr>
              <p:cNvPr id="1945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7329699"/>
              </a:xfrm>
              <a:prstGeom prst="rect">
                <a:avLst/>
              </a:prstGeom>
              <a:blipFill rotWithShape="1">
                <a:blip r:embed="rId3"/>
                <a:stretch>
                  <a:fillRect l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99922"/>
              </p:ext>
            </p:extLst>
          </p:nvPr>
        </p:nvGraphicFramePr>
        <p:xfrm>
          <a:off x="251520" y="0"/>
          <a:ext cx="3041018" cy="213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" name="Формула" r:id="rId4" imgW="1739880" imgH="1193760" progId="Equation.3">
                  <p:embed/>
                </p:oleObj>
              </mc:Choice>
              <mc:Fallback>
                <p:oleObj name="Формула" r:id="rId4" imgW="173988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0"/>
                        <a:ext cx="3041018" cy="2133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477284"/>
              </p:ext>
            </p:extLst>
          </p:nvPr>
        </p:nvGraphicFramePr>
        <p:xfrm>
          <a:off x="755576" y="5661248"/>
          <a:ext cx="19272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" name="Формула" r:id="rId6" imgW="1206500" imgH="482600" progId="Equation.3">
                  <p:embed/>
                </p:oleObj>
              </mc:Choice>
              <mc:Fallback>
                <p:oleObj name="Формула" r:id="rId6" imgW="12065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61248"/>
                        <a:ext cx="192722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2000" b="1">
              <a:solidFill>
                <a:srgbClr val="99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	-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сіль</a:t>
            </a:r>
            <a:r>
              <a:rPr lang="ru-RU" b="1" dirty="0"/>
              <a:t> </a:t>
            </a:r>
            <a:r>
              <a:rPr lang="ru-RU" b="1" dirty="0" err="1"/>
              <a:t>утворена</a:t>
            </a:r>
            <a:r>
              <a:rPr lang="ru-RU" b="1" dirty="0"/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слабкою</a:t>
            </a:r>
            <a:r>
              <a:rPr lang="ru-RU" b="1" u="sng" dirty="0">
                <a:solidFill>
                  <a:srgbClr val="C00000"/>
                </a:solidFill>
              </a:rPr>
              <a:t> основою </a:t>
            </a:r>
            <a:r>
              <a:rPr lang="ru-RU" dirty="0"/>
              <a:t>(</a:t>
            </a:r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Cl, CuSO</a:t>
            </a:r>
            <a:r>
              <a:rPr lang="en-US" baseline="-25000" dirty="0"/>
              <a:t>4</a:t>
            </a:r>
            <a:r>
              <a:rPr lang="en-US" dirty="0"/>
              <a:t>, ZnCl</a:t>
            </a:r>
            <a:r>
              <a:rPr lang="en-US" baseline="-25000" dirty="0"/>
              <a:t>2</a:t>
            </a:r>
            <a:r>
              <a:rPr lang="en-US" dirty="0"/>
              <a:t>, FeSO</a:t>
            </a:r>
            <a:r>
              <a:rPr lang="en-US" baseline="-25000" dirty="0"/>
              <a:t>4</a:t>
            </a:r>
            <a:r>
              <a:rPr lang="en-US" dirty="0"/>
              <a:t>, Al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ru-RU" dirty="0"/>
              <a:t>), </a:t>
            </a:r>
            <a:r>
              <a:rPr lang="ru-RU" b="1" dirty="0" err="1">
                <a:solidFill>
                  <a:schemeClr val="tx2"/>
                </a:solidFill>
              </a:rPr>
              <a:t>взаємодійяти</a:t>
            </a:r>
            <a:r>
              <a:rPr lang="ru-RU" b="1" dirty="0">
                <a:solidFill>
                  <a:schemeClr val="tx2"/>
                </a:solidFill>
              </a:rPr>
              <a:t> буде </a:t>
            </a:r>
            <a:r>
              <a:rPr lang="ru-RU" b="1" dirty="0" err="1">
                <a:solidFill>
                  <a:schemeClr val="tx2"/>
                </a:solidFill>
              </a:rPr>
              <a:t>катіон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іони</a:t>
            </a:r>
            <a:r>
              <a:rPr lang="ru-RU" b="1" dirty="0">
                <a:solidFill>
                  <a:schemeClr val="tx2"/>
                </a:solidFill>
              </a:rPr>
              <a:t> Н</a:t>
            </a:r>
            <a:r>
              <a:rPr lang="ru-RU" b="1" baseline="30000" dirty="0">
                <a:solidFill>
                  <a:schemeClr val="tx2"/>
                </a:solidFill>
              </a:rPr>
              <a:t>+ </a:t>
            </a:r>
            <a:r>
              <a:rPr lang="ru-RU" b="1" dirty="0" err="1">
                <a:solidFill>
                  <a:schemeClr val="tx2"/>
                </a:solidFill>
              </a:rPr>
              <a:t>будуть</a:t>
            </a:r>
            <a:r>
              <a:rPr lang="ru-RU" b="1" dirty="0">
                <a:solidFill>
                  <a:schemeClr val="tx2"/>
                </a:solidFill>
              </a:rPr>
              <a:t> у </a:t>
            </a:r>
            <a:r>
              <a:rPr lang="ru-RU" b="1" dirty="0" err="1">
                <a:solidFill>
                  <a:schemeClr val="tx2"/>
                </a:solidFill>
              </a:rPr>
              <a:t>надлишку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даючи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кислу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реакцію</a:t>
            </a:r>
            <a:r>
              <a:rPr lang="ru-RU" b="1" dirty="0">
                <a:solidFill>
                  <a:srgbClr val="0000CC"/>
                </a:solidFill>
              </a:rPr>
              <a:t>:</a:t>
            </a:r>
          </a:p>
          <a:p>
            <a:pPr eaLnBrk="1" hangingPunct="1"/>
            <a:endParaRPr lang="en-US" b="1" dirty="0">
              <a:solidFill>
                <a:srgbClr val="800000"/>
              </a:solidFill>
            </a:endParaRPr>
          </a:p>
          <a:p>
            <a:pPr algn="ctr" eaLnBrk="1" hangingPunct="1"/>
            <a:r>
              <a:rPr lang="en-US" dirty="0"/>
              <a:t>NH</a:t>
            </a:r>
            <a:r>
              <a:rPr lang="ru-RU" baseline="-25000" dirty="0"/>
              <a:t>4</a:t>
            </a:r>
            <a:r>
              <a:rPr lang="ru-RU" baseline="30000" dirty="0"/>
              <a:t>+</a:t>
            </a:r>
            <a:r>
              <a:rPr lang="ru-RU" dirty="0"/>
              <a:t> + </a:t>
            </a:r>
            <a:r>
              <a:rPr lang="en-US" dirty="0"/>
              <a:t>HOH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NH</a:t>
            </a:r>
            <a:r>
              <a:rPr lang="ru-RU" baseline="-25000" dirty="0"/>
              <a:t>4</a:t>
            </a:r>
            <a:r>
              <a:rPr lang="en-US" dirty="0"/>
              <a:t>OH</a:t>
            </a:r>
            <a:r>
              <a:rPr lang="ru-RU" dirty="0"/>
              <a:t> + </a:t>
            </a:r>
            <a:r>
              <a:rPr lang="en-US" dirty="0"/>
              <a:t>H</a:t>
            </a:r>
            <a:r>
              <a:rPr lang="ru-RU" baseline="30000" dirty="0"/>
              <a:t>+</a:t>
            </a:r>
            <a:r>
              <a:rPr lang="ru-RU" dirty="0"/>
              <a:t> </a:t>
            </a:r>
          </a:p>
          <a:p>
            <a:pPr eaLnBrk="1" hangingPunct="1"/>
            <a:r>
              <a:rPr lang="ru-RU" b="1" dirty="0"/>
              <a:t>                                    </a:t>
            </a:r>
            <a:r>
              <a:rPr lang="ru-RU" b="1" dirty="0" err="1">
                <a:solidFill>
                  <a:srgbClr val="800000"/>
                </a:solidFill>
              </a:rPr>
              <a:t>кисле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середовище</a:t>
            </a:r>
            <a:r>
              <a:rPr lang="ru-RU" b="1" dirty="0"/>
              <a:t>, </a:t>
            </a:r>
            <a:r>
              <a:rPr lang="ru-RU" b="1" dirty="0" err="1"/>
              <a:t>гідроліз</a:t>
            </a:r>
            <a:r>
              <a:rPr lang="ru-RU" b="1" dirty="0"/>
              <a:t> по </a:t>
            </a:r>
            <a:r>
              <a:rPr lang="ru-RU" b="1" dirty="0" err="1"/>
              <a:t>катіону</a:t>
            </a:r>
            <a:endParaRPr lang="ru-RU" b="1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r>
              <a:rPr lang="ru-RU" dirty="0"/>
              <a:t>                                            ,   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логарифмуровання</a:t>
            </a:r>
            <a:r>
              <a:rPr lang="ru-RU" dirty="0"/>
              <a:t>: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r>
              <a:rPr lang="ru-RU" dirty="0"/>
              <a:t>	- </a:t>
            </a:r>
            <a:r>
              <a:rPr lang="ru-RU" b="1" dirty="0"/>
              <a:t>для солей,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гідролізуються</a:t>
            </a:r>
            <a:r>
              <a:rPr lang="ru-RU" b="1" dirty="0"/>
              <a:t> за </a:t>
            </a:r>
            <a:r>
              <a:rPr lang="ru-RU" b="1" dirty="0" err="1"/>
              <a:t>катіоном</a:t>
            </a:r>
            <a:r>
              <a:rPr lang="ru-RU" b="1" dirty="0"/>
              <a:t> і за </a:t>
            </a:r>
            <a:r>
              <a:rPr lang="ru-RU" b="1" dirty="0" err="1"/>
              <a:t>аніоном</a:t>
            </a:r>
            <a:r>
              <a:rPr lang="ru-RU" b="1" dirty="0"/>
              <a:t>, рН </a:t>
            </a:r>
            <a:r>
              <a:rPr lang="ru-RU" b="1" dirty="0" err="1"/>
              <a:t>якісно</a:t>
            </a:r>
            <a:r>
              <a:rPr lang="ru-RU" b="1" dirty="0"/>
              <a:t> </a:t>
            </a:r>
            <a:r>
              <a:rPr lang="ru-RU" b="1" dirty="0" err="1"/>
              <a:t>визначається</a:t>
            </a:r>
            <a:r>
              <a:rPr lang="ru-RU" b="1" dirty="0"/>
              <a:t> природою </a:t>
            </a:r>
            <a:r>
              <a:rPr lang="ru-RU" b="1" dirty="0" err="1"/>
              <a:t>більш</a:t>
            </a:r>
            <a:r>
              <a:rPr lang="ru-RU" b="1" dirty="0"/>
              <a:t> сильного </a:t>
            </a:r>
            <a:r>
              <a:rPr lang="ru-RU" b="1" dirty="0" err="1"/>
              <a:t>електроліту</a:t>
            </a:r>
            <a:r>
              <a:rPr lang="ru-RU" b="1" dirty="0"/>
              <a:t>, а </a:t>
            </a:r>
            <a:r>
              <a:rPr lang="ru-RU" b="1" dirty="0" err="1"/>
              <a:t>точний</a:t>
            </a:r>
            <a:r>
              <a:rPr lang="ru-RU" b="1" dirty="0"/>
              <a:t> </a:t>
            </a:r>
            <a:r>
              <a:rPr lang="ru-RU" b="1" dirty="0" err="1"/>
              <a:t>розрахунок</a:t>
            </a:r>
            <a:r>
              <a:rPr lang="ru-RU" b="1" dirty="0"/>
              <a:t> - </a:t>
            </a:r>
            <a:r>
              <a:rPr lang="ru-RU" b="1" dirty="0" err="1"/>
              <a:t>співвідношенням</a:t>
            </a:r>
            <a:r>
              <a:rPr lang="ru-RU" b="1" dirty="0"/>
              <a:t> констант </a:t>
            </a:r>
            <a:r>
              <a:rPr lang="ru-RU" b="1" dirty="0" err="1"/>
              <a:t>дисоціації</a:t>
            </a:r>
            <a:r>
              <a:rPr lang="ru-RU" b="1" dirty="0"/>
              <a:t> </a:t>
            </a:r>
            <a:r>
              <a:rPr lang="ru-RU" b="1" dirty="0" err="1"/>
              <a:t>слабких</a:t>
            </a:r>
            <a:r>
              <a:rPr lang="ru-RU" b="1" dirty="0"/>
              <a:t> </a:t>
            </a:r>
            <a:r>
              <a:rPr lang="ru-RU" b="1" dirty="0" err="1"/>
              <a:t>електролітів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утворилися</a:t>
            </a:r>
            <a:r>
              <a:rPr lang="ru-RU" b="1" dirty="0"/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400" dirty="0"/>
              <a:t>рН = 7 + 0,5рК</a:t>
            </a:r>
            <a:r>
              <a:rPr lang="ru-RU" sz="2400" baseline="-25000" dirty="0"/>
              <a:t>а</a:t>
            </a:r>
            <a:r>
              <a:rPr lang="ru-RU" sz="2400" dirty="0"/>
              <a:t> – 0,5 </a:t>
            </a:r>
            <a:r>
              <a:rPr lang="ru-RU" sz="2400" dirty="0" err="1"/>
              <a:t>рК</a:t>
            </a:r>
            <a:r>
              <a:rPr lang="ru-RU" sz="2400" baseline="-25000" dirty="0" err="1"/>
              <a:t>в</a:t>
            </a:r>
            <a:endParaRPr lang="ru-RU" sz="2000" baseline="-25000" dirty="0"/>
          </a:p>
          <a:p>
            <a:pPr eaLnBrk="1" hangingPunct="1">
              <a:spcBef>
                <a:spcPct val="50000"/>
              </a:spcBef>
            </a:pPr>
            <a:r>
              <a:rPr lang="ru-RU" sz="2000" baseline="-25000" dirty="0"/>
              <a:t>	</a:t>
            </a:r>
            <a:r>
              <a:rPr lang="ru-RU" sz="2000" dirty="0"/>
              <a:t>-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сіль</a:t>
            </a:r>
            <a:r>
              <a:rPr lang="ru-RU" b="1" dirty="0"/>
              <a:t> </a:t>
            </a:r>
            <a:r>
              <a:rPr lang="ru-RU" b="1" dirty="0" err="1"/>
              <a:t>утворена</a:t>
            </a:r>
            <a:r>
              <a:rPr lang="ru-RU" b="1" dirty="0"/>
              <a:t> сильною кислотою і сильною основою, </a:t>
            </a:r>
            <a:r>
              <a:rPr lang="ru-RU" b="1" dirty="0" err="1"/>
              <a:t>гідролізу</a:t>
            </a:r>
            <a:r>
              <a:rPr lang="ru-RU" b="1" dirty="0"/>
              <a:t> вона не </a:t>
            </a:r>
            <a:r>
              <a:rPr lang="ru-RU" b="1" dirty="0" err="1"/>
              <a:t>піддається</a:t>
            </a:r>
            <a:r>
              <a:rPr lang="ru-RU" b="1" dirty="0"/>
              <a:t>. рН </a:t>
            </a:r>
            <a:r>
              <a:rPr lang="ru-RU" b="1" dirty="0" err="1"/>
              <a:t>розчину</a:t>
            </a:r>
            <a:r>
              <a:rPr lang="ru-RU" b="1" dirty="0"/>
              <a:t> </a:t>
            </a:r>
            <a:r>
              <a:rPr lang="ru-RU" b="1" dirty="0" err="1"/>
              <a:t>такої</a:t>
            </a:r>
            <a:r>
              <a:rPr lang="ru-RU" b="1" dirty="0"/>
              <a:t> </a:t>
            </a:r>
            <a:r>
              <a:rPr lang="ru-RU" b="1" dirty="0" err="1"/>
              <a:t>солі</a:t>
            </a:r>
            <a:r>
              <a:rPr lang="ru-RU" b="1" dirty="0"/>
              <a:t> </a:t>
            </a:r>
            <a:r>
              <a:rPr lang="ru-RU" b="1" dirty="0" err="1"/>
              <a:t>дорівнює</a:t>
            </a:r>
            <a:r>
              <a:rPr lang="ru-RU" b="1" dirty="0"/>
              <a:t> 7. !!!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err="1"/>
              <a:t>Наведені</a:t>
            </a:r>
            <a:r>
              <a:rPr lang="ru-RU" sz="2000" dirty="0"/>
              <a:t> </a:t>
            </a:r>
            <a:r>
              <a:rPr lang="ru-RU" sz="2000" dirty="0" err="1"/>
              <a:t>формули</a:t>
            </a:r>
            <a:r>
              <a:rPr lang="ru-RU" sz="2000" dirty="0"/>
              <a:t> </a:t>
            </a:r>
            <a:r>
              <a:rPr lang="ru-RU" sz="2000" dirty="0" err="1"/>
              <a:t>виведені</a:t>
            </a:r>
            <a:r>
              <a:rPr lang="ru-RU" sz="2000" dirty="0"/>
              <a:t> з </a:t>
            </a:r>
            <a:r>
              <a:rPr lang="ru-RU" sz="2000" dirty="0" err="1"/>
              <a:t>деякими</a:t>
            </a:r>
            <a:r>
              <a:rPr lang="ru-RU" sz="2000" dirty="0"/>
              <a:t> </a:t>
            </a:r>
            <a:r>
              <a:rPr lang="ru-RU" sz="2000" dirty="0" err="1"/>
              <a:t>наближеннями</a:t>
            </a:r>
            <a:r>
              <a:rPr lang="ru-RU" sz="2000" dirty="0"/>
              <a:t> і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застосовані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до солей, </a:t>
            </a:r>
            <a:r>
              <a:rPr lang="ru-RU" sz="2000" dirty="0" err="1"/>
              <a:t>що</a:t>
            </a:r>
            <a:r>
              <a:rPr lang="ru-RU" sz="2000" dirty="0"/>
              <a:t> слабо </a:t>
            </a:r>
            <a:r>
              <a:rPr lang="ru-RU" sz="2000" dirty="0" err="1"/>
              <a:t>гідролізуються</a:t>
            </a:r>
            <a:r>
              <a:rPr lang="ru-RU" sz="2000" dirty="0"/>
              <a:t>.</a:t>
            </a:r>
            <a:endParaRPr lang="ru-RU" sz="2000" baseline="-25000" dirty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971550" y="1844675"/>
          <a:ext cx="184943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1" name="Формула" r:id="rId3" imgW="1155700" imgH="482600" progId="Equation.3">
                  <p:embed/>
                </p:oleObj>
              </mc:Choice>
              <mc:Fallback>
                <p:oleObj name="Формула" r:id="rId3" imgW="11557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844675"/>
                        <a:ext cx="1849438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6300788" y="1844675"/>
          <a:ext cx="2555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" name="Формула" r:id="rId5" imgW="1396394" imgH="393529" progId="Equation.3">
                  <p:embed/>
                </p:oleObj>
              </mc:Choice>
              <mc:Fallback>
                <p:oleObj name="Формула" r:id="rId5" imgW="139639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844675"/>
                        <a:ext cx="25558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6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4" y="5169179"/>
            <a:ext cx="3672408" cy="71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 err="1">
                <a:solidFill>
                  <a:srgbClr val="990000"/>
                </a:solidFill>
              </a:rPr>
              <a:t>Електроліти</a:t>
            </a:r>
            <a:r>
              <a:rPr lang="ru-RU" sz="2000" b="1" i="1" dirty="0">
                <a:solidFill>
                  <a:srgbClr val="990000"/>
                </a:solidFill>
              </a:rPr>
              <a:t> в </a:t>
            </a:r>
            <a:r>
              <a:rPr lang="ru-RU" sz="2000" b="1" i="1" dirty="0" err="1">
                <a:solidFill>
                  <a:srgbClr val="990000"/>
                </a:solidFill>
              </a:rPr>
              <a:t>живих</a:t>
            </a:r>
            <a:r>
              <a:rPr lang="ru-RU" sz="2000" b="1" i="1" dirty="0">
                <a:solidFill>
                  <a:srgbClr val="990000"/>
                </a:solidFill>
              </a:rPr>
              <a:t> системах</a:t>
            </a:r>
            <a:endParaRPr lang="ru-RU" b="1" dirty="0">
              <a:solidFill>
                <a:srgbClr val="990000"/>
              </a:solidFill>
            </a:endParaRPr>
          </a:p>
          <a:p>
            <a:pPr eaLnBrk="1" hangingPunct="1"/>
            <a:endParaRPr lang="ru-RU" b="1" dirty="0">
              <a:solidFill>
                <a:srgbClr val="990000"/>
              </a:solidFill>
            </a:endParaRPr>
          </a:p>
          <a:p>
            <a:pPr eaLnBrk="1" hangingPunct="1"/>
            <a:endParaRPr lang="ru-RU" b="1" dirty="0">
              <a:solidFill>
                <a:srgbClr val="990000"/>
              </a:solidFill>
            </a:endParaRPr>
          </a:p>
          <a:p>
            <a:pPr marL="457200" indent="-457200" eaLnBrk="1" hangingPunct="1">
              <a:buAutoNum type="arabicParenR"/>
            </a:pPr>
            <a:r>
              <a:rPr lang="ru-RU" sz="2000" b="1" dirty="0" err="1">
                <a:solidFill>
                  <a:srgbClr val="990000"/>
                </a:solidFill>
              </a:rPr>
              <a:t>HCl</a:t>
            </a:r>
            <a:r>
              <a:rPr lang="ru-RU" sz="2000" b="1" dirty="0">
                <a:solidFill>
                  <a:srgbClr val="990000"/>
                </a:solidFill>
              </a:rPr>
              <a:t> </a:t>
            </a:r>
            <a:r>
              <a:rPr lang="ru-RU" b="1" dirty="0"/>
              <a:t>– сильна кислота, </a:t>
            </a:r>
            <a:r>
              <a:rPr lang="ru-RU" b="1" dirty="0" err="1"/>
              <a:t>визначає</a:t>
            </a:r>
            <a:r>
              <a:rPr lang="ru-RU" b="1" dirty="0"/>
              <a:t> </a:t>
            </a:r>
            <a:r>
              <a:rPr lang="ru-RU" b="1" dirty="0" err="1"/>
              <a:t>високу</a:t>
            </a:r>
            <a:r>
              <a:rPr lang="ru-RU" b="1" dirty="0"/>
              <a:t> </a:t>
            </a:r>
            <a:r>
              <a:rPr lang="ru-RU" b="1" dirty="0" err="1"/>
              <a:t>кислотність</a:t>
            </a:r>
            <a:r>
              <a:rPr lang="ru-RU" b="1" dirty="0"/>
              <a:t> </a:t>
            </a:r>
            <a:r>
              <a:rPr lang="ru-RU" b="1" dirty="0" err="1"/>
              <a:t>шлункового</a:t>
            </a:r>
            <a:r>
              <a:rPr lang="ru-RU" b="1" dirty="0"/>
              <a:t> соку;</a:t>
            </a:r>
          </a:p>
          <a:p>
            <a:pPr eaLnBrk="1" hangingPunct="1"/>
            <a:r>
              <a:rPr lang="ru-RU" b="1" dirty="0"/>
              <a:t>2) </a:t>
            </a:r>
            <a:r>
              <a:rPr lang="ru-RU" b="1" dirty="0" err="1"/>
              <a:t>органічні</a:t>
            </a:r>
            <a:r>
              <a:rPr lang="ru-RU" b="1" dirty="0"/>
              <a:t> </a:t>
            </a:r>
            <a:r>
              <a:rPr lang="ru-RU" b="1" dirty="0" err="1"/>
              <a:t>похідні</a:t>
            </a:r>
            <a:r>
              <a:rPr lang="ru-RU" b="1" dirty="0"/>
              <a:t> </a:t>
            </a:r>
            <a:r>
              <a:rPr lang="ru-RU" b="1" dirty="0" err="1"/>
              <a:t>фосфорної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ru-RU" b="1" dirty="0"/>
              <a:t> - </a:t>
            </a:r>
            <a:r>
              <a:rPr lang="ru-RU" b="1" dirty="0">
                <a:solidFill>
                  <a:srgbClr val="990000"/>
                </a:solidFill>
              </a:rPr>
              <a:t>(АТФ, НК) - 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ru-RU" b="1" dirty="0"/>
              <a:t> </a:t>
            </a:r>
            <a:r>
              <a:rPr lang="ru-RU" b="1" dirty="0" err="1"/>
              <a:t>средньої</a:t>
            </a:r>
            <a:r>
              <a:rPr lang="ru-RU" b="1" dirty="0"/>
              <a:t> </a:t>
            </a:r>
            <a:r>
              <a:rPr lang="ru-RU" b="1" dirty="0" err="1"/>
              <a:t>сили</a:t>
            </a:r>
            <a:r>
              <a:rPr lang="ru-RU" b="1" dirty="0"/>
              <a:t>.  </a:t>
            </a:r>
          </a:p>
          <a:p>
            <a:pPr eaLnBrk="1" hangingPunct="1"/>
            <a:r>
              <a:rPr lang="ru-RU" b="1" dirty="0"/>
              <a:t>                  </a:t>
            </a:r>
            <a:r>
              <a:rPr lang="ru-RU" dirty="0"/>
              <a:t>АТФ в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дисоційованому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,          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іон-іонна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ДНК з </a:t>
            </a:r>
            <a:r>
              <a:rPr lang="ru-RU" dirty="0" err="1"/>
              <a:t>білками</a:t>
            </a:r>
            <a:r>
              <a:rPr lang="ru-RU" dirty="0"/>
              <a:t>.</a:t>
            </a:r>
          </a:p>
          <a:p>
            <a:pPr eaLnBrk="1" hangingPunct="1"/>
            <a:r>
              <a:rPr lang="ru-RU" b="1" dirty="0"/>
              <a:t>3) </a:t>
            </a:r>
            <a:r>
              <a:rPr lang="ru-RU" b="1" dirty="0" err="1"/>
              <a:t>звичайні</a:t>
            </a:r>
            <a:r>
              <a:rPr lang="ru-RU" b="1" dirty="0"/>
              <a:t> </a:t>
            </a:r>
            <a:r>
              <a:rPr lang="ru-RU" b="1" dirty="0" err="1"/>
              <a:t>метаболіти</a:t>
            </a:r>
            <a:r>
              <a:rPr lang="ru-RU" b="1" dirty="0"/>
              <a:t> – </a:t>
            </a:r>
            <a:r>
              <a:rPr lang="ru-RU" b="1" dirty="0" err="1"/>
              <a:t>чимало</a:t>
            </a:r>
            <a:r>
              <a:rPr lang="ru-RU" b="1" dirty="0"/>
              <a:t> з них  </a:t>
            </a:r>
            <a:r>
              <a:rPr lang="ru-RU" b="1" dirty="0" err="1"/>
              <a:t>слабкі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ru-RU" b="1" dirty="0"/>
              <a:t>: </a:t>
            </a:r>
          </a:p>
          <a:p>
            <a:pPr eaLnBrk="1" hangingPunct="1"/>
            <a:r>
              <a:rPr lang="ru-RU" b="1" dirty="0">
                <a:solidFill>
                  <a:srgbClr val="990000"/>
                </a:solidFill>
              </a:rPr>
              <a:t>                                  </a:t>
            </a:r>
            <a:r>
              <a:rPr lang="ru-RU" b="1" dirty="0" err="1">
                <a:solidFill>
                  <a:srgbClr val="990000"/>
                </a:solidFill>
              </a:rPr>
              <a:t>молочна</a:t>
            </a:r>
            <a:r>
              <a:rPr lang="ru-RU" b="1" dirty="0">
                <a:solidFill>
                  <a:srgbClr val="990000"/>
                </a:solidFill>
              </a:rPr>
              <a:t>, </a:t>
            </a:r>
            <a:r>
              <a:rPr lang="ru-RU" b="1" dirty="0" err="1">
                <a:solidFill>
                  <a:srgbClr val="990000"/>
                </a:solidFill>
              </a:rPr>
              <a:t>бурштинова</a:t>
            </a:r>
            <a:r>
              <a:rPr lang="ru-RU" b="1" dirty="0">
                <a:solidFill>
                  <a:srgbClr val="990000"/>
                </a:solidFill>
              </a:rPr>
              <a:t>, </a:t>
            </a:r>
            <a:r>
              <a:rPr lang="ru-RU" sz="1600" b="1" dirty="0">
                <a:solidFill>
                  <a:srgbClr val="990000"/>
                </a:solidFill>
              </a:rPr>
              <a:t>СН</a:t>
            </a:r>
            <a:r>
              <a:rPr lang="ru-RU" sz="1600" b="1" baseline="-25000" dirty="0">
                <a:solidFill>
                  <a:srgbClr val="990000"/>
                </a:solidFill>
              </a:rPr>
              <a:t>3</a:t>
            </a:r>
            <a:r>
              <a:rPr lang="ru-RU" sz="1600" b="1" dirty="0">
                <a:solidFill>
                  <a:srgbClr val="990000"/>
                </a:solidFill>
              </a:rPr>
              <a:t>СООН</a:t>
            </a:r>
            <a:r>
              <a:rPr lang="ru-RU" b="1" dirty="0"/>
              <a:t>	</a:t>
            </a:r>
          </a:p>
          <a:p>
            <a:pPr eaLnBrk="1" hangingPunct="1"/>
            <a:r>
              <a:rPr lang="ru-RU" b="1" dirty="0"/>
              <a:t>4</a:t>
            </a:r>
            <a:r>
              <a:rPr lang="ru-RU" b="1" dirty="0">
                <a:solidFill>
                  <a:srgbClr val="C00000"/>
                </a:solidFill>
              </a:rPr>
              <a:t>) </a:t>
            </a:r>
            <a:r>
              <a:rPr lang="ru-RU" b="1" dirty="0" err="1">
                <a:solidFill>
                  <a:srgbClr val="C00000"/>
                </a:solidFill>
              </a:rPr>
              <a:t>основи</a:t>
            </a:r>
            <a:r>
              <a:rPr lang="ru-RU" b="1" dirty="0">
                <a:solidFill>
                  <a:srgbClr val="C00000"/>
                </a:solidFill>
              </a:rPr>
              <a:t> - </a:t>
            </a:r>
            <a:r>
              <a:rPr lang="ru-RU" b="1" dirty="0" err="1"/>
              <a:t>біогенні</a:t>
            </a:r>
            <a:r>
              <a:rPr lang="ru-RU" b="1" dirty="0"/>
              <a:t> </a:t>
            </a:r>
            <a:r>
              <a:rPr lang="ru-RU" b="1" dirty="0" err="1"/>
              <a:t>аміни</a:t>
            </a:r>
            <a:r>
              <a:rPr lang="ru-RU" b="1" dirty="0"/>
              <a:t>, </a:t>
            </a:r>
            <a:r>
              <a:rPr lang="ru-RU" b="1" dirty="0" err="1"/>
              <a:t>аміак</a:t>
            </a:r>
            <a:r>
              <a:rPr lang="ru-RU" b="1" dirty="0"/>
              <a:t> (в </a:t>
            </a:r>
            <a:r>
              <a:rPr lang="ru-RU" b="1" dirty="0" err="1"/>
              <a:t>сечових</a:t>
            </a:r>
            <a:r>
              <a:rPr lang="ru-RU" b="1" dirty="0"/>
              <a:t> </a:t>
            </a:r>
            <a:r>
              <a:rPr lang="ru-RU" b="1" dirty="0" err="1"/>
              <a:t>канальцях</a:t>
            </a:r>
            <a:r>
              <a:rPr lang="ru-RU" b="1" dirty="0"/>
              <a:t>), </a:t>
            </a:r>
            <a:r>
              <a:rPr lang="ru-RU" b="1" dirty="0" err="1"/>
              <a:t>гуанін</a:t>
            </a:r>
            <a:r>
              <a:rPr lang="ru-RU" b="1" dirty="0"/>
              <a:t>. </a:t>
            </a:r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властивостями</a:t>
            </a:r>
            <a:r>
              <a:rPr lang="ru-RU" b="1" dirty="0"/>
              <a:t> </a:t>
            </a:r>
            <a:r>
              <a:rPr lang="ru-RU" b="1" dirty="0" err="1"/>
              <a:t>володіє</a:t>
            </a:r>
            <a:r>
              <a:rPr lang="ru-RU" b="1" dirty="0"/>
              <a:t> </a:t>
            </a:r>
            <a:r>
              <a:rPr lang="ru-RU" b="1" dirty="0" err="1"/>
              <a:t>амінокислота</a:t>
            </a:r>
            <a:r>
              <a:rPr lang="ru-RU" b="1" dirty="0"/>
              <a:t> </a:t>
            </a:r>
            <a:r>
              <a:rPr lang="ru-RU" b="1" dirty="0" err="1"/>
              <a:t>аргінін</a:t>
            </a:r>
            <a:r>
              <a:rPr lang="ru-RU" b="1" dirty="0"/>
              <a:t>.</a:t>
            </a:r>
          </a:p>
          <a:p>
            <a:pPr eaLnBrk="1" hangingPunct="1"/>
            <a:endParaRPr lang="ru-RU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ru-RU" b="1" dirty="0">
                <a:solidFill>
                  <a:srgbClr val="006600"/>
                </a:solidFill>
              </a:rPr>
              <a:t>	</a:t>
            </a:r>
            <a:r>
              <a:rPr lang="ru-RU" b="1" dirty="0" err="1">
                <a:solidFill>
                  <a:srgbClr val="0000CC"/>
                </a:solidFill>
              </a:rPr>
              <a:t>Особливості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гідролізу</a:t>
            </a:r>
            <a:r>
              <a:rPr lang="ru-RU" b="1" dirty="0">
                <a:solidFill>
                  <a:srgbClr val="0000CC"/>
                </a:solidFill>
              </a:rPr>
              <a:t> солей в </a:t>
            </a:r>
            <a:r>
              <a:rPr lang="ru-RU" b="1" dirty="0" err="1">
                <a:solidFill>
                  <a:srgbClr val="0000CC"/>
                </a:solidFill>
              </a:rPr>
              <a:t>організмі</a:t>
            </a:r>
            <a:endParaRPr lang="ru-RU" b="1" dirty="0">
              <a:solidFill>
                <a:srgbClr val="0000CC"/>
              </a:solidFill>
            </a:endParaRPr>
          </a:p>
          <a:p>
            <a:pPr eaLnBrk="1" hangingPunct="1"/>
            <a:r>
              <a:rPr lang="ru-RU" b="1" dirty="0">
                <a:solidFill>
                  <a:srgbClr val="0000CC"/>
                </a:solidFill>
              </a:rPr>
              <a:t>	</a:t>
            </a:r>
            <a:r>
              <a:rPr lang="ru-RU" b="1" u="sng" dirty="0" err="1">
                <a:solidFill>
                  <a:schemeClr val="tx2"/>
                </a:solidFill>
              </a:rPr>
              <a:t>Солі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багатоосновних</a:t>
            </a:r>
            <a:r>
              <a:rPr lang="ru-RU" b="1" u="sng" dirty="0">
                <a:solidFill>
                  <a:schemeClr val="tx2"/>
                </a:solidFill>
              </a:rPr>
              <a:t> кислот і основ </a:t>
            </a:r>
            <a:r>
              <a:rPr lang="ru-RU" b="1" dirty="0" err="1">
                <a:solidFill>
                  <a:schemeClr val="tx2"/>
                </a:solidFill>
              </a:rPr>
              <a:t>гідролізуються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поступово</a:t>
            </a:r>
            <a:r>
              <a:rPr lang="ru-RU" b="1" u="sng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утворюючи</a:t>
            </a:r>
            <a:r>
              <a:rPr lang="ru-RU" b="1" dirty="0">
                <a:solidFill>
                  <a:schemeClr val="tx2"/>
                </a:solidFill>
              </a:rPr>
              <a:t> при </a:t>
            </a:r>
            <a:r>
              <a:rPr lang="ru-RU" b="1" dirty="0" err="1">
                <a:solidFill>
                  <a:schemeClr val="tx2"/>
                </a:solidFill>
              </a:rPr>
              <a:t>цьому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кислі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rgbClr val="009900"/>
                </a:solidFill>
              </a:rPr>
              <a:t>основні</a:t>
            </a:r>
            <a:r>
              <a:rPr lang="ru-RU" b="1" dirty="0">
                <a:solidFill>
                  <a:srgbClr val="009900"/>
                </a:solidFill>
              </a:rPr>
              <a:t> </a:t>
            </a:r>
            <a:r>
              <a:rPr lang="ru-RU" b="1" dirty="0" err="1">
                <a:solidFill>
                  <a:srgbClr val="009900"/>
                </a:solidFill>
              </a:rPr>
              <a:t>солі</a:t>
            </a:r>
            <a:r>
              <a:rPr lang="ru-RU" b="1" dirty="0">
                <a:solidFill>
                  <a:srgbClr val="009900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rgbClr val="990000"/>
                </a:solidFill>
              </a:rPr>
              <a:t>NaHCO</a:t>
            </a:r>
            <a:r>
              <a:rPr lang="en-US" b="1" baseline="-25000" dirty="0">
                <a:solidFill>
                  <a:srgbClr val="990000"/>
                </a:solidFill>
              </a:rPr>
              <a:t>3</a:t>
            </a:r>
            <a:r>
              <a:rPr lang="en-US" b="1" dirty="0">
                <a:solidFill>
                  <a:srgbClr val="990000"/>
                </a:solidFill>
              </a:rPr>
              <a:t>, KH</a:t>
            </a:r>
            <a:r>
              <a:rPr lang="en-US" b="1" baseline="-25000" dirty="0">
                <a:solidFill>
                  <a:srgbClr val="990000"/>
                </a:solidFill>
              </a:rPr>
              <a:t>2</a:t>
            </a:r>
            <a:r>
              <a:rPr lang="en-US" b="1" dirty="0">
                <a:solidFill>
                  <a:srgbClr val="990000"/>
                </a:solidFill>
              </a:rPr>
              <a:t>PO</a:t>
            </a:r>
            <a:r>
              <a:rPr lang="en-US" b="1" baseline="-25000" dirty="0">
                <a:solidFill>
                  <a:srgbClr val="990000"/>
                </a:solidFill>
              </a:rPr>
              <a:t>4</a:t>
            </a:r>
            <a:r>
              <a:rPr lang="en-US" b="1" dirty="0">
                <a:solidFill>
                  <a:srgbClr val="990000"/>
                </a:solidFill>
              </a:rPr>
              <a:t>,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Al(OH)Cl</a:t>
            </a:r>
            <a:r>
              <a:rPr lang="en-US" b="1" baseline="-25000" dirty="0">
                <a:solidFill>
                  <a:srgbClr val="006600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Повний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гідроліз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можливий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лише</a:t>
            </a:r>
            <a:r>
              <a:rPr lang="ru-RU" b="1" dirty="0">
                <a:solidFill>
                  <a:schemeClr val="tx2"/>
                </a:solidFill>
              </a:rPr>
              <a:t> при </a:t>
            </a:r>
            <a:r>
              <a:rPr lang="ru-RU" b="1" dirty="0" err="1">
                <a:solidFill>
                  <a:schemeClr val="tx2"/>
                </a:solidFill>
              </a:rPr>
              <a:t>нагріванні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розчину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зв'язуванні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утворених</a:t>
            </a:r>
            <a:r>
              <a:rPr lang="ru-RU" b="1" dirty="0">
                <a:solidFill>
                  <a:schemeClr val="tx2"/>
                </a:solidFill>
              </a:rPr>
              <a:t> ОН</a:t>
            </a:r>
            <a:r>
              <a:rPr lang="ru-RU" b="1" baseline="30000" dirty="0">
                <a:solidFill>
                  <a:schemeClr val="tx2"/>
                </a:solidFill>
              </a:rPr>
              <a:t>-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Н</a:t>
            </a:r>
            <a:r>
              <a:rPr lang="ru-RU" b="1" baseline="30000" dirty="0">
                <a:solidFill>
                  <a:schemeClr val="tx2"/>
                </a:solidFill>
              </a:rPr>
              <a:t>+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b="1" dirty="0" err="1">
                <a:solidFill>
                  <a:schemeClr val="tx2"/>
                </a:solidFill>
              </a:rPr>
              <a:t>згідно</a:t>
            </a:r>
            <a:r>
              <a:rPr lang="ru-RU" b="1" dirty="0">
                <a:solidFill>
                  <a:schemeClr val="tx2"/>
                </a:solidFill>
              </a:rPr>
              <a:t> з принципом </a:t>
            </a:r>
            <a:r>
              <a:rPr lang="ru-RU" b="1" dirty="0" err="1">
                <a:solidFill>
                  <a:schemeClr val="tx2"/>
                </a:solidFill>
              </a:rPr>
              <a:t>Ле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Шательє</a:t>
            </a:r>
            <a:r>
              <a:rPr lang="ru-RU" b="1" dirty="0">
                <a:solidFill>
                  <a:schemeClr val="tx2"/>
                </a:solidFill>
              </a:rPr>
              <a:t>).	</a:t>
            </a:r>
          </a:p>
          <a:p>
            <a:pPr eaLnBrk="1" hangingPunct="1"/>
            <a:r>
              <a:rPr lang="ru-RU" b="1" dirty="0">
                <a:solidFill>
                  <a:srgbClr val="0000CC"/>
                </a:solidFill>
              </a:rPr>
              <a:t>	</a:t>
            </a:r>
            <a:r>
              <a:rPr lang="ru-RU" b="1" u="sng" dirty="0" err="1"/>
              <a:t>Гідроліз</a:t>
            </a:r>
            <a:r>
              <a:rPr lang="ru-RU" b="1" u="sng" dirty="0"/>
              <a:t> </a:t>
            </a:r>
            <a:r>
              <a:rPr lang="ru-RU" b="1" u="sng" dirty="0" err="1"/>
              <a:t>кислих</a:t>
            </a:r>
            <a:r>
              <a:rPr lang="ru-RU" b="1" u="sng" dirty="0"/>
              <a:t> солей </a:t>
            </a:r>
            <a:r>
              <a:rPr lang="ru-RU" b="1" u="sng" dirty="0" err="1"/>
              <a:t>багатоосновних</a:t>
            </a:r>
            <a:r>
              <a:rPr lang="ru-RU" b="1" u="sng" dirty="0"/>
              <a:t> кислот </a:t>
            </a:r>
            <a:r>
              <a:rPr lang="ru-RU" b="1" dirty="0"/>
              <a:t>(</a:t>
            </a:r>
            <a:r>
              <a:rPr lang="ru-RU" b="1" dirty="0" err="1"/>
              <a:t>вугільної</a:t>
            </a:r>
            <a:r>
              <a:rPr lang="ru-RU" b="1" dirty="0"/>
              <a:t> і </a:t>
            </a:r>
            <a:r>
              <a:rPr lang="ru-RU" b="1" dirty="0" err="1"/>
              <a:t>фосфорної</a:t>
            </a:r>
            <a:r>
              <a:rPr lang="ru-RU" b="1" dirty="0"/>
              <a:t>) -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компоненти</a:t>
            </a:r>
            <a:r>
              <a:rPr lang="ru-RU" b="1" dirty="0"/>
              <a:t> </a:t>
            </a:r>
            <a:r>
              <a:rPr lang="ru-RU" b="1" dirty="0" err="1"/>
              <a:t>буферних</a:t>
            </a:r>
            <a:r>
              <a:rPr lang="ru-RU" b="1" dirty="0"/>
              <a:t> систем </a:t>
            </a:r>
            <a:r>
              <a:rPr lang="ru-RU" b="1" dirty="0" err="1"/>
              <a:t>крові</a:t>
            </a:r>
            <a:r>
              <a:rPr lang="ru-RU" b="1" dirty="0"/>
              <a:t>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020272" y="1505134"/>
            <a:ext cx="557037" cy="1931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67544" y="1505134"/>
            <a:ext cx="557037" cy="1931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-14738" y="0"/>
            <a:ext cx="91440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В </a:t>
            </a:r>
            <a:r>
              <a:rPr lang="ru-RU" b="1" dirty="0" err="1"/>
              <a:t>організмі</a:t>
            </a:r>
            <a:r>
              <a:rPr lang="ru-RU" b="1" dirty="0"/>
              <a:t> </a:t>
            </a:r>
            <a:r>
              <a:rPr lang="ru-RU" b="1" dirty="0" err="1"/>
              <a:t>гідроліз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ускладнюється</a:t>
            </a:r>
            <a:r>
              <a:rPr lang="ru-RU" b="1" dirty="0"/>
              <a:t> </a:t>
            </a:r>
            <a:r>
              <a:rPr lang="ru-RU" b="1" dirty="0" err="1"/>
              <a:t>процесом</a:t>
            </a:r>
            <a:r>
              <a:rPr lang="ru-RU" b="1" dirty="0"/>
              <a:t> </a:t>
            </a:r>
            <a:r>
              <a:rPr lang="ru-RU" b="1" dirty="0" err="1"/>
              <a:t>дисоціації</a:t>
            </a:r>
            <a:r>
              <a:rPr lang="ru-RU" b="1" dirty="0"/>
              <a:t> </a:t>
            </a:r>
            <a:r>
              <a:rPr lang="ru-RU" b="1" dirty="0" err="1"/>
              <a:t>аніону</a:t>
            </a:r>
            <a:r>
              <a:rPr lang="ru-RU" b="1" dirty="0"/>
              <a:t> </a:t>
            </a:r>
            <a:r>
              <a:rPr lang="ru-RU" dirty="0"/>
              <a:t>(наприклад,HCO</a:t>
            </a:r>
            <a:r>
              <a:rPr lang="ru-RU" b="1" baseline="-25000" dirty="0"/>
              <a:t>3</a:t>
            </a:r>
            <a:r>
              <a:rPr lang="ru-RU" b="1" baseline="30000" dirty="0"/>
              <a:t>-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при </a:t>
            </a:r>
            <a:r>
              <a:rPr lang="ru-RU" dirty="0" err="1"/>
              <a:t>гідролізі</a:t>
            </a:r>
            <a:r>
              <a:rPr lang="uk-UA" dirty="0"/>
              <a:t>):</a:t>
            </a:r>
            <a:endParaRPr lang="en-US" dirty="0"/>
          </a:p>
          <a:p>
            <a:pPr algn="ctr" eaLnBrk="1" hangingPunct="1"/>
            <a:r>
              <a:rPr lang="en-US" dirty="0"/>
              <a:t>NaHCO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Na</a:t>
            </a:r>
            <a:r>
              <a:rPr lang="en-US" baseline="30000" dirty="0"/>
              <a:t>+</a:t>
            </a:r>
            <a:r>
              <a:rPr lang="en-US" dirty="0"/>
              <a:t> + 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ru-RU" baseline="30000" dirty="0"/>
          </a:p>
          <a:p>
            <a:pPr algn="ctr" eaLnBrk="1" hangingPunct="1"/>
            <a:endParaRPr lang="ru-RU" dirty="0"/>
          </a:p>
          <a:p>
            <a:pPr algn="ctr" eaLnBrk="1" hangingPunct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 </a:t>
            </a:r>
            <a:r>
              <a:rPr lang="en-US" dirty="0"/>
              <a:t>+ HOH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b="1" dirty="0">
                <a:solidFill>
                  <a:srgbClr val="800000"/>
                </a:solidFill>
              </a:rPr>
              <a:t>OH</a:t>
            </a:r>
            <a:r>
              <a:rPr lang="en-US" b="1" baseline="30000" dirty="0">
                <a:solidFill>
                  <a:srgbClr val="800000"/>
                </a:solidFill>
              </a:rPr>
              <a:t>-</a:t>
            </a:r>
            <a:r>
              <a:rPr lang="ru-RU" b="1" dirty="0">
                <a:solidFill>
                  <a:srgbClr val="800000"/>
                </a:solidFill>
              </a:rPr>
              <a:t>             </a:t>
            </a:r>
            <a:r>
              <a:rPr lang="ru-RU" dirty="0">
                <a:solidFill>
                  <a:schemeClr val="tx2"/>
                </a:solidFill>
              </a:rPr>
              <a:t>(1)</a:t>
            </a:r>
            <a:endParaRPr lang="en-US" dirty="0">
              <a:solidFill>
                <a:srgbClr val="800000"/>
              </a:solidFill>
            </a:endParaRPr>
          </a:p>
          <a:p>
            <a:pPr algn="ctr" eaLnBrk="1" hangingPunct="1"/>
            <a:endParaRPr lang="ru-RU" dirty="0">
              <a:solidFill>
                <a:srgbClr val="800000"/>
              </a:solidFill>
            </a:endParaRPr>
          </a:p>
          <a:p>
            <a:pPr algn="ctr" eaLnBrk="1" hangingPunct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</a:t>
            </a:r>
            <a:r>
              <a:rPr lang="ru-RU" b="1" dirty="0">
                <a:solidFill>
                  <a:srgbClr val="800000"/>
                </a:solidFill>
              </a:rPr>
              <a:t>Н</a:t>
            </a:r>
            <a:r>
              <a:rPr lang="en-US" b="1" baseline="30000" dirty="0">
                <a:solidFill>
                  <a:srgbClr val="800000"/>
                </a:solidFill>
              </a:rPr>
              <a:t>+</a:t>
            </a:r>
            <a:r>
              <a:rPr lang="en-US" dirty="0"/>
              <a:t> + 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ru-RU" baseline="30000" dirty="0"/>
              <a:t> </a:t>
            </a:r>
            <a:r>
              <a:rPr lang="ru-RU" dirty="0"/>
              <a:t>              (2)</a:t>
            </a:r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Кислотність</a:t>
            </a:r>
            <a:r>
              <a:rPr lang="ru-RU" b="1" dirty="0"/>
              <a:t> буде </a:t>
            </a:r>
            <a:r>
              <a:rPr lang="ru-RU" b="1" dirty="0" err="1"/>
              <a:t>залежати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співвідношення</a:t>
            </a:r>
            <a:r>
              <a:rPr lang="ru-RU" b="1" dirty="0"/>
              <a:t> </a:t>
            </a:r>
            <a:r>
              <a:rPr lang="ru-RU" b="1" dirty="0" err="1"/>
              <a:t>швидкостей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визначаються</a:t>
            </a:r>
            <a:r>
              <a:rPr lang="ru-RU" b="1" dirty="0"/>
              <a:t> </a:t>
            </a:r>
            <a:r>
              <a:rPr lang="ru-RU" b="1" dirty="0" err="1"/>
              <a:t>К</a:t>
            </a:r>
            <a:r>
              <a:rPr lang="ru-RU" b="1" baseline="-25000" dirty="0" err="1"/>
              <a:t>рівн</a:t>
            </a:r>
            <a:r>
              <a:rPr lang="ru-RU" b="1" dirty="0"/>
              <a:t>., а не                             ,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 тому </a:t>
            </a:r>
            <a:r>
              <a:rPr lang="ru-RU" b="1" dirty="0" err="1"/>
              <a:t>можна</a:t>
            </a:r>
            <a:r>
              <a:rPr lang="ru-RU" b="1" dirty="0"/>
              <a:t>:                                                  </a:t>
            </a:r>
          </a:p>
          <a:p>
            <a:pPr eaLnBrk="1" hangingPunct="1"/>
            <a:r>
              <a:rPr lang="ru-RU" b="1" dirty="0"/>
              <a:t>                                                                                </a:t>
            </a:r>
            <a:r>
              <a:rPr lang="ru-RU" b="1" dirty="0" err="1"/>
              <a:t>або</a:t>
            </a:r>
            <a:r>
              <a:rPr lang="ru-RU" b="1" dirty="0"/>
              <a:t>                 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 </a:t>
            </a:r>
          </a:p>
          <a:p>
            <a:pPr eaLnBrk="1" hangingPunct="1"/>
            <a:r>
              <a:rPr lang="ru-RU" b="1" dirty="0" err="1"/>
              <a:t>Т.ч</a:t>
            </a:r>
            <a:r>
              <a:rPr lang="ru-RU" b="1" dirty="0"/>
              <a:t>. </a:t>
            </a:r>
            <a:r>
              <a:rPr lang="ru-RU" b="1" dirty="0" err="1">
                <a:solidFill>
                  <a:srgbClr val="800000"/>
                </a:solidFill>
              </a:rPr>
              <a:t>розчини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кислих</a:t>
            </a:r>
            <a:r>
              <a:rPr lang="ru-RU" b="1" dirty="0">
                <a:solidFill>
                  <a:srgbClr val="800000"/>
                </a:solidFill>
              </a:rPr>
              <a:t> солей </a:t>
            </a:r>
            <a:r>
              <a:rPr lang="ru-RU" b="1" dirty="0" err="1">
                <a:solidFill>
                  <a:srgbClr val="800000"/>
                </a:solidFill>
              </a:rPr>
              <a:t>можуть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мати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різний</a:t>
            </a:r>
            <a:r>
              <a:rPr lang="ru-RU" b="1" dirty="0">
                <a:solidFill>
                  <a:srgbClr val="800000"/>
                </a:solidFill>
              </a:rPr>
              <a:t> характер </a:t>
            </a:r>
            <a:r>
              <a:rPr lang="ru-RU" b="1" dirty="0" err="1">
                <a:solidFill>
                  <a:srgbClr val="800000"/>
                </a:solidFill>
              </a:rPr>
              <a:t>середовища</a:t>
            </a:r>
            <a:r>
              <a:rPr lang="ru-RU" b="1" dirty="0">
                <a:solidFill>
                  <a:srgbClr val="800000"/>
                </a:solidFill>
              </a:rPr>
              <a:t>.</a:t>
            </a:r>
          </a:p>
          <a:p>
            <a:pPr eaLnBrk="1" hangingPunct="1"/>
            <a:r>
              <a:rPr lang="ru-RU" b="1" dirty="0"/>
              <a:t>ПРИКЛАДИ:  в </a:t>
            </a:r>
            <a:r>
              <a:rPr lang="ru-RU" b="1" dirty="0" err="1"/>
              <a:t>розчині</a:t>
            </a:r>
            <a:r>
              <a:rPr lang="ru-RU" b="1" dirty="0"/>
              <a:t> </a:t>
            </a:r>
            <a:r>
              <a:rPr lang="en-US" b="1" dirty="0"/>
              <a:t>Na</a:t>
            </a:r>
            <a:r>
              <a:rPr lang="ru-RU" b="1" baseline="-25000" dirty="0"/>
              <a:t>2</a:t>
            </a:r>
            <a:r>
              <a:rPr lang="en-US" b="1" dirty="0"/>
              <a:t>HPO</a:t>
            </a:r>
            <a:r>
              <a:rPr lang="ru-RU" b="1" baseline="-25000" dirty="0"/>
              <a:t>4 </a:t>
            </a:r>
            <a:r>
              <a:rPr lang="ru-RU" b="1" dirty="0"/>
              <a:t>– </a:t>
            </a:r>
            <a:r>
              <a:rPr lang="ru-RU" b="1" dirty="0" err="1">
                <a:solidFill>
                  <a:srgbClr val="006600"/>
                </a:solidFill>
              </a:rPr>
              <a:t>лужне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середовище</a:t>
            </a:r>
            <a:r>
              <a:rPr lang="ru-RU" b="1" dirty="0"/>
              <a:t>, в </a:t>
            </a:r>
            <a:r>
              <a:rPr lang="en-US" b="1" dirty="0" err="1"/>
              <a:t>NaH</a:t>
            </a:r>
            <a:r>
              <a:rPr lang="ru-RU" b="1" baseline="-25000" dirty="0"/>
              <a:t>2</a:t>
            </a:r>
            <a:r>
              <a:rPr lang="en-US" b="1" dirty="0"/>
              <a:t>PO</a:t>
            </a:r>
            <a:r>
              <a:rPr lang="ru-RU" b="1" baseline="-25000" dirty="0"/>
              <a:t>4</a:t>
            </a:r>
            <a:r>
              <a:rPr lang="ru-RU" b="1" dirty="0"/>
              <a:t> – </a:t>
            </a:r>
            <a:r>
              <a:rPr lang="ru-RU" b="1" dirty="0" err="1">
                <a:solidFill>
                  <a:srgbClr val="800000"/>
                </a:solidFill>
              </a:rPr>
              <a:t>кисле</a:t>
            </a:r>
            <a:r>
              <a:rPr lang="ru-RU" b="1" dirty="0"/>
              <a:t>, в </a:t>
            </a:r>
            <a:r>
              <a:rPr lang="en-US" b="1" dirty="0" err="1"/>
              <a:t>NaHCO</a:t>
            </a:r>
            <a:r>
              <a:rPr lang="ru-RU" b="1" baseline="-25000" dirty="0"/>
              <a:t>3</a:t>
            </a:r>
            <a:r>
              <a:rPr lang="ru-RU" b="1" dirty="0"/>
              <a:t> – </a:t>
            </a:r>
            <a:r>
              <a:rPr lang="ru-RU" b="1" dirty="0" err="1">
                <a:solidFill>
                  <a:srgbClr val="009900"/>
                </a:solidFill>
              </a:rPr>
              <a:t>слаболужне</a:t>
            </a:r>
            <a:r>
              <a:rPr lang="ru-RU" b="1" dirty="0">
                <a:solidFill>
                  <a:srgbClr val="009900"/>
                </a:solidFill>
              </a:rPr>
              <a:t>,</a:t>
            </a:r>
            <a:r>
              <a:rPr lang="ru-RU" b="1" dirty="0"/>
              <a:t> а в </a:t>
            </a:r>
            <a:r>
              <a:rPr lang="en-US" b="1" dirty="0"/>
              <a:t>Na</a:t>
            </a:r>
            <a:r>
              <a:rPr lang="ru-RU" b="1" baseline="-25000" dirty="0"/>
              <a:t>2</a:t>
            </a:r>
            <a:r>
              <a:rPr lang="en-US" b="1" dirty="0"/>
              <a:t>CO</a:t>
            </a:r>
            <a:r>
              <a:rPr lang="ru-RU" b="1" baseline="-25000" dirty="0"/>
              <a:t>3 </a:t>
            </a:r>
            <a:r>
              <a:rPr lang="ru-RU" b="1" dirty="0"/>
              <a:t>(</a:t>
            </a:r>
            <a:r>
              <a:rPr lang="ru-RU" dirty="0"/>
              <a:t>технична сода</a:t>
            </a:r>
            <a:r>
              <a:rPr lang="ru-RU" b="1" dirty="0"/>
              <a:t>) – </a:t>
            </a:r>
            <a:r>
              <a:rPr lang="ru-RU" b="1" dirty="0" err="1">
                <a:solidFill>
                  <a:srgbClr val="006600"/>
                </a:solidFill>
              </a:rPr>
              <a:t>сильнолужне</a:t>
            </a:r>
            <a:r>
              <a:rPr lang="ru-RU" b="1" dirty="0">
                <a:solidFill>
                  <a:srgbClr val="006600"/>
                </a:solidFill>
              </a:rPr>
              <a:t>.</a:t>
            </a:r>
          </a:p>
          <a:p>
            <a:pPr eaLnBrk="1" hangingPunct="1"/>
            <a:r>
              <a:rPr lang="ru-RU" b="1" dirty="0"/>
              <a:t>	</a:t>
            </a:r>
            <a:endParaRPr lang="en-US" b="1" dirty="0"/>
          </a:p>
          <a:p>
            <a:pPr eaLnBrk="1" hangingPunct="1"/>
            <a:r>
              <a:rPr lang="en-US" b="1" dirty="0"/>
              <a:t>	</a:t>
            </a:r>
            <a:r>
              <a:rPr lang="ru-RU" b="1" dirty="0" err="1"/>
              <a:t>Знаючи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до складу </a:t>
            </a:r>
            <a:r>
              <a:rPr lang="ru-RU" b="1" dirty="0" err="1"/>
              <a:t>плазми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 err="1"/>
              <a:t>входять</a:t>
            </a:r>
            <a:r>
              <a:rPr lang="ru-RU" b="1" dirty="0"/>
              <a:t> </a:t>
            </a:r>
            <a:r>
              <a:rPr lang="ru-RU" b="1" dirty="0" err="1"/>
              <a:t>розчинні</a:t>
            </a:r>
            <a:r>
              <a:rPr lang="ru-RU" b="1" dirty="0"/>
              <a:t> </a:t>
            </a:r>
            <a:r>
              <a:rPr lang="ru-RU" b="1" dirty="0" err="1"/>
              <a:t>солі</a:t>
            </a:r>
            <a:r>
              <a:rPr lang="ru-RU" b="1" dirty="0"/>
              <a:t>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виходячи</a:t>
            </a:r>
            <a:r>
              <a:rPr lang="ru-RU" b="1" dirty="0">
                <a:solidFill>
                  <a:schemeClr val="tx2"/>
                </a:solidFill>
              </a:rPr>
              <a:t> з </a:t>
            </a:r>
            <a:r>
              <a:rPr lang="ru-RU" b="1" dirty="0" err="1">
                <a:solidFill>
                  <a:schemeClr val="tx2"/>
                </a:solidFill>
              </a:rPr>
              <a:t>вищевикладеного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можна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стверджувати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що</a:t>
            </a:r>
            <a:r>
              <a:rPr lang="ru-RU" b="1" dirty="0">
                <a:solidFill>
                  <a:schemeClr val="tx2"/>
                </a:solidFill>
              </a:rPr>
              <a:t> через </a:t>
            </a:r>
            <a:r>
              <a:rPr lang="ru-RU" b="1" dirty="0" err="1">
                <a:solidFill>
                  <a:schemeClr val="tx2"/>
                </a:solidFill>
              </a:rPr>
              <a:t>сильний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гідроліз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основним</a:t>
            </a:r>
            <a:r>
              <a:rPr lang="ru-RU" b="1" dirty="0">
                <a:solidFill>
                  <a:schemeClr val="tx2"/>
                </a:solidFill>
              </a:rPr>
              <a:t> компонентом є </a:t>
            </a:r>
            <a:r>
              <a:rPr lang="ru-RU" b="1" dirty="0">
                <a:solidFill>
                  <a:srgbClr val="800000"/>
                </a:solidFill>
              </a:rPr>
              <a:t>НСО</a:t>
            </a:r>
            <a:r>
              <a:rPr lang="ru-RU" b="1" baseline="-25000" dirty="0">
                <a:solidFill>
                  <a:srgbClr val="800000"/>
                </a:solidFill>
              </a:rPr>
              <a:t>3</a:t>
            </a:r>
            <a:r>
              <a:rPr lang="ru-RU" b="1" baseline="30000" dirty="0">
                <a:solidFill>
                  <a:srgbClr val="800000"/>
                </a:solidFill>
              </a:rPr>
              <a:t>- </a:t>
            </a:r>
            <a:r>
              <a:rPr lang="ru-RU" b="1" dirty="0"/>
              <a:t>. </a:t>
            </a:r>
          </a:p>
          <a:p>
            <a:pPr eaLnBrk="1" hangingPunct="1"/>
            <a:r>
              <a:rPr lang="ru-RU" b="1" dirty="0"/>
              <a:t>	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26355"/>
              </p:ext>
            </p:extLst>
          </p:nvPr>
        </p:nvGraphicFramePr>
        <p:xfrm>
          <a:off x="4557262" y="2132856"/>
          <a:ext cx="1130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5" name="Формула" r:id="rId3" imgW="482391" imgH="241195" progId="Equation.3">
                  <p:embed/>
                </p:oleObj>
              </mc:Choice>
              <mc:Fallback>
                <p:oleObj name="Формула" r:id="rId3" imgW="482391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262" y="2132856"/>
                        <a:ext cx="11303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2339975" y="2997200"/>
          <a:ext cx="2286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6" name="Формула" r:id="rId5" imgW="1168400" imgH="279400" progId="Equation.3">
                  <p:embed/>
                </p:oleObj>
              </mc:Choice>
              <mc:Fallback>
                <p:oleObj name="Формула" r:id="rId5" imgW="1168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997200"/>
                        <a:ext cx="2286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6" name="Object 7"/>
          <p:cNvGraphicFramePr>
            <a:graphicFrameLocks noChangeAspect="1"/>
          </p:cNvGraphicFramePr>
          <p:nvPr/>
        </p:nvGraphicFramePr>
        <p:xfrm>
          <a:off x="6372225" y="2924175"/>
          <a:ext cx="2246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7" name="Формула" r:id="rId7" imgW="1244600" imgH="419100" progId="Equation.3">
                  <p:embed/>
                </p:oleObj>
              </mc:Choice>
              <mc:Fallback>
                <p:oleObj name="Формула" r:id="rId7" imgW="12446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924175"/>
                        <a:ext cx="2246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479715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NB!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	</a:t>
            </a:r>
            <a:endParaRPr lang="ru-RU" sz="4000" b="1">
              <a:solidFill>
                <a:srgbClr val="8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 dirty="0" err="1">
                <a:solidFill>
                  <a:srgbClr val="0000CC"/>
                </a:solidFill>
              </a:rPr>
              <a:t>Механізми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розвитку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розладів</a:t>
            </a:r>
            <a:r>
              <a:rPr lang="ru-RU" sz="2000" b="1" i="1" dirty="0">
                <a:solidFill>
                  <a:srgbClr val="0000CC"/>
                </a:solidFill>
              </a:rPr>
              <a:t>  кислотно-</a:t>
            </a:r>
            <a:r>
              <a:rPr lang="ru-RU" sz="2000" b="1" i="1" dirty="0" err="1">
                <a:solidFill>
                  <a:srgbClr val="0000CC"/>
                </a:solidFill>
              </a:rPr>
              <a:t>лужного</a:t>
            </a:r>
            <a:r>
              <a:rPr lang="ru-RU" sz="2000" b="1" i="1" dirty="0">
                <a:solidFill>
                  <a:srgbClr val="0000CC"/>
                </a:solidFill>
              </a:rPr>
              <a:t> стану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800000"/>
                </a:solidFill>
              </a:rPr>
              <a:t>Метаболический ацидоз: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 err="1">
                <a:solidFill>
                  <a:schemeClr val="tx2"/>
                </a:solidFill>
              </a:rPr>
              <a:t>введення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утворення</a:t>
            </a:r>
            <a:r>
              <a:rPr lang="ru-RU" b="1" dirty="0">
                <a:solidFill>
                  <a:schemeClr val="tx2"/>
                </a:solidFill>
              </a:rPr>
              <a:t> кислот (</a:t>
            </a:r>
            <a:r>
              <a:rPr lang="ru-RU" b="1" dirty="0" err="1">
                <a:solidFill>
                  <a:schemeClr val="tx2"/>
                </a:solidFill>
              </a:rPr>
              <a:t>кетонокислот</a:t>
            </a:r>
            <a:r>
              <a:rPr lang="ru-RU" b="1" dirty="0">
                <a:solidFill>
                  <a:schemeClr val="tx2"/>
                </a:solidFill>
              </a:rPr>
              <a:t> при </a:t>
            </a:r>
            <a:r>
              <a:rPr lang="ru-RU" b="1" dirty="0" err="1">
                <a:solidFill>
                  <a:schemeClr val="tx2"/>
                </a:solidFill>
              </a:rPr>
              <a:t>голодуванні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діабеті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молочна</a:t>
            </a:r>
            <a:r>
              <a:rPr lang="ru-RU" b="1" dirty="0">
                <a:solidFill>
                  <a:schemeClr val="tx2"/>
                </a:solidFill>
              </a:rPr>
              <a:t> кислота при </a:t>
            </a:r>
            <a:r>
              <a:rPr lang="ru-RU" b="1" dirty="0" err="1">
                <a:solidFill>
                  <a:schemeClr val="tx2"/>
                </a:solidFill>
              </a:rPr>
              <a:t>шоці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сірчана</a:t>
            </a:r>
            <a:r>
              <a:rPr lang="ru-RU" b="1" dirty="0">
                <a:solidFill>
                  <a:schemeClr val="tx2"/>
                </a:solidFill>
              </a:rPr>
              <a:t> кислота при </a:t>
            </a:r>
            <a:r>
              <a:rPr lang="ru-RU" b="1" dirty="0" err="1">
                <a:solidFill>
                  <a:schemeClr val="tx2"/>
                </a:solidFill>
              </a:rPr>
              <a:t>посиленому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катаболізмі</a:t>
            </a:r>
            <a:r>
              <a:rPr lang="ru-RU" b="1" dirty="0">
                <a:solidFill>
                  <a:schemeClr val="tx2"/>
                </a:solidFill>
              </a:rPr>
              <a:t>);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 err="1">
                <a:solidFill>
                  <a:schemeClr val="tx2"/>
                </a:solidFill>
              </a:rPr>
              <a:t>неповне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видалення</a:t>
            </a:r>
            <a:r>
              <a:rPr lang="ru-RU" b="1" dirty="0">
                <a:solidFill>
                  <a:schemeClr val="tx2"/>
                </a:solidFill>
              </a:rPr>
              <a:t> кислот при </a:t>
            </a:r>
            <a:r>
              <a:rPr lang="ru-RU" b="1" dirty="0" err="1">
                <a:solidFill>
                  <a:schemeClr val="tx2"/>
                </a:solidFill>
              </a:rPr>
              <a:t>нирковій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недостатності</a:t>
            </a:r>
            <a:r>
              <a:rPr lang="ru-RU" b="1" dirty="0">
                <a:solidFill>
                  <a:schemeClr val="tx2"/>
                </a:solidFill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 err="1">
                <a:solidFill>
                  <a:schemeClr val="tx2"/>
                </a:solidFill>
              </a:rPr>
              <a:t>надмірна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втрата</a:t>
            </a:r>
            <a:r>
              <a:rPr lang="ru-RU" b="1" dirty="0">
                <a:solidFill>
                  <a:schemeClr val="tx2"/>
                </a:solidFill>
              </a:rPr>
              <a:t> 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 </a:t>
            </a:r>
            <a:r>
              <a:rPr lang="ru-RU" b="1" dirty="0">
                <a:solidFill>
                  <a:schemeClr val="tx2"/>
                </a:solidFill>
              </a:rPr>
              <a:t>в </a:t>
            </a:r>
            <a:r>
              <a:rPr lang="ru-RU" b="1" dirty="0" err="1">
                <a:solidFill>
                  <a:schemeClr val="tx2"/>
                </a:solidFill>
              </a:rPr>
              <a:t>результаті</a:t>
            </a:r>
            <a:r>
              <a:rPr lang="ru-RU" b="1" dirty="0">
                <a:solidFill>
                  <a:schemeClr val="tx2"/>
                </a:solidFill>
              </a:rPr>
              <a:t> проносу, </a:t>
            </a:r>
            <a:r>
              <a:rPr lang="ru-RU" b="1" dirty="0" err="1">
                <a:solidFill>
                  <a:schemeClr val="tx2"/>
                </a:solidFill>
              </a:rPr>
              <a:t>коліту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виразки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кишківника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C00000"/>
                </a:solidFill>
              </a:rPr>
              <a:t>NB!  </a:t>
            </a:r>
            <a:r>
              <a:rPr lang="ru-RU" b="1" dirty="0" err="1">
                <a:solidFill>
                  <a:srgbClr val="006600"/>
                </a:solidFill>
              </a:rPr>
              <a:t>Компенсація</a:t>
            </a:r>
            <a:r>
              <a:rPr lang="ru-RU" b="1" dirty="0">
                <a:solidFill>
                  <a:srgbClr val="006600"/>
                </a:solidFill>
              </a:rPr>
              <a:t>: </a:t>
            </a:r>
            <a:r>
              <a:rPr lang="ru-RU" b="1" dirty="0" err="1">
                <a:solidFill>
                  <a:schemeClr val="tx2"/>
                </a:solidFill>
              </a:rPr>
              <a:t>нейтралізація</a:t>
            </a:r>
            <a:r>
              <a:rPr lang="ru-RU" b="1" dirty="0">
                <a:solidFill>
                  <a:schemeClr val="tx2"/>
                </a:solidFill>
              </a:rPr>
              <a:t> Н</a:t>
            </a:r>
            <a:r>
              <a:rPr lang="ru-RU" b="1" baseline="30000" dirty="0">
                <a:solidFill>
                  <a:schemeClr val="tx2"/>
                </a:solidFill>
              </a:rPr>
              <a:t>+ </a:t>
            </a:r>
            <a:r>
              <a:rPr lang="ru-RU" b="1" dirty="0" err="1">
                <a:solidFill>
                  <a:schemeClr val="tx2"/>
                </a:solidFill>
              </a:rPr>
              <a:t>іонами</a:t>
            </a:r>
            <a:r>
              <a:rPr lang="ru-RU" b="1" dirty="0">
                <a:solidFill>
                  <a:schemeClr val="tx2"/>
                </a:solidFill>
              </a:rPr>
              <a:t> 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 </a:t>
            </a:r>
            <a:r>
              <a:rPr lang="ru-RU" b="1" dirty="0">
                <a:solidFill>
                  <a:schemeClr val="tx2"/>
                </a:solidFill>
              </a:rPr>
              <a:t> і </a:t>
            </a:r>
            <a:r>
              <a:rPr lang="ru-RU" b="1" dirty="0" err="1">
                <a:solidFill>
                  <a:schemeClr val="tx2"/>
                </a:solidFill>
              </a:rPr>
              <a:t>посилення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легеневої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вентиляції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800000"/>
                </a:solidFill>
              </a:rPr>
              <a:t>	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 err="1">
                <a:solidFill>
                  <a:srgbClr val="800000"/>
                </a:solidFill>
              </a:rPr>
              <a:t>Метаболічний</a:t>
            </a:r>
            <a:r>
              <a:rPr lang="ru-RU" b="1" dirty="0">
                <a:solidFill>
                  <a:srgbClr val="800000"/>
                </a:solidFill>
              </a:rPr>
              <a:t> алкалоз: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- </a:t>
            </a:r>
            <a:r>
              <a:rPr lang="ru-RU" b="1" dirty="0" err="1">
                <a:solidFill>
                  <a:schemeClr val="tx2"/>
                </a:solidFill>
              </a:rPr>
              <a:t>втрата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en-US" b="1" baseline="30000" dirty="0">
                <a:solidFill>
                  <a:schemeClr val="tx2"/>
                </a:solidFill>
              </a:rPr>
              <a:t>+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err="1">
                <a:solidFill>
                  <a:schemeClr val="tx2"/>
                </a:solidFill>
              </a:rPr>
              <a:t>висока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кишкова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непрохідність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блювання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ін</a:t>
            </a:r>
            <a:r>
              <a:rPr lang="ru-RU" dirty="0">
                <a:solidFill>
                  <a:schemeClr val="tx2"/>
                </a:solidFill>
              </a:rPr>
              <a:t>.);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 err="1">
                <a:solidFill>
                  <a:schemeClr val="tx2"/>
                </a:solidFill>
              </a:rPr>
              <a:t>збільшення</a:t>
            </a:r>
            <a:r>
              <a:rPr lang="ru-RU" b="1" dirty="0">
                <a:solidFill>
                  <a:schemeClr val="tx2"/>
                </a:solidFill>
              </a:rPr>
              <a:t> концентраціїНСО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втрата</a:t>
            </a:r>
            <a:r>
              <a:rPr lang="ru-RU" dirty="0">
                <a:solidFill>
                  <a:schemeClr val="tx2"/>
                </a:solidFill>
              </a:rPr>
              <a:t> води, </a:t>
            </a:r>
            <a:r>
              <a:rPr lang="ru-RU" dirty="0" err="1">
                <a:solidFill>
                  <a:schemeClr val="tx2"/>
                </a:solidFill>
              </a:rPr>
              <a:t>введення</a:t>
            </a:r>
            <a:r>
              <a:rPr lang="ru-RU" dirty="0">
                <a:solidFill>
                  <a:schemeClr val="tx2"/>
                </a:solidFill>
              </a:rPr>
              <a:t> солей </a:t>
            </a:r>
            <a:r>
              <a:rPr lang="ru-RU" dirty="0" err="1">
                <a:solidFill>
                  <a:schemeClr val="tx2"/>
                </a:solidFill>
              </a:rPr>
              <a:t>органічних</a:t>
            </a:r>
            <a:r>
              <a:rPr lang="ru-RU" dirty="0">
                <a:solidFill>
                  <a:schemeClr val="tx2"/>
                </a:solidFill>
              </a:rPr>
              <a:t> кислот, </a:t>
            </a:r>
            <a:r>
              <a:rPr lang="ru-RU" dirty="0" err="1">
                <a:solidFill>
                  <a:schemeClr val="tx2"/>
                </a:solidFill>
              </a:rPr>
              <a:t>які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метаболізуються</a:t>
            </a:r>
            <a:r>
              <a:rPr lang="ru-RU" dirty="0">
                <a:solidFill>
                  <a:schemeClr val="tx2"/>
                </a:solidFill>
              </a:rPr>
              <a:t> за </a:t>
            </a:r>
            <a:r>
              <a:rPr lang="ru-RU" dirty="0" err="1">
                <a:solidFill>
                  <a:schemeClr val="tx2"/>
                </a:solidFill>
              </a:rPr>
              <a:t>поглинанням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іонів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гідрогену</a:t>
            </a:r>
            <a:r>
              <a:rPr lang="ru-RU" dirty="0">
                <a:solidFill>
                  <a:schemeClr val="tx2"/>
                </a:solidFill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NB!</a:t>
            </a:r>
            <a:r>
              <a:rPr lang="en-US" dirty="0">
                <a:solidFill>
                  <a:srgbClr val="C00000"/>
                </a:solidFill>
              </a:rPr>
              <a:t>   </a:t>
            </a:r>
            <a:r>
              <a:rPr lang="ru-RU" b="1" dirty="0" err="1">
                <a:solidFill>
                  <a:srgbClr val="006600"/>
                </a:solidFill>
              </a:rPr>
              <a:t>Компенсація</a:t>
            </a:r>
            <a:r>
              <a:rPr lang="ru-RU" b="1" dirty="0">
                <a:solidFill>
                  <a:srgbClr val="006600"/>
                </a:solidFill>
              </a:rPr>
              <a:t>: </a:t>
            </a:r>
            <a:r>
              <a:rPr lang="ru-RU" b="1" dirty="0" err="1">
                <a:solidFill>
                  <a:schemeClr val="tx2"/>
                </a:solidFill>
              </a:rPr>
              <a:t>зниження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легеневої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вентиляції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затримка</a:t>
            </a:r>
            <a:r>
              <a:rPr lang="ru-RU" dirty="0">
                <a:solidFill>
                  <a:schemeClr val="tx2"/>
                </a:solidFill>
              </a:rPr>
              <a:t> СО</a:t>
            </a:r>
            <a:r>
              <a:rPr lang="ru-RU" baseline="-25000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), </a:t>
            </a:r>
            <a:r>
              <a:rPr lang="ru-RU" b="1" dirty="0" err="1">
                <a:solidFill>
                  <a:schemeClr val="tx2"/>
                </a:solidFill>
              </a:rPr>
              <a:t>видалення</a:t>
            </a:r>
            <a:r>
              <a:rPr lang="ru-RU" b="1" dirty="0">
                <a:solidFill>
                  <a:schemeClr val="tx2"/>
                </a:solidFill>
              </a:rPr>
              <a:t> 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   </a:t>
            </a:r>
            <a:r>
              <a:rPr lang="ru-RU" b="1" dirty="0" err="1">
                <a:solidFill>
                  <a:schemeClr val="tx2"/>
                </a:solidFill>
              </a:rPr>
              <a:t>нирками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	</a:t>
            </a:r>
            <a:endParaRPr lang="ru-RU" sz="4000" b="1">
              <a:solidFill>
                <a:srgbClr val="800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9512" y="44624"/>
            <a:ext cx="91440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</a:rPr>
              <a:t>	</a:t>
            </a:r>
            <a:r>
              <a:rPr lang="ru-RU" b="1" cap="all" dirty="0" err="1">
                <a:solidFill>
                  <a:srgbClr val="006600"/>
                </a:solidFill>
              </a:rPr>
              <a:t>Дихальний</a:t>
            </a:r>
            <a:r>
              <a:rPr lang="ru-RU" b="1" cap="all" dirty="0">
                <a:solidFill>
                  <a:srgbClr val="006600"/>
                </a:solidFill>
              </a:rPr>
              <a:t> ацидоз</a:t>
            </a:r>
            <a:endParaRPr lang="en-US" b="1" cap="all" dirty="0">
              <a:solidFill>
                <a:srgbClr val="0066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rgbClr val="006600"/>
                </a:solidFill>
              </a:rPr>
              <a:t>Причини </a:t>
            </a:r>
            <a:r>
              <a:rPr lang="ru-RU" b="1" dirty="0" err="1">
                <a:solidFill>
                  <a:srgbClr val="006600"/>
                </a:solidFill>
              </a:rPr>
              <a:t>виникнення</a:t>
            </a:r>
            <a:r>
              <a:rPr lang="ru-RU" b="1" dirty="0">
                <a:solidFill>
                  <a:srgbClr val="006600"/>
                </a:solidFill>
              </a:rPr>
              <a:t>: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rgbClr val="006600"/>
                </a:solidFill>
              </a:rPr>
              <a:t>-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легень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дихальних</a:t>
            </a:r>
            <a:r>
              <a:rPr lang="ru-RU" b="1" dirty="0"/>
              <a:t> </a:t>
            </a:r>
            <a:r>
              <a:rPr lang="ru-RU" b="1" dirty="0" err="1"/>
              <a:t>шляхів</a:t>
            </a:r>
            <a:r>
              <a:rPr lang="ru-RU" b="1" dirty="0"/>
              <a:t> (</a:t>
            </a:r>
            <a:r>
              <a:rPr lang="ru-RU" b="1" dirty="0" err="1"/>
              <a:t>пневмонія</a:t>
            </a:r>
            <a:r>
              <a:rPr lang="ru-RU" b="1" dirty="0"/>
              <a:t>, набряк </a:t>
            </a:r>
            <a:r>
              <a:rPr lang="ru-RU" b="1" dirty="0" err="1"/>
              <a:t>легенів</a:t>
            </a:r>
            <a:r>
              <a:rPr lang="ru-RU" b="1" dirty="0"/>
              <a:t>, </a:t>
            </a:r>
            <a:r>
              <a:rPr lang="ru-RU" b="1" dirty="0" err="1"/>
              <a:t>сторонні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/>
              <a:t> в </a:t>
            </a:r>
            <a:r>
              <a:rPr lang="ru-RU" b="1" dirty="0" err="1"/>
              <a:t>верхніх</a:t>
            </a:r>
            <a:r>
              <a:rPr lang="ru-RU" b="1" dirty="0"/>
              <a:t> </a:t>
            </a:r>
            <a:r>
              <a:rPr lang="ru-RU" b="1" dirty="0" err="1"/>
              <a:t>дихальних</a:t>
            </a:r>
            <a:r>
              <a:rPr lang="ru-RU" b="1" dirty="0"/>
              <a:t> шляхах та </a:t>
            </a:r>
            <a:r>
              <a:rPr lang="ru-RU" b="1" dirty="0" err="1"/>
              <a:t>ін</a:t>
            </a:r>
            <a:r>
              <a:rPr lang="ru-RU" b="1" dirty="0"/>
              <a:t>.);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 err="1"/>
              <a:t>пошкодження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дихальної</a:t>
            </a:r>
            <a:r>
              <a:rPr lang="ru-RU" b="1" dirty="0"/>
              <a:t> </a:t>
            </a:r>
            <a:r>
              <a:rPr lang="ru-RU" b="1" dirty="0" err="1"/>
              <a:t>мускулатури</a:t>
            </a:r>
            <a:r>
              <a:rPr lang="ru-RU" b="1" dirty="0"/>
              <a:t>;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/>
              <a:t>- </a:t>
            </a:r>
            <a:r>
              <a:rPr lang="ru-RU" b="1" dirty="0" err="1"/>
              <a:t>пригнічення</a:t>
            </a:r>
            <a:r>
              <a:rPr lang="ru-RU" b="1" dirty="0"/>
              <a:t> </a:t>
            </a:r>
            <a:r>
              <a:rPr lang="ru-RU" b="1" dirty="0" err="1"/>
              <a:t>дихального</a:t>
            </a:r>
            <a:r>
              <a:rPr lang="ru-RU" b="1" dirty="0"/>
              <a:t> центру </a:t>
            </a:r>
            <a:r>
              <a:rPr lang="ru-RU" b="1" dirty="0" err="1"/>
              <a:t>лік.засобами</a:t>
            </a:r>
            <a:r>
              <a:rPr lang="ru-RU" b="1" dirty="0"/>
              <a:t> (в </a:t>
            </a:r>
            <a:r>
              <a:rPr lang="ru-RU" b="1" dirty="0" err="1"/>
              <a:t>т.ч</a:t>
            </a:r>
            <a:r>
              <a:rPr lang="ru-RU" b="1" dirty="0"/>
              <a:t>. наркотиками</a:t>
            </a:r>
            <a:r>
              <a:rPr lang="ru-RU" b="1" dirty="0">
                <a:solidFill>
                  <a:schemeClr val="tx2"/>
                </a:solidFill>
              </a:rPr>
              <a:t>)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cap="all" dirty="0" err="1">
                <a:solidFill>
                  <a:srgbClr val="006600"/>
                </a:solidFill>
              </a:rPr>
              <a:t>дихальний</a:t>
            </a:r>
            <a:r>
              <a:rPr lang="ru-RU" b="1" cap="all" dirty="0">
                <a:solidFill>
                  <a:srgbClr val="006600"/>
                </a:solidFill>
              </a:rPr>
              <a:t> алкалоз</a:t>
            </a:r>
            <a:r>
              <a:rPr lang="ru-RU" b="1" dirty="0">
                <a:solidFill>
                  <a:srgbClr val="006600"/>
                </a:solidFill>
              </a:rPr>
              <a:t>– 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 err="1">
                <a:solidFill>
                  <a:schemeClr val="tx2"/>
                </a:solidFill>
              </a:rPr>
              <a:t>це</a:t>
            </a:r>
            <a:r>
              <a:rPr lang="ru-RU" b="1" dirty="0">
                <a:solidFill>
                  <a:schemeClr val="tx2"/>
                </a:solidFill>
              </a:rPr>
              <a:t> не </a:t>
            </a:r>
            <a:r>
              <a:rPr lang="ru-RU" b="1" dirty="0" err="1">
                <a:solidFill>
                  <a:schemeClr val="tx2"/>
                </a:solidFill>
              </a:rPr>
              <a:t>компенсоване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підвищення</a:t>
            </a:r>
            <a:r>
              <a:rPr lang="ru-RU" b="1" dirty="0">
                <a:solidFill>
                  <a:schemeClr val="tx2"/>
                </a:solidFill>
              </a:rPr>
              <a:t> рН в </a:t>
            </a:r>
            <a:r>
              <a:rPr lang="ru-RU" b="1" dirty="0" err="1">
                <a:solidFill>
                  <a:schemeClr val="tx2"/>
                </a:solidFill>
              </a:rPr>
              <a:t>результаті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гіпервентиляції</a:t>
            </a:r>
            <a:r>
              <a:rPr lang="ru-RU" b="1" dirty="0">
                <a:solidFill>
                  <a:schemeClr val="tx2"/>
                </a:solidFill>
              </a:rPr>
              <a:t> через </a:t>
            </a:r>
            <a:r>
              <a:rPr lang="ru-RU" b="1" dirty="0" err="1">
                <a:solidFill>
                  <a:schemeClr val="tx2"/>
                </a:solidFill>
              </a:rPr>
              <a:t>гарячковий</a:t>
            </a:r>
            <a:r>
              <a:rPr lang="ru-RU" b="1" dirty="0">
                <a:solidFill>
                  <a:schemeClr val="tx2"/>
                </a:solidFill>
              </a:rPr>
              <a:t> стан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істерію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 err="1">
                <a:solidFill>
                  <a:srgbClr val="0000CC"/>
                </a:solidFill>
              </a:rPr>
              <a:t>Фізіологічні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системи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регуляції</a:t>
            </a:r>
            <a:r>
              <a:rPr lang="ru-RU" b="1" dirty="0">
                <a:solidFill>
                  <a:srgbClr val="0000CC"/>
                </a:solidFill>
              </a:rPr>
              <a:t> кислотно-основного стану </a:t>
            </a:r>
            <a:r>
              <a:rPr lang="ru-RU" b="1" dirty="0" err="1">
                <a:solidFill>
                  <a:srgbClr val="0000CC"/>
                </a:solidFill>
              </a:rPr>
              <a:t>пов'язані</a:t>
            </a:r>
            <a:r>
              <a:rPr lang="ru-RU" b="1" dirty="0">
                <a:solidFill>
                  <a:srgbClr val="0000CC"/>
                </a:solidFill>
              </a:rPr>
              <a:t> з </a:t>
            </a:r>
            <a:r>
              <a:rPr lang="ru-RU" b="1" dirty="0" err="1">
                <a:solidFill>
                  <a:srgbClr val="0000CC"/>
                </a:solidFill>
              </a:rPr>
              <a:t>функціональною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активністю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легень</a:t>
            </a:r>
            <a:r>
              <a:rPr lang="ru-RU" b="1" dirty="0">
                <a:solidFill>
                  <a:srgbClr val="0000CC"/>
                </a:solidFill>
              </a:rPr>
              <a:t> і </a:t>
            </a:r>
            <a:r>
              <a:rPr lang="ru-RU" b="1" dirty="0" err="1">
                <a:solidFill>
                  <a:srgbClr val="0000CC"/>
                </a:solidFill>
              </a:rPr>
              <a:t>нирок</a:t>
            </a:r>
            <a:r>
              <a:rPr lang="ru-RU" b="1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rgbClr val="0000CC"/>
                </a:solidFill>
              </a:rPr>
              <a:t>		</a:t>
            </a:r>
            <a:endParaRPr lang="ru-RU" b="1" dirty="0">
              <a:solidFill>
                <a:schemeClr val="tx2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chemeClr val="tx2"/>
                </a:solidFill>
              </a:rPr>
              <a:t>		</a:t>
            </a: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42347"/>
            <a:ext cx="18242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39745"/>
            <a:ext cx="1907704" cy="16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53EF3E-FD6D-47B1-9016-819041F1E068}"/>
              </a:ext>
            </a:extLst>
          </p:cNvPr>
          <p:cNvSpPr txBox="1"/>
          <p:nvPr/>
        </p:nvSpPr>
        <p:spPr>
          <a:xfrm>
            <a:off x="3275856" y="321310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b="1" dirty="0" err="1">
                <a:solidFill>
                  <a:srgbClr val="0000CC"/>
                </a:solidFill>
              </a:rPr>
              <a:t>Легені</a:t>
            </a:r>
            <a:r>
              <a:rPr lang="ru-RU" b="1" dirty="0">
                <a:solidFill>
                  <a:srgbClr val="0000CC"/>
                </a:solidFill>
              </a:rPr>
              <a:t>: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утворення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оксигемоглобіну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звільняє</a:t>
            </a:r>
            <a:r>
              <a:rPr lang="ru-RU" b="1" dirty="0">
                <a:solidFill>
                  <a:schemeClr val="tx2"/>
                </a:solidFill>
              </a:rPr>
              <a:t> Н</a:t>
            </a:r>
            <a:r>
              <a:rPr lang="ru-RU" b="1" baseline="30000" dirty="0">
                <a:solidFill>
                  <a:schemeClr val="tx2"/>
                </a:solidFill>
              </a:rPr>
              <a:t>+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який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зв'язується</a:t>
            </a:r>
            <a:r>
              <a:rPr lang="ru-RU" b="1" dirty="0">
                <a:solidFill>
                  <a:schemeClr val="tx2"/>
                </a:solidFill>
              </a:rPr>
              <a:t> з 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утворюючи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Н</a:t>
            </a:r>
            <a:r>
              <a:rPr lang="ru-RU" b="1" baseline="-25000" dirty="0">
                <a:solidFill>
                  <a:srgbClr val="000000"/>
                </a:solidFill>
              </a:rPr>
              <a:t>2</a:t>
            </a:r>
            <a:r>
              <a:rPr lang="ru-RU" b="1" dirty="0">
                <a:solidFill>
                  <a:srgbClr val="000000"/>
                </a:solidFill>
              </a:rPr>
              <a:t>СО</a:t>
            </a:r>
            <a:r>
              <a:rPr lang="ru-RU" b="1" baseline="-25000" dirty="0">
                <a:solidFill>
                  <a:srgbClr val="000000"/>
                </a:solidFill>
              </a:rPr>
              <a:t>3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tx2"/>
                </a:solidFill>
              </a:rPr>
              <a:t>Під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дією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карбоангідрази</a:t>
            </a:r>
            <a:r>
              <a:rPr lang="ru-RU" b="1" dirty="0">
                <a:solidFill>
                  <a:schemeClr val="tx2"/>
                </a:solidFill>
              </a:rPr>
              <a:t> вона </a:t>
            </a:r>
            <a:r>
              <a:rPr lang="ru-RU" b="1" dirty="0" err="1">
                <a:solidFill>
                  <a:schemeClr val="tx2"/>
                </a:solidFill>
              </a:rPr>
              <a:t>розпадається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chemeClr val="tx2"/>
                </a:solidFill>
              </a:rPr>
              <a:t>на СО</a:t>
            </a:r>
            <a:r>
              <a:rPr lang="ru-RU" b="1" baseline="-25000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 и Н</a:t>
            </a:r>
            <a:r>
              <a:rPr lang="ru-RU" b="1" baseline="-25000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О.  Н</a:t>
            </a:r>
            <a:r>
              <a:rPr lang="ru-RU" b="1" baseline="30000" dirty="0">
                <a:solidFill>
                  <a:schemeClr val="tx2"/>
                </a:solidFill>
              </a:rPr>
              <a:t>+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виявляється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зв'язаним</a:t>
            </a:r>
            <a:r>
              <a:rPr lang="ru-RU" b="1" dirty="0">
                <a:solidFill>
                  <a:schemeClr val="tx2"/>
                </a:solidFill>
              </a:rPr>
              <a:t> в </a:t>
            </a:r>
            <a:r>
              <a:rPr lang="ru-RU" b="1" dirty="0">
                <a:solidFill>
                  <a:srgbClr val="000000"/>
                </a:solidFill>
              </a:rPr>
              <a:t>Н</a:t>
            </a:r>
            <a:r>
              <a:rPr lang="ru-RU" b="1" baseline="-25000" dirty="0">
                <a:solidFill>
                  <a:srgbClr val="000000"/>
                </a:solidFill>
              </a:rPr>
              <a:t>2</a:t>
            </a:r>
            <a:r>
              <a:rPr lang="ru-RU" b="1" dirty="0">
                <a:solidFill>
                  <a:srgbClr val="000000"/>
                </a:solidFill>
              </a:rPr>
              <a:t>О  </a:t>
            </a:r>
            <a:r>
              <a:rPr lang="ru-RU" b="1" dirty="0">
                <a:solidFill>
                  <a:schemeClr val="tx2"/>
                </a:solidFill>
              </a:rPr>
              <a:t>і </a:t>
            </a:r>
            <a:r>
              <a:rPr lang="ru-RU" b="1" dirty="0" err="1">
                <a:solidFill>
                  <a:schemeClr val="tx2"/>
                </a:solidFill>
              </a:rPr>
              <a:t>відбувається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активне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видалення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НСО</a:t>
            </a:r>
            <a:r>
              <a:rPr lang="ru-RU" b="1" baseline="-25000" dirty="0">
                <a:solidFill>
                  <a:srgbClr val="000000"/>
                </a:solidFill>
              </a:rPr>
              <a:t>3</a:t>
            </a:r>
            <a:r>
              <a:rPr lang="ru-RU" b="1" baseline="30000" dirty="0">
                <a:solidFill>
                  <a:srgbClr val="000000"/>
                </a:solidFill>
              </a:rPr>
              <a:t>-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D1CDB1-3BCC-478C-9C00-186C0AE97E02}"/>
              </a:ext>
            </a:extLst>
          </p:cNvPr>
          <p:cNvSpPr txBox="1"/>
          <p:nvPr/>
        </p:nvSpPr>
        <p:spPr>
          <a:xfrm>
            <a:off x="3491880" y="520838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b="1" dirty="0" err="1">
                <a:solidFill>
                  <a:srgbClr val="0000CC"/>
                </a:solidFill>
              </a:rPr>
              <a:t>Нирки</a:t>
            </a:r>
            <a:r>
              <a:rPr lang="ru-RU" b="1" dirty="0">
                <a:solidFill>
                  <a:srgbClr val="0000CC"/>
                </a:solidFill>
              </a:rPr>
              <a:t>: </a:t>
            </a:r>
            <a:r>
              <a:rPr lang="ru-RU" b="1" dirty="0" err="1"/>
              <a:t>видаляють</a:t>
            </a:r>
            <a:r>
              <a:rPr lang="ru-RU" b="1" dirty="0"/>
              <a:t> </a:t>
            </a:r>
            <a:r>
              <a:rPr lang="ru-RU" b="1" dirty="0" err="1"/>
              <a:t>гідроген</a:t>
            </a:r>
            <a:r>
              <a:rPr lang="ru-RU" b="1" dirty="0"/>
              <a:t> і </a:t>
            </a:r>
            <a:r>
              <a:rPr lang="ru-RU" b="1" dirty="0" err="1"/>
              <a:t>насичують</a:t>
            </a:r>
            <a:r>
              <a:rPr lang="ru-RU" b="1" dirty="0"/>
              <a:t> плазму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>
                <a:solidFill>
                  <a:srgbClr val="000000"/>
                </a:solidFill>
              </a:rPr>
              <a:t>НСО</a:t>
            </a:r>
            <a:r>
              <a:rPr lang="ru-RU" b="1" baseline="-25000" dirty="0">
                <a:solidFill>
                  <a:srgbClr val="000000"/>
                </a:solidFill>
              </a:rPr>
              <a:t>3</a:t>
            </a:r>
            <a:r>
              <a:rPr lang="ru-RU" b="1" baseline="30000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chemeClr val="tx2"/>
                </a:solidFill>
              </a:rPr>
              <a:t>(за </a:t>
            </a:r>
            <a:r>
              <a:rPr lang="ru-RU" b="1" dirty="0" err="1">
                <a:solidFill>
                  <a:schemeClr val="tx2"/>
                </a:solidFill>
              </a:rPr>
              <a:t>участю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карбоангідрази</a:t>
            </a:r>
            <a:r>
              <a:rPr lang="ru-RU" b="1" dirty="0">
                <a:solidFill>
                  <a:schemeClr val="tx2"/>
                </a:solidFill>
              </a:rPr>
              <a:t> - </a:t>
            </a:r>
            <a:r>
              <a:rPr lang="ru-RU" b="1" dirty="0" err="1">
                <a:solidFill>
                  <a:schemeClr val="tx2"/>
                </a:solidFill>
              </a:rPr>
              <a:t>гідратація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метаболічного</a:t>
            </a:r>
            <a:r>
              <a:rPr lang="ru-RU" b="1" dirty="0">
                <a:solidFill>
                  <a:schemeClr val="tx2"/>
                </a:solidFill>
              </a:rPr>
              <a:t> СО</a:t>
            </a:r>
            <a:r>
              <a:rPr lang="ru-RU" b="1" baseline="-25000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 ЛЕКЦІЇ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22" y="836712"/>
            <a:ext cx="9116277" cy="590465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err="1"/>
              <a:t>Електролітична</a:t>
            </a:r>
            <a:r>
              <a:rPr lang="ru-RU" sz="2400" dirty="0"/>
              <a:t> </a:t>
            </a:r>
            <a:r>
              <a:rPr lang="ru-RU" sz="2400" dirty="0" err="1"/>
              <a:t>дисоціація</a:t>
            </a:r>
            <a:r>
              <a:rPr lang="ru-RU" sz="2400" dirty="0"/>
              <a:t>.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електролітичної</a:t>
            </a:r>
            <a:r>
              <a:rPr lang="ru-RU" sz="2400" dirty="0"/>
              <a:t> </a:t>
            </a:r>
            <a:r>
              <a:rPr lang="ru-RU" sz="2400" dirty="0" err="1"/>
              <a:t>дисоціації</a:t>
            </a:r>
            <a:r>
              <a:rPr lang="ru-RU" sz="2400" dirty="0"/>
              <a:t>. Константа </a:t>
            </a:r>
            <a:r>
              <a:rPr lang="ru-RU" sz="2400" dirty="0" err="1"/>
              <a:t>дисоціації</a:t>
            </a:r>
            <a:r>
              <a:rPr lang="ru-RU" sz="2400" dirty="0"/>
              <a:t>.</a:t>
            </a:r>
          </a:p>
          <a:p>
            <a:pPr marL="514350" indent="-514350">
              <a:buAutoNum type="arabicPeriod"/>
            </a:pPr>
            <a:r>
              <a:rPr lang="ru-RU" sz="2400" dirty="0" err="1"/>
              <a:t>Іонний</a:t>
            </a:r>
            <a:r>
              <a:rPr lang="ru-RU" sz="2400" dirty="0"/>
              <a:t> </a:t>
            </a:r>
            <a:r>
              <a:rPr lang="ru-RU" sz="2400" dirty="0" err="1"/>
              <a:t>добуток</a:t>
            </a:r>
            <a:r>
              <a:rPr lang="ru-RU" sz="2400" dirty="0"/>
              <a:t> води. рН.</a:t>
            </a:r>
          </a:p>
          <a:p>
            <a:pPr marL="514350" indent="-514350">
              <a:buAutoNum type="arabicPeriod"/>
            </a:pPr>
            <a:r>
              <a:rPr lang="ru-RU" sz="2400" dirty="0" err="1"/>
              <a:t>Розрахунок</a:t>
            </a:r>
            <a:r>
              <a:rPr lang="ru-RU" sz="2400" dirty="0"/>
              <a:t> рН </a:t>
            </a:r>
            <a:r>
              <a:rPr lang="ru-RU" sz="2400" dirty="0" err="1"/>
              <a:t>розчинів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3.1. </a:t>
            </a:r>
            <a:r>
              <a:rPr lang="ru-RU" sz="2400" dirty="0" err="1"/>
              <a:t>Сильні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 і </a:t>
            </a:r>
            <a:r>
              <a:rPr lang="ru-RU" sz="2400" dirty="0" err="1"/>
              <a:t>основи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3.2. </a:t>
            </a:r>
            <a:r>
              <a:rPr lang="ru-RU" sz="2400" dirty="0" err="1"/>
              <a:t>Слабкі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 і </a:t>
            </a:r>
            <a:r>
              <a:rPr lang="ru-RU" sz="2400" dirty="0" err="1"/>
              <a:t>основи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3.3. </a:t>
            </a:r>
            <a:r>
              <a:rPr lang="ru-RU" sz="2400" dirty="0" err="1"/>
              <a:t>Солі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4. </a:t>
            </a:r>
            <a:r>
              <a:rPr lang="ru-RU" sz="2400" dirty="0" err="1"/>
              <a:t>Метаболічні</a:t>
            </a:r>
            <a:r>
              <a:rPr lang="ru-RU" sz="2400" dirty="0"/>
              <a:t> ацидоз і алкалоз. </a:t>
            </a:r>
            <a:r>
              <a:rPr lang="ru-RU" sz="2400" dirty="0" err="1"/>
              <a:t>Дихальні</a:t>
            </a:r>
            <a:r>
              <a:rPr lang="ru-RU" sz="2400" dirty="0"/>
              <a:t> ацидоз і алкалоз.</a:t>
            </a:r>
          </a:p>
          <a:p>
            <a:pPr marL="0" indent="0">
              <a:buNone/>
            </a:pPr>
            <a:r>
              <a:rPr lang="ru-RU" sz="2400" dirty="0"/>
              <a:t>5. </a:t>
            </a:r>
            <a:r>
              <a:rPr lang="ru-RU" sz="2400" dirty="0" err="1"/>
              <a:t>Буферні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/>
              <a:t>буферних</a:t>
            </a:r>
            <a:r>
              <a:rPr lang="ru-RU" sz="2400" dirty="0"/>
              <a:t> </a:t>
            </a:r>
            <a:r>
              <a:rPr lang="ru-RU" sz="2400" dirty="0" err="1"/>
              <a:t>розчинів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6. </a:t>
            </a:r>
            <a:r>
              <a:rPr lang="ru-RU" sz="2400" dirty="0" err="1"/>
              <a:t>Буферна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7. </a:t>
            </a:r>
            <a:r>
              <a:rPr lang="ru-RU" sz="2400" dirty="0" err="1"/>
              <a:t>Буферні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8. </a:t>
            </a:r>
            <a:r>
              <a:rPr lang="ru-RU" sz="2400" dirty="0" err="1"/>
              <a:t>Буферна</a:t>
            </a:r>
            <a:r>
              <a:rPr lang="ru-RU" sz="2400" dirty="0"/>
              <a:t> </a:t>
            </a:r>
            <a:r>
              <a:rPr lang="ru-RU" sz="2400" dirty="0" err="1"/>
              <a:t>ємність</a:t>
            </a:r>
            <a:r>
              <a:rPr lang="ru-RU" sz="24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" y="476672"/>
            <a:ext cx="91440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cs typeface="+mn-cs"/>
              </a:rPr>
              <a:t>	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Постійність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cs typeface="+mn-cs"/>
              </a:rPr>
              <a:t>pH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внутрішнього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середовища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організму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поряд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фізіологічними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механізмами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підтримується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фізико-хімічно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буферними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+mn-cs"/>
              </a:rPr>
              <a:t>системами.</a:t>
            </a:r>
          </a:p>
          <a:p>
            <a:pPr algn="ctr"/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Buff -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пом'якшувати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послаблювати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зіткнення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endParaRPr lang="ru-RU" sz="2400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Буферними</a:t>
            </a:r>
            <a:r>
              <a:rPr lang="ru-RU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називають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розчини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які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властивість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досить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стійко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зберігати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постійність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гідроген-іонів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, при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додаванні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деякої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кількості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або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лугу, а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також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при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розведенні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концентруванні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ctr"/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400" b="1" dirty="0" err="1">
                <a:solidFill>
                  <a:srgbClr val="000000"/>
                </a:solidFill>
                <a:cs typeface="+mn-cs"/>
              </a:rPr>
              <a:t>Здатність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стійко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зберігати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постійне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значення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рН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називається</a:t>
            </a:r>
            <a:r>
              <a:rPr lang="ru-RU" sz="2400" b="1" i="1" dirty="0">
                <a:solidFill>
                  <a:srgbClr val="C00000"/>
                </a:solidFill>
                <a:cs typeface="+mn-cs"/>
              </a:rPr>
              <a:t> буферною </a:t>
            </a:r>
            <a:r>
              <a:rPr lang="ru-RU" sz="2400" b="1" i="1" dirty="0" err="1">
                <a:solidFill>
                  <a:srgbClr val="C00000"/>
                </a:solidFill>
                <a:cs typeface="+mn-cs"/>
              </a:rPr>
              <a:t>дією</a:t>
            </a:r>
            <a:r>
              <a:rPr lang="ru-RU" sz="2400" b="1" i="1" dirty="0">
                <a:solidFill>
                  <a:srgbClr val="C00000"/>
                </a:solidFill>
                <a:cs typeface="+mn-cs"/>
              </a:rPr>
              <a:t>.</a:t>
            </a:r>
          </a:p>
          <a:p>
            <a:pPr algn="ctr"/>
            <a:endParaRPr lang="ru-RU" sz="2400" b="1" i="1" dirty="0">
              <a:solidFill>
                <a:srgbClr val="C00000"/>
              </a:solidFill>
              <a:cs typeface="+mn-cs"/>
            </a:endParaRPr>
          </a:p>
          <a:p>
            <a:r>
              <a:rPr lang="ru-RU" sz="2400" b="1" dirty="0">
                <a:solidFill>
                  <a:srgbClr val="000000"/>
                </a:solidFill>
                <a:cs typeface="+mn-cs"/>
              </a:rPr>
              <a:t>	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Розчини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що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буферну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дію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400" b="1" dirty="0" err="1">
                <a:solidFill>
                  <a:srgbClr val="C00000"/>
                </a:solidFill>
                <a:cs typeface="+mn-cs"/>
              </a:rPr>
              <a:t>буферними</a:t>
            </a:r>
            <a:r>
              <a:rPr lang="ru-RU" sz="24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+mn-cs"/>
              </a:rPr>
              <a:t>розчинами</a:t>
            </a:r>
            <a:endParaRPr lang="ru-RU" sz="2400" b="1" dirty="0">
              <a:solidFill>
                <a:srgbClr val="C000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7" y="27856"/>
            <a:ext cx="8229600" cy="664840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Буферні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49788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Типи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розчинів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</a:t>
            </a:r>
          </a:p>
          <a:p>
            <a:pPr algn="ctr"/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	                  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слабка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кислота</a:t>
            </a:r>
          </a:p>
          <a:p>
            <a:r>
              <a:rPr lang="ru-RU" sz="2400" b="1" dirty="0" err="1">
                <a:solidFill>
                  <a:srgbClr val="FF0000"/>
                </a:solidFill>
                <a:cs typeface="+mn-cs"/>
              </a:rPr>
              <a:t>Кислотні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</a:t>
            </a: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	                  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утворена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цієї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слабкою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кислотою і</a:t>
            </a:r>
          </a:p>
          <a:p>
            <a:r>
              <a:rPr lang="ru-RU" sz="2000" b="1" i="1" dirty="0">
                <a:solidFill>
                  <a:srgbClr val="000000"/>
                </a:solidFill>
                <a:cs typeface="+mn-cs"/>
              </a:rPr>
              <a:t>                                 сильною основою</a:t>
            </a:r>
          </a:p>
          <a:p>
            <a:endParaRPr lang="en-US" sz="2000" b="1" i="1" dirty="0">
              <a:solidFill>
                <a:srgbClr val="000000"/>
              </a:solidFill>
              <a:cs typeface="+mn-cs"/>
            </a:endParaRPr>
          </a:p>
          <a:p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COOH + CH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COONa 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ацетатний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буферний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</a:t>
            </a:r>
            <a:endParaRPr lang="en-US" sz="2000" b="1" dirty="0">
              <a:solidFill>
                <a:srgbClr val="000000"/>
              </a:solidFill>
              <a:cs typeface="+mn-cs"/>
            </a:endParaRPr>
          </a:p>
          <a:p>
            <a:r>
              <a:rPr lang="en-US" sz="2000" b="1" dirty="0">
                <a:solidFill>
                  <a:srgbClr val="000000"/>
                </a:solidFill>
                <a:cs typeface="+mn-cs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+ NaHCO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гідрокарбонатний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розчин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                    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слабка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основа</a:t>
            </a:r>
          </a:p>
          <a:p>
            <a:r>
              <a:rPr lang="ru-RU" sz="2400" b="1" dirty="0" err="1">
                <a:solidFill>
                  <a:srgbClr val="FF0000"/>
                </a:solidFill>
                <a:cs typeface="+mn-cs"/>
              </a:rPr>
              <a:t>Основні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 </a:t>
            </a: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                    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утворена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цією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слабкою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основою</a:t>
            </a:r>
          </a:p>
          <a:p>
            <a:r>
              <a:rPr lang="ru-RU" sz="2000" b="1" i="1" dirty="0">
                <a:solidFill>
                  <a:srgbClr val="000000"/>
                </a:solidFill>
                <a:cs typeface="+mn-cs"/>
              </a:rPr>
              <a:t>                                 і сильною кислотою</a:t>
            </a:r>
          </a:p>
          <a:p>
            <a:endParaRPr lang="en-US" sz="2000" b="1" i="1" dirty="0">
              <a:solidFill>
                <a:srgbClr val="000000"/>
              </a:solidFill>
              <a:cs typeface="+mn-cs"/>
            </a:endParaRPr>
          </a:p>
          <a:p>
            <a:r>
              <a:rPr lang="en-US" sz="2000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OH + NH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Cl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аміачний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буферний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розчин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r>
              <a:rPr lang="ru-RU" sz="2400" b="1" dirty="0" err="1">
                <a:solidFill>
                  <a:srgbClr val="FF0000"/>
                </a:solidFill>
                <a:cs typeface="+mn-cs"/>
              </a:rPr>
              <a:t>Амфолітні</a:t>
            </a:r>
            <a:r>
              <a:rPr lang="ru-RU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буферні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розчини</a:t>
            </a:r>
            <a:r>
              <a:rPr lang="uk-UA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+mn-cs"/>
              </a:rPr>
              <a:t>–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амінокислоти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та 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білки</a:t>
            </a:r>
            <a:endParaRPr lang="ru-RU" b="1" i="1" dirty="0">
              <a:solidFill>
                <a:srgbClr val="000000"/>
              </a:solidFill>
              <a:cs typeface="+mn-cs"/>
            </a:endParaRPr>
          </a:p>
          <a:p>
            <a:endParaRPr lang="ru-RU" sz="2000" b="1" i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2195513" y="1484313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2124075" y="1916113"/>
            <a:ext cx="576263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2157413" y="3967163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2089150" y="4391025"/>
            <a:ext cx="576263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-1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Процеси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які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відбуваються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в ацетатному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і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їх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вплив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один на одного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СН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СОО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Na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повністю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дисоціює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COONa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-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+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Na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+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cs typeface="+mn-cs"/>
              </a:rPr>
              <a:t>ацетат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піддається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гідролізу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як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слабкої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-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+ НОН </a:t>
            </a:r>
            <a:r>
              <a:rPr lang="ru-RU" sz="24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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С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Н + ОН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-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  <a:endParaRPr lang="ru-RU" sz="2000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400" dirty="0">
              <a:solidFill>
                <a:srgbClr val="282828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Оцтова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кислота,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дисоціює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незначній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мірі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Н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-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+ Н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+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Н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ще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більш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пригнічується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присутності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COONa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тому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недисоційованої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оцтової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можна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вважати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практично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рівною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її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початковій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 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[CH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Н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] = C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к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78748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Гідроліз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солі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також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пригнічений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наявністю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в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розчині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кислоти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.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Концентрація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ацетат-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іонів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в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буферній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суміші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практично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дорівнює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вихідній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концентрації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солі</a:t>
                </a:r>
                <a:r>
                  <a:rPr lang="ru-RU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:</a:t>
                </a:r>
              </a:p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  <a:cs typeface="+mn-cs"/>
                  </a:rPr>
                  <a:t>[CH</a:t>
                </a:r>
                <a:r>
                  <a:rPr lang="ru-RU" sz="2000" b="1" baseline="-25000" dirty="0">
                    <a:solidFill>
                      <a:srgbClr val="000000"/>
                    </a:solidFill>
                    <a:cs typeface="+mn-cs"/>
                  </a:rPr>
                  <a:t>3</a:t>
                </a:r>
                <a:r>
                  <a:rPr lang="en-US" sz="2000" b="1" dirty="0">
                    <a:solidFill>
                      <a:srgbClr val="000000"/>
                    </a:solidFill>
                    <a:cs typeface="+mn-cs"/>
                  </a:rPr>
                  <a:t>COO</a:t>
                </a:r>
                <a:r>
                  <a:rPr lang="ru-RU" sz="2000" b="1" baseline="30000" dirty="0">
                    <a:solidFill>
                      <a:srgbClr val="000000"/>
                    </a:solidFill>
                    <a:cs typeface="+mn-cs"/>
                  </a:rPr>
                  <a:t>-</a:t>
                </a:r>
                <a:r>
                  <a:rPr lang="en-US" sz="2000" b="1" dirty="0">
                    <a:solidFill>
                      <a:srgbClr val="000000"/>
                    </a:solidFill>
                    <a:cs typeface="+mn-cs"/>
                  </a:rPr>
                  <a:t>] = C</a:t>
                </a:r>
                <a:r>
                  <a:rPr lang="ru-RU" sz="2000" b="1" baseline="-25000" dirty="0">
                    <a:solidFill>
                      <a:srgbClr val="000000"/>
                    </a:solidFill>
                    <a:cs typeface="+mn-cs"/>
                  </a:rPr>
                  <a:t>с</a:t>
                </a:r>
                <a:endParaRPr lang="ru-RU" sz="2000" dirty="0">
                  <a:solidFill>
                    <a:srgbClr val="282828"/>
                  </a:solidFill>
                  <a:cs typeface="+mn-cs"/>
                </a:endParaRPr>
              </a:p>
              <a:p>
                <a:pPr algn="just"/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Відповідно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>
                    <a:solidFill>
                      <a:srgbClr val="C00000"/>
                    </a:solidFill>
                    <a:cs typeface="+mn-cs"/>
                  </a:rPr>
                  <a:t>до закону </a:t>
                </a:r>
                <a:r>
                  <a:rPr lang="ru-RU" sz="2000" b="1" dirty="0" err="1">
                    <a:solidFill>
                      <a:srgbClr val="C00000"/>
                    </a:solidFill>
                    <a:cs typeface="+mn-cs"/>
                  </a:rPr>
                  <a:t>діючих</a:t>
                </a:r>
                <a:r>
                  <a:rPr lang="ru-RU" sz="2000" b="1" dirty="0">
                    <a:solidFill>
                      <a:srgbClr val="C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C00000"/>
                    </a:solidFill>
                    <a:cs typeface="+mn-cs"/>
                  </a:rPr>
                  <a:t>мас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,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рівновага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між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продуктами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дисоціації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оцтової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кислоти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і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недісоційованими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молекулами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підпорядковується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рівнянню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:</a:t>
                </a:r>
                <a:endParaRPr lang="ru-RU" sz="2000" b="1" dirty="0">
                  <a:solidFill>
                    <a:srgbClr val="FFF909"/>
                  </a:solidFill>
                  <a:cs typeface="+mn-cs"/>
                </a:endParaRPr>
              </a:p>
              <a:p>
                <a:pPr algn="ctr"/>
                <a:endParaRPr lang="ru-RU" sz="2400" dirty="0">
                  <a:solidFill>
                    <a:srgbClr val="000000"/>
                  </a:solidFill>
                  <a:cs typeface="+mn-cs"/>
                </a:endParaRPr>
              </a:p>
              <a:p>
                <a:pPr algn="ctr"/>
                <a:endParaRPr lang="ru-RU" sz="2400" dirty="0">
                  <a:solidFill>
                    <a:srgbClr val="FF0000"/>
                  </a:solidFill>
                  <a:cs typeface="+mn-cs"/>
                </a:endParaRPr>
              </a:p>
              <a:p>
                <a:pPr algn="ctr"/>
                <a:r>
                  <a:rPr lang="ru-RU" sz="2400" dirty="0">
                    <a:solidFill>
                      <a:srgbClr val="FF0000"/>
                    </a:solidFill>
                    <a:cs typeface="+mn-cs"/>
                  </a:rPr>
                  <a:t>К</a:t>
                </a:r>
                <a:r>
                  <a:rPr lang="ru-RU" sz="24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>
                    <a:solidFill>
                      <a:srgbClr val="FF0000"/>
                    </a:solidFill>
                    <a:cs typeface="+mn-cs"/>
                  </a:rPr>
                  <a:t> - константа </a:t>
                </a:r>
                <a:r>
                  <a:rPr lang="ru-RU" sz="2400" dirty="0" err="1">
                    <a:solidFill>
                      <a:srgbClr val="FF0000"/>
                    </a:solidFill>
                    <a:cs typeface="+mn-cs"/>
                  </a:rPr>
                  <a:t>дисоціації</a:t>
                </a:r>
                <a:r>
                  <a:rPr lang="ru-RU" sz="2400" dirty="0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ru-RU" sz="2400" dirty="0" err="1">
                    <a:solidFill>
                      <a:srgbClr val="FF0000"/>
                    </a:solidFill>
                    <a:cs typeface="+mn-cs"/>
                  </a:rPr>
                  <a:t>кислоти</a:t>
                </a:r>
                <a:endParaRPr lang="ru-RU" sz="2400" dirty="0">
                  <a:solidFill>
                    <a:srgbClr val="FF0000"/>
                  </a:solidFill>
                  <a:cs typeface="+mn-cs"/>
                </a:endParaRPr>
              </a:p>
              <a:p>
                <a:pPr algn="just"/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Підставивши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загальну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концентрацію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кислоти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і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солі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в </a:t>
                </a:r>
                <a:r>
                  <a:rPr lang="uk-UA" sz="2000" b="1" dirty="0">
                    <a:solidFill>
                      <a:srgbClr val="000000"/>
                    </a:solidFill>
                    <a:cs typeface="+mn-cs"/>
                  </a:rPr>
                  <a:t>рівняння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константи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дисоціації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,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отримаємо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:</a:t>
                </a:r>
                <a:endParaRPr lang="ru-RU" sz="2000" dirty="0">
                  <a:solidFill>
                    <a:srgbClr val="000000"/>
                  </a:solidFill>
                  <a:cs typeface="+mn-cs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𝐶𝑂𝑂𝐻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𝐶𝑂𝑂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000000"/>
                  </a:solidFill>
                  <a:cs typeface="+mn-cs"/>
                </a:endParaRPr>
              </a:p>
              <a:p>
                <a:pPr algn="just"/>
                <a:r>
                  <a:rPr lang="ru-RU" sz="2000" b="1" dirty="0" err="1">
                    <a:solidFill>
                      <a:srgbClr val="FF0000"/>
                    </a:solidFill>
                    <a:cs typeface="+mn-cs"/>
                  </a:rPr>
                  <a:t>Ступінь</a:t>
                </a:r>
                <a:r>
                  <a:rPr lang="ru-RU" sz="2000" b="1" dirty="0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cs typeface="+mn-cs"/>
                  </a:rPr>
                  <a:t>електролітичної</a:t>
                </a:r>
                <a:r>
                  <a:rPr lang="ru-RU" sz="2000" b="1" dirty="0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cs typeface="+mn-cs"/>
                  </a:rPr>
                  <a:t>дисоціації</a:t>
                </a:r>
                <a:r>
                  <a:rPr lang="ru-RU" sz="2000" b="1" dirty="0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CH</a:t>
                </a:r>
                <a:r>
                  <a:rPr lang="en-US" sz="2000" baseline="-25000" dirty="0">
                    <a:solidFill>
                      <a:srgbClr val="000000"/>
                    </a:solidFill>
                    <a:cs typeface="+mn-cs"/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COOH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низька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    в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розчині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знаходяться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в основному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недисоційовані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молекули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CH</a:t>
                </a:r>
                <a:r>
                  <a:rPr lang="en-US" sz="2000" baseline="-25000" dirty="0">
                    <a:solidFill>
                      <a:srgbClr val="000000"/>
                    </a:solidFill>
                    <a:cs typeface="+mn-cs"/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COOH→Na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+mn-cs"/>
                  </a:rPr>
                  <a:t>+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+CH</a:t>
                </a:r>
                <a:r>
                  <a:rPr lang="en-US" sz="2000" baseline="-25000" dirty="0">
                    <a:solidFill>
                      <a:srgbClr val="000000"/>
                    </a:solidFill>
                    <a:cs typeface="+mn-cs"/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COO</a:t>
                </a:r>
                <a:r>
                  <a:rPr lang="en-US" sz="2000" b="1" baseline="30000" dirty="0">
                    <a:solidFill>
                      <a:srgbClr val="000000"/>
                    </a:solidFill>
                    <a:cs typeface="+mn-cs"/>
                  </a:rPr>
                  <a:t>-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, </a:t>
                </a:r>
              </a:p>
              <a:p>
                <a:pPr algn="ctr"/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це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пригнічує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дисоціацію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     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CH</a:t>
                </a:r>
                <a:r>
                  <a:rPr lang="en-US" sz="2000" baseline="-25000" dirty="0">
                    <a:solidFill>
                      <a:srgbClr val="000000"/>
                    </a:solidFill>
                    <a:cs typeface="+mn-cs"/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COOH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.</a:t>
                </a:r>
              </a:p>
              <a:p>
                <a:pPr algn="just"/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  <a:endParaRPr lang="ru-RU" sz="2000" b="1" dirty="0">
                  <a:solidFill>
                    <a:srgbClr val="000000"/>
                  </a:solidFill>
                  <a:cs typeface="+mn-cs"/>
                </a:endParaRPr>
              </a:p>
              <a:p>
                <a:pPr algn="ctr"/>
                <a:endParaRPr lang="ru-RU" sz="2000" b="1" dirty="0">
                  <a:solidFill>
                    <a:srgbClr val="FFFF00"/>
                  </a:solidFill>
                  <a:cs typeface="+mn-cs"/>
                </a:endParaRPr>
              </a:p>
              <a:p>
                <a:pPr algn="ctr"/>
                <a:r>
                  <a:rPr lang="ru-RU" sz="2000" b="1" dirty="0">
                    <a:solidFill>
                      <a:srgbClr val="FFFF00"/>
                    </a:solidFill>
                    <a:cs typeface="+mn-cs"/>
                  </a:rPr>
                  <a:t> </a:t>
                </a:r>
              </a:p>
              <a:p>
                <a:pPr algn="just"/>
                <a:endParaRPr lang="ru-RU" sz="2400" b="1" dirty="0">
                  <a:solidFill>
                    <a:srgbClr val="FFFF00"/>
                  </a:solidFill>
                  <a:cs typeface="+mn-cs"/>
                </a:endParaRPr>
              </a:p>
              <a:p>
                <a:pPr algn="ctr"/>
                <a:endParaRPr lang="ru-RU" sz="2400" b="1" dirty="0">
                  <a:solidFill>
                    <a:srgbClr val="FFFF00"/>
                  </a:solidFill>
                  <a:cs typeface="+mn-cs"/>
                </a:endParaRPr>
              </a:p>
              <a:p>
                <a:pPr algn="ctr"/>
                <a:endParaRPr lang="ru-RU" sz="2400" b="1" dirty="0">
                  <a:solidFill>
                    <a:srgbClr val="FFFF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451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7874848"/>
              </a:xfrm>
              <a:prstGeom prst="rect">
                <a:avLst/>
              </a:prstGeom>
              <a:blipFill>
                <a:blip r:embed="rId3"/>
                <a:stretch>
                  <a:fillRect l="-733" t="-38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530" name="Object 1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9440306"/>
              </p:ext>
            </p:extLst>
          </p:nvPr>
        </p:nvGraphicFramePr>
        <p:xfrm>
          <a:off x="3347864" y="1916832"/>
          <a:ext cx="317341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2" name="Формула" r:id="rId4" imgW="1587240" imgH="457200" progId="Equation.3">
                  <p:embed/>
                </p:oleObj>
              </mc:Choice>
              <mc:Fallback>
                <p:oleObj name="Формула" r:id="rId4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916832"/>
                        <a:ext cx="3173412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4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64534" name="Object 2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9367567"/>
              </p:ext>
            </p:extLst>
          </p:nvPr>
        </p:nvGraphicFramePr>
        <p:xfrm>
          <a:off x="3203848" y="5820090"/>
          <a:ext cx="185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5" name="Формула" r:id="rId9" imgW="927000" imgH="444240" progId="Equation.3">
                  <p:embed/>
                </p:oleObj>
              </mc:Choice>
              <mc:Fallback>
                <p:oleObj name="Формула" r:id="rId9" imgW="92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820090"/>
                        <a:ext cx="1854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7164288" y="4581128"/>
            <a:ext cx="504056" cy="24231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Прологарифмувавши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це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рівняння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отримаємо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ctr"/>
            <a:endParaRPr lang="ru-RU" sz="2000" dirty="0">
              <a:solidFill>
                <a:srgbClr val="282828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Після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перетворень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отримуємо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рівняння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Гендерсона-Гассельбаха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для кислотного буферного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розчину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загальному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вигляді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його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можна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представити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таким чином:</a:t>
            </a:r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Ацетатний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буфер: рН 3,7-5,6</a:t>
            </a: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</p:txBody>
      </p:sp>
      <p:graphicFrame>
        <p:nvGraphicFramePr>
          <p:cNvPr id="716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2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3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3059113" y="379413"/>
          <a:ext cx="2897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4" name="Формула" r:id="rId6" imgW="1447560" imgH="444240" progId="Equation.3">
                  <p:embed/>
                </p:oleObj>
              </mc:Choice>
              <mc:Fallback>
                <p:oleObj name="Формула" r:id="rId6" imgW="1447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79413"/>
                        <a:ext cx="28971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1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9286649"/>
              </p:ext>
            </p:extLst>
          </p:nvPr>
        </p:nvGraphicFramePr>
        <p:xfrm>
          <a:off x="2186752" y="4725144"/>
          <a:ext cx="492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5" name="Формула" r:id="rId8" imgW="2463480" imgH="419040" progId="Equation.3">
                  <p:embed/>
                </p:oleObj>
              </mc:Choice>
              <mc:Fallback>
                <p:oleObj name="Формула" r:id="rId8" imgW="246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752" y="4725144"/>
                        <a:ext cx="4927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1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87881"/>
              </p:ext>
            </p:extLst>
          </p:nvPr>
        </p:nvGraphicFramePr>
        <p:xfrm>
          <a:off x="5676900" y="2132013"/>
          <a:ext cx="28178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6" name="Формула" r:id="rId10" imgW="1409400" imgH="431640" progId="Equation.3">
                  <p:embed/>
                </p:oleObj>
              </mc:Choice>
              <mc:Fallback>
                <p:oleObj name="Формула" r:id="rId10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60000" contrast="-6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132013"/>
                        <a:ext cx="2817813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1702" name="Object 22"/>
          <p:cNvGraphicFramePr>
            <a:graphicFrameLocks noChangeAspect="1"/>
          </p:cNvGraphicFramePr>
          <p:nvPr/>
        </p:nvGraphicFramePr>
        <p:xfrm>
          <a:off x="3138488" y="3357563"/>
          <a:ext cx="30178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7" name="Формула" r:id="rId12" imgW="1117440" imgH="253800" progId="Equation.3">
                  <p:embed/>
                </p:oleObj>
              </mc:Choice>
              <mc:Fallback>
                <p:oleObj name="Формула" r:id="rId12" imgW="1117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3357563"/>
                        <a:ext cx="3017837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1706" name="Object 2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8" name="Формула" r:id="rId14" imgW="114120" imgH="215640" progId="Equation.3">
                  <p:embed/>
                </p:oleObj>
              </mc:Choice>
              <mc:Fallback>
                <p:oleObj name="Формула" r:id="rId1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0" name="Object 3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9" name="Формула" r:id="rId15" imgW="114120" imgH="215640" progId="Equation.3">
                  <p:embed/>
                </p:oleObj>
              </mc:Choice>
              <mc:Fallback>
                <p:oleObj name="Формула" r:id="rId1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2" name="Object 32"/>
          <p:cNvGraphicFramePr>
            <a:graphicFrameLocks noChangeAspect="1"/>
          </p:cNvGraphicFramePr>
          <p:nvPr/>
        </p:nvGraphicFramePr>
        <p:xfrm>
          <a:off x="1116013" y="59499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0" name="Формула" r:id="rId16" imgW="114120" imgH="215640" progId="Equation.3">
                  <p:embed/>
                </p:oleObj>
              </mc:Choice>
              <mc:Fallback>
                <p:oleObj name="Формула" r:id="rId1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99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71718" name="Rectangle 38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276475"/>
                <a:ext cx="2186752" cy="671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𝑝𝐻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i="1" dirty="0">
                  <a:solidFill>
                    <a:srgbClr val="0000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6475"/>
                <a:ext cx="2186752" cy="67114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11761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00"/>
                </a:solidFill>
                <a:cs typeface="+mn-cs"/>
              </a:rPr>
              <a:t>а</a:t>
            </a:r>
            <a:r>
              <a:rPr lang="ru-RU" dirty="0" err="1">
                <a:solidFill>
                  <a:srgbClr val="000000"/>
                </a:solidFill>
                <a:cs typeface="+mn-cs"/>
              </a:rPr>
              <a:t>бо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1840" y="2355195"/>
                <a:ext cx="2186496" cy="669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𝑝𝐻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i="1" dirty="0">
                  <a:solidFill>
                    <a:srgbClr val="0000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55195"/>
                <a:ext cx="2186496" cy="66960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5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Процеси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які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відбуваються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в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аміачному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буфері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, і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їх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вплив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один на одного:</a:t>
            </a: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i="1" dirty="0" err="1">
                <a:cs typeface="+mn-cs"/>
              </a:rPr>
              <a:t>Аміачний</a:t>
            </a:r>
            <a:r>
              <a:rPr lang="ru-RU" sz="2000" b="1" i="1" dirty="0">
                <a:cs typeface="+mn-cs"/>
              </a:rPr>
              <a:t> буфер </a:t>
            </a:r>
            <a:r>
              <a:rPr lang="ru-RU" sz="2000" b="1" i="1" dirty="0" err="1">
                <a:cs typeface="+mn-cs"/>
              </a:rPr>
              <a:t>складається</a:t>
            </a:r>
            <a:r>
              <a:rPr lang="ru-RU" sz="2000" b="1" i="1" dirty="0">
                <a:cs typeface="+mn-cs"/>
              </a:rPr>
              <a:t> з </a:t>
            </a:r>
            <a:r>
              <a:rPr lang="ru-RU" sz="2000" b="1" i="1" dirty="0" err="1">
                <a:cs typeface="+mn-cs"/>
              </a:rPr>
              <a:t>розчину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гідроксиду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амонію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i="1" dirty="0">
                <a:cs typeface="+mn-cs"/>
              </a:rPr>
              <a:t>і 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хлориду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амонію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.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Гідроксид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амонію</a:t>
            </a:r>
            <a:r>
              <a:rPr lang="ru-RU" sz="2000" b="1" i="1" dirty="0">
                <a:cs typeface="+mn-cs"/>
              </a:rPr>
              <a:t> є </a:t>
            </a:r>
            <a:r>
              <a:rPr lang="ru-RU" sz="2000" b="1" i="1" dirty="0" err="1">
                <a:cs typeface="+mn-cs"/>
              </a:rPr>
              <a:t>слабкою</a:t>
            </a:r>
            <a:r>
              <a:rPr lang="ru-RU" sz="2000" b="1" i="1" dirty="0">
                <a:cs typeface="+mn-cs"/>
              </a:rPr>
              <a:t> основою, </a:t>
            </a:r>
            <a:r>
              <a:rPr lang="ru-RU" sz="2000" b="1" i="1" dirty="0" err="1">
                <a:cs typeface="+mn-cs"/>
              </a:rPr>
              <a:t>він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частково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дисоціює</a:t>
            </a:r>
            <a:r>
              <a:rPr lang="ru-RU" sz="2000" b="1" i="1" dirty="0">
                <a:cs typeface="+mn-cs"/>
              </a:rPr>
              <a:t> на </a:t>
            </a:r>
            <a:r>
              <a:rPr lang="ru-RU" sz="2000" b="1" i="1" dirty="0" err="1">
                <a:cs typeface="+mn-cs"/>
              </a:rPr>
              <a:t>іони</a:t>
            </a:r>
            <a:r>
              <a:rPr lang="ru-RU" sz="2000" b="1" i="1" dirty="0">
                <a:cs typeface="+mn-cs"/>
              </a:rPr>
              <a:t>, хлорид </a:t>
            </a:r>
            <a:r>
              <a:rPr lang="ru-RU" sz="2000" b="1" i="1" dirty="0" err="1">
                <a:cs typeface="+mn-cs"/>
              </a:rPr>
              <a:t>амонію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дисоціює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повністю</a:t>
            </a:r>
            <a:r>
              <a:rPr lang="ru-RU" sz="2000" b="1" i="1" dirty="0">
                <a:cs typeface="+mn-cs"/>
              </a:rPr>
              <a:t>:</a:t>
            </a:r>
            <a:endParaRPr lang="ru-RU" sz="2000" b="1" dirty="0"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першої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рівноваги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записуємо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константу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другої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справедливий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вираз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</p:txBody>
      </p:sp>
      <p:graphicFrame>
        <p:nvGraphicFramePr>
          <p:cNvPr id="93218" name="Object 3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1733097"/>
              </p:ext>
            </p:extLst>
          </p:nvPr>
        </p:nvGraphicFramePr>
        <p:xfrm>
          <a:off x="3716336" y="3475542"/>
          <a:ext cx="23828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4" name="Формула" r:id="rId3" imgW="1320480" imgH="457200" progId="Equation.3">
                  <p:embed/>
                </p:oleObj>
              </mc:Choice>
              <mc:Fallback>
                <p:oleObj name="Формула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6" y="3475542"/>
                        <a:ext cx="238283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5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6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3201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7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2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8" name="Формула" r:id="rId9" imgW="114120" imgH="215640" progId="Equation.3">
                  <p:embed/>
                </p:oleObj>
              </mc:Choice>
              <mc:Fallback>
                <p:oleObj name="Формула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4" name="Object 20"/>
          <p:cNvGraphicFramePr>
            <a:graphicFrameLocks noChangeAspect="1"/>
          </p:cNvGraphicFramePr>
          <p:nvPr/>
        </p:nvGraphicFramePr>
        <p:xfrm>
          <a:off x="1116013" y="59499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9" name="Формула" r:id="rId10" imgW="114120" imgH="215640" progId="Equation.3">
                  <p:embed/>
                </p:oleObj>
              </mc:Choice>
              <mc:Fallback>
                <p:oleObj name="Формула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99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321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676506"/>
              </p:ext>
            </p:extLst>
          </p:nvPr>
        </p:nvGraphicFramePr>
        <p:xfrm>
          <a:off x="3480593" y="1736056"/>
          <a:ext cx="285432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0" name="Формула" r:id="rId11" imgW="1587240" imgH="711000" progId="Equation.3">
                  <p:embed/>
                </p:oleObj>
              </mc:Choice>
              <mc:Fallback>
                <p:oleObj name="Формула" r:id="rId11" imgW="15872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593" y="1736056"/>
                        <a:ext cx="2854325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1" name="Object 3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0038717"/>
              </p:ext>
            </p:extLst>
          </p:nvPr>
        </p:nvGraphicFramePr>
        <p:xfrm>
          <a:off x="3817938" y="5070475"/>
          <a:ext cx="26273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1" name="Уравнение" r:id="rId13" imgW="1460160" imgH="228600" progId="Equation.3">
                  <p:embed/>
                </p:oleObj>
              </mc:Choice>
              <mc:Fallback>
                <p:oleObj name="Уравнение" r:id="rId13" imgW="1460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5070475"/>
                        <a:ext cx="262731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0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[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ОН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-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]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залежить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величини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константи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(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К</a:t>
            </a:r>
            <a:r>
              <a:rPr lang="en-US" sz="2000" b="1" baseline="-25000" dirty="0" err="1">
                <a:solidFill>
                  <a:srgbClr val="000000"/>
                </a:solidFill>
                <a:cs typeface="+mn-cs"/>
              </a:rPr>
              <a:t>b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недіссоційованної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частини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катіонів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амонію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 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Оскільки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дисоційована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повністю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катіонів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дорівнює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солі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недисоційованих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молекул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дорівнює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вихідній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якої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пригнічується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присутності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одноіменних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катіонів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Для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основних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буферних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розчинів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рівняння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Гендерсона-Гассельбаха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):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cs typeface="+mn-cs"/>
              </a:rPr>
              <a:t>   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Аміачний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буфер:  рН 8,4 – 10,3</a:t>
            </a: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</p:txBody>
      </p:sp>
      <p:graphicFrame>
        <p:nvGraphicFramePr>
          <p:cNvPr id="962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4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5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626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6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7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7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8" name="Object 12"/>
          <p:cNvGraphicFramePr>
            <a:graphicFrameLocks noChangeAspect="1"/>
          </p:cNvGraphicFramePr>
          <p:nvPr/>
        </p:nvGraphicFramePr>
        <p:xfrm>
          <a:off x="1116013" y="59499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8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99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6273" name="Object 17"/>
          <p:cNvGraphicFramePr>
            <a:graphicFrameLocks noChangeAspect="1"/>
          </p:cNvGraphicFramePr>
          <p:nvPr/>
        </p:nvGraphicFramePr>
        <p:xfrm>
          <a:off x="3203575" y="1268413"/>
          <a:ext cx="26241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9" name="Формула" r:id="rId9" imgW="1460160" imgH="444240" progId="Equation.3">
                  <p:embed/>
                </p:oleObj>
              </mc:Choice>
              <mc:Fallback>
                <p:oleObj name="Формула" r:id="rId9" imgW="1460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268413"/>
                        <a:ext cx="2624138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4120190" y="3901787"/>
            <a:ext cx="268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cs typeface="+mn-cs"/>
              </a:rPr>
              <a:t>;</a:t>
            </a:r>
          </a:p>
        </p:txBody>
      </p:sp>
      <p:graphicFrame>
        <p:nvGraphicFramePr>
          <p:cNvPr id="96280" name="Object 2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79236391"/>
              </p:ext>
            </p:extLst>
          </p:nvPr>
        </p:nvGraphicFramePr>
        <p:xfrm>
          <a:off x="5075336" y="3722184"/>
          <a:ext cx="2799725" cy="99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0" name="Формула" r:id="rId11" imgW="1498320" imgH="533160" progId="Equation.3">
                  <p:embed/>
                </p:oleObj>
              </mc:Choice>
              <mc:Fallback>
                <p:oleObj name="Формула" r:id="rId11" imgW="14983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336" y="3722184"/>
                        <a:ext cx="2799725" cy="996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8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0795"/>
              </p:ext>
            </p:extLst>
          </p:nvPr>
        </p:nvGraphicFramePr>
        <p:xfrm>
          <a:off x="611560" y="4833490"/>
          <a:ext cx="2413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1" name="Формула" r:id="rId13" imgW="914400" imgH="253800" progId="Equation.3">
                  <p:embed/>
                </p:oleObj>
              </mc:Choice>
              <mc:Fallback>
                <p:oleObj name="Формула" r:id="rId13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833490"/>
                        <a:ext cx="24130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7524328" y="4116913"/>
            <a:ext cx="26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cs typeface="+mn-cs"/>
              </a:rPr>
              <a:t>;</a:t>
            </a:r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3248314" y="4829502"/>
            <a:ext cx="232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cs typeface="+mn-cs"/>
              </a:rPr>
              <a:t>;</a:t>
            </a:r>
          </a:p>
        </p:txBody>
      </p:sp>
      <p:graphicFrame>
        <p:nvGraphicFramePr>
          <p:cNvPr id="9628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850876"/>
              </p:ext>
            </p:extLst>
          </p:nvPr>
        </p:nvGraphicFramePr>
        <p:xfrm>
          <a:off x="3851920" y="4718592"/>
          <a:ext cx="501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2" name="Формула" r:id="rId15" imgW="2425680" imgH="431640" progId="Equation.3">
                  <p:embed/>
                </p:oleObj>
              </mc:Choice>
              <mc:Fallback>
                <p:oleObj name="Формула" r:id="rId15" imgW="2425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718592"/>
                        <a:ext cx="50165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854624"/>
                <a:ext cx="2730020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𝑝𝑂𝐻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i="1" dirty="0">
                  <a:solidFill>
                    <a:srgbClr val="0000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54624"/>
                <a:ext cx="2730020" cy="613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602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1136650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7E0000"/>
                </a:solidFill>
                <a:cs typeface="+mn-cs"/>
              </a:rPr>
              <a:t>Слід</a:t>
            </a:r>
            <a:r>
              <a:rPr lang="ru-RU" sz="2000" b="1" i="1" dirty="0">
                <a:solidFill>
                  <a:srgbClr val="7E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cs typeface="+mn-cs"/>
              </a:rPr>
              <a:t>зазначити</a:t>
            </a:r>
            <a:r>
              <a:rPr lang="ru-RU" sz="2000" b="1" i="1" dirty="0">
                <a:solidFill>
                  <a:srgbClr val="7E0000"/>
                </a:solidFill>
                <a:cs typeface="+mn-cs"/>
              </a:rPr>
              <a:t>, </a:t>
            </a:r>
            <a:r>
              <a:rPr lang="ru-RU" sz="2000" b="1" i="1" dirty="0" err="1">
                <a:solidFill>
                  <a:srgbClr val="7E0000"/>
                </a:solidFill>
                <a:cs typeface="+mn-cs"/>
              </a:rPr>
              <a:t>що</a:t>
            </a:r>
            <a:r>
              <a:rPr lang="ru-RU" sz="2000" b="1" i="1" dirty="0">
                <a:solidFill>
                  <a:srgbClr val="7E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cs typeface="+mn-cs"/>
              </a:rPr>
              <a:t>рівняння</a:t>
            </a:r>
            <a:r>
              <a:rPr lang="ru-RU" sz="2000" b="1" i="1" dirty="0">
                <a:solidFill>
                  <a:srgbClr val="7E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cs typeface="+mn-cs"/>
              </a:rPr>
              <a:t>Гендерсона-Гассельбаха</a:t>
            </a:r>
            <a:r>
              <a:rPr lang="ru-RU" sz="2000" b="1" i="1" dirty="0">
                <a:solidFill>
                  <a:srgbClr val="7E0000"/>
                </a:solidFill>
                <a:cs typeface="+mn-cs"/>
              </a:rPr>
              <a:t> не </a:t>
            </a:r>
            <a:r>
              <a:rPr lang="ru-RU" sz="2000" b="1" i="1" dirty="0" err="1">
                <a:solidFill>
                  <a:srgbClr val="7E0000"/>
                </a:solidFill>
                <a:cs typeface="+mn-cs"/>
              </a:rPr>
              <a:t>можна</a:t>
            </a:r>
            <a:r>
              <a:rPr lang="ru-RU" sz="2000" b="1" i="1" dirty="0">
                <a:solidFill>
                  <a:srgbClr val="7E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cs typeface="+mn-cs"/>
              </a:rPr>
              <a:t>застосовувати</a:t>
            </a:r>
            <a:r>
              <a:rPr lang="ru-RU" sz="2000" b="1" i="1" dirty="0">
                <a:solidFill>
                  <a:srgbClr val="7E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cs typeface="+mn-cs"/>
              </a:rPr>
              <a:t>якщо</a:t>
            </a:r>
            <a:r>
              <a:rPr lang="ru-RU" sz="2000" b="1" i="1" dirty="0">
                <a:solidFill>
                  <a:srgbClr val="7E0000"/>
                </a:solidFill>
                <a:cs typeface="+mn-cs"/>
              </a:rPr>
              <a:t>:</a:t>
            </a:r>
          </a:p>
          <a:p>
            <a:endParaRPr lang="ru-RU" sz="2000" b="1" i="1" dirty="0">
              <a:cs typeface="+mn-cs"/>
            </a:endParaRPr>
          </a:p>
          <a:p>
            <a:r>
              <a:rPr lang="ru-RU" sz="2000" b="1" i="1" dirty="0">
                <a:cs typeface="+mn-cs"/>
              </a:rPr>
              <a:t> -  </a:t>
            </a:r>
            <a:r>
              <a:rPr lang="ru-RU" sz="2000" b="1" i="1" dirty="0" err="1">
                <a:cs typeface="+mn-cs"/>
              </a:rPr>
              <a:t>концентрації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кислоти</a:t>
            </a:r>
            <a:r>
              <a:rPr lang="ru-RU" sz="2000" b="1" i="1" dirty="0">
                <a:cs typeface="+mn-cs"/>
              </a:rPr>
              <a:t> (</a:t>
            </a:r>
            <a:r>
              <a:rPr lang="ru-RU" sz="2000" b="1" i="1" dirty="0" err="1">
                <a:cs typeface="+mn-cs"/>
              </a:rPr>
              <a:t>основи</a:t>
            </a:r>
            <a:r>
              <a:rPr lang="ru-RU" sz="2000" b="1" i="1" dirty="0">
                <a:cs typeface="+mn-cs"/>
              </a:rPr>
              <a:t>) і </a:t>
            </a:r>
            <a:r>
              <a:rPr lang="ru-RU" sz="2000" b="1" i="1" dirty="0" err="1">
                <a:cs typeface="+mn-cs"/>
              </a:rPr>
              <a:t>солі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smtClean="0">
                <a:cs typeface="+mn-cs"/>
              </a:rPr>
              <a:t>(</a:t>
            </a:r>
            <a:r>
              <a:rPr lang="ru-RU" sz="2000" b="1" i="1" dirty="0" err="1">
                <a:cs typeface="+mn-cs"/>
              </a:rPr>
              <a:t>відмінні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більш</a:t>
            </a:r>
            <a:r>
              <a:rPr lang="ru-RU" sz="2000" b="1" i="1" dirty="0">
                <a:cs typeface="+mn-cs"/>
              </a:rPr>
              <a:t>, </a:t>
            </a:r>
            <a:r>
              <a:rPr lang="ru-RU" sz="2000" b="1" i="1" dirty="0" err="1">
                <a:cs typeface="+mn-cs"/>
              </a:rPr>
              <a:t>ніж</a:t>
            </a:r>
            <a:r>
              <a:rPr lang="ru-RU" sz="2000" b="1" i="1" dirty="0">
                <a:cs typeface="+mn-cs"/>
              </a:rPr>
              <a:t> в сто </a:t>
            </a:r>
            <a:r>
              <a:rPr lang="ru-RU" sz="2000" b="1" i="1" dirty="0" err="1">
                <a:cs typeface="+mn-cs"/>
              </a:rPr>
              <a:t>разів</a:t>
            </a:r>
            <a:r>
              <a:rPr lang="ru-RU" sz="2000" b="1" i="1" dirty="0">
                <a:cs typeface="+mn-cs"/>
              </a:rPr>
              <a:t>);</a:t>
            </a:r>
          </a:p>
          <a:p>
            <a:r>
              <a:rPr lang="ru-RU" sz="2000" b="1" i="1" dirty="0">
                <a:cs typeface="+mn-cs"/>
              </a:rPr>
              <a:t>                                                                             </a:t>
            </a:r>
          </a:p>
          <a:p>
            <a:r>
              <a:rPr lang="ru-RU" sz="2000" b="1" i="1" dirty="0">
                <a:cs typeface="+mn-cs"/>
              </a:rPr>
              <a:t>-  кислота (основа) </a:t>
            </a:r>
            <a:r>
              <a:rPr lang="ru-RU" sz="2000" b="1" i="1" dirty="0" err="1">
                <a:cs typeface="+mn-cs"/>
              </a:rPr>
              <a:t>занадто</a:t>
            </a:r>
            <a:r>
              <a:rPr lang="ru-RU" sz="2000" b="1" i="1" dirty="0">
                <a:cs typeface="+mn-cs"/>
              </a:rPr>
              <a:t> сильна, тому </a:t>
            </a:r>
            <a:r>
              <a:rPr lang="ru-RU" sz="2000" b="1" i="1" dirty="0" smtClean="0">
                <a:cs typeface="+mn-cs"/>
              </a:rPr>
              <a:t>в </a:t>
            </a:r>
            <a:r>
              <a:rPr lang="ru-RU" sz="2000" b="1" i="1" dirty="0" err="1">
                <a:cs typeface="+mn-cs"/>
              </a:rPr>
              <a:t>цьому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випадку</a:t>
            </a:r>
            <a:r>
              <a:rPr lang="ru-RU" sz="2000" b="1" i="1" dirty="0">
                <a:cs typeface="+mn-cs"/>
              </a:rPr>
              <a:t> не </a:t>
            </a:r>
            <a:r>
              <a:rPr lang="ru-RU" sz="2000" b="1" i="1" dirty="0" err="1">
                <a:cs typeface="+mn-cs"/>
              </a:rPr>
              <a:t>можна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знехтувати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її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дисоціацією</a:t>
            </a:r>
            <a:r>
              <a:rPr lang="ru-RU" sz="2000" b="1" i="1" dirty="0">
                <a:cs typeface="+mn-cs"/>
              </a:rPr>
              <a:t>;</a:t>
            </a:r>
          </a:p>
          <a:p>
            <a:endParaRPr lang="ru-RU" sz="2000" b="1" i="1" dirty="0">
              <a:cs typeface="+mn-cs"/>
            </a:endParaRPr>
          </a:p>
          <a:p>
            <a:r>
              <a:rPr lang="ru-RU" sz="2000" b="1" i="1" dirty="0">
                <a:cs typeface="+mn-cs"/>
              </a:rPr>
              <a:t>-  кислота (основа) </a:t>
            </a:r>
            <a:r>
              <a:rPr lang="ru-RU" sz="2000" b="1" i="1" dirty="0" err="1">
                <a:cs typeface="+mn-cs"/>
              </a:rPr>
              <a:t>занадто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слабка</a:t>
            </a:r>
            <a:r>
              <a:rPr lang="ru-RU" sz="2000" b="1" i="1" dirty="0">
                <a:cs typeface="+mn-cs"/>
              </a:rPr>
              <a:t>, тому </a:t>
            </a:r>
            <a:r>
              <a:rPr lang="ru-RU" sz="2000" b="1" i="1" dirty="0" smtClean="0">
                <a:cs typeface="+mn-cs"/>
              </a:rPr>
              <a:t> </a:t>
            </a:r>
            <a:r>
              <a:rPr lang="ru-RU" sz="2000" b="1" i="1" dirty="0">
                <a:cs typeface="+mn-cs"/>
              </a:rPr>
              <a:t>в </a:t>
            </a:r>
            <a:r>
              <a:rPr lang="ru-RU" sz="2000" b="1" i="1" dirty="0" err="1">
                <a:cs typeface="+mn-cs"/>
              </a:rPr>
              <a:t>цьому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випадку</a:t>
            </a:r>
            <a:r>
              <a:rPr lang="ru-RU" sz="2000" b="1" i="1" dirty="0">
                <a:cs typeface="+mn-cs"/>
              </a:rPr>
              <a:t> не </a:t>
            </a:r>
            <a:r>
              <a:rPr lang="ru-RU" sz="2000" b="1" i="1" dirty="0" err="1">
                <a:cs typeface="+mn-cs"/>
              </a:rPr>
              <a:t>можна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знехтувати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гідролізом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солі</a:t>
            </a:r>
            <a:r>
              <a:rPr lang="ru-RU" sz="2000" b="1" i="1" dirty="0">
                <a:cs typeface="+mn-cs"/>
              </a:rPr>
              <a:t>.</a:t>
            </a:r>
            <a:r>
              <a:rPr lang="ru-RU" sz="2000" b="1" dirty="0">
                <a:cs typeface="+mn-cs"/>
              </a:rPr>
              <a:t>        </a:t>
            </a:r>
          </a:p>
        </p:txBody>
      </p:sp>
      <p:graphicFrame>
        <p:nvGraphicFramePr>
          <p:cNvPr id="7475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6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10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7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42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i="1" cap="all" dirty="0" err="1">
                <a:solidFill>
                  <a:srgbClr val="FF0000"/>
                </a:solidFill>
                <a:cs typeface="+mn-cs"/>
              </a:rPr>
              <a:t>Буферна</a:t>
            </a:r>
            <a:r>
              <a:rPr lang="ru-RU" sz="2400" b="1" i="1" cap="all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i="1" cap="all" dirty="0" err="1">
                <a:solidFill>
                  <a:srgbClr val="FF0000"/>
                </a:solidFill>
                <a:cs typeface="+mn-cs"/>
              </a:rPr>
              <a:t>дія</a:t>
            </a:r>
            <a:r>
              <a:rPr lang="ru-RU" sz="2400" b="1" i="1" cap="all" dirty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Розглянемо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дію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ацетатного буферу </a:t>
            </a:r>
            <a:r>
              <a:rPr lang="ru-RU" sz="2000" b="1" i="1" dirty="0">
                <a:solidFill>
                  <a:srgbClr val="FF3300"/>
                </a:solidFill>
                <a:cs typeface="+mn-cs"/>
              </a:rPr>
              <a:t>(СН</a:t>
            </a:r>
            <a:r>
              <a:rPr lang="ru-RU" sz="2000" b="1" i="1" baseline="-25000" dirty="0">
                <a:solidFill>
                  <a:srgbClr val="FF3300"/>
                </a:solidFill>
                <a:cs typeface="+mn-cs"/>
              </a:rPr>
              <a:t>3</a:t>
            </a:r>
            <a:r>
              <a:rPr lang="ru-RU" sz="2000" b="1" i="1" dirty="0">
                <a:solidFill>
                  <a:srgbClr val="FF3300"/>
                </a:solidFill>
                <a:cs typeface="+mn-cs"/>
              </a:rPr>
              <a:t>СООН + СН</a:t>
            </a:r>
            <a:r>
              <a:rPr lang="ru-RU" sz="2000" b="1" i="1" baseline="-25000" dirty="0">
                <a:solidFill>
                  <a:srgbClr val="FF3300"/>
                </a:solidFill>
                <a:cs typeface="+mn-cs"/>
              </a:rPr>
              <a:t>3</a:t>
            </a:r>
            <a:r>
              <a:rPr lang="ru-RU" sz="2000" b="1" i="1" dirty="0">
                <a:solidFill>
                  <a:srgbClr val="FF3300"/>
                </a:solidFill>
                <a:cs typeface="+mn-cs"/>
              </a:rPr>
              <a:t>СОО</a:t>
            </a:r>
            <a:r>
              <a:rPr lang="en-US" sz="2000" b="1" i="1" dirty="0">
                <a:solidFill>
                  <a:srgbClr val="FF3300"/>
                </a:solidFill>
                <a:cs typeface="+mn-cs"/>
              </a:rPr>
              <a:t>Na</a:t>
            </a:r>
            <a:r>
              <a:rPr lang="ru-RU" sz="2000" b="1" i="1" dirty="0">
                <a:solidFill>
                  <a:srgbClr val="FF3300"/>
                </a:solidFill>
                <a:cs typeface="+mn-cs"/>
              </a:rPr>
              <a:t>).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додаванні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до такого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cs typeface="+mn-cs"/>
              </a:rPr>
              <a:t>сильної</a:t>
            </a:r>
            <a:r>
              <a:rPr lang="ru-RU" sz="2000" b="1" i="1" dirty="0">
                <a:solidFill>
                  <a:srgbClr val="0000CC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cs typeface="+mn-cs"/>
              </a:rPr>
              <a:t>кислоти</a:t>
            </a:r>
            <a:r>
              <a:rPr lang="ru-RU" sz="2000" b="1" i="1" dirty="0">
                <a:solidFill>
                  <a:srgbClr val="0000CC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вона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взаємодіє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сіллю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(акцептор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протонів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): 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COONa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+ 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HCl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COOH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+ 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NaCl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замість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утворюється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9900"/>
                </a:solidFill>
                <a:cs typeface="+mn-cs"/>
              </a:rPr>
              <a:t>слабка</a:t>
            </a:r>
            <a:r>
              <a:rPr lang="ru-RU" sz="2000" b="1" i="1" dirty="0">
                <a:solidFill>
                  <a:srgbClr val="009900"/>
                </a:solidFill>
                <a:cs typeface="+mn-cs"/>
              </a:rPr>
              <a:t> кислота,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і тому рН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зменшується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незначно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Крім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того,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COOH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присутності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однойменного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іона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(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COONa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-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+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Na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+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 сильно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пригнічена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	При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додаванні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лугу,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нейтралізується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слабкою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кислотою (донор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протонів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):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COOH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+ 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NaOH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COONa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+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O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утворюється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9900"/>
                </a:solidFill>
                <a:cs typeface="+mn-cs"/>
              </a:rPr>
              <a:t>еквівалентна</a:t>
            </a:r>
            <a:r>
              <a:rPr lang="ru-RU" sz="2000" b="1" dirty="0">
                <a:solidFill>
                  <a:srgbClr val="0099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9900"/>
                </a:solidFill>
                <a:cs typeface="+mn-cs"/>
              </a:rPr>
              <a:t>кількість</a:t>
            </a:r>
            <a:r>
              <a:rPr lang="ru-RU" sz="2000" b="1" dirty="0">
                <a:solidFill>
                  <a:srgbClr val="0099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9900"/>
                </a:solidFill>
                <a:cs typeface="+mn-cs"/>
              </a:rPr>
              <a:t>солі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гідроліз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якої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пригнічений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присутністю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COOH,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отже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рН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знову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залишається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практично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незмінним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03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-34131" y="1412776"/>
            <a:ext cx="91440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Розглянемо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дію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аміачного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 буферу  (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NH</a:t>
            </a:r>
            <a:r>
              <a:rPr lang="en-US" sz="2000" b="1" i="1" baseline="-25000" dirty="0">
                <a:solidFill>
                  <a:srgbClr val="FF0000"/>
                </a:solidFill>
                <a:cs typeface="+mn-cs"/>
              </a:rPr>
              <a:t>4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OH + NH</a:t>
            </a:r>
            <a:r>
              <a:rPr lang="en-US" sz="2000" b="1" i="1" baseline="-25000" dirty="0">
                <a:solidFill>
                  <a:srgbClr val="FF0000"/>
                </a:solidFill>
                <a:cs typeface="+mn-cs"/>
              </a:rPr>
              <a:t>4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Cl)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додаванні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до основного буферного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вона буде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нейтралізована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основою: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OH + 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HCl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=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NH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Cl + 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O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Якщо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аміачної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системі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додати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луг,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то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буде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взаємодіяти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сіллю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і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результаті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замість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сильної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основи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утворюється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еквівалентна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кількість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9900"/>
                </a:solidFill>
                <a:cs typeface="+mn-cs"/>
              </a:rPr>
              <a:t>слабкої</a:t>
            </a:r>
            <a:r>
              <a:rPr lang="ru-RU" sz="2000" b="1" i="1" dirty="0">
                <a:solidFill>
                  <a:srgbClr val="0099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99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Cl + 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NaOH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/>
              <a:t>⇆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NH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OH + 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NaCl</a:t>
            </a:r>
            <a:endParaRPr lang="en-US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en-US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результаті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рН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обох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випадках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практично не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змінюється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39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-99392"/>
            <a:ext cx="9144000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cap="all" dirty="0" err="1">
                <a:solidFill>
                  <a:srgbClr val="C00000"/>
                </a:solidFill>
              </a:rPr>
              <a:t>розчини</a:t>
            </a:r>
            <a:r>
              <a:rPr lang="ru-RU" sz="3200" b="1" cap="all" dirty="0">
                <a:solidFill>
                  <a:srgbClr val="C00000"/>
                </a:solidFill>
              </a:rPr>
              <a:t> </a:t>
            </a:r>
            <a:r>
              <a:rPr lang="ru-RU" sz="3200" b="1" cap="all" dirty="0" err="1">
                <a:solidFill>
                  <a:srgbClr val="C00000"/>
                </a:solidFill>
              </a:rPr>
              <a:t>електролітів</a:t>
            </a:r>
            <a:endParaRPr lang="ru-RU" sz="3200" b="1" cap="all" dirty="0">
              <a:solidFill>
                <a:srgbClr val="C00000"/>
              </a:solidFill>
            </a:endParaRPr>
          </a:p>
          <a:p>
            <a:pPr algn="just" eaLnBrk="1" hangingPunct="1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Електроліти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розчиненому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розплавленому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струм.</a:t>
            </a:r>
          </a:p>
          <a:p>
            <a:pPr algn="just" eaLnBrk="1" hangingPunct="1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провідники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другого роду: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електроліту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електролітичною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дисоціацією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розпадом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електролітичної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дисоціації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С.Арреніус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1887)</a:t>
            </a:r>
          </a:p>
          <a:p>
            <a:pPr algn="just" eaLnBrk="1" hangingPunct="1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розчинів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теплового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молекул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яке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розкладом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молекул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з'єднуються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75000"/>
              </a:lnSpc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теорія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●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віддзеркалює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електролітів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5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●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молекул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іонів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собою і з молекулами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розчинника</a:t>
            </a:r>
            <a:endParaRPr lang="ru-RU" sz="2000" b="1" i="1" dirty="0"/>
          </a:p>
        </p:txBody>
      </p:sp>
      <p:sp>
        <p:nvSpPr>
          <p:cNvPr id="2" name="Стрелка вниз 1"/>
          <p:cNvSpPr/>
          <p:nvPr/>
        </p:nvSpPr>
        <p:spPr>
          <a:xfrm>
            <a:off x="5508104" y="3356992"/>
            <a:ext cx="360040" cy="43204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909"/>
                </a:solidFill>
                <a:cs typeface="+mn-cs"/>
              </a:rPr>
              <a:t>   </a:t>
            </a:r>
            <a:r>
              <a:rPr lang="ru-RU" sz="32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Буферні</a:t>
            </a:r>
            <a:r>
              <a:rPr lang="ru-RU" sz="32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32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системи</a:t>
            </a:r>
            <a:r>
              <a:rPr lang="ru-RU" sz="32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32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організму</a:t>
            </a:r>
            <a:endParaRPr lang="ru-RU" sz="3200" b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	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	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Межі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яких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проявляється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-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буферна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ємність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          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систем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організму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найбільшу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ємність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мають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гідрокарбонатна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гемоглобінова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фосфатна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. 	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обміні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речовин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результаті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метаболізму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щодоби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організмі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утворюється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кількість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еквівалентна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≈2,5 л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концентрованої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HCl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Проте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справляються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цим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підтримують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рН ≈7,4±0,04.</a:t>
            </a:r>
          </a:p>
          <a:p>
            <a:pPr algn="just"/>
            <a:r>
              <a:rPr lang="ru-RU" sz="2000" b="1" i="1" u="sng" dirty="0" err="1">
                <a:solidFill>
                  <a:srgbClr val="FF0000"/>
                </a:solidFill>
                <a:cs typeface="+mn-cs"/>
              </a:rPr>
              <a:t>Гідрокарбонатна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бікарбонатна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система (рН = 6,0-8,0)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     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Складається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слабкої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вугільної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і 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гідрокарбонат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cs typeface="+mn-cs"/>
              </a:rPr>
              <a:t>       </a:t>
            </a:r>
          </a:p>
        </p:txBody>
      </p:sp>
      <p:graphicFrame>
        <p:nvGraphicFramePr>
          <p:cNvPr id="77832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537391"/>
              </p:ext>
            </p:extLst>
          </p:nvPr>
        </p:nvGraphicFramePr>
        <p:xfrm>
          <a:off x="3095624" y="3790188"/>
          <a:ext cx="28749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6" name="Формула" r:id="rId3" imgW="1600200" imgH="482400" progId="Equation.3">
                  <p:embed/>
                </p:oleObj>
              </mc:Choice>
              <mc:Fallback>
                <p:oleObj name="Формула" r:id="rId3" imgW="1600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4" y="3790188"/>
                        <a:ext cx="287496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7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8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0" y="4003675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ru-RU" b="1">
              <a:solidFill>
                <a:srgbClr val="FFF909"/>
              </a:solidFill>
              <a:cs typeface="+mn-cs"/>
            </a:endParaRPr>
          </a:p>
          <a:p>
            <a:pPr algn="just"/>
            <a:endParaRPr lang="ru-RU" sz="2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50800" y="4537075"/>
            <a:ext cx="8964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0" y="4003675"/>
            <a:ext cx="914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ru-RU" b="1" dirty="0">
              <a:solidFill>
                <a:srgbClr val="FFF909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Величина рН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залежить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розчиненої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вугільної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Н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СО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бікарбонату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натрію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</p:txBody>
      </p:sp>
      <p:graphicFrame>
        <p:nvGraphicFramePr>
          <p:cNvPr id="77842" name="Object 1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0075" y="5292725"/>
          <a:ext cx="30876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9" name="Формула" r:id="rId8" imgW="1549080" imgH="457200" progId="Equation.3">
                  <p:embed/>
                </p:oleObj>
              </mc:Choice>
              <mc:Fallback>
                <p:oleObj name="Формула" r:id="rId8" imgW="1549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5292725"/>
                        <a:ext cx="30876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215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68263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F909"/>
                </a:solidFill>
                <a:cs typeface="+mn-cs"/>
                <a:sym typeface="Symbol" pitchFamily="18" charset="2"/>
              </a:rPr>
              <a:t>   	 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умовах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плазми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(при 37 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  <a:sym typeface="Symbol" pitchFamily="18" charset="2"/>
              </a:rPr>
              <a:t>0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С) 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рК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1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 = 6,1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. За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рівняння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Гендерсона-Гассельбаха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розраховуємо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концентрацій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іонів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          та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вугільної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при 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рН = 7,4:</a:t>
            </a:r>
            <a:endParaRPr lang="ru-RU" sz="2000" b="1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9880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4444853"/>
              </p:ext>
            </p:extLst>
          </p:nvPr>
        </p:nvGraphicFramePr>
        <p:xfrm>
          <a:off x="755576" y="684601"/>
          <a:ext cx="7096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8" name="Формула" r:id="rId3" imgW="444240" imgH="241200" progId="Equation.3">
                  <p:embed/>
                </p:oleObj>
              </mc:Choice>
              <mc:Fallback>
                <p:oleObj name="Формула" r:id="rId3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84601"/>
                        <a:ext cx="7096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0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9883" name="Object 1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486025" y="1179513"/>
          <a:ext cx="45339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1" name="Формула" r:id="rId8" imgW="2666880" imgH="939600" progId="Equation.3">
                  <p:embed/>
                </p:oleObj>
              </mc:Choice>
              <mc:Fallback>
                <p:oleObj name="Формула" r:id="rId8" imgW="2666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1179513"/>
                        <a:ext cx="4533900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0" y="4652963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0" y="2924175"/>
            <a:ext cx="91440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FFF909"/>
                </a:solidFill>
                <a:cs typeface="+mn-cs"/>
              </a:rPr>
              <a:t>   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Таким чином,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плазмі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гідрокарбонат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майже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20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разів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більше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вугільної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Надлишок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   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забезпечує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лужний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резерв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надходженні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 в 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кров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выдбуваэться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: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FFF909"/>
                </a:solidFill>
                <a:cs typeface="+mn-cs"/>
              </a:rPr>
              <a:t>  </a:t>
            </a:r>
          </a:p>
        </p:txBody>
      </p:sp>
      <p:graphicFrame>
        <p:nvGraphicFramePr>
          <p:cNvPr id="798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05605"/>
              </p:ext>
            </p:extLst>
          </p:nvPr>
        </p:nvGraphicFramePr>
        <p:xfrm>
          <a:off x="1547018" y="3548881"/>
          <a:ext cx="7096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2" name="Формула" r:id="rId10" imgW="444240" imgH="241200" progId="Equation.3">
                  <p:embed/>
                </p:oleObj>
              </mc:Choice>
              <mc:Fallback>
                <p:oleObj name="Формула" r:id="rId10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018" y="3548881"/>
                        <a:ext cx="7096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33495"/>
              </p:ext>
            </p:extLst>
          </p:nvPr>
        </p:nvGraphicFramePr>
        <p:xfrm>
          <a:off x="179512" y="3976837"/>
          <a:ext cx="7096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3" name="Формула" r:id="rId11" imgW="444240" imgH="241200" progId="Equation.3">
                  <p:embed/>
                </p:oleObj>
              </mc:Choice>
              <mc:Fallback>
                <p:oleObj name="Формула" r:id="rId11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976837"/>
                        <a:ext cx="7096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1" name="Object 19"/>
          <p:cNvGraphicFramePr>
            <a:graphicFrameLocks noChangeAspect="1"/>
          </p:cNvGraphicFramePr>
          <p:nvPr/>
        </p:nvGraphicFramePr>
        <p:xfrm>
          <a:off x="2946400" y="4532313"/>
          <a:ext cx="28717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4" name="Формула" r:id="rId12" imgW="1688760" imgH="241200" progId="Equation.3">
                  <p:embed/>
                </p:oleObj>
              </mc:Choice>
              <mc:Fallback>
                <p:oleObj name="Формула" r:id="rId12" imgW="1688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532313"/>
                        <a:ext cx="28717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0" y="5300663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FFF909"/>
                </a:solidFill>
                <a:cs typeface="+mn-cs"/>
              </a:rPr>
              <a:t>   </a:t>
            </a:r>
            <a:r>
              <a:rPr lang="ru-RU" b="1" dirty="0">
                <a:solidFill>
                  <a:srgbClr val="FFF909"/>
                </a:solidFill>
                <a:cs typeface="+mn-cs"/>
              </a:rPr>
              <a:t> 	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Надлишок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СО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виводиться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через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легені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Таким чином,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    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значення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рН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не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змінюється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graphicFrame>
        <p:nvGraphicFramePr>
          <p:cNvPr id="798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08085"/>
              </p:ext>
            </p:extLst>
          </p:nvPr>
        </p:nvGraphicFramePr>
        <p:xfrm>
          <a:off x="2222644" y="5803901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5" name="Формула" r:id="rId14" imgW="622080" imgH="457200" progId="Equation.3">
                  <p:embed/>
                </p:oleObj>
              </mc:Choice>
              <mc:Fallback>
                <p:oleObj name="Формула" r:id="rId14" imgW="62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644" y="5803901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957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 cap="all" dirty="0" err="1">
                <a:solidFill>
                  <a:srgbClr val="FF0000"/>
                </a:solidFill>
                <a:cs typeface="+mn-cs"/>
              </a:rPr>
              <a:t>Фосфатна</a:t>
            </a:r>
            <a:r>
              <a:rPr lang="ru-RU" sz="2800" b="1" i="1" cap="all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800" b="1" i="1" cap="all" dirty="0" err="1">
                <a:solidFill>
                  <a:srgbClr val="FF0000"/>
                </a:solidFill>
                <a:cs typeface="+mn-cs"/>
              </a:rPr>
              <a:t>буферна</a:t>
            </a:r>
            <a:r>
              <a:rPr lang="ru-RU" sz="2800" b="1" i="1" cap="all" dirty="0">
                <a:solidFill>
                  <a:srgbClr val="FF0000"/>
                </a:solidFill>
                <a:cs typeface="+mn-cs"/>
              </a:rPr>
              <a:t> система</a:t>
            </a:r>
            <a:endParaRPr lang="ru-RU" sz="2000" b="1" i="1" cap="all" dirty="0">
              <a:solidFill>
                <a:srgbClr val="FF0000"/>
              </a:solidFill>
              <a:cs typeface="+mn-cs"/>
            </a:endParaRPr>
          </a:p>
          <a:p>
            <a:pPr algn="ctr"/>
            <a:r>
              <a:rPr lang="ru-RU" sz="2000" b="1" i="1" dirty="0">
                <a:solidFill>
                  <a:srgbClr val="000000"/>
                </a:solidFill>
                <a:cs typeface="+mn-cs"/>
              </a:rPr>
              <a:t>    (рН=5,9-8,0 !)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cs typeface="+mn-cs"/>
              </a:rPr>
              <a:t>  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Буфер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складається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двох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 солей </a:t>
            </a:r>
            <a:r>
              <a:rPr lang="ru-RU" b="1" i="1" dirty="0" err="1" smtClean="0">
                <a:solidFill>
                  <a:srgbClr val="000000"/>
                </a:solidFill>
                <a:cs typeface="+mn-cs"/>
              </a:rPr>
              <a:t>диг</a:t>
            </a:r>
            <a:r>
              <a:rPr lang="uk-UA" b="1" i="1" dirty="0" smtClean="0">
                <a:solidFill>
                  <a:srgbClr val="000000"/>
                </a:solidFill>
                <a:cs typeface="+mn-cs"/>
              </a:rPr>
              <a:t>і</a:t>
            </a:r>
            <a:r>
              <a:rPr lang="ru-RU" b="1" i="1" dirty="0" err="1" smtClean="0">
                <a:solidFill>
                  <a:srgbClr val="000000"/>
                </a:solidFill>
                <a:cs typeface="+mn-cs"/>
              </a:rPr>
              <a:t>дрофосфата</a:t>
            </a:r>
            <a:r>
              <a:rPr lang="ru-RU" b="1" i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натрію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NaH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і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гидрофосфату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натрію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Na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HPO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   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      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проявляє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властивості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слабкої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           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    -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її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солі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.  </a:t>
            </a:r>
          </a:p>
          <a:p>
            <a:pPr algn="just"/>
            <a:endParaRPr lang="ru-RU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b="1" dirty="0" err="1">
                <a:solidFill>
                  <a:srgbClr val="000000"/>
                </a:solidFill>
                <a:cs typeface="+mn-cs"/>
              </a:rPr>
              <a:t>Фосфатна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буферна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система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містить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такі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іони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cs typeface="+mn-cs"/>
              </a:rPr>
              <a:t>При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додаванні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до буферу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вона буде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взаємодіяти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гідрофосфат-іоном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(з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сіллю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+mn-cs"/>
              </a:rPr>
              <a:t>Na</a:t>
            </a:r>
            <a:r>
              <a:rPr lang="en-US" b="1" i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en-US" b="1" i="1" dirty="0">
                <a:solidFill>
                  <a:srgbClr val="000000"/>
                </a:solidFill>
                <a:cs typeface="+mn-cs"/>
              </a:rPr>
              <a:t>HPO</a:t>
            </a:r>
            <a:r>
              <a:rPr lang="en-US" b="1" i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):</a:t>
            </a:r>
          </a:p>
          <a:p>
            <a:pPr algn="just"/>
            <a:endParaRPr lang="ru-RU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b="1" dirty="0" err="1">
                <a:solidFill>
                  <a:srgbClr val="000000"/>
                </a:solidFill>
                <a:cs typeface="+mn-cs"/>
              </a:rPr>
              <a:t>замість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утворюється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еквівалентна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кількість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аніону</a:t>
            </a:r>
            <a:endParaRPr lang="ru-RU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b="1" dirty="0" err="1">
                <a:solidFill>
                  <a:srgbClr val="000000"/>
                </a:solidFill>
                <a:cs typeface="+mn-cs"/>
              </a:rPr>
              <a:t>який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можна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розглядати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як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слабку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кислоту.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cs typeface="+mn-cs"/>
              </a:rPr>
              <a:t>	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Якщо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до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цієї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системи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додати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надлишок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ОН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–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то буфером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виявиться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інша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-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дигідрофосфат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натрію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вірніше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дигідрофосфат-іон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).</a:t>
            </a:r>
          </a:p>
          <a:p>
            <a:pPr algn="just"/>
            <a:r>
              <a:rPr lang="ru-RU" b="1" dirty="0" err="1">
                <a:solidFill>
                  <a:srgbClr val="000000"/>
                </a:solidFill>
                <a:cs typeface="+mn-cs"/>
              </a:rPr>
              <a:t>Надлишок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гідроксид-іонів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зв'язується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малодисоційовану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воду.</a:t>
            </a:r>
          </a:p>
        </p:txBody>
      </p:sp>
      <p:graphicFrame>
        <p:nvGraphicFramePr>
          <p:cNvPr id="10137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5363029"/>
              </p:ext>
            </p:extLst>
          </p:nvPr>
        </p:nvGraphicFramePr>
        <p:xfrm>
          <a:off x="1187624" y="1340768"/>
          <a:ext cx="773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5" name="Формула" r:id="rId3" imgW="482400" imgH="228600" progId="Equation.3">
                  <p:embed/>
                </p:oleObj>
              </mc:Choice>
              <mc:Fallback>
                <p:oleObj name="Формула" r:id="rId3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340768"/>
                        <a:ext cx="7731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6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3" name="Object 1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72198711"/>
              </p:ext>
            </p:extLst>
          </p:nvPr>
        </p:nvGraphicFramePr>
        <p:xfrm>
          <a:off x="5436096" y="1795720"/>
          <a:ext cx="32813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7" name="Формула" r:id="rId7" imgW="1892160" imgH="482400" progId="Equation.3">
                  <p:embed/>
                </p:oleObj>
              </mc:Choice>
              <mc:Fallback>
                <p:oleObj name="Формула" r:id="rId7" imgW="1892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795720"/>
                        <a:ext cx="32813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92160"/>
              </p:ext>
            </p:extLst>
          </p:nvPr>
        </p:nvGraphicFramePr>
        <p:xfrm>
          <a:off x="4427984" y="1052736"/>
          <a:ext cx="8175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8" name="Формула" r:id="rId9" imgW="507960" imgH="228600" progId="Equation.3">
                  <p:embed/>
                </p:oleObj>
              </mc:Choice>
              <mc:Fallback>
                <p:oleObj name="Формула" r:id="rId9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052736"/>
                        <a:ext cx="8175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1397" name="Object 2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44683408"/>
              </p:ext>
            </p:extLst>
          </p:nvPr>
        </p:nvGraphicFramePr>
        <p:xfrm>
          <a:off x="2915816" y="3717032"/>
          <a:ext cx="29114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9" name="Формула" r:id="rId11" imgW="1625400" imgH="228600" progId="Equation.3">
                  <p:embed/>
                </p:oleObj>
              </mc:Choice>
              <mc:Fallback>
                <p:oleObj name="Формула" r:id="rId11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717032"/>
                        <a:ext cx="29114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813503"/>
              </p:ext>
            </p:extLst>
          </p:nvPr>
        </p:nvGraphicFramePr>
        <p:xfrm>
          <a:off x="8028384" y="4059751"/>
          <a:ext cx="8175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0" name="Формула" r:id="rId13" imgW="507960" imgH="228600" progId="Equation.3">
                  <p:embed/>
                </p:oleObj>
              </mc:Choice>
              <mc:Fallback>
                <p:oleObj name="Формула" r:id="rId1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4059751"/>
                        <a:ext cx="8175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88201"/>
              </p:ext>
            </p:extLst>
          </p:nvPr>
        </p:nvGraphicFramePr>
        <p:xfrm>
          <a:off x="2633662" y="5733256"/>
          <a:ext cx="3876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1" name="Формула" r:id="rId14" imgW="2158920" imgH="228600" progId="Equation.3">
                  <p:embed/>
                </p:oleObj>
              </mc:Choice>
              <mc:Fallback>
                <p:oleObj name="Формула" r:id="rId14" imgW="2158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2" y="5733256"/>
                        <a:ext cx="3876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80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  <a:cs typeface="+mn-cs"/>
              </a:rPr>
              <a:t>   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cs typeface="+mn-cs"/>
              </a:rPr>
              <a:t>Величина 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рК</a:t>
            </a:r>
            <a:r>
              <a:rPr lang="ru-RU" b="1" i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(Н</a:t>
            </a:r>
            <a:r>
              <a:rPr lang="ru-RU" b="1" i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РО</a:t>
            </a:r>
            <a:r>
              <a:rPr lang="ru-RU" b="1" i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)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в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умовах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плазми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(при 37 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0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С)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дорівнює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6,8, тому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рівняння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Гендерсона-Гассельбаха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для фосфатного буферу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набуває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вигляду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:      </a:t>
            </a:r>
          </a:p>
        </p:txBody>
      </p:sp>
      <p:graphicFrame>
        <p:nvGraphicFramePr>
          <p:cNvPr id="8192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9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0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81940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51175" y="1138238"/>
          <a:ext cx="25479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1" name="Формула" r:id="rId6" imgW="1498320" imgH="457200" progId="Equation.3">
                  <p:embed/>
                </p:oleObj>
              </mc:Choice>
              <mc:Fallback>
                <p:oleObj name="Формула" r:id="rId6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138238"/>
                        <a:ext cx="25479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0" y="2289175"/>
            <a:ext cx="9144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solidFill>
                  <a:srgbClr val="000000"/>
                </a:solidFill>
                <a:cs typeface="+mn-cs"/>
              </a:rPr>
              <a:t>Розрахуємо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концентрацій</a:t>
            </a:r>
            <a:endParaRPr lang="ru-RU" b="1" dirty="0">
              <a:solidFill>
                <a:srgbClr val="000000"/>
              </a:solidFill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 у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плазмі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(при 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рН = 7,4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):</a:t>
            </a: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819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943105"/>
              </p:ext>
            </p:extLst>
          </p:nvPr>
        </p:nvGraphicFramePr>
        <p:xfrm>
          <a:off x="5146073" y="2141106"/>
          <a:ext cx="1253592" cy="88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2" name="Формула" r:id="rId8" imgW="647700" imgH="457200" progId="Equation.3">
                  <p:embed/>
                </p:oleObj>
              </mc:Choice>
              <mc:Fallback>
                <p:oleObj name="Формула" r:id="rId8" imgW="64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073" y="2141106"/>
                        <a:ext cx="1253592" cy="886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6" name="Object 26"/>
          <p:cNvGraphicFramePr>
            <a:graphicFrameLocks noChangeAspect="1"/>
          </p:cNvGraphicFramePr>
          <p:nvPr/>
        </p:nvGraphicFramePr>
        <p:xfrm>
          <a:off x="2378075" y="3298825"/>
          <a:ext cx="45783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3" name="Формула" r:id="rId10" imgW="2692080" imgH="457200" progId="Equation.3">
                  <p:embed/>
                </p:oleObj>
              </mc:Choice>
              <mc:Fallback>
                <p:oleObj name="Формула" r:id="rId10" imgW="269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298825"/>
                        <a:ext cx="45783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0" y="4581525"/>
            <a:ext cx="91440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FFF909"/>
                </a:solidFill>
                <a:cs typeface="+mn-cs"/>
              </a:rPr>
              <a:t>   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У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плазмі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(при 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рН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= 7,4)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молярна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іонов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            у 4 рази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більше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ніж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молярна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іонов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            .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Таке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не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змінюється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оскільки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надмірна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кількість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будь-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якого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компонентів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виділяється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організму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з сечею.</a:t>
            </a:r>
          </a:p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       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Фосфатна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буферна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система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крові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має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меншу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буферну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ємність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ніж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гідрокарбонатна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, через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невелику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концентрацію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фосфатів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 в </a:t>
            </a:r>
            <a:r>
              <a:rPr lang="ru-RU" b="1" dirty="0" err="1">
                <a:solidFill>
                  <a:srgbClr val="FF0000"/>
                </a:solidFill>
                <a:cs typeface="+mn-cs"/>
              </a:rPr>
              <a:t>крові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.</a:t>
            </a:r>
          </a:p>
        </p:txBody>
      </p:sp>
      <p:graphicFrame>
        <p:nvGraphicFramePr>
          <p:cNvPr id="819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654312"/>
              </p:ext>
            </p:extLst>
          </p:nvPr>
        </p:nvGraphicFramePr>
        <p:xfrm>
          <a:off x="7308304" y="4581525"/>
          <a:ext cx="7731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4" name="Формула" r:id="rId12" imgW="482400" imgH="228600" progId="Equation.3">
                  <p:embed/>
                </p:oleObj>
              </mc:Choice>
              <mc:Fallback>
                <p:oleObj name="Формула" r:id="rId12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581525"/>
                        <a:ext cx="77311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100206"/>
              </p:ext>
            </p:extLst>
          </p:nvPr>
        </p:nvGraphicFramePr>
        <p:xfrm>
          <a:off x="5146073" y="4848225"/>
          <a:ext cx="8175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5" name="Формула" r:id="rId14" imgW="507960" imgH="228600" progId="Equation.3">
                  <p:embed/>
                </p:oleObj>
              </mc:Choice>
              <mc:Fallback>
                <p:oleObj name="Формула" r:id="rId14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073" y="4848225"/>
                        <a:ext cx="8175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430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F909"/>
                </a:solidFill>
                <a:cs typeface="+mn-cs"/>
              </a:rPr>
              <a:t>   </a:t>
            </a:r>
            <a:endParaRPr lang="ru-RU" sz="2000" b="1" i="1" dirty="0">
              <a:solidFill>
                <a:srgbClr val="FFF909"/>
              </a:solidFill>
              <a:cs typeface="+mn-cs"/>
            </a:endParaRPr>
          </a:p>
          <a:p>
            <a:pPr algn="ctr"/>
            <a:r>
              <a:rPr lang="ru-RU" sz="2400" b="1" i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Білкові</a:t>
            </a:r>
            <a:r>
              <a:rPr lang="ru-RU" sz="24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і </a:t>
            </a:r>
            <a:r>
              <a:rPr lang="ru-RU" sz="2400" b="1" i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амінокислотні</a:t>
            </a:r>
            <a:r>
              <a:rPr lang="ru-RU" sz="24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буферні</a:t>
            </a:r>
            <a:r>
              <a:rPr lang="ru-RU" sz="24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системи</a:t>
            </a:r>
            <a:endParaRPr lang="ru-RU" sz="2400" b="1" i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  <a:cs typeface="+mn-cs"/>
              </a:rPr>
              <a:t>      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Молекули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білків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містять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залишки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амінокислот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R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COOH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які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ведуть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себе як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амфоліти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Групи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: СООН – кислота(донор Н+), а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– основа (акцептор Н+),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отже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білки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протидіють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як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підкисленню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так і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дії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основ. Приклад: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найпростіша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амінокислота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cs typeface="+mn-cs"/>
              </a:rPr>
              <a:t>В </a:t>
            </a:r>
            <a:r>
              <a:rPr lang="ru-RU" b="1" dirty="0" err="1" smtClean="0">
                <a:solidFill>
                  <a:srgbClr val="000000"/>
                </a:solidFill>
                <a:cs typeface="+mn-cs"/>
              </a:rPr>
              <a:t>розчині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: </a:t>
            </a:r>
            <a:endParaRPr lang="ru-RU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cs typeface="+mn-cs"/>
              </a:rPr>
              <a:t>        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COOH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/>
              <a:t>⇆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+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–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біполярный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b="1" i="1" dirty="0" err="1" smtClean="0">
                <a:solidFill>
                  <a:srgbClr val="000000"/>
                </a:solidFill>
                <a:cs typeface="+mn-cs"/>
              </a:rPr>
              <a:t>цвіттеріон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).</a:t>
            </a:r>
          </a:p>
          <a:p>
            <a:r>
              <a:rPr lang="ru-RU" b="1" i="1" dirty="0">
                <a:solidFill>
                  <a:srgbClr val="000000"/>
                </a:solidFill>
                <a:cs typeface="+mn-cs"/>
              </a:rPr>
              <a:t>При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додаванні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endParaRPr lang="en-US" b="1" i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+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–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+ Н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+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+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Н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+mn-cs"/>
              </a:rPr>
              <a:t>		             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катіон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cs typeface="+mn-cs"/>
              </a:rPr>
              <a:t>При </a:t>
            </a:r>
            <a:r>
              <a:rPr lang="ru-RU" b="1" i="1" dirty="0" err="1">
                <a:solidFill>
                  <a:srgbClr val="000000"/>
                </a:solidFill>
              </a:rPr>
              <a:t>додаванні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endParaRPr lang="en-US" b="1" i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+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–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+ ОН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–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b="1" baseline="30000" dirty="0">
                <a:solidFill>
                  <a:srgbClr val="000000"/>
                </a:solidFill>
                <a:cs typeface="+mn-cs"/>
              </a:rPr>
              <a:t>–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+ Н</a:t>
            </a:r>
            <a:r>
              <a:rPr lang="ru-RU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О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cs typeface="+mn-cs"/>
              </a:rPr>
              <a:t>                                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аніон</a:t>
            </a:r>
            <a:endParaRPr lang="ru-RU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b="1" dirty="0">
              <a:solidFill>
                <a:srgbClr val="FFF909"/>
              </a:solidFill>
              <a:cs typeface="+mn-cs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cs typeface="+mn-cs"/>
              </a:rPr>
              <a:t>У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водних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розчинах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всі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форми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катіон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аніон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біполярний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)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знаходяться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рівновазі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тобто</a:t>
            </a:r>
            <a:endParaRPr lang="ru-RU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cs typeface="+mn-cs"/>
              </a:rPr>
              <a:t> 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катіон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+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біполярний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-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кислотний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буфер;</a:t>
            </a:r>
          </a:p>
          <a:p>
            <a:pPr algn="ctr"/>
            <a:r>
              <a:rPr lang="ru-RU" b="1" dirty="0" err="1">
                <a:solidFill>
                  <a:srgbClr val="000000"/>
                </a:solidFill>
                <a:cs typeface="+mn-cs"/>
              </a:rPr>
              <a:t>аніон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+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біполярний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іон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-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основний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буфер.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cs typeface="+mn-cs"/>
              </a:rPr>
              <a:t>Для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білків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аналогічно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.</a:t>
            </a:r>
            <a:endParaRPr lang="ru-RU" b="1" dirty="0">
              <a:solidFill>
                <a:srgbClr val="7E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8601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8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10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1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07504" y="0"/>
            <a:ext cx="9036496" cy="806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cs typeface="+mn-cs"/>
              </a:rPr>
              <a:t>Постійна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[H</a:t>
            </a:r>
            <a:r>
              <a:rPr lang="en-US" sz="2000" b="1" baseline="30000" dirty="0">
                <a:solidFill>
                  <a:srgbClr val="FF0000"/>
                </a:solidFill>
                <a:cs typeface="+mn-cs"/>
              </a:rPr>
              <a:t>+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] 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−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необхідна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умова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життя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організму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!               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+mn-cs"/>
              </a:rPr>
              <a:t> рН </a:t>
            </a:r>
            <a:r>
              <a:rPr lang="ru-RU" sz="2000" b="1" baseline="-25000" dirty="0" err="1">
                <a:solidFill>
                  <a:srgbClr val="FF0000"/>
                </a:solidFill>
                <a:cs typeface="+mn-cs"/>
              </a:rPr>
              <a:t>артер.крові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=7,4;  рН </a:t>
            </a:r>
            <a:r>
              <a:rPr lang="ru-RU" sz="2000" b="1" baseline="-25000" dirty="0" err="1">
                <a:solidFill>
                  <a:srgbClr val="FF0000"/>
                </a:solidFill>
                <a:cs typeface="+mn-cs"/>
              </a:rPr>
              <a:t>венозної</a:t>
            </a:r>
            <a:r>
              <a:rPr lang="ru-RU" sz="2000" b="1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baseline="-25000" dirty="0" err="1">
                <a:solidFill>
                  <a:srgbClr val="FF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=7,35. </a:t>
            </a:r>
          </a:p>
          <a:p>
            <a:pPr algn="ctr"/>
            <a:r>
              <a:rPr lang="ru-RU" sz="2000" b="1" dirty="0" err="1">
                <a:solidFill>
                  <a:srgbClr val="FF0000"/>
                </a:solidFill>
                <a:cs typeface="+mn-cs"/>
              </a:rPr>
              <a:t>Фиізіологічні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коливання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рН 0,05-0,07.</a:t>
            </a:r>
          </a:p>
          <a:p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Стабільність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рН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підтримується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гемоглобіновою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, фосфатною,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гідрокарбонатною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буферними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системами і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білками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плазми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  <a:cs typeface="+mn-cs"/>
              </a:rPr>
              <a:t>  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Гемоглобінова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буферна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система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є основною буферною системою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еритроцитів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має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велику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ємність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(75%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всієї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ємності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Гемоглобіновий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складається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двох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форм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гемоглобіну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-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відновленого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(Н</a:t>
            </a:r>
            <a:r>
              <a:rPr lang="en-US" sz="2000" b="1" dirty="0" err="1">
                <a:solidFill>
                  <a:srgbClr val="FF0000"/>
                </a:solidFill>
                <a:cs typeface="+mn-cs"/>
              </a:rPr>
              <a:t>Hb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)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і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окисленого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оксигемоглобіну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(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HHbO</a:t>
            </a:r>
            <a:r>
              <a:rPr lang="en-US" sz="2000" b="1" i="1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)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. 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  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Гемоглобін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рК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=8,2) і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оксигемоглобін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рК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=6,6)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взаємопов'язані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існують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як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єдина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система.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Умовно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гемоглобіновий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поділяють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а)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буферна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система,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утворена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гемоглобіном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: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Н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Hb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слабка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кислота (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слабше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вугільної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); 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KtHb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гемоглобінової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endParaRPr lang="ru-RU" sz="2000" b="1" i="1" dirty="0">
              <a:solidFill>
                <a:srgbClr val="7E0000"/>
              </a:solidFill>
              <a:cs typeface="+mn-cs"/>
            </a:endParaRPr>
          </a:p>
          <a:p>
            <a:pPr algn="just"/>
            <a:endParaRPr lang="ru-RU" sz="2000" b="1" i="1" dirty="0">
              <a:solidFill>
                <a:srgbClr val="7E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7E0000"/>
              </a:solidFill>
              <a:cs typeface="+mn-cs"/>
            </a:endParaRPr>
          </a:p>
          <a:p>
            <a:pPr algn="just"/>
            <a:r>
              <a:rPr lang="ru-RU" sz="2000" b="1" dirty="0">
                <a:cs typeface="+mn-cs"/>
              </a:rPr>
              <a:t>б)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буферна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система,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утворена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оксигемоглобіном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: </a:t>
            </a:r>
            <a:r>
              <a:rPr lang="en-US" sz="2000" b="1" i="1" dirty="0">
                <a:cs typeface="+mn-cs"/>
              </a:rPr>
              <a:t>HHbO</a:t>
            </a:r>
            <a:r>
              <a:rPr lang="en-US" sz="2000" b="1" i="1" baseline="-25000" dirty="0">
                <a:cs typeface="+mn-cs"/>
              </a:rPr>
              <a:t>2</a:t>
            </a:r>
            <a:r>
              <a:rPr lang="uk-UA" sz="2000" b="1" dirty="0">
                <a:cs typeface="+mn-cs"/>
              </a:rPr>
              <a:t> – сильна кислота; </a:t>
            </a:r>
            <a:r>
              <a:rPr lang="en-US" sz="2000" b="1" i="1" dirty="0">
                <a:cs typeface="+mn-cs"/>
              </a:rPr>
              <a:t>KtHbO</a:t>
            </a:r>
            <a:r>
              <a:rPr lang="en-US" sz="2000" b="1" i="1" baseline="-25000" dirty="0">
                <a:cs typeface="+mn-cs"/>
              </a:rPr>
              <a:t>2</a:t>
            </a:r>
            <a:r>
              <a:rPr lang="en-US" sz="2000" b="1" dirty="0">
                <a:cs typeface="+mn-cs"/>
              </a:rPr>
              <a:t> – </a:t>
            </a:r>
            <a:r>
              <a:rPr lang="ru-RU" sz="2000" b="1" dirty="0" err="1">
                <a:cs typeface="+mn-cs"/>
              </a:rPr>
              <a:t>сіль</a:t>
            </a:r>
            <a:r>
              <a:rPr lang="ru-RU" sz="2000" b="1" dirty="0">
                <a:cs typeface="+mn-cs"/>
              </a:rPr>
              <a:t> </a:t>
            </a:r>
            <a:r>
              <a:rPr lang="ru-RU" sz="2000" b="1" dirty="0" err="1">
                <a:cs typeface="+mn-cs"/>
              </a:rPr>
              <a:t>оксигемоглобінової</a:t>
            </a:r>
            <a:r>
              <a:rPr lang="ru-RU" sz="2000" b="1" dirty="0">
                <a:cs typeface="+mn-cs"/>
              </a:rPr>
              <a:t> кислоты</a:t>
            </a:r>
            <a:r>
              <a:rPr lang="uk-UA" sz="2000" b="1" dirty="0">
                <a:cs typeface="+mn-cs"/>
              </a:rPr>
              <a:t> </a:t>
            </a:r>
            <a:endParaRPr lang="ru-RU" sz="2000" b="1" dirty="0">
              <a:cs typeface="+mn-cs"/>
            </a:endParaRPr>
          </a:p>
          <a:p>
            <a:pPr algn="just"/>
            <a:r>
              <a:rPr lang="ru-RU" sz="2000" b="1" dirty="0">
                <a:solidFill>
                  <a:srgbClr val="7E0000"/>
                </a:solidFill>
                <a:cs typeface="+mn-cs"/>
              </a:rPr>
              <a:t> 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7E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7E0000"/>
              </a:solidFill>
              <a:cs typeface="+mn-cs"/>
            </a:endParaRPr>
          </a:p>
          <a:p>
            <a:pPr algn="ctr"/>
            <a:r>
              <a:rPr lang="ru-RU" b="1" dirty="0">
                <a:solidFill>
                  <a:srgbClr val="FFF909"/>
                </a:solidFill>
                <a:cs typeface="+mn-cs"/>
              </a:rPr>
              <a:t>  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  <a:cs typeface="+mn-cs"/>
              </a:rPr>
              <a:t>       </a:t>
            </a:r>
            <a:endParaRPr lang="en-US" b="1" i="1" dirty="0">
              <a:solidFill>
                <a:srgbClr val="FFF909"/>
              </a:solidFill>
              <a:cs typeface="+mn-cs"/>
            </a:endParaRPr>
          </a:p>
        </p:txBody>
      </p:sp>
      <p:graphicFrame>
        <p:nvGraphicFramePr>
          <p:cNvPr id="8704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3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42933"/>
              </p:ext>
            </p:extLst>
          </p:nvPr>
        </p:nvGraphicFramePr>
        <p:xfrm>
          <a:off x="3309392" y="4535487"/>
          <a:ext cx="2138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4" name="Формула" r:id="rId6" imgW="1257300" imgH="457200" progId="Equation.3">
                  <p:embed/>
                </p:oleObj>
              </mc:Choice>
              <mc:Fallback>
                <p:oleObj name="Формула" r:id="rId6" imgW="125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392" y="4535487"/>
                        <a:ext cx="21383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50203"/>
              </p:ext>
            </p:extLst>
          </p:nvPr>
        </p:nvGraphicFramePr>
        <p:xfrm>
          <a:off x="3275856" y="6109828"/>
          <a:ext cx="2381077" cy="74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5" name="Формула" r:id="rId8" imgW="1536700" imgH="482600" progId="Equation.3">
                  <p:embed/>
                </p:oleObj>
              </mc:Choice>
              <mc:Fallback>
                <p:oleObj name="Формула" r:id="rId8" imgW="1536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6109828"/>
                        <a:ext cx="2381077" cy="748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330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07504" y="958417"/>
            <a:ext cx="9144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F909"/>
                </a:solidFill>
                <a:cs typeface="+mn-cs"/>
              </a:rPr>
              <a:t> 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Рівняння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Гендерсона-Гассельбаха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для </a:t>
            </a:r>
            <a:r>
              <a:rPr lang="ru-RU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цих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двох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систем:</a:t>
            </a:r>
          </a:p>
          <a:p>
            <a:pPr algn="just"/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r>
              <a:rPr lang="ru-RU" b="1" dirty="0">
                <a:solidFill>
                  <a:srgbClr val="FFF909"/>
                </a:solidFill>
                <a:cs typeface="+mn-cs"/>
              </a:rPr>
              <a:t> </a:t>
            </a:r>
          </a:p>
        </p:txBody>
      </p:sp>
      <p:graphicFrame>
        <p:nvGraphicFramePr>
          <p:cNvPr id="8909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4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10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0" y="3992563"/>
            <a:ext cx="9144000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FFF909"/>
                </a:solidFill>
                <a:cs typeface="+mn-cs"/>
              </a:rPr>
              <a:t>  </a:t>
            </a:r>
            <a:r>
              <a:rPr lang="ru-RU" b="1" dirty="0">
                <a:solidFill>
                  <a:srgbClr val="FFF909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Гемоглобін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більш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слабка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кислота (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рК</a:t>
            </a:r>
            <a:r>
              <a:rPr lang="ru-RU" sz="2000" b="1" i="1" baseline="-25000" dirty="0" err="1">
                <a:solidFill>
                  <a:srgbClr val="000000"/>
                </a:solidFill>
                <a:cs typeface="+mn-cs"/>
              </a:rPr>
              <a:t>Н</a:t>
            </a:r>
            <a:r>
              <a:rPr lang="en-US" sz="2000" b="1" i="1" baseline="-25000" dirty="0" err="1">
                <a:solidFill>
                  <a:srgbClr val="000000"/>
                </a:solidFill>
                <a:cs typeface="+mn-cs"/>
              </a:rPr>
              <a:t>Hb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= 8,2; </a:t>
            </a:r>
            <a:r>
              <a:rPr lang="en-US" sz="2000" b="1" i="1" dirty="0" err="1">
                <a:solidFill>
                  <a:srgbClr val="000000"/>
                </a:solidFill>
                <a:cs typeface="+mn-cs"/>
              </a:rPr>
              <a:t>K</a:t>
            </a:r>
            <a:r>
              <a:rPr lang="en-US" sz="2000" b="1" i="1" baseline="-25000" dirty="0" err="1">
                <a:solidFill>
                  <a:srgbClr val="000000"/>
                </a:solidFill>
                <a:cs typeface="+mn-cs"/>
              </a:rPr>
              <a:t>HHb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= 6,3 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 10</a:t>
            </a:r>
            <a:r>
              <a:rPr lang="ru-RU" sz="2000" b="1" i="1" baseline="30000" dirty="0">
                <a:solidFill>
                  <a:srgbClr val="000000"/>
                </a:solidFill>
                <a:cs typeface="+mn-cs"/>
                <a:sym typeface="Symbol" pitchFamily="18" charset="2"/>
              </a:rPr>
              <a:t>-9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) у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порівнянні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оксигемоглобіном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(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рК</a:t>
            </a:r>
            <a:r>
              <a:rPr lang="ru-RU" sz="2000" b="1" i="1" baseline="-25000" dirty="0" err="1">
                <a:solidFill>
                  <a:srgbClr val="000000"/>
                </a:solidFill>
                <a:cs typeface="+mn-cs"/>
              </a:rPr>
              <a:t>Н</a:t>
            </a:r>
            <a:r>
              <a:rPr lang="en-US" sz="2000" b="1" i="1" baseline="-25000" dirty="0" err="1">
                <a:solidFill>
                  <a:srgbClr val="000000"/>
                </a:solidFill>
                <a:cs typeface="+mn-cs"/>
              </a:rPr>
              <a:t>Hb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</a:rPr>
              <a:t>О2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= 6,6; </a:t>
            </a:r>
            <a:r>
              <a:rPr lang="en-US" sz="2000" b="1" i="1" dirty="0" err="1">
                <a:solidFill>
                  <a:srgbClr val="000000"/>
                </a:solidFill>
                <a:cs typeface="+mn-cs"/>
              </a:rPr>
              <a:t>K</a:t>
            </a:r>
            <a:r>
              <a:rPr lang="en-US" sz="2000" b="1" i="1" baseline="-25000" dirty="0" err="1">
                <a:solidFill>
                  <a:srgbClr val="000000"/>
                </a:solidFill>
                <a:cs typeface="+mn-cs"/>
              </a:rPr>
              <a:t>HHb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</a:rPr>
              <a:t>О2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= 1,12 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 10</a:t>
            </a:r>
            <a:r>
              <a:rPr lang="ru-RU" sz="2000" b="1" i="1" baseline="30000" dirty="0">
                <a:solidFill>
                  <a:srgbClr val="000000"/>
                </a:solidFill>
                <a:cs typeface="+mn-cs"/>
                <a:sym typeface="Symbol" pitchFamily="18" charset="2"/>
              </a:rPr>
              <a:t>-7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).           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Тому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іони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+mn-cs"/>
                <a:sym typeface="Symbol" pitchFamily="18" charset="2"/>
              </a:rPr>
              <a:t>Hb</a:t>
            </a:r>
            <a:r>
              <a:rPr lang="en-US" sz="2000" b="1" baseline="30000" dirty="0" smtClean="0">
                <a:solidFill>
                  <a:srgbClr val="000000"/>
                </a:solidFill>
                <a:cs typeface="+mn-cs"/>
                <a:sym typeface="Symbol" pitchFamily="18" charset="2"/>
              </a:rPr>
              <a:t>-</a:t>
            </a:r>
            <a:r>
              <a:rPr lang="ru-RU" sz="2000" b="1" dirty="0" smtClean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є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аніонами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більш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слабкої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здатні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більш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активніше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зв'язувати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іони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Н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  <a:sym typeface="Symbol" pitchFamily="18" charset="2"/>
              </a:rPr>
              <a:t>+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ніж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іони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оксигемоглобіну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.</a:t>
            </a:r>
            <a:endParaRPr lang="en-US" sz="2000" b="1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FFF909"/>
                </a:solidFill>
                <a:cs typeface="+mn-cs"/>
                <a:sym typeface="Symbol" pitchFamily="18" charset="2"/>
              </a:rPr>
              <a:t>  </a:t>
            </a:r>
            <a:endParaRPr lang="ru-RU" b="1" dirty="0">
              <a:solidFill>
                <a:srgbClr val="FFF909"/>
              </a:solidFill>
              <a:cs typeface="+mn-cs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27784" y="1470471"/>
                <a:ext cx="4482124" cy="671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𝐻𝐻𝑏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[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𝐻𝐻𝑏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=8,2+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[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𝐻𝐻𝑏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srgbClr val="0000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470471"/>
                <a:ext cx="4482124" cy="6719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3728" y="2239254"/>
                <a:ext cx="5195910" cy="671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𝐻𝐻𝑏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𝐻𝑏𝑂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[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𝐻𝐻𝑏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=6,6+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𝐻𝑏𝑂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[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𝐻𝐻𝑏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srgbClr val="0000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39254"/>
                <a:ext cx="5195910" cy="6719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45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F909"/>
                </a:solidFill>
                <a:cs typeface="+mn-cs"/>
              </a:rPr>
              <a:t> 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● Участь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гемоглобіну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регуляції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рН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пов'язана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його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впливом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на транспорт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оксигену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вуглекислоти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Гемоглобінові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взаємодіють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гідрокарбонатним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буфером.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●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Вуглекислий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газ,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що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утворюється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периферичних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тканинах,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надходить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еритроцити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де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перетворюється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вугільну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під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дією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ферменту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карбоангідрази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  <a:endParaRPr lang="ru-RU" sz="2000" b="1" i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   </a:t>
            </a:r>
            <a:r>
              <a:rPr lang="ru-RU" b="1" dirty="0">
                <a:solidFill>
                  <a:srgbClr val="FFF909"/>
                </a:solidFill>
                <a:cs typeface="+mn-cs"/>
              </a:rPr>
              <a:t>  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  <a:cs typeface="+mn-cs"/>
              </a:rPr>
              <a:t>       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   При 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рН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клітини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≈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7,40 і 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рК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а</a:t>
            </a:r>
            <a:r>
              <a:rPr lang="ru-RU" sz="1400" b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1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Н</a:t>
            </a:r>
            <a:r>
              <a:rPr lang="ru-RU" sz="1400" b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2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СО</a:t>
            </a:r>
            <a:r>
              <a:rPr lang="ru-RU" sz="1400" b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3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= 6,10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більше</a:t>
            </a:r>
            <a:r>
              <a:rPr lang="ru-RU" sz="2000" b="1" dirty="0">
                <a:solidFill>
                  <a:srgbClr val="FFFF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90%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утвореної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вугільної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дисоціює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, тому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зв'язування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СО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2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призводить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підвищення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концентрації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Н</a:t>
            </a:r>
            <a:r>
              <a:rPr lang="ru-RU" sz="2000" b="1" i="1" baseline="30000" dirty="0" smtClean="0">
                <a:solidFill>
                  <a:srgbClr val="000000"/>
                </a:solidFill>
                <a:cs typeface="+mn-cs"/>
                <a:sym typeface="Symbol" pitchFamily="18" charset="2"/>
              </a:rPr>
              <a:t>+  </a:t>
            </a:r>
            <a:r>
              <a:rPr lang="ru-RU" sz="2000" b="1" i="1" dirty="0" smtClean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і </a:t>
            </a:r>
            <a:r>
              <a:rPr lang="ru-RU" sz="2000" b="1" dirty="0" smtClean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cs typeface="+mn-cs"/>
                <a:sym typeface="Symbol" pitchFamily="18" charset="2"/>
              </a:rPr>
              <a:t>погрожує</a:t>
            </a:r>
            <a:r>
              <a:rPr lang="ru-RU" sz="2000" b="1" dirty="0" smtClean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«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закислити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» кров.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 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Протони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що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виникають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дисоціації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вугільної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будуть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взаємодіяти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переважаючою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розчині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іонною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формою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оксигемоглобіну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             ,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утворюючи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його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молекулярну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форму:</a:t>
            </a:r>
          </a:p>
          <a:p>
            <a:pPr algn="ctr"/>
            <a:endParaRPr lang="ru-RU" b="1" i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b="1" i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b="1" i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b="1" i="1" dirty="0">
                <a:solidFill>
                  <a:srgbClr val="000000"/>
                </a:solidFill>
                <a:cs typeface="+mn-cs"/>
              </a:rPr>
              <a:t> 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Оксигемоглобін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звільняє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гідроген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який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іде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тканини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дає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більш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слабку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кислоту -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гемоглобін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  <a:endParaRPr lang="ru-RU" sz="2000" b="1" i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en-US" sz="2000" b="1" i="1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4459" name="Object 11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7870493"/>
              </p:ext>
            </p:extLst>
          </p:nvPr>
        </p:nvGraphicFramePr>
        <p:xfrm>
          <a:off x="1835696" y="1963737"/>
          <a:ext cx="5632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" name="Уравнение" r:id="rId3" imgW="3124080" imgH="241200" progId="Equation.3">
                  <p:embed/>
                </p:oleObj>
              </mc:Choice>
              <mc:Fallback>
                <p:oleObj name="Уравнение" r:id="rId3" imgW="312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963737"/>
                        <a:ext cx="5632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3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4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4462" name="Object 1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8559714"/>
              </p:ext>
            </p:extLst>
          </p:nvPr>
        </p:nvGraphicFramePr>
        <p:xfrm>
          <a:off x="2339752" y="4016928"/>
          <a:ext cx="6254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5" name="Формула" r:id="rId8" imgW="419040" imgH="228600" progId="Equation.3">
                  <p:embed/>
                </p:oleObj>
              </mc:Choice>
              <mc:Fallback>
                <p:oleObj name="Формула" r:id="rId8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016928"/>
                        <a:ext cx="6254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846375"/>
              </p:ext>
            </p:extLst>
          </p:nvPr>
        </p:nvGraphicFramePr>
        <p:xfrm>
          <a:off x="3238500" y="4514850"/>
          <a:ext cx="2667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6" name="Формула" r:id="rId10" imgW="1485720" imgH="228600" progId="Equation.3">
                  <p:embed/>
                </p:oleObj>
              </mc:Choice>
              <mc:Fallback>
                <p:oleObj name="Формула" r:id="rId10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4514850"/>
                        <a:ext cx="2667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6" name="Object 18"/>
          <p:cNvGraphicFramePr>
            <a:graphicFrameLocks noChangeAspect="1"/>
          </p:cNvGraphicFramePr>
          <p:nvPr/>
        </p:nvGraphicFramePr>
        <p:xfrm>
          <a:off x="3563938" y="6165850"/>
          <a:ext cx="24225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7" name="Формула" r:id="rId12" imgW="1346040" imgH="215640" progId="Equation.3">
                  <p:embed/>
                </p:oleObj>
              </mc:Choice>
              <mc:Fallback>
                <p:oleObj name="Формула" r:id="rId12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165850"/>
                        <a:ext cx="24225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37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44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r="2992" b="7802"/>
          <a:stretch/>
        </p:blipFill>
        <p:spPr bwMode="auto">
          <a:xfrm>
            <a:off x="5906024" y="3873134"/>
            <a:ext cx="2743489" cy="269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-19627" y="1"/>
            <a:ext cx="9036496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909"/>
                </a:solidFill>
                <a:cs typeface="+mn-cs"/>
              </a:rPr>
              <a:t> 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Внаслідок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зазначених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процесів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порушилося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/ кислота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системах: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вміст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   і     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збільшився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зменшилася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Відновлення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цих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співвідношень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відбувається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легенях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Коли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венозна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кров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досягає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легенів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кисень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гідрокарбонат-іон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(з тканин)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знову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проникає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всередину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еритроцитів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цьому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гідроген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зв'язується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 гемоглобіном: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О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+ НН</a:t>
            </a:r>
            <a:r>
              <a:rPr lang="en-US" sz="2000" b="1" i="1" dirty="0">
                <a:solidFill>
                  <a:srgbClr val="000000"/>
                </a:solidFill>
                <a:cs typeface="+mn-cs"/>
              </a:rPr>
              <a:t>b</a:t>
            </a:r>
            <a:r>
              <a:rPr lang="uk-UA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+mn-cs"/>
              </a:rPr>
              <a:t>→</a:t>
            </a:r>
            <a:r>
              <a:rPr lang="ru-RU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cs typeface="+mn-cs"/>
              </a:rPr>
              <a:t>HHbO</a:t>
            </a:r>
            <a:r>
              <a:rPr lang="en-US" sz="2000" b="1" i="1" baseline="-25000" dirty="0">
                <a:solidFill>
                  <a:srgbClr val="000000"/>
                </a:solidFill>
                <a:cs typeface="+mn-cs"/>
              </a:rPr>
              <a:t>2</a:t>
            </a:r>
            <a:endParaRPr lang="ru-RU" sz="2000" b="1" i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   </a:t>
            </a:r>
            <a:r>
              <a:rPr lang="ru-RU" b="1" dirty="0">
                <a:solidFill>
                  <a:srgbClr val="FFF909"/>
                </a:solidFill>
                <a:cs typeface="+mn-cs"/>
              </a:rPr>
              <a:t> 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присутності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-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виступає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вже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ролі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утворюючи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 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вугільну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кислоту: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Виникаюча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вугільна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під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дією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карбоангідрази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розкладається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йдучи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легені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вигляді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вуглекислого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газу:</a:t>
            </a:r>
          </a:p>
          <a:p>
            <a:pPr algn="ctr"/>
            <a:r>
              <a:rPr lang="ru-RU" sz="2000" b="1" i="1" dirty="0">
                <a:solidFill>
                  <a:srgbClr val="000000"/>
                </a:solidFill>
                <a:cs typeface="+mn-cs"/>
              </a:rPr>
              <a:t>Н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СО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sz="2400" i="1" dirty="0">
                <a:solidFill>
                  <a:srgbClr val="000000"/>
                </a:solidFill>
                <a:cs typeface="+mn-cs"/>
              </a:rPr>
              <a:t>→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Н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О + СО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</a:rPr>
              <a:t>2</a:t>
            </a:r>
            <a:endParaRPr lang="en-US" sz="2000" b="1" i="1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7532" name="Object 1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3586142"/>
              </p:ext>
            </p:extLst>
          </p:nvPr>
        </p:nvGraphicFramePr>
        <p:xfrm>
          <a:off x="5148064" y="321466"/>
          <a:ext cx="7096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4" name="Формула" r:id="rId4" imgW="444240" imgH="241200" progId="Equation.3">
                  <p:embed/>
                </p:oleObj>
              </mc:Choice>
              <mc:Fallback>
                <p:oleObj name="Формула" r:id="rId4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21466"/>
                        <a:ext cx="7096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5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6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7535" name="Object 1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0314967"/>
              </p:ext>
            </p:extLst>
          </p:nvPr>
        </p:nvGraphicFramePr>
        <p:xfrm>
          <a:off x="6326187" y="372673"/>
          <a:ext cx="5683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7" name="Формула" r:id="rId9" imgW="355320" imgH="177480" progId="Equation.3">
                  <p:embed/>
                </p:oleObj>
              </mc:Choice>
              <mc:Fallback>
                <p:oleObj name="Формула" r:id="rId9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7" y="372673"/>
                        <a:ext cx="56832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453141"/>
              </p:ext>
            </p:extLst>
          </p:nvPr>
        </p:nvGraphicFramePr>
        <p:xfrm>
          <a:off x="1852793" y="651768"/>
          <a:ext cx="8350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8" name="Формула" r:id="rId11" imgW="520560" imgH="228600" progId="Equation.3">
                  <p:embed/>
                </p:oleObj>
              </mc:Choice>
              <mc:Fallback>
                <p:oleObj name="Формула" r:id="rId11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793" y="651768"/>
                        <a:ext cx="8350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67871"/>
              </p:ext>
            </p:extLst>
          </p:nvPr>
        </p:nvGraphicFramePr>
        <p:xfrm>
          <a:off x="1709738" y="2219680"/>
          <a:ext cx="7096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9" name="Формула" r:id="rId13" imgW="444240" imgH="241200" progId="Equation.3">
                  <p:embed/>
                </p:oleObj>
              </mc:Choice>
              <mc:Fallback>
                <p:oleObj name="Формула" r:id="rId13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2219680"/>
                        <a:ext cx="7096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00685"/>
              </p:ext>
            </p:extLst>
          </p:nvPr>
        </p:nvGraphicFramePr>
        <p:xfrm>
          <a:off x="3919611" y="1934190"/>
          <a:ext cx="812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60" name="Формула" r:id="rId15" imgW="507960" imgH="215640" progId="Equation.3">
                  <p:embed/>
                </p:oleObj>
              </mc:Choice>
              <mc:Fallback>
                <p:oleObj name="Формула" r:id="rId15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611" y="1934190"/>
                        <a:ext cx="812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887895"/>
              </p:ext>
            </p:extLst>
          </p:nvPr>
        </p:nvGraphicFramePr>
        <p:xfrm>
          <a:off x="2293434" y="1913552"/>
          <a:ext cx="6731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61" name="Формула" r:id="rId17" imgW="419040" imgH="228600" progId="Equation.3">
                  <p:embed/>
                </p:oleObj>
              </mc:Choice>
              <mc:Fallback>
                <p:oleObj name="Формула" r:id="rId17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434" y="1913552"/>
                        <a:ext cx="6731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08282"/>
              </p:ext>
            </p:extLst>
          </p:nvPr>
        </p:nvGraphicFramePr>
        <p:xfrm>
          <a:off x="2721353" y="2628824"/>
          <a:ext cx="41211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62" name="Формула" r:id="rId19" imgW="2286000" imgH="457200" progId="Equation.3">
                  <p:embed/>
                </p:oleObj>
              </mc:Choice>
              <mc:Fallback>
                <p:oleObj name="Формула" r:id="rId19" imgW="2286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353" y="2628824"/>
                        <a:ext cx="412115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013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1196752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b="1" i="1" dirty="0" err="1" smtClean="0">
                <a:cs typeface="+mn-cs"/>
              </a:rPr>
              <a:t>Протони</a:t>
            </a:r>
            <a:r>
              <a:rPr lang="ru-RU" sz="2800" b="1" i="1" dirty="0">
                <a:cs typeface="+mn-cs"/>
              </a:rPr>
              <a:t>, </a:t>
            </a:r>
            <a:r>
              <a:rPr lang="ru-RU" sz="2800" b="1" i="1" dirty="0" err="1">
                <a:cs typeface="+mn-cs"/>
              </a:rPr>
              <a:t>що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генеруються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клітинами</a:t>
            </a:r>
            <a:r>
              <a:rPr lang="ru-RU" sz="2800" b="1" i="1" dirty="0">
                <a:cs typeface="+mn-cs"/>
              </a:rPr>
              <a:t> тканин, </a:t>
            </a:r>
            <a:r>
              <a:rPr lang="ru-RU" sz="2800" b="1" i="1" dirty="0" err="1">
                <a:cs typeface="+mn-cs"/>
              </a:rPr>
              <a:t>переходять</a:t>
            </a:r>
            <a:r>
              <a:rPr lang="ru-RU" sz="2800" b="1" i="1" dirty="0">
                <a:cs typeface="+mn-cs"/>
              </a:rPr>
              <a:t> в </a:t>
            </a:r>
            <a:r>
              <a:rPr lang="ru-RU" sz="2800" b="1" i="1" dirty="0" err="1">
                <a:cs typeface="+mn-cs"/>
              </a:rPr>
              <a:t>позаклітинний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простір</a:t>
            </a:r>
            <a:r>
              <a:rPr lang="ru-RU" sz="2800" b="1" i="1" dirty="0">
                <a:cs typeface="+mn-cs"/>
              </a:rPr>
              <a:t>, де </a:t>
            </a:r>
            <a:r>
              <a:rPr lang="ru-RU" sz="2800" b="1" i="1" dirty="0" err="1">
                <a:cs typeface="+mn-cs"/>
              </a:rPr>
              <a:t>зв'язуються</a:t>
            </a:r>
            <a:r>
              <a:rPr lang="ru-RU" sz="2800" b="1" i="1" dirty="0">
                <a:cs typeface="+mn-cs"/>
              </a:rPr>
              <a:t> в основному </a:t>
            </a:r>
            <a:r>
              <a:rPr lang="ru-RU" sz="2800" b="1" i="1" dirty="0" err="1">
                <a:cs typeface="+mn-cs"/>
              </a:rPr>
              <a:t>гідрокарбонатною</a:t>
            </a:r>
            <a:r>
              <a:rPr lang="ru-RU" sz="2800" b="1" i="1" dirty="0">
                <a:cs typeface="+mn-cs"/>
              </a:rPr>
              <a:t> буферною системою. </a:t>
            </a:r>
            <a:endParaRPr lang="ru-RU" sz="2800" b="1" i="1" dirty="0" smtClean="0">
              <a:cs typeface="+mn-cs"/>
            </a:endParaRPr>
          </a:p>
          <a:p>
            <a:pPr marL="457200" indent="-457200" algn="just">
              <a:buAutoNum type="arabicPeriod"/>
            </a:pPr>
            <a:r>
              <a:rPr lang="ru-RU" sz="2800" b="1" i="1" dirty="0" err="1" smtClean="0">
                <a:cs typeface="+mn-cs"/>
              </a:rPr>
              <a:t>Потрапляючи</a:t>
            </a:r>
            <a:r>
              <a:rPr lang="ru-RU" sz="2800" b="1" i="1" dirty="0" smtClean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далі</a:t>
            </a:r>
            <a:r>
              <a:rPr lang="ru-RU" sz="2800" b="1" i="1" dirty="0">
                <a:cs typeface="+mn-cs"/>
              </a:rPr>
              <a:t> в кров, вони </a:t>
            </a:r>
            <a:r>
              <a:rPr lang="ru-RU" sz="2800" b="1" i="1" dirty="0" err="1">
                <a:cs typeface="+mn-cs"/>
              </a:rPr>
              <a:t>нейтралізуються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гідрокарбонатною</a:t>
            </a:r>
            <a:r>
              <a:rPr lang="ru-RU" sz="2800" b="1" i="1" dirty="0">
                <a:cs typeface="+mn-cs"/>
              </a:rPr>
              <a:t> системою і системами </a:t>
            </a:r>
            <a:r>
              <a:rPr lang="ru-RU" sz="2800" b="1" i="1" dirty="0" err="1">
                <a:cs typeface="+mn-cs"/>
              </a:rPr>
              <a:t>плазматичних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білків</a:t>
            </a:r>
            <a:r>
              <a:rPr lang="ru-RU" sz="2800" b="1" i="1" dirty="0" smtClean="0">
                <a:cs typeface="+mn-cs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800" b="1" i="1" dirty="0" smtClean="0">
                <a:cs typeface="+mn-cs"/>
              </a:rPr>
              <a:t> </a:t>
            </a:r>
            <a:r>
              <a:rPr lang="ru-RU" sz="2800" b="1" i="1" dirty="0">
                <a:cs typeface="+mn-cs"/>
              </a:rPr>
              <a:t>З </a:t>
            </a:r>
            <a:r>
              <a:rPr lang="ru-RU" sz="2800" b="1" i="1" dirty="0" err="1">
                <a:cs typeface="+mn-cs"/>
              </a:rPr>
              <a:t>плазми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іон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гідрогену</a:t>
            </a:r>
            <a:r>
              <a:rPr lang="ru-RU" sz="2800" b="1" i="1" dirty="0">
                <a:cs typeface="+mn-cs"/>
              </a:rPr>
              <a:t> переходить до </a:t>
            </a:r>
            <a:r>
              <a:rPr lang="ru-RU" sz="2800" b="1" i="1" dirty="0" err="1">
                <a:cs typeface="+mn-cs"/>
              </a:rPr>
              <a:t>гемоглобіну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еритроцитів</a:t>
            </a:r>
            <a:r>
              <a:rPr lang="ru-RU" sz="2800" b="1" i="1" dirty="0">
                <a:cs typeface="+mn-cs"/>
              </a:rPr>
              <a:t> - </a:t>
            </a:r>
            <a:r>
              <a:rPr lang="ru-RU" sz="2800" b="1" i="1" dirty="0" err="1">
                <a:cs typeface="+mn-cs"/>
              </a:rPr>
              <a:t>основної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буферної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системи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останніх</a:t>
            </a:r>
            <a:r>
              <a:rPr lang="ru-RU" sz="2800" b="1" i="1" dirty="0">
                <a:cs typeface="+mn-cs"/>
              </a:rPr>
              <a:t>. </a:t>
            </a:r>
            <a:endParaRPr lang="ru-RU" sz="2800" b="1" i="1" dirty="0" smtClean="0">
              <a:cs typeface="+mn-cs"/>
            </a:endParaRPr>
          </a:p>
          <a:p>
            <a:pPr marL="457200" indent="-457200" algn="just">
              <a:buAutoNum type="arabicPeriod"/>
            </a:pPr>
            <a:r>
              <a:rPr lang="ru-RU" sz="2800" b="1" i="1" dirty="0" err="1" smtClean="0">
                <a:cs typeface="+mn-cs"/>
              </a:rPr>
              <a:t>Між</a:t>
            </a:r>
            <a:r>
              <a:rPr lang="ru-RU" sz="2800" b="1" i="1" dirty="0" smtClean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усіма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цими</a:t>
            </a:r>
            <a:r>
              <a:rPr lang="ru-RU" sz="2800" b="1" i="1" dirty="0">
                <a:cs typeface="+mn-cs"/>
              </a:rPr>
              <a:t> системами </a:t>
            </a:r>
            <a:r>
              <a:rPr lang="ru-RU" sz="2800" b="1" i="1" dirty="0" err="1">
                <a:cs typeface="+mn-cs"/>
              </a:rPr>
              <a:t>підтримується</a:t>
            </a:r>
            <a:r>
              <a:rPr lang="ru-RU" sz="2800" b="1" i="1" dirty="0">
                <a:cs typeface="+mn-cs"/>
              </a:rPr>
              <a:t> </a:t>
            </a:r>
            <a:r>
              <a:rPr lang="ru-RU" sz="2800" b="1" i="1" dirty="0" err="1">
                <a:cs typeface="+mn-cs"/>
              </a:rPr>
              <a:t>рівновага</a:t>
            </a:r>
            <a:r>
              <a:rPr lang="ru-RU" sz="2800" b="1" i="1" dirty="0">
                <a:cs typeface="+mn-cs"/>
              </a:rPr>
              <a:t>.</a:t>
            </a:r>
            <a:endParaRPr lang="en-US" sz="2800" b="1" i="1" dirty="0">
              <a:cs typeface="+mn-cs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>
                <a:solidFill>
                  <a:srgbClr val="FF0000"/>
                </a:solidFill>
              </a:rPr>
              <a:t>взаємозв'язок</a:t>
            </a:r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</a:rPr>
              <a:t> </a:t>
            </a:r>
            <a:r>
              <a:rPr lang="ru-RU" sz="2800" b="1" cap="all" dirty="0" err="1" smtClean="0">
                <a:solidFill>
                  <a:srgbClr val="FF0000"/>
                </a:solidFill>
              </a:rPr>
              <a:t>буферних</a:t>
            </a:r>
            <a:r>
              <a:rPr lang="ru-RU" sz="2800" b="1" cap="all" dirty="0" smtClean="0">
                <a:solidFill>
                  <a:srgbClr val="FF0000"/>
                </a:solidFill>
              </a:rPr>
              <a:t> </a:t>
            </a:r>
            <a:r>
              <a:rPr lang="ru-RU" sz="2800" b="1" cap="all" dirty="0">
                <a:solidFill>
                  <a:srgbClr val="FF0000"/>
                </a:solidFill>
              </a:rPr>
              <a:t>систем </a:t>
            </a:r>
            <a:r>
              <a:rPr lang="ru-RU" sz="2800" b="1" cap="all" dirty="0" err="1">
                <a:solidFill>
                  <a:srgbClr val="FF0000"/>
                </a:solidFill>
              </a:rPr>
              <a:t>крові</a:t>
            </a:r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endParaRPr lang="ru-RU" sz="2400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0" y="7818"/>
            <a:ext cx="9142040" cy="608547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Менделєєв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розчинів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молекул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іонів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кристалічної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решітки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розчиняється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бути причиною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розчині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іонів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Каблуков 1891 р.: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об'єднав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теорії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пояснив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дисоціації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електролітів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розчинника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іони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розчиняється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сольвати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гідрати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49411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909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Вплив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розведення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і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концентрування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на рН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буферних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розчинів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r>
              <a:rPr lang="ru-RU" sz="2000" b="1" dirty="0">
                <a:solidFill>
                  <a:srgbClr val="FFF909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+mn-cs"/>
              </a:rPr>
              <a:t>(СРС)</a:t>
            </a:r>
            <a:endParaRPr lang="ru-RU" sz="2000" b="1" dirty="0">
              <a:solidFill>
                <a:srgbClr val="FFF909"/>
              </a:solidFill>
              <a:cs typeface="+mn-cs"/>
            </a:endParaRPr>
          </a:p>
          <a:p>
            <a:pPr algn="just"/>
            <a:r>
              <a:rPr lang="ru-RU" sz="2000" b="1" i="1" dirty="0">
                <a:solidFill>
                  <a:srgbClr val="000000"/>
                </a:solidFill>
                <a:cs typeface="+mn-cs"/>
              </a:rPr>
              <a:t>  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гідрогену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буферного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залежить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величини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константи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слабкого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електроліту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і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солі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    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    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розведенні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концентруванні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одночасно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змінюється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обох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компонентів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їх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залишається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таким же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помітної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зміни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рН не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спостерігається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наприклад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Властивість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систем не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змінювати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значення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рН 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розведенні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широко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використовують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при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аналізі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плазми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крові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лімфи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сечі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Невеликі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кількості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об’єкту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можна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розбавити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потрібного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об’єму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оскільки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всі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перераховані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рідкі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організму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мають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властивості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just"/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1162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6970919"/>
              </p:ext>
            </p:extLst>
          </p:nvPr>
        </p:nvGraphicFramePr>
        <p:xfrm>
          <a:off x="3441700" y="1870075"/>
          <a:ext cx="24050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6" name="Уравнение" r:id="rId3" imgW="1333440" imgH="419040" progId="Equation.3">
                  <p:embed/>
                </p:oleObj>
              </mc:Choice>
              <mc:Fallback>
                <p:oleObj name="Уравнение" r:id="rId3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870075"/>
                        <a:ext cx="24050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4008264"/>
              </p:ext>
            </p:extLst>
          </p:nvPr>
        </p:nvGraphicFramePr>
        <p:xfrm>
          <a:off x="2915816" y="3677913"/>
          <a:ext cx="37528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7" name="Формула" r:id="rId5" imgW="2082600" imgH="419040" progId="Equation.3">
                  <p:embed/>
                </p:oleObj>
              </mc:Choice>
              <mc:Fallback>
                <p:oleObj name="Формула" r:id="rId5" imgW="2082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677913"/>
                        <a:ext cx="37528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504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буферна</a:t>
            </a:r>
            <a:r>
              <a:rPr lang="ru-RU" sz="28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800" b="1" i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ємність</a:t>
            </a: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r>
              <a:rPr lang="ru-RU" sz="2000" b="1" dirty="0">
                <a:solidFill>
                  <a:srgbClr val="FFF909"/>
                </a:solidFill>
                <a:cs typeface="+mn-cs"/>
              </a:rPr>
              <a:t>     </a:t>
            </a:r>
          </a:p>
          <a:p>
            <a:pPr algn="just"/>
            <a:r>
              <a:rPr lang="ru-RU" sz="2000" b="1" dirty="0">
                <a:solidFill>
                  <a:srgbClr val="FFF909"/>
                </a:solidFill>
                <a:cs typeface="+mn-cs"/>
              </a:rPr>
              <a:t>         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Кількісною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мірою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стійкості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систем 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є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буферна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ємність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.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       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Буферною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ємністю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(В)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називається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кількість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речовини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яку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потрібно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додати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до одного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літру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буферного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щоб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змінити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його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рН на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одиницю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Вона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виражається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моль/л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частіше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ммоль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/л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визначається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за формулою:</a:t>
            </a:r>
            <a:r>
              <a:rPr lang="ru-RU" sz="2000" b="1" dirty="0">
                <a:solidFill>
                  <a:srgbClr val="FFF909"/>
                </a:solidFill>
                <a:cs typeface="+mn-cs"/>
              </a:rPr>
              <a:t>   </a:t>
            </a:r>
            <a:endParaRPr lang="ru-RU" sz="2000" b="1" i="1" dirty="0">
              <a:solidFill>
                <a:srgbClr val="FFF909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FFFF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  <a:cs typeface="+mn-cs"/>
              </a:rPr>
              <a:t>       </a:t>
            </a:r>
          </a:p>
          <a:p>
            <a:pPr algn="just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де 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ємність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; 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  <a:cs typeface="+mn-cs"/>
              </a:rPr>
              <a:t>      С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моль/л; 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  <a:cs typeface="+mn-cs"/>
              </a:rPr>
              <a:t>      </a:t>
            </a:r>
            <a:r>
              <a:rPr lang="en-US" sz="2000" b="1" i="1" dirty="0">
                <a:solidFill>
                  <a:srgbClr val="000000"/>
                </a:solidFill>
                <a:cs typeface="+mn-cs"/>
              </a:rPr>
              <a:t>V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об'єм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доданої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л;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      </a:t>
            </a:r>
            <a:r>
              <a:rPr lang="en-US" sz="2000" b="1" i="1" dirty="0">
                <a:solidFill>
                  <a:srgbClr val="000000"/>
                </a:solidFill>
                <a:cs typeface="+mn-cs"/>
              </a:rPr>
              <a:t>V</a:t>
            </a:r>
            <a:r>
              <a:rPr lang="ru-RU" sz="2000" b="1" i="1" baseline="-25000" dirty="0">
                <a:solidFill>
                  <a:srgbClr val="000000"/>
                </a:solidFill>
                <a:cs typeface="+mn-cs"/>
              </a:rPr>
              <a:t>б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об’єм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буферного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л; 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     </a:t>
            </a:r>
            <a:r>
              <a:rPr lang="ru-RU" sz="2000" b="1" i="1" dirty="0">
                <a:solidFill>
                  <a:srgbClr val="000000"/>
                </a:solidFill>
                <a:cs typeface="+mn-cs"/>
                <a:sym typeface="Symbol" pitchFamily="18" charset="2"/>
              </a:rPr>
              <a:t>рН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зміна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рН буферного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розчину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викликана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додаванням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сильної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cs typeface="+mn-cs"/>
                <a:sym typeface="Symbol" pitchFamily="18" charset="2"/>
              </a:rPr>
              <a:t> лугу.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1469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6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10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7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14694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9931747"/>
              </p:ext>
            </p:extLst>
          </p:nvPr>
        </p:nvGraphicFramePr>
        <p:xfrm>
          <a:off x="3491880" y="258445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8" name="Формула" r:id="rId6" imgW="927000" imgH="431640" progId="Equation.3">
                  <p:embed/>
                </p:oleObj>
              </mc:Choice>
              <mc:Fallback>
                <p:oleObj name="Формула" r:id="rId6" imgW="92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58445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813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Залежність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буферної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ємності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від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співвідношення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концентрації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компонентів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буферної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суміші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має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вигляд</a:t>
            </a:r>
            <a:r>
              <a:rPr lang="ru-RU" sz="2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cs typeface="+mn-cs"/>
              </a:rPr>
              <a:t>       </a:t>
            </a:r>
            <a:endParaRPr lang="ru-RU" sz="2000" b="1" baseline="-25000" dirty="0">
              <a:solidFill>
                <a:srgbClr val="FFF909"/>
              </a:solidFill>
              <a:cs typeface="+mn-cs"/>
            </a:endParaRPr>
          </a:p>
        </p:txBody>
      </p:sp>
      <p:graphicFrame>
        <p:nvGraphicFramePr>
          <p:cNvPr id="7680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4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10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5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6809" name="Group 9"/>
          <p:cNvGrpSpPr>
            <a:grpSpLocks/>
          </p:cNvGrpSpPr>
          <p:nvPr/>
        </p:nvGrpSpPr>
        <p:grpSpPr bwMode="auto">
          <a:xfrm>
            <a:off x="2843213" y="765175"/>
            <a:ext cx="4465637" cy="2879725"/>
            <a:chOff x="1437" y="8694"/>
            <a:chExt cx="5658" cy="3936"/>
          </a:xfrm>
        </p:grpSpPr>
        <p:sp>
          <p:nvSpPr>
            <p:cNvPr id="76810" name="Line 10"/>
            <p:cNvSpPr>
              <a:spLocks noChangeShapeType="1"/>
            </p:cNvSpPr>
            <p:nvPr/>
          </p:nvSpPr>
          <p:spPr bwMode="auto">
            <a:xfrm>
              <a:off x="1701" y="8694"/>
              <a:ext cx="0" cy="30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1701" y="11754"/>
              <a:ext cx="3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>
              <a:off x="1965" y="9080"/>
              <a:ext cx="3105" cy="1960"/>
            </a:xfrm>
            <a:custGeom>
              <a:avLst/>
              <a:gdLst>
                <a:gd name="T0" fmla="*/ 3105 w 3105"/>
                <a:gd name="T1" fmla="*/ 1915 h 1960"/>
                <a:gd name="T2" fmla="*/ 2445 w 3105"/>
                <a:gd name="T3" fmla="*/ 505 h 1960"/>
                <a:gd name="T4" fmla="*/ 1890 w 3105"/>
                <a:gd name="T5" fmla="*/ 70 h 1960"/>
                <a:gd name="T6" fmla="*/ 1335 w 3105"/>
                <a:gd name="T7" fmla="*/ 85 h 1960"/>
                <a:gd name="T8" fmla="*/ 709 w 3105"/>
                <a:gd name="T9" fmla="*/ 505 h 1960"/>
                <a:gd name="T10" fmla="*/ 0 w 3105"/>
                <a:gd name="T11" fmla="*/ 196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5" h="1960">
                  <a:moveTo>
                    <a:pt x="3105" y="1915"/>
                  </a:moveTo>
                  <a:cubicBezTo>
                    <a:pt x="2998" y="1680"/>
                    <a:pt x="2647" y="812"/>
                    <a:pt x="2445" y="505"/>
                  </a:cubicBezTo>
                  <a:cubicBezTo>
                    <a:pt x="2243" y="198"/>
                    <a:pt x="2075" y="140"/>
                    <a:pt x="1890" y="70"/>
                  </a:cubicBezTo>
                  <a:cubicBezTo>
                    <a:pt x="1705" y="0"/>
                    <a:pt x="1532" y="13"/>
                    <a:pt x="1335" y="85"/>
                  </a:cubicBezTo>
                  <a:cubicBezTo>
                    <a:pt x="1138" y="157"/>
                    <a:pt x="931" y="193"/>
                    <a:pt x="709" y="505"/>
                  </a:cubicBezTo>
                  <a:cubicBezTo>
                    <a:pt x="414" y="775"/>
                    <a:pt x="148" y="1657"/>
                    <a:pt x="0" y="19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6813" name="Line 13"/>
            <p:cNvSpPr>
              <a:spLocks noChangeShapeType="1"/>
            </p:cNvSpPr>
            <p:nvPr/>
          </p:nvSpPr>
          <p:spPr bwMode="auto">
            <a:xfrm>
              <a:off x="3498" y="9054"/>
              <a:ext cx="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1701" y="11934"/>
              <a:ext cx="539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400" dirty="0">
                  <a:solidFill>
                    <a:srgbClr val="000000"/>
                  </a:solidFill>
                  <a:cs typeface="+mn-cs"/>
                </a:rPr>
                <a:t>0	        50	                 100  кислота    </a:t>
              </a:r>
            </a:p>
            <a:p>
              <a:r>
                <a:rPr lang="ru-RU" sz="1400" dirty="0">
                  <a:solidFill>
                    <a:srgbClr val="000000"/>
                  </a:solidFill>
                  <a:cs typeface="+mn-cs"/>
                </a:rPr>
                <a:t>100	        50	                   0   </a:t>
              </a:r>
              <a:r>
                <a:rPr lang="ru-RU" sz="1400" dirty="0" err="1">
                  <a:solidFill>
                    <a:srgbClr val="000000"/>
                  </a:solidFill>
                  <a:cs typeface="+mn-cs"/>
                </a:rPr>
                <a:t>сіль</a:t>
              </a:r>
              <a:endParaRPr lang="ru-RU" sz="1400" dirty="0">
                <a:solidFill>
                  <a:srgbClr val="000000"/>
                </a:solidFill>
                <a:cs typeface="+mn-cs"/>
              </a:endParaRPr>
            </a:p>
            <a:p>
              <a:endParaRPr lang="ru-RU" sz="14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6815" name="Line 15"/>
            <p:cNvSpPr>
              <a:spLocks noChangeShapeType="1"/>
            </p:cNvSpPr>
            <p:nvPr/>
          </p:nvSpPr>
          <p:spPr bwMode="auto">
            <a:xfrm>
              <a:off x="3501" y="1175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6816" name="Line 16"/>
            <p:cNvSpPr>
              <a:spLocks noChangeShapeType="1"/>
            </p:cNvSpPr>
            <p:nvPr/>
          </p:nvSpPr>
          <p:spPr bwMode="auto">
            <a:xfrm>
              <a:off x="5301" y="1175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6817" name="Line 17"/>
            <p:cNvSpPr>
              <a:spLocks noChangeShapeType="1"/>
            </p:cNvSpPr>
            <p:nvPr/>
          </p:nvSpPr>
          <p:spPr bwMode="auto">
            <a:xfrm>
              <a:off x="1701" y="1175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1437" y="8694"/>
              <a:ext cx="26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400">
                  <a:solidFill>
                    <a:srgbClr val="000000"/>
                  </a:solidFill>
                  <a:cs typeface="+mn-cs"/>
                </a:rPr>
                <a:t>В</a:t>
              </a:r>
            </a:p>
          </p:txBody>
        </p:sp>
      </p:grp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0" y="36322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00"/>
                </a:solidFill>
                <a:cs typeface="+mn-cs"/>
              </a:rPr>
              <a:t>Рис.  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Зміна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буферної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ємності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залежності</a:t>
            </a:r>
            <a:endParaRPr lang="ru-RU" sz="1400" b="1" i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від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величини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відношення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 [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] / [кислота].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0" y="4292600"/>
            <a:ext cx="9144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FFF909"/>
                </a:solidFill>
                <a:cs typeface="+mn-cs"/>
              </a:rPr>
              <a:t>      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акцептора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протонів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визначає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кислотну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буферну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ємність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а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донора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протонів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-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основну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       Для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забезпечення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максимальної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буферної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ємності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при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приготуванні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буферних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розчинів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враховують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концентрацію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компонентів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чим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вище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тим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ємність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більше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) і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їх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близьке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до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одиниці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  <a:cs typeface="+mn-cs"/>
              </a:rPr>
              <a:t>     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Краще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вибирати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такі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у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яких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рК</a:t>
            </a:r>
            <a:r>
              <a:rPr lang="ru-RU" b="1" i="1" baseline="-25000" dirty="0" err="1">
                <a:solidFill>
                  <a:srgbClr val="000000"/>
                </a:solidFill>
                <a:cs typeface="+mn-cs"/>
              </a:rPr>
              <a:t>а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близьке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до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необхідного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рН буферного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розчину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або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такі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, у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яких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(</a:t>
            </a:r>
            <a:r>
              <a:rPr lang="ru-RU" b="1" i="1" dirty="0">
                <a:solidFill>
                  <a:srgbClr val="000000"/>
                </a:solidFill>
                <a:cs typeface="+mn-cs"/>
              </a:rPr>
              <a:t>14 –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рК</a:t>
            </a:r>
            <a:r>
              <a:rPr lang="en-US" b="1" i="1" baseline="-25000" dirty="0">
                <a:solidFill>
                  <a:srgbClr val="000000"/>
                </a:solidFill>
                <a:cs typeface="+mn-cs"/>
              </a:rPr>
              <a:t>b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) 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+mn-cs"/>
              </a:rPr>
              <a:t>близьке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до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необхідного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 рН буферного </a:t>
            </a:r>
            <a:r>
              <a:rPr lang="ru-RU" b="1" dirty="0" err="1">
                <a:solidFill>
                  <a:srgbClr val="000000"/>
                </a:solidFill>
                <a:cs typeface="+mn-cs"/>
              </a:rPr>
              <a:t>розчину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288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1)</a:t>
            </a:r>
            <a:r>
              <a:rPr lang="ru-RU" b="1" dirty="0"/>
              <a:t>↑</a:t>
            </a:r>
            <a:r>
              <a:rPr lang="en-US" sz="2400" b="1" dirty="0"/>
              <a:t>[H</a:t>
            </a:r>
            <a:r>
              <a:rPr lang="en-US" sz="2400" b="1" baseline="30000" dirty="0"/>
              <a:t>+</a:t>
            </a:r>
            <a:r>
              <a:rPr lang="en-US" sz="2400" b="1" dirty="0"/>
              <a:t>], </a:t>
            </a:r>
            <a:r>
              <a:rPr lang="en-US" b="1" dirty="0" smtClean="0"/>
              <a:t>↓</a:t>
            </a:r>
            <a:r>
              <a:rPr lang="en-US" sz="2400" b="1" dirty="0" smtClean="0"/>
              <a:t>pH</a:t>
            </a:r>
            <a:r>
              <a:rPr lang="en-US" sz="2400" b="1" dirty="0"/>
              <a:t>, </a:t>
            </a:r>
            <a:r>
              <a:rPr lang="en-US" b="1" dirty="0"/>
              <a:t>↓ </a:t>
            </a:r>
            <a:r>
              <a:rPr lang="ru-RU" sz="2400" b="1" dirty="0" err="1"/>
              <a:t>резервної</a:t>
            </a:r>
            <a:r>
              <a:rPr lang="ru-RU" sz="2400" b="1" dirty="0"/>
              <a:t> </a:t>
            </a:r>
            <a:r>
              <a:rPr lang="ru-RU" sz="2400" b="1" dirty="0" err="1"/>
              <a:t>лужності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 – </a:t>
            </a:r>
            <a:r>
              <a:rPr lang="ru-RU" sz="2400" b="1" dirty="0" smtClean="0">
                <a:solidFill>
                  <a:srgbClr val="FF0000"/>
                </a:solidFill>
              </a:rPr>
              <a:t>ацидоз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acidum</a:t>
            </a:r>
            <a:r>
              <a:rPr lang="uk-UA" sz="2400" b="1" dirty="0" smtClean="0">
                <a:solidFill>
                  <a:srgbClr val="FF0000"/>
                </a:solidFill>
              </a:rPr>
              <a:t>(лат.) – кислота)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/>
              <a:t>2) </a:t>
            </a:r>
            <a:r>
              <a:rPr lang="en-US" sz="2400" b="1" dirty="0"/>
              <a:t>↓ [H</a:t>
            </a:r>
            <a:r>
              <a:rPr lang="en-US" sz="2400" b="1" baseline="30000" dirty="0"/>
              <a:t>+</a:t>
            </a:r>
            <a:r>
              <a:rPr lang="en-US" sz="2400" b="1" dirty="0"/>
              <a:t>], </a:t>
            </a:r>
            <a:r>
              <a:rPr lang="ru-RU" sz="2400" b="1" dirty="0"/>
              <a:t>↑</a:t>
            </a:r>
            <a:r>
              <a:rPr lang="en-US" sz="2400" b="1" dirty="0"/>
              <a:t> pH</a:t>
            </a:r>
            <a:r>
              <a:rPr lang="ru-RU" sz="2400" b="1" dirty="0"/>
              <a:t>, ↑ </a:t>
            </a:r>
            <a:r>
              <a:rPr lang="ru-RU" sz="2400" b="1" dirty="0" err="1"/>
              <a:t>резервної</a:t>
            </a:r>
            <a:r>
              <a:rPr lang="ru-RU" sz="2400" b="1" dirty="0"/>
              <a:t> </a:t>
            </a:r>
            <a:r>
              <a:rPr lang="ru-RU" sz="2400" b="1" dirty="0" err="1"/>
              <a:t>лужності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 – </a:t>
            </a:r>
            <a:r>
              <a:rPr lang="ru-RU" sz="2400" b="1" dirty="0">
                <a:solidFill>
                  <a:srgbClr val="0000CC"/>
                </a:solidFill>
              </a:rPr>
              <a:t>алкалоз</a:t>
            </a:r>
          </a:p>
          <a:p>
            <a:pPr marL="0" indent="0">
              <a:buNone/>
            </a:pPr>
            <a:r>
              <a:rPr lang="ru-RU" sz="2400" b="1" dirty="0"/>
              <a:t>3) </a:t>
            </a:r>
            <a:r>
              <a:rPr lang="ru-RU" sz="2400" b="1" dirty="0" err="1"/>
              <a:t>Сучасна</a:t>
            </a:r>
            <a:r>
              <a:rPr lang="ru-RU" sz="2400" b="1" dirty="0"/>
              <a:t> </a:t>
            </a:r>
            <a:r>
              <a:rPr lang="ru-RU" sz="2400" b="1" dirty="0" err="1"/>
              <a:t>клінічна</a:t>
            </a:r>
            <a:r>
              <a:rPr lang="ru-RU" sz="2400" b="1" dirty="0"/>
              <a:t> практика: </a:t>
            </a:r>
          </a:p>
          <a:p>
            <a:pPr marL="0" indent="0">
              <a:buNone/>
            </a:pPr>
            <a:r>
              <a:rPr lang="ru-RU" sz="2400" b="1" dirty="0" err="1"/>
              <a:t>мікрометод</a:t>
            </a:r>
            <a:r>
              <a:rPr lang="ru-RU" sz="2400" b="1" dirty="0"/>
              <a:t> </a:t>
            </a:r>
            <a:r>
              <a:rPr lang="ru-RU" sz="2400" b="1" dirty="0" err="1"/>
              <a:t>Аструпу</a:t>
            </a:r>
            <a:r>
              <a:rPr lang="ru-RU" sz="2400" b="1" dirty="0"/>
              <a:t> - </a:t>
            </a:r>
            <a:r>
              <a:rPr lang="ru-RU" sz="2400" b="1" dirty="0" err="1"/>
              <a:t>визначення</a:t>
            </a:r>
            <a:r>
              <a:rPr lang="ru-RU" sz="2400" b="1" dirty="0"/>
              <a:t> КОР </a:t>
            </a:r>
            <a:r>
              <a:rPr lang="ru-RU" sz="2400" b="1" dirty="0" err="1"/>
              <a:t>крові</a:t>
            </a:r>
            <a:r>
              <a:rPr lang="ru-RU" sz="2400" b="1" dirty="0"/>
              <a:t> в </a:t>
            </a:r>
            <a:r>
              <a:rPr lang="ru-RU" sz="2400" b="1" dirty="0" err="1"/>
              <a:t>одиницях</a:t>
            </a:r>
            <a:r>
              <a:rPr lang="ru-RU" sz="2400" b="1" dirty="0"/>
              <a:t> ВЕ (</a:t>
            </a:r>
            <a:r>
              <a:rPr lang="en-US" sz="2400" b="1" dirty="0"/>
              <a:t>bi-excess - </a:t>
            </a:r>
            <a:r>
              <a:rPr lang="ru-RU" sz="2400" b="1" dirty="0" err="1"/>
              <a:t>надлишок</a:t>
            </a:r>
            <a:r>
              <a:rPr lang="ru-RU" sz="2400" b="1" dirty="0"/>
              <a:t> основ). У </a:t>
            </a:r>
            <a:r>
              <a:rPr lang="ru-RU" sz="2400" b="1" dirty="0" err="1"/>
              <a:t>нормі</a:t>
            </a:r>
            <a:r>
              <a:rPr lang="ru-RU" sz="2400" b="1" dirty="0"/>
              <a:t> КОР = ОВЕ,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рН = 7,40</a:t>
            </a:r>
          </a:p>
        </p:txBody>
      </p:sp>
    </p:spTree>
    <p:extLst>
      <p:ext uri="{BB962C8B-B14F-4D97-AF65-F5344CB8AC3E}">
        <p14:creationId xmlns:p14="http://schemas.microsoft.com/office/powerpoint/2010/main" val="80814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96448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err="1">
                <a:solidFill>
                  <a:srgbClr val="003300"/>
                </a:solidFill>
              </a:rPr>
              <a:t>Кількісною</a:t>
            </a:r>
            <a:r>
              <a:rPr lang="ru-RU" b="1" dirty="0">
                <a:solidFill>
                  <a:srgbClr val="003300"/>
                </a:solidFill>
              </a:rPr>
              <a:t> характеристикою </a:t>
            </a:r>
            <a:r>
              <a:rPr lang="ru-RU" b="1" dirty="0" err="1">
                <a:solidFill>
                  <a:srgbClr val="003300"/>
                </a:solidFill>
              </a:rPr>
              <a:t>розпаду</a:t>
            </a:r>
            <a:r>
              <a:rPr lang="ru-RU" b="1" dirty="0">
                <a:solidFill>
                  <a:srgbClr val="003300"/>
                </a:solidFill>
              </a:rPr>
              <a:t> молекул на </a:t>
            </a:r>
            <a:r>
              <a:rPr lang="ru-RU" b="1" dirty="0" err="1">
                <a:solidFill>
                  <a:srgbClr val="003300"/>
                </a:solidFill>
              </a:rPr>
              <a:t>іони</a:t>
            </a:r>
            <a:r>
              <a:rPr lang="ru-RU" b="1" dirty="0">
                <a:solidFill>
                  <a:srgbClr val="003300"/>
                </a:solidFill>
              </a:rPr>
              <a:t> є:</a:t>
            </a:r>
          </a:p>
          <a:p>
            <a:pPr algn="ctr" eaLnBrk="1" hangingPunct="1"/>
            <a:r>
              <a:rPr lang="ru-RU" sz="2400" b="1" dirty="0" err="1">
                <a:solidFill>
                  <a:srgbClr val="0000CC"/>
                </a:solidFill>
              </a:rPr>
              <a:t>Ступінь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електролітичної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дисоціації</a:t>
            </a:r>
            <a:r>
              <a:rPr lang="ru-RU" b="1" dirty="0">
                <a:solidFill>
                  <a:srgbClr val="0000CC"/>
                </a:solidFill>
              </a:rPr>
              <a:t>-       </a:t>
            </a:r>
          </a:p>
          <a:p>
            <a:pPr algn="ctr" eaLnBrk="1" hangingPunct="1"/>
            <a:r>
              <a:rPr lang="ru-RU" sz="2800" b="1" dirty="0">
                <a:solidFill>
                  <a:srgbClr val="990000"/>
                </a:solidFill>
                <a:sym typeface="Symbol" pitchFamily="18" charset="2"/>
              </a:rPr>
              <a:t> =</a:t>
            </a:r>
            <a:r>
              <a:rPr lang="en-US" sz="2800" b="1" dirty="0">
                <a:solidFill>
                  <a:srgbClr val="990000"/>
                </a:solidFill>
                <a:sym typeface="Symbol" pitchFamily="18" charset="2"/>
              </a:rPr>
              <a:t>n</a:t>
            </a:r>
            <a:r>
              <a:rPr lang="ru-RU" sz="2800" b="1" dirty="0">
                <a:solidFill>
                  <a:srgbClr val="990000"/>
                </a:solidFill>
                <a:sym typeface="Symbol" pitchFamily="18" charset="2"/>
              </a:rPr>
              <a:t> / </a:t>
            </a:r>
            <a:r>
              <a:rPr lang="en-US" sz="2800" b="1" dirty="0">
                <a:solidFill>
                  <a:srgbClr val="990000"/>
                </a:solidFill>
                <a:sym typeface="Symbol" pitchFamily="18" charset="2"/>
              </a:rPr>
              <a:t>N</a:t>
            </a:r>
            <a:r>
              <a:rPr lang="ru-RU" sz="2800" b="1" dirty="0">
                <a:solidFill>
                  <a:srgbClr val="990000"/>
                </a:solidFill>
                <a:sym typeface="Symbol" pitchFamily="18" charset="2"/>
              </a:rPr>
              <a:t>    </a:t>
            </a:r>
            <a:r>
              <a:rPr lang="ru-RU" sz="2800" b="1" dirty="0" err="1">
                <a:solidFill>
                  <a:srgbClr val="990000"/>
                </a:solidFill>
                <a:sym typeface="Symbol" pitchFamily="18" charset="2"/>
              </a:rPr>
              <a:t>або</a:t>
            </a:r>
            <a:r>
              <a:rPr lang="ru-RU" sz="2800" b="1" dirty="0">
                <a:solidFill>
                  <a:srgbClr val="990000"/>
                </a:solidFill>
                <a:sym typeface="Symbol" pitchFamily="18" charset="2"/>
              </a:rPr>
              <a:t>      </a:t>
            </a:r>
            <a:r>
              <a:rPr lang="ru-RU" sz="2800" b="1" dirty="0" err="1">
                <a:solidFill>
                  <a:srgbClr val="990000"/>
                </a:solidFill>
                <a:sym typeface="Symbol" pitchFamily="18" charset="2"/>
              </a:rPr>
              <a:t>С</a:t>
            </a:r>
            <a:r>
              <a:rPr lang="ru-RU" sz="2800" b="1" baseline="-25000" dirty="0" err="1">
                <a:solidFill>
                  <a:srgbClr val="990000"/>
                </a:solidFill>
                <a:sym typeface="Symbol" pitchFamily="18" charset="2"/>
              </a:rPr>
              <a:t>дис</a:t>
            </a:r>
            <a:r>
              <a:rPr lang="ru-RU" sz="2800" b="1" baseline="-25000" dirty="0">
                <a:solidFill>
                  <a:srgbClr val="990000"/>
                </a:solidFill>
                <a:sym typeface="Symbol" pitchFamily="18" charset="2"/>
              </a:rPr>
              <a:t>. </a:t>
            </a:r>
            <a:r>
              <a:rPr lang="ru-RU" sz="2800" b="1" dirty="0">
                <a:solidFill>
                  <a:srgbClr val="990000"/>
                </a:solidFill>
                <a:sym typeface="Symbol" pitchFamily="18" charset="2"/>
              </a:rPr>
              <a:t>/ С</a:t>
            </a:r>
            <a:r>
              <a:rPr lang="ru-RU" sz="2800" b="1" baseline="-25000" dirty="0">
                <a:solidFill>
                  <a:srgbClr val="990000"/>
                </a:solidFill>
                <a:sym typeface="Symbol" pitchFamily="18" charset="2"/>
              </a:rPr>
              <a:t>0 </a:t>
            </a:r>
            <a:r>
              <a:rPr lang="ru-RU" sz="2800" b="1" dirty="0">
                <a:solidFill>
                  <a:srgbClr val="990000"/>
                </a:solidFill>
                <a:sym typeface="Symbol" pitchFamily="18" charset="2"/>
              </a:rPr>
              <a:t> , </a:t>
            </a:r>
            <a:r>
              <a:rPr lang="ru-RU" dirty="0">
                <a:solidFill>
                  <a:srgbClr val="990000"/>
                </a:solidFill>
                <a:sym typeface="Symbol" pitchFamily="18" charset="2"/>
              </a:rPr>
              <a:t>де:</a:t>
            </a:r>
          </a:p>
          <a:p>
            <a:pPr eaLnBrk="1" hangingPunct="1"/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	</a:t>
            </a:r>
            <a:r>
              <a:rPr lang="en-US" dirty="0">
                <a:solidFill>
                  <a:srgbClr val="003300"/>
                </a:solidFill>
                <a:sym typeface="Symbol" pitchFamily="18" charset="2"/>
              </a:rPr>
              <a:t>n  </a:t>
            </a:r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і</a:t>
            </a:r>
            <a:r>
              <a:rPr lang="en-US" dirty="0">
                <a:solidFill>
                  <a:srgbClr val="003300"/>
                </a:solidFill>
                <a:sym typeface="Symbol" pitchFamily="18" charset="2"/>
              </a:rPr>
              <a:t> C</a:t>
            </a:r>
            <a:r>
              <a:rPr lang="ru-RU" baseline="-25000" dirty="0" err="1">
                <a:solidFill>
                  <a:srgbClr val="003300"/>
                </a:solidFill>
                <a:sym typeface="Symbol" pitchFamily="18" charset="2"/>
              </a:rPr>
              <a:t>дис</a:t>
            </a:r>
            <a:r>
              <a:rPr lang="ru-RU" baseline="-25000" dirty="0">
                <a:solidFill>
                  <a:srgbClr val="003300"/>
                </a:solidFill>
                <a:sym typeface="Symbol" pitchFamily="18" charset="2"/>
              </a:rPr>
              <a:t>.</a:t>
            </a:r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 – число і </a:t>
            </a:r>
            <a:r>
              <a:rPr lang="ru-RU" dirty="0" err="1">
                <a:solidFill>
                  <a:srgbClr val="003300"/>
                </a:solidFill>
                <a:sym typeface="Symbol" pitchFamily="18" charset="2"/>
              </a:rPr>
              <a:t>конц</a:t>
            </a:r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. </a:t>
            </a:r>
            <a:r>
              <a:rPr lang="ru-RU" dirty="0" err="1">
                <a:solidFill>
                  <a:srgbClr val="003300"/>
                </a:solidFill>
                <a:sym typeface="Symbol" pitchFamily="18" charset="2"/>
              </a:rPr>
              <a:t>продисоційованих</a:t>
            </a:r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 молекул,</a:t>
            </a:r>
          </a:p>
          <a:p>
            <a:pPr eaLnBrk="1" hangingPunct="1"/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	</a:t>
            </a:r>
            <a:r>
              <a:rPr lang="en-US" dirty="0">
                <a:solidFill>
                  <a:srgbClr val="003300"/>
                </a:solidFill>
                <a:sym typeface="Symbol" pitchFamily="18" charset="2"/>
              </a:rPr>
              <a:t>N </a:t>
            </a:r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и </a:t>
            </a:r>
            <a:r>
              <a:rPr lang="en-US" dirty="0">
                <a:solidFill>
                  <a:srgbClr val="003300"/>
                </a:solidFill>
                <a:sym typeface="Symbol" pitchFamily="18" charset="2"/>
              </a:rPr>
              <a:t> C</a:t>
            </a:r>
            <a:r>
              <a:rPr lang="en-US" baseline="-25000" dirty="0">
                <a:solidFill>
                  <a:srgbClr val="003300"/>
                </a:solidFill>
                <a:sym typeface="Symbol" pitchFamily="18" charset="2"/>
              </a:rPr>
              <a:t>0</a:t>
            </a:r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 – число і </a:t>
            </a:r>
            <a:r>
              <a:rPr lang="ru-RU" dirty="0" err="1">
                <a:solidFill>
                  <a:srgbClr val="003300"/>
                </a:solidFill>
                <a:sym typeface="Symbol" pitchFamily="18" charset="2"/>
              </a:rPr>
              <a:t>конц</a:t>
            </a:r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.  молекул </a:t>
            </a:r>
            <a:r>
              <a:rPr lang="ru-RU" dirty="0" err="1">
                <a:solidFill>
                  <a:srgbClr val="003300"/>
                </a:solidFill>
                <a:sym typeface="Symbol" pitchFamily="18" charset="2"/>
              </a:rPr>
              <a:t>вихідного</a:t>
            </a:r>
            <a:r>
              <a:rPr lang="ru-RU" dirty="0">
                <a:solidFill>
                  <a:srgbClr val="003300"/>
                </a:solidFill>
                <a:sym typeface="Symbol" pitchFamily="18" charset="2"/>
              </a:rPr>
              <a:t> </a:t>
            </a:r>
            <a:r>
              <a:rPr lang="ru-RU" dirty="0" err="1">
                <a:solidFill>
                  <a:srgbClr val="003300"/>
                </a:solidFill>
                <a:sym typeface="Symbol" pitchFamily="18" charset="2"/>
              </a:rPr>
              <a:t>електроліту</a:t>
            </a:r>
            <a:endParaRPr lang="ru-RU" dirty="0">
              <a:solidFill>
                <a:srgbClr val="003300"/>
              </a:solidFill>
              <a:sym typeface="Symbol" pitchFamily="18" charset="2"/>
            </a:endParaRPr>
          </a:p>
          <a:p>
            <a:pPr marL="285750" indent="-285750" eaLnBrk="1" hangingPunct="1">
              <a:buFont typeface="Symbol" pitchFamily="18" charset="2"/>
              <a:buChar char="a"/>
            </a:pPr>
            <a:r>
              <a:rPr lang="ru-RU" b="1" dirty="0">
                <a:solidFill>
                  <a:srgbClr val="990000"/>
                </a:solidFill>
                <a:sym typeface="Symbol" pitchFamily="18" charset="2"/>
              </a:rPr>
              <a:t>- </a:t>
            </a:r>
            <a:r>
              <a:rPr lang="ru-RU" b="1" dirty="0" err="1">
                <a:solidFill>
                  <a:srgbClr val="990000"/>
                </a:solidFill>
                <a:sym typeface="Symbol" pitchFamily="18" charset="2"/>
              </a:rPr>
              <a:t>залежить</a:t>
            </a:r>
            <a:r>
              <a:rPr lang="ru-RU" b="1" dirty="0">
                <a:solidFill>
                  <a:srgbClr val="990000"/>
                </a:solidFill>
                <a:sym typeface="Symbol" pitchFamily="18" charset="2"/>
              </a:rPr>
              <a:t> </a:t>
            </a:r>
            <a:r>
              <a:rPr lang="ru-RU" b="1" dirty="0" err="1">
                <a:solidFill>
                  <a:srgbClr val="990000"/>
                </a:solidFill>
                <a:sym typeface="Symbol" pitchFamily="18" charset="2"/>
              </a:rPr>
              <a:t>від</a:t>
            </a:r>
            <a:r>
              <a:rPr lang="ru-RU" b="1" dirty="0">
                <a:solidFill>
                  <a:srgbClr val="990000"/>
                </a:solidFill>
                <a:sym typeface="Symbol" pitchFamily="18" charset="2"/>
              </a:rPr>
              <a:t>:</a:t>
            </a:r>
          </a:p>
          <a:p>
            <a:pPr marL="285750" indent="-285750" eaLnBrk="1" hangingPunct="1">
              <a:buFontTx/>
              <a:buChar char="-"/>
            </a:pP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природи</a:t>
            </a:r>
            <a:r>
              <a:rPr lang="ru-RU" b="1" dirty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розчиненої</a:t>
            </a:r>
            <a:r>
              <a:rPr lang="ru-RU" b="1" dirty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речовини</a:t>
            </a:r>
            <a:r>
              <a:rPr lang="ru-RU" b="1" dirty="0">
                <a:solidFill>
                  <a:srgbClr val="0000CC"/>
                </a:solidFill>
                <a:sym typeface="Symbol" pitchFamily="18" charset="2"/>
              </a:rPr>
              <a:t>              - </a:t>
            </a: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температури</a:t>
            </a:r>
            <a:r>
              <a:rPr lang="ru-RU" b="1" dirty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розчину</a:t>
            </a:r>
            <a:endParaRPr lang="ru-RU" b="1" dirty="0">
              <a:solidFill>
                <a:srgbClr val="0000CC"/>
              </a:solidFill>
              <a:sym typeface="Symbol" pitchFamily="18" charset="2"/>
            </a:endParaRPr>
          </a:p>
          <a:p>
            <a:pPr marL="285750" indent="-285750" eaLnBrk="1" hangingPunct="1">
              <a:buFontTx/>
              <a:buChar char="-"/>
            </a:pP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концентрації</a:t>
            </a:r>
            <a:r>
              <a:rPr lang="ru-RU" b="1" dirty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розчину</a:t>
            </a:r>
            <a:r>
              <a:rPr lang="ru-RU" b="1" dirty="0">
                <a:solidFill>
                  <a:srgbClr val="0000CC"/>
                </a:solidFill>
                <a:sym typeface="Symbol" pitchFamily="18" charset="2"/>
              </a:rPr>
              <a:t>                              - </a:t>
            </a: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природи</a:t>
            </a:r>
            <a:r>
              <a:rPr lang="ru-RU" b="1" dirty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ru-RU" b="1" dirty="0" err="1">
                <a:solidFill>
                  <a:srgbClr val="0000CC"/>
                </a:solidFill>
                <a:sym typeface="Symbol" pitchFamily="18" charset="2"/>
              </a:rPr>
              <a:t>розчинника</a:t>
            </a:r>
            <a:endParaRPr lang="ru-RU" b="1" dirty="0">
              <a:solidFill>
                <a:srgbClr val="0000CC"/>
              </a:solidFill>
              <a:sym typeface="Symbol" pitchFamily="18" charset="2"/>
            </a:endParaRPr>
          </a:p>
          <a:p>
            <a:pPr marL="285750" indent="-285750" algn="ctr" eaLnBrk="1" hangingPunct="1">
              <a:buFontTx/>
              <a:buChar char="-"/>
            </a:pPr>
            <a:r>
              <a:rPr lang="ru-RU" sz="2400" b="1" dirty="0" err="1">
                <a:solidFill>
                  <a:srgbClr val="990000"/>
                </a:solidFill>
                <a:sym typeface="Symbol" pitchFamily="18" charset="2"/>
              </a:rPr>
              <a:t>Електроліти</a:t>
            </a:r>
            <a:r>
              <a:rPr lang="ru-RU" sz="2400" b="1" dirty="0">
                <a:solidFill>
                  <a:srgbClr val="990000"/>
                </a:solidFill>
                <a:sym typeface="Symbol" pitchFamily="18" charset="2"/>
              </a:rPr>
              <a:t>  за </a:t>
            </a:r>
            <a:r>
              <a:rPr lang="el-GR" sz="2400" b="1" dirty="0">
                <a:solidFill>
                  <a:srgbClr val="990000"/>
                </a:solidFill>
                <a:sym typeface="Symbol" pitchFamily="18" charset="2"/>
              </a:rPr>
              <a:t>α</a:t>
            </a:r>
            <a:endParaRPr lang="ru-RU" sz="2400" b="1" dirty="0">
              <a:solidFill>
                <a:srgbClr val="990000"/>
              </a:solidFill>
              <a:sym typeface="Symbol" pitchFamily="18" charset="2"/>
            </a:endParaRPr>
          </a:p>
          <a:p>
            <a:pPr marL="285750" indent="-285750" eaLnBrk="1" hangingPunct="1">
              <a:buFontTx/>
              <a:buChar char="-"/>
            </a:pPr>
            <a:endParaRPr lang="ru-RU" b="1" dirty="0">
              <a:solidFill>
                <a:srgbClr val="990000"/>
              </a:solidFill>
              <a:sym typeface="Symbol" pitchFamily="18" charset="2"/>
            </a:endParaRPr>
          </a:p>
          <a:p>
            <a:pPr marL="285750" indent="-285750" eaLnBrk="1" hangingPunct="1">
              <a:buFontTx/>
              <a:buChar char="-"/>
            </a:pPr>
            <a:endParaRPr lang="ru-RU" b="1" dirty="0">
              <a:solidFill>
                <a:srgbClr val="990000"/>
              </a:solidFill>
              <a:sym typeface="Symbol" pitchFamily="18" charset="2"/>
            </a:endParaRPr>
          </a:p>
          <a:p>
            <a:pPr eaLnBrk="1" hangingPunct="1"/>
            <a:r>
              <a:rPr lang="ru-RU" b="1" dirty="0">
                <a:solidFill>
                  <a:srgbClr val="990000"/>
                </a:solidFill>
                <a:sym typeface="Symbol" pitchFamily="18" charset="2"/>
              </a:rPr>
              <a:t>	</a:t>
            </a:r>
            <a:endParaRPr lang="ru-RU" b="1" i="1" dirty="0">
              <a:solidFill>
                <a:srgbClr val="003300"/>
              </a:solidFill>
            </a:endParaRPr>
          </a:p>
          <a:p>
            <a:pPr eaLnBrk="1" hangingPunct="1"/>
            <a:endParaRPr lang="ru-RU" b="1" dirty="0">
              <a:solidFill>
                <a:srgbClr val="990000"/>
              </a:solidFill>
              <a:sym typeface="Symbol" pitchFamily="18" charset="2"/>
            </a:endParaRPr>
          </a:p>
          <a:p>
            <a:pPr marL="285750" indent="-285750" eaLnBrk="1" hangingPunct="1">
              <a:buFontTx/>
              <a:buChar char="-"/>
            </a:pPr>
            <a:endParaRPr lang="ru-RU" b="1" dirty="0">
              <a:solidFill>
                <a:srgbClr val="003300"/>
              </a:solidFill>
              <a:sym typeface="Symbol" pitchFamily="18" charset="2"/>
            </a:endParaRPr>
          </a:p>
          <a:p>
            <a:pPr eaLnBrk="1" hangingPunct="1"/>
            <a:r>
              <a:rPr lang="ru-RU" b="1" i="1" dirty="0">
                <a:solidFill>
                  <a:srgbClr val="990000"/>
                </a:solidFill>
              </a:rPr>
              <a:t>	</a:t>
            </a:r>
            <a:r>
              <a:rPr lang="ru-RU" sz="2000" b="1" i="1" dirty="0">
                <a:solidFill>
                  <a:srgbClr val="990000"/>
                </a:solidFill>
              </a:rPr>
              <a:t>	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79711" y="2924944"/>
            <a:ext cx="1296145" cy="354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355976" y="2924944"/>
            <a:ext cx="0" cy="4198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156176" y="2924944"/>
            <a:ext cx="122413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598" y="3284984"/>
            <a:ext cx="2484365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b="1" spc="-150" dirty="0" err="1">
                <a:solidFill>
                  <a:srgbClr val="FF0000"/>
                </a:solidFill>
                <a:latin typeface="Arial" charset="0"/>
                <a:cs typeface="Arial" charset="0"/>
              </a:rPr>
              <a:t>Сильні</a:t>
            </a:r>
            <a:r>
              <a:rPr lang="ru-RU" b="1" spc="-15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b="1" spc="-150" dirty="0" err="1">
                <a:solidFill>
                  <a:srgbClr val="FF0000"/>
                </a:solidFill>
                <a:latin typeface="Arial" charset="0"/>
                <a:cs typeface="Arial" charset="0"/>
              </a:rPr>
              <a:t>електроліти</a:t>
            </a:r>
            <a:endParaRPr lang="ru-RU" b="1" spc="-15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/>
            <a:endParaRPr lang="ru-RU" b="1" spc="-15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/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дисоціюють</a:t>
            </a:r>
            <a:r>
              <a:rPr lang="ru-RU" b="1" spc="-150" dirty="0">
                <a:solidFill>
                  <a:schemeClr val="tx1"/>
                </a:solidFill>
                <a:latin typeface="Arial" charset="0"/>
                <a:cs typeface="Arial" charset="0"/>
              </a:rPr>
              <a:t> в </a:t>
            </a:r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розчині</a:t>
            </a:r>
            <a:r>
              <a:rPr lang="ru-RU" b="1" spc="-150" dirty="0">
                <a:solidFill>
                  <a:schemeClr val="tx1"/>
                </a:solidFill>
                <a:latin typeface="Arial" charset="0"/>
                <a:cs typeface="Arial" charset="0"/>
              </a:rPr>
              <a:t> практично </a:t>
            </a:r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повністю</a:t>
            </a:r>
            <a:r>
              <a:rPr lang="ru-RU" b="1" spc="-150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Це</a:t>
            </a:r>
            <a:r>
              <a:rPr lang="ru-RU" b="1" spc="-15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речовини</a:t>
            </a:r>
            <a:r>
              <a:rPr lang="ru-RU" b="1" spc="-150" dirty="0">
                <a:solidFill>
                  <a:schemeClr val="tx1"/>
                </a:solidFill>
                <a:latin typeface="Arial" charset="0"/>
                <a:cs typeface="Arial" charset="0"/>
              </a:rPr>
              <a:t> з </a:t>
            </a:r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іонним</a:t>
            </a:r>
            <a:r>
              <a:rPr lang="ru-RU" b="1" spc="-150" dirty="0">
                <a:solidFill>
                  <a:schemeClr val="tx1"/>
                </a:solidFill>
                <a:latin typeface="Arial" charset="0"/>
                <a:cs typeface="Arial" charset="0"/>
              </a:rPr>
              <a:t> і сильно </a:t>
            </a:r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полярним</a:t>
            </a:r>
            <a:r>
              <a:rPr lang="ru-RU" b="1" spc="-15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ковалентним</a:t>
            </a:r>
            <a:r>
              <a:rPr lang="ru-RU" b="1" spc="-15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spc="-150" dirty="0" err="1">
                <a:solidFill>
                  <a:schemeClr val="tx1"/>
                </a:solidFill>
                <a:latin typeface="Arial" charset="0"/>
                <a:cs typeface="Arial" charset="0"/>
              </a:rPr>
              <a:t>зв'язком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всі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розч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солі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H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SO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HHal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 HNO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 HMnO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,HClO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HCl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 HI,</a:t>
            </a:r>
            <a:r>
              <a:rPr lang="uk-UA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луги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endParaRPr lang="en-US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291743"/>
            <a:ext cx="3024336" cy="3449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Середної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сили</a:t>
            </a:r>
            <a:r>
              <a:rPr lang="ru-RU" b="1" dirty="0"/>
              <a:t>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органічні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ru-RU" b="1" dirty="0"/>
              <a:t> (</a:t>
            </a:r>
            <a:r>
              <a:rPr lang="ru-RU" b="1" dirty="0" err="1"/>
              <a:t>мурашина</a:t>
            </a:r>
            <a:r>
              <a:rPr lang="ru-RU" b="1" dirty="0"/>
              <a:t>, </a:t>
            </a:r>
            <a:r>
              <a:rPr lang="ru-RU" b="1" dirty="0" err="1"/>
              <a:t>щавлева</a:t>
            </a:r>
            <a:r>
              <a:rPr lang="ru-RU" b="1" dirty="0"/>
              <a:t>), 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мінеральні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en-US" b="1" dirty="0"/>
              <a:t> (H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ru-RU" b="1" baseline="-25000" dirty="0"/>
              <a:t>3</a:t>
            </a:r>
            <a:r>
              <a:rPr lang="en-US" b="1" dirty="0"/>
              <a:t>,</a:t>
            </a:r>
            <a:r>
              <a:rPr lang="uk-UA" b="1" dirty="0"/>
              <a:t> </a:t>
            </a:r>
            <a:r>
              <a:rPr lang="en-US" b="1" dirty="0"/>
              <a:t>H</a:t>
            </a:r>
            <a:r>
              <a:rPr lang="en-US" b="1" baseline="-25000" dirty="0"/>
              <a:t>3</a:t>
            </a:r>
            <a:r>
              <a:rPr lang="en-US" b="1" dirty="0"/>
              <a:t>PO</a:t>
            </a:r>
            <a:r>
              <a:rPr lang="en-US" b="1" baseline="-25000" dirty="0"/>
              <a:t>4</a:t>
            </a:r>
            <a:r>
              <a:rPr lang="en-US" b="1" dirty="0"/>
              <a:t>,</a:t>
            </a:r>
            <a:r>
              <a:rPr lang="uk-UA" b="1" dirty="0"/>
              <a:t> </a:t>
            </a:r>
            <a:r>
              <a:rPr lang="en-US" b="1" dirty="0"/>
              <a:t>HNO</a:t>
            </a:r>
            <a:r>
              <a:rPr lang="en-US" b="1" baseline="-25000" dirty="0"/>
              <a:t>2</a:t>
            </a:r>
            <a:r>
              <a:rPr lang="en-US" b="1" dirty="0"/>
              <a:t>),</a:t>
            </a: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основи</a:t>
            </a:r>
            <a:r>
              <a:rPr lang="ru-RU" b="1" dirty="0"/>
              <a:t> (</a:t>
            </a:r>
            <a:r>
              <a:rPr lang="en-US" b="1" dirty="0"/>
              <a:t>Mg(OH)</a:t>
            </a:r>
            <a:r>
              <a:rPr lang="en-US" b="1" baseline="-25000" dirty="0"/>
              <a:t>2</a:t>
            </a:r>
            <a:r>
              <a:rPr lang="en-US" b="1" dirty="0"/>
              <a:t>),</a:t>
            </a: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солі</a:t>
            </a:r>
            <a:r>
              <a:rPr lang="ru-RU" b="1" dirty="0"/>
              <a:t> (</a:t>
            </a:r>
            <a:r>
              <a:rPr lang="en-US" b="1" dirty="0"/>
              <a:t>ZnCl</a:t>
            </a:r>
            <a:r>
              <a:rPr lang="en-US" b="1" baseline="-25000" dirty="0"/>
              <a:t>2</a:t>
            </a:r>
            <a:r>
              <a:rPr lang="en-US" b="1" dirty="0"/>
              <a:t>,CdCl</a:t>
            </a:r>
            <a:r>
              <a:rPr lang="en-US" b="1" baseline="-25000" dirty="0"/>
              <a:t>2</a:t>
            </a:r>
            <a:r>
              <a:rPr lang="ru-RU" b="1" dirty="0"/>
              <a:t>)</a:t>
            </a:r>
            <a:r>
              <a:rPr lang="en-US" b="1" dirty="0"/>
              <a:t>.</a:t>
            </a:r>
            <a:endParaRPr lang="ru-RU" b="1" baseline="-25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3283536"/>
            <a:ext cx="3347864" cy="345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ru-RU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лабкі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електроліти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дисоціюють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у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розчині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частково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зворотньо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H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S,HCN,H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CO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,H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BO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H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SiO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3 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майже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всі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орг. к-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ти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, Н</a:t>
            </a:r>
            <a:r>
              <a:rPr lang="ru-RU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О,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NH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OH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малорозчинні</a:t>
            </a:r>
            <a:endParaRPr lang="ru-RU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основи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солі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).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стані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дінамічної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рівноваги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:    </a:t>
            </a:r>
          </a:p>
          <a:p>
            <a:pPr lvl="0"/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ru-RU" b="1" i="1" spc="-150" dirty="0">
                <a:solidFill>
                  <a:srgbClr val="000099"/>
                </a:solidFill>
                <a:latin typeface="Arial" charset="0"/>
                <a:cs typeface="Arial" charset="0"/>
              </a:rPr>
              <a:t>СН</a:t>
            </a:r>
            <a:r>
              <a:rPr lang="ru-RU" b="1" i="1" spc="-15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3</a:t>
            </a:r>
            <a:r>
              <a:rPr lang="ru-RU" b="1" i="1" spc="-150" dirty="0">
                <a:solidFill>
                  <a:srgbClr val="000099"/>
                </a:solidFill>
                <a:latin typeface="Arial" charset="0"/>
                <a:cs typeface="Arial" charset="0"/>
              </a:rPr>
              <a:t> СООН </a:t>
            </a:r>
            <a:r>
              <a:rPr lang="en-US" b="1" dirty="0">
                <a:solidFill>
                  <a:srgbClr val="0000CC"/>
                </a:solidFill>
              </a:rPr>
              <a:t>⇆ </a:t>
            </a:r>
            <a:r>
              <a:rPr lang="ru-RU" b="1" i="1" spc="-150" dirty="0">
                <a:solidFill>
                  <a:srgbClr val="000099"/>
                </a:solidFill>
                <a:latin typeface="Arial" charset="0"/>
                <a:cs typeface="Arial" charset="0"/>
              </a:rPr>
              <a:t>СН</a:t>
            </a:r>
            <a:r>
              <a:rPr lang="ru-RU" b="1" i="1" spc="-15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3</a:t>
            </a:r>
            <a:r>
              <a:rPr lang="ru-RU" b="1" i="1" spc="-150" dirty="0">
                <a:solidFill>
                  <a:srgbClr val="000099"/>
                </a:solidFill>
                <a:latin typeface="Arial" charset="0"/>
                <a:cs typeface="Arial" charset="0"/>
              </a:rPr>
              <a:t>СОО </a:t>
            </a:r>
            <a:r>
              <a:rPr lang="ru-RU" b="1" i="1" spc="-150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– </a:t>
            </a:r>
            <a:r>
              <a:rPr lang="ru-RU" b="1" i="1" spc="-150" dirty="0">
                <a:solidFill>
                  <a:srgbClr val="000099"/>
                </a:solidFill>
                <a:latin typeface="Arial" charset="0"/>
                <a:cs typeface="Arial" charset="0"/>
              </a:rPr>
              <a:t>+ Н </a:t>
            </a:r>
            <a:r>
              <a:rPr lang="ru-RU" b="1" i="1" spc="-150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+</a:t>
            </a:r>
            <a:r>
              <a:rPr lang="ru-RU" b="1" spc="-15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  <a:p>
            <a:pPr lvl="0" algn="ctr"/>
            <a:r>
              <a:rPr lang="ru-RU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К</a:t>
            </a:r>
            <a:r>
              <a:rPr lang="ru-RU" b="1" baseline="-25000" dirty="0" err="1">
                <a:solidFill>
                  <a:srgbClr val="000099"/>
                </a:solidFill>
                <a:latin typeface="Arial" charset="0"/>
                <a:cs typeface="Arial" charset="0"/>
              </a:rPr>
              <a:t>дис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= </a:t>
            </a:r>
            <a:r>
              <a:rPr lang="ru-RU" b="1" u="sng" dirty="0">
                <a:solidFill>
                  <a:srgbClr val="000099"/>
                </a:solidFill>
                <a:latin typeface="Arial" charset="0"/>
                <a:cs typeface="Arial" charset="0"/>
              </a:rPr>
              <a:t>[СН</a:t>
            </a:r>
            <a:r>
              <a:rPr lang="ru-RU" b="1" u="sng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3</a:t>
            </a:r>
            <a:r>
              <a:rPr lang="ru-RU" b="1" u="sng" dirty="0">
                <a:solidFill>
                  <a:srgbClr val="000099"/>
                </a:solidFill>
                <a:latin typeface="Arial" charset="0"/>
                <a:cs typeface="Arial" charset="0"/>
              </a:rPr>
              <a:t>СОО</a:t>
            </a:r>
            <a:r>
              <a:rPr lang="ru-RU" b="1" u="sng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–</a:t>
            </a:r>
            <a:r>
              <a:rPr lang="ru-RU" b="1" u="sng" dirty="0">
                <a:solidFill>
                  <a:srgbClr val="000099"/>
                </a:solidFill>
                <a:latin typeface="Arial" charset="0"/>
                <a:cs typeface="Arial" charset="0"/>
              </a:rPr>
              <a:t>] [Н</a:t>
            </a:r>
            <a:r>
              <a:rPr lang="ru-RU" b="1" u="sng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+</a:t>
            </a:r>
            <a:r>
              <a:rPr lang="ru-RU" b="1" u="sng" dirty="0">
                <a:solidFill>
                  <a:srgbClr val="000099"/>
                </a:solidFill>
                <a:latin typeface="Arial" charset="0"/>
                <a:cs typeface="Arial" charset="0"/>
              </a:rPr>
              <a:t>]</a:t>
            </a:r>
            <a:endParaRPr lang="ru-RU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           [СН</a:t>
            </a:r>
            <a:r>
              <a:rPr lang="ru-RU" b="1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3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СООН</a:t>
            </a:r>
            <a:r>
              <a:rPr lang="ru-RU" dirty="0">
                <a:solidFill>
                  <a:srgbClr val="000099"/>
                </a:solidFill>
                <a:latin typeface="Arial" charset="0"/>
                <a:cs typeface="Arial" charset="0"/>
              </a:rPr>
              <a:t>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Text Box 2"/>
              <p:cNvSpPr txBox="1">
                <a:spLocks noChangeArrowheads="1"/>
              </p:cNvSpPr>
              <p:nvPr/>
            </p:nvSpPr>
            <p:spPr bwMode="auto">
              <a:xfrm>
                <a:off x="-55418" y="256077"/>
                <a:ext cx="9144000" cy="69070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i="1" dirty="0">
                    <a:solidFill>
                      <a:srgbClr val="000099"/>
                    </a:solidFill>
                  </a:rPr>
                  <a:t>Константа </a:t>
                </a:r>
                <a:r>
                  <a:rPr lang="ru-RU" b="1" i="1" dirty="0" err="1">
                    <a:solidFill>
                      <a:srgbClr val="000099"/>
                    </a:solidFill>
                  </a:rPr>
                  <a:t>дисоціації</a:t>
                </a:r>
                <a:r>
                  <a:rPr lang="ru-RU" b="1" i="1" dirty="0">
                    <a:solidFill>
                      <a:srgbClr val="000099"/>
                    </a:solidFill>
                  </a:rPr>
                  <a:t> </a:t>
                </a:r>
                <a:r>
                  <a:rPr lang="ru-RU" b="1" i="1" dirty="0" err="1">
                    <a:solidFill>
                      <a:srgbClr val="000099"/>
                    </a:solidFill>
                  </a:rPr>
                  <a:t>К</a:t>
                </a:r>
                <a:r>
                  <a:rPr lang="ru-RU" b="1" i="1" baseline="-25000" dirty="0" err="1">
                    <a:solidFill>
                      <a:srgbClr val="000099"/>
                    </a:solidFill>
                  </a:rPr>
                  <a:t>дис</a:t>
                </a:r>
                <a:r>
                  <a:rPr lang="ru-RU" b="1" dirty="0">
                    <a:solidFill>
                      <a:srgbClr val="000099"/>
                    </a:solidFill>
                  </a:rPr>
                  <a:t> – </a:t>
                </a:r>
                <a:r>
                  <a:rPr lang="ru-RU" b="1" dirty="0">
                    <a:solidFill>
                      <a:srgbClr val="003300"/>
                    </a:solidFill>
                  </a:rPr>
                  <a:t>величина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постійна</a:t>
                </a:r>
                <a:r>
                  <a:rPr lang="ru-RU" b="1" dirty="0">
                    <a:solidFill>
                      <a:srgbClr val="003300"/>
                    </a:solidFill>
                  </a:rPr>
                  <a:t> при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даній</a:t>
                </a:r>
                <a:r>
                  <a:rPr lang="ru-RU" b="1" dirty="0">
                    <a:solidFill>
                      <a:srgbClr val="00330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температурі</a:t>
                </a:r>
                <a:r>
                  <a:rPr lang="ru-RU" b="1" dirty="0">
                    <a:solidFill>
                      <a:srgbClr val="003300"/>
                    </a:solidFill>
                  </a:rPr>
                  <a:t>.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Залежить</a:t>
                </a:r>
                <a:r>
                  <a:rPr lang="ru-RU" b="1" dirty="0">
                    <a:solidFill>
                      <a:srgbClr val="00330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від</a:t>
                </a:r>
                <a:r>
                  <a:rPr lang="ru-RU" b="1" dirty="0">
                    <a:solidFill>
                      <a:srgbClr val="00330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природи</a:t>
                </a:r>
                <a:r>
                  <a:rPr lang="ru-RU" b="1" dirty="0">
                    <a:solidFill>
                      <a:srgbClr val="00330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розчинника</a:t>
                </a:r>
                <a:r>
                  <a:rPr lang="ru-RU" b="1" dirty="0">
                    <a:solidFill>
                      <a:srgbClr val="003300"/>
                    </a:solidFill>
                  </a:rPr>
                  <a:t> і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розчиненої</a:t>
                </a:r>
                <a:r>
                  <a:rPr lang="ru-RU" b="1" dirty="0">
                    <a:solidFill>
                      <a:srgbClr val="00330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речовини</a:t>
                </a:r>
                <a:r>
                  <a:rPr lang="ru-RU" b="1" dirty="0">
                    <a:solidFill>
                      <a:srgbClr val="003300"/>
                    </a:solidFill>
                  </a:rPr>
                  <a:t> і не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залежить</a:t>
                </a:r>
                <a:r>
                  <a:rPr lang="ru-RU" b="1" dirty="0">
                    <a:solidFill>
                      <a:srgbClr val="00330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від</a:t>
                </a:r>
                <a:r>
                  <a:rPr lang="ru-RU" b="1" dirty="0">
                    <a:solidFill>
                      <a:srgbClr val="00330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3300"/>
                    </a:solidFill>
                  </a:rPr>
                  <a:t>концентрації.</a:t>
                </a:r>
                <a:r>
                  <a:rPr lang="ru-RU" b="1" dirty="0" err="1">
                    <a:solidFill>
                      <a:srgbClr val="990000"/>
                    </a:solidFill>
                  </a:rPr>
                  <a:t>Чим</a:t>
                </a:r>
                <a:r>
                  <a:rPr lang="ru-RU" b="1" dirty="0">
                    <a:solidFill>
                      <a:srgbClr val="990000"/>
                    </a:solidFill>
                  </a:rPr>
                  <a:t> меньше </a:t>
                </a:r>
                <a:r>
                  <a:rPr lang="ru-RU" b="1" dirty="0" err="1">
                    <a:solidFill>
                      <a:srgbClr val="990000"/>
                    </a:solidFill>
                  </a:rPr>
                  <a:t>Кдис</a:t>
                </a:r>
                <a:r>
                  <a:rPr lang="ru-RU" b="1" dirty="0">
                    <a:solidFill>
                      <a:srgbClr val="990000"/>
                    </a:solidFill>
                  </a:rPr>
                  <a:t>., </a:t>
                </a:r>
                <a:r>
                  <a:rPr lang="ru-RU" b="1" dirty="0" err="1">
                    <a:solidFill>
                      <a:srgbClr val="990000"/>
                    </a:solidFill>
                  </a:rPr>
                  <a:t>тим</a:t>
                </a:r>
                <a:r>
                  <a:rPr lang="ru-RU" b="1" dirty="0">
                    <a:solidFill>
                      <a:srgbClr val="990000"/>
                    </a:solidFill>
                  </a:rPr>
                  <a:t> </a:t>
                </a:r>
                <a:r>
                  <a:rPr lang="ru-RU" b="1" dirty="0" err="1">
                    <a:solidFill>
                      <a:srgbClr val="990000"/>
                    </a:solidFill>
                  </a:rPr>
                  <a:t>слабкіший</a:t>
                </a:r>
                <a:r>
                  <a:rPr lang="ru-RU" b="1" dirty="0">
                    <a:solidFill>
                      <a:srgbClr val="990000"/>
                    </a:solidFill>
                  </a:rPr>
                  <a:t> </a:t>
                </a:r>
                <a:r>
                  <a:rPr lang="ru-RU" b="1" dirty="0" err="1">
                    <a:solidFill>
                      <a:srgbClr val="990000"/>
                    </a:solidFill>
                  </a:rPr>
                  <a:t>електроліт</a:t>
                </a:r>
                <a:r>
                  <a:rPr lang="ru-RU" b="1" dirty="0">
                    <a:solidFill>
                      <a:srgbClr val="990000"/>
                    </a:solidFill>
                  </a:rPr>
                  <a:t>!!!</a:t>
                </a:r>
              </a:p>
              <a:p>
                <a:pPr algn="ctr" eaLnBrk="1" hangingPunct="1"/>
                <a:r>
                  <a:rPr lang="ru-RU" b="1" dirty="0">
                    <a:solidFill>
                      <a:srgbClr val="990000"/>
                    </a:solidFill>
                  </a:rPr>
                  <a:t>ЗАЛЕЖНІСТЬ К</a:t>
                </a:r>
                <a:r>
                  <a:rPr lang="ru-RU" b="1" baseline="-25000" dirty="0">
                    <a:solidFill>
                      <a:srgbClr val="990000"/>
                    </a:solidFill>
                  </a:rPr>
                  <a:t>ДИС.</a:t>
                </a:r>
                <a:r>
                  <a:rPr lang="ru-RU" b="1" dirty="0">
                    <a:solidFill>
                      <a:srgbClr val="990000"/>
                    </a:solidFill>
                  </a:rPr>
                  <a:t> ВІД СИЛИ ЕЛЕКТРОЛІТУ</a:t>
                </a:r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  <a:p>
                <a:pPr eaLnBrk="1" hangingPunct="1"/>
                <a:r>
                  <a:rPr lang="ru-RU" sz="2000" dirty="0" err="1">
                    <a:solidFill>
                      <a:schemeClr val="tx2"/>
                    </a:solidFill>
                  </a:rPr>
                  <a:t>Зв’язок</a:t>
                </a:r>
                <a:r>
                  <a:rPr lang="ru-RU" sz="2000" dirty="0">
                    <a:solidFill>
                      <a:schemeClr val="tx2"/>
                    </a:solidFill>
                  </a:rPr>
                  <a:t> </a:t>
                </a:r>
                <a:r>
                  <a:rPr lang="ru-RU" sz="2000" dirty="0" err="1">
                    <a:solidFill>
                      <a:schemeClr val="tx2"/>
                    </a:solidFill>
                  </a:rPr>
                  <a:t>між</a:t>
                </a:r>
                <a:r>
                  <a:rPr lang="ru-RU" sz="2000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b="1" dirty="0">
                    <a:solidFill>
                      <a:srgbClr val="000099"/>
                    </a:solidFill>
                    <a:sym typeface="Symbol" pitchFamily="18" charset="2"/>
                  </a:rPr>
                  <a:t> </a:t>
                </a:r>
                <a:r>
                  <a:rPr lang="ru-RU" b="1" dirty="0">
                    <a:solidFill>
                      <a:srgbClr val="000099"/>
                    </a:solidFill>
                    <a:sym typeface="Symbol" pitchFamily="18" charset="2"/>
                  </a:rPr>
                  <a:t>и </a:t>
                </a:r>
                <a:r>
                  <a:rPr lang="ru-RU" b="1" dirty="0" err="1">
                    <a:solidFill>
                      <a:srgbClr val="000099"/>
                    </a:solidFill>
                    <a:sym typeface="Symbol" pitchFamily="18" charset="2"/>
                  </a:rPr>
                  <a:t>К</a:t>
                </a:r>
                <a:r>
                  <a:rPr lang="ru-RU" b="1" baseline="-25000" dirty="0" err="1">
                    <a:solidFill>
                      <a:srgbClr val="000099"/>
                    </a:solidFill>
                    <a:sym typeface="Symbol" pitchFamily="18" charset="2"/>
                  </a:rPr>
                  <a:t>дисс</a:t>
                </a:r>
                <a:r>
                  <a:rPr lang="ru-RU" b="1" baseline="-25000" dirty="0">
                    <a:solidFill>
                      <a:srgbClr val="000099"/>
                    </a:solidFill>
                    <a:sym typeface="Symbol" pitchFamily="18" charset="2"/>
                  </a:rPr>
                  <a:t>.</a:t>
                </a:r>
                <a:r>
                  <a:rPr lang="ru-RU" dirty="0">
                    <a:solidFill>
                      <a:schemeClr val="tx2"/>
                    </a:solidFill>
                    <a:sym typeface="Symbol" pitchFamily="18" charset="2"/>
                  </a:rPr>
                  <a:t>  </a:t>
                </a:r>
                <a:r>
                  <a:rPr lang="ru-RU" dirty="0">
                    <a:solidFill>
                      <a:srgbClr val="C00000"/>
                    </a:solidFill>
                    <a:sym typeface="Symbol" pitchFamily="18" charset="2"/>
                  </a:rPr>
                  <a:t>для </a:t>
                </a:r>
                <a:r>
                  <a:rPr lang="ru-RU" dirty="0" err="1">
                    <a:solidFill>
                      <a:srgbClr val="C00000"/>
                    </a:solidFill>
                    <a:sym typeface="Symbol" pitchFamily="18" charset="2"/>
                  </a:rPr>
                  <a:t>слабких</a:t>
                </a:r>
                <a:r>
                  <a:rPr lang="ru-RU" dirty="0">
                    <a:solidFill>
                      <a:srgbClr val="C00000"/>
                    </a:solidFill>
                    <a:sym typeface="Symbol" pitchFamily="18" charset="2"/>
                  </a:rPr>
                  <a:t> </a:t>
                </a:r>
                <a:r>
                  <a:rPr lang="ru-RU" dirty="0" err="1">
                    <a:solidFill>
                      <a:srgbClr val="C00000"/>
                    </a:solidFill>
                    <a:sym typeface="Symbol" pitchFamily="18" charset="2"/>
                  </a:rPr>
                  <a:t>електролітів</a:t>
                </a:r>
                <a:r>
                  <a:rPr lang="ru-RU" dirty="0">
                    <a:solidFill>
                      <a:srgbClr val="C00000"/>
                    </a:solidFill>
                    <a:sym typeface="Symbol" pitchFamily="18" charset="2"/>
                  </a:rPr>
                  <a:t> </a:t>
                </a:r>
                <a:r>
                  <a:rPr lang="ru-RU" dirty="0">
                    <a:solidFill>
                      <a:schemeClr val="tx2"/>
                    </a:solidFill>
                    <a:sym typeface="Symbol" pitchFamily="18" charset="2"/>
                  </a:rPr>
                  <a:t>(  1%) </a:t>
                </a:r>
                <a:r>
                  <a:rPr lang="ru-RU" sz="2000" b="1" dirty="0">
                    <a:solidFill>
                      <a:srgbClr val="0000CC"/>
                    </a:solidFill>
                    <a:sym typeface="Symbol" pitchFamily="18" charset="2"/>
                  </a:rPr>
                  <a:t>виражається</a:t>
                </a:r>
              </a:p>
              <a:p>
                <a:pPr eaLnBrk="1" hangingPunct="1"/>
                <a:r>
                  <a:rPr lang="ru-RU" sz="2000" b="1" dirty="0">
                    <a:solidFill>
                      <a:srgbClr val="0000CC"/>
                    </a:solidFill>
                    <a:sym typeface="Symbol" pitchFamily="18" charset="2"/>
                  </a:rPr>
                  <a:t>  законом розведення Оствальда:</a:t>
                </a:r>
                <a:endParaRPr lang="uk-UA" sz="2000" b="1" i="1" dirty="0">
                  <a:solidFill>
                    <a:srgbClr val="0000CC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0099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ru-RU" sz="2400" b="1" i="0" smtClean="0">
                            <a:solidFill>
                              <a:srgbClr val="000099"/>
                            </a:solidFill>
                            <a:latin typeface="Cambria Math"/>
                            <a:sym typeface="Symbol" pitchFamily="18" charset="2"/>
                          </a:rPr>
                          <m:t>К</m:t>
                        </m:r>
                      </m:e>
                      <m:sub>
                        <m:r>
                          <a:rPr lang="ru-RU" sz="2400" b="1" i="0" smtClean="0">
                            <a:solidFill>
                              <a:srgbClr val="000099"/>
                            </a:solidFill>
                            <a:latin typeface="Cambria Math"/>
                            <a:sym typeface="Symbol" pitchFamily="18" charset="2"/>
                          </a:rPr>
                          <m:t>дис.</m:t>
                        </m:r>
                      </m:sub>
                    </m:sSub>
                    <m:r>
                      <a:rPr lang="ru-RU" sz="2400" b="1" i="0" smtClean="0">
                        <a:solidFill>
                          <a:srgbClr val="000099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rgbClr val="000099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ru-RU" sz="2400" b="1" i="0" smtClean="0">
                            <a:solidFill>
                              <a:srgbClr val="000099"/>
                            </a:solidFill>
                            <a:latin typeface="Cambria Math"/>
                            <a:sym typeface="Symbol" pitchFamily="18" charset="2"/>
                          </a:rPr>
                          <m:t>С</m:t>
                        </m:r>
                        <m:r>
                          <a:rPr lang="ru-RU" sz="2400" b="1" i="0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∙</m:t>
                        </m:r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ru-RU" sz="2400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𝛂</m:t>
                            </m:r>
                          </m:e>
                          <m:sup>
                            <m:r>
                              <a:rPr lang="ru-RU" sz="2400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ru-RU" sz="2400" b="1" i="0" smtClean="0">
                            <a:solidFill>
                              <a:srgbClr val="000099"/>
                            </a:solidFill>
                            <a:latin typeface="Cambria Math"/>
                            <a:sym typeface="Symbol" pitchFamily="18" charset="2"/>
                          </a:rPr>
                          <m:t>𝟏</m:t>
                        </m:r>
                        <m:r>
                          <a:rPr lang="ru-RU" sz="2400" b="1" i="0" smtClean="0">
                            <a:solidFill>
                              <a:srgbClr val="000099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ru-RU" sz="2400" b="1" i="0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𝛂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К</a:t>
                </a:r>
                <a:r>
                  <a:rPr lang="ru-RU" sz="2400" b="1" baseline="-25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дис. </a:t>
                </a:r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</a:t>
                </a:r>
                <a:r>
                  <a:rPr lang="ru-RU" sz="2400" b="1" baseline="30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С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                       </m:t>
                    </m:r>
                    <m:r>
                      <a:rPr lang="ru-RU" sz="24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𝜶</m:t>
                    </m:r>
                    <m:r>
                      <a:rPr lang="ru-RU" sz="24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ru-RU" sz="2400" b="1" i="1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Symbol" pitchFamily="18" charset="2"/>
                                  </a:rPr>
                                  <m:t>К</m:t>
                                </m:r>
                              </m:e>
                              <m:sub>
                                <m:r>
                                  <a:rPr lang="ru-RU" sz="24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Symbol" pitchFamily="18" charset="2"/>
                                  </a:rPr>
                                  <m:t>дис.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4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  <a:sym typeface="Symbol" pitchFamily="18" charset="2"/>
                              </a:rPr>
                              <m:t>С</m:t>
                            </m:r>
                          </m:den>
                        </m:f>
                      </m:e>
                    </m:rad>
                  </m:oMath>
                </a14:m>
                <a:endParaRPr lang="ru-RU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eaLnBrk="1" hangingPunct="1"/>
                <a:r>
                  <a:rPr lang="ru-RU" sz="2000" b="1" dirty="0">
                    <a:solidFill>
                      <a:srgbClr val="C00000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Для </a:t>
                </a:r>
                <a:r>
                  <a:rPr lang="ru-RU" sz="2000" b="1" dirty="0" err="1">
                    <a:solidFill>
                      <a:srgbClr val="C00000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сильних</a:t>
                </a:r>
                <a:r>
                  <a:rPr lang="ru-RU" sz="2000" b="1" dirty="0">
                    <a:solidFill>
                      <a:srgbClr val="C00000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000" b="1" dirty="0" err="1">
                    <a:solidFill>
                      <a:srgbClr val="C00000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електролітів</a:t>
                </a:r>
                <a:r>
                  <a:rPr lang="ru-RU" sz="2000" b="1" dirty="0">
                    <a:solidFill>
                      <a:srgbClr val="000099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:         </a:t>
                </a:r>
                <a:r>
                  <a:rPr lang="en-US" sz="2000" b="1" dirty="0">
                    <a:solidFill>
                      <a:srgbClr val="000099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ru-RU" sz="2000" b="1" dirty="0">
                    <a:solidFill>
                      <a:srgbClr val="000099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=С∙</a:t>
                </a:r>
                <a:r>
                  <a:rPr lang="en-US" sz="2000" b="1" dirty="0">
                    <a:solidFill>
                      <a:srgbClr val="000099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f, </a:t>
                </a:r>
              </a:p>
              <a:p>
                <a:pPr eaLnBrk="1" hangingPunct="1"/>
                <a:r>
                  <a:rPr lang="ru-RU" sz="2000" dirty="0">
                    <a:latin typeface="+mn-lt"/>
                    <a:cs typeface="Times New Roman" pitchFamily="18" charset="0"/>
                    <a:sym typeface="Symbol" pitchFamily="18" charset="2"/>
                  </a:rPr>
                  <a:t>а – </a:t>
                </a:r>
                <a:r>
                  <a:rPr lang="ru-RU" sz="2000" dirty="0" err="1">
                    <a:latin typeface="+mn-lt"/>
                    <a:cs typeface="Times New Roman" pitchFamily="18" charset="0"/>
                    <a:sym typeface="Symbol" pitchFamily="18" charset="2"/>
                  </a:rPr>
                  <a:t>активність</a:t>
                </a:r>
                <a:r>
                  <a:rPr lang="ru-RU" sz="2000" dirty="0">
                    <a:latin typeface="+mn-lt"/>
                    <a:cs typeface="Times New Roman" pitchFamily="18" charset="0"/>
                    <a:sym typeface="Symbol" pitchFamily="18" charset="2"/>
                  </a:rPr>
                  <a:t> (</a:t>
                </a:r>
                <a:r>
                  <a:rPr lang="ru-RU" sz="2000" dirty="0" err="1">
                    <a:latin typeface="+mn-lt"/>
                    <a:cs typeface="Times New Roman" pitchFamily="18" charset="0"/>
                    <a:sym typeface="Symbol" pitchFamily="18" charset="2"/>
                  </a:rPr>
                  <a:t>конц</a:t>
                </a:r>
                <a:r>
                  <a:rPr lang="ru-RU" sz="2000" dirty="0">
                    <a:latin typeface="+mn-lt"/>
                    <a:cs typeface="Times New Roman" pitchFamily="18" charset="0"/>
                    <a:sym typeface="Symbol" pitchFamily="18" charset="2"/>
                  </a:rPr>
                  <a:t>. реального </a:t>
                </a:r>
                <a:r>
                  <a:rPr lang="ru-RU" sz="2000" dirty="0" err="1">
                    <a:latin typeface="+mn-lt"/>
                    <a:cs typeface="Times New Roman" pitchFamily="18" charset="0"/>
                    <a:sym typeface="Symbol" pitchFamily="18" charset="2"/>
                  </a:rPr>
                  <a:t>розчину</a:t>
                </a:r>
                <a:r>
                  <a:rPr lang="ru-RU" sz="2000" dirty="0">
                    <a:latin typeface="+mn-lt"/>
                    <a:cs typeface="Times New Roman" pitchFamily="18" charset="0"/>
                    <a:sym typeface="Symbol" pitchFamily="18" charset="2"/>
                  </a:rPr>
                  <a:t>), </a:t>
                </a:r>
              </a:p>
              <a:p>
                <a:pPr eaLnBrk="1" hangingPunct="1"/>
                <a:r>
                  <a:rPr lang="uk-UA" sz="2000" dirty="0">
                    <a:cs typeface="Times New Roman" pitchFamily="18" charset="0"/>
                    <a:sym typeface="Symbol" pitchFamily="18" charset="2"/>
                  </a:rPr>
                  <a:t>С</a:t>
                </a:r>
                <a:r>
                  <a:rPr lang="ru-RU" sz="2000" dirty="0">
                    <a:cs typeface="Times New Roman" pitchFamily="18" charset="0"/>
                    <a:sym typeface="Symbol" pitchFamily="18" charset="2"/>
                  </a:rPr>
                  <a:t> – </a:t>
                </a:r>
                <a:r>
                  <a:rPr lang="ru-RU" sz="2000" dirty="0" err="1">
                    <a:cs typeface="Times New Roman" pitchFamily="18" charset="0"/>
                    <a:sym typeface="Symbol" pitchFamily="18" charset="2"/>
                  </a:rPr>
                  <a:t>аналітична</a:t>
                </a:r>
                <a:r>
                  <a:rPr lang="ru-RU" sz="2000" dirty="0"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000" dirty="0" err="1">
                    <a:cs typeface="Times New Roman" pitchFamily="18" charset="0"/>
                    <a:sym typeface="Symbol" pitchFamily="18" charset="2"/>
                  </a:rPr>
                  <a:t>концентрація</a:t>
                </a:r>
                <a:r>
                  <a:rPr lang="ru-RU" sz="2000" dirty="0">
                    <a:cs typeface="Times New Roman" pitchFamily="18" charset="0"/>
                    <a:sym typeface="Symbol" pitchFamily="18" charset="2"/>
                  </a:rPr>
                  <a:t> (</a:t>
                </a:r>
                <a:r>
                  <a:rPr lang="ru-RU" sz="2000" dirty="0" err="1">
                    <a:cs typeface="Times New Roman" pitchFamily="18" charset="0"/>
                    <a:sym typeface="Symbol" pitchFamily="18" charset="2"/>
                  </a:rPr>
                  <a:t>вихідна</a:t>
                </a:r>
                <a:r>
                  <a:rPr lang="ru-RU" sz="2000" dirty="0"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000" dirty="0" err="1">
                    <a:cs typeface="Times New Roman" pitchFamily="18" charset="0"/>
                    <a:sym typeface="Symbol" pitchFamily="18" charset="2"/>
                  </a:rPr>
                  <a:t>молярна</a:t>
                </a:r>
                <a:r>
                  <a:rPr lang="ru-RU" sz="2000" dirty="0"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000" dirty="0" err="1">
                    <a:cs typeface="Times New Roman" pitchFamily="18" charset="0"/>
                    <a:sym typeface="Symbol" pitchFamily="18" charset="2"/>
                  </a:rPr>
                  <a:t>концентрація</a:t>
                </a:r>
                <a:r>
                  <a:rPr lang="ru-RU" sz="2000" dirty="0">
                    <a:cs typeface="Times New Roman" pitchFamily="18" charset="0"/>
                    <a:sym typeface="Symbol" pitchFamily="18" charset="2"/>
                  </a:rPr>
                  <a:t>),</a:t>
                </a:r>
              </a:p>
              <a:p>
                <a:pPr eaLnBrk="1" hangingPunct="1"/>
                <a:r>
                  <a:rPr lang="en-US" sz="2000" dirty="0">
                    <a:latin typeface="+mn-lt"/>
                    <a:cs typeface="Times New Roman" pitchFamily="18" charset="0"/>
                    <a:sym typeface="Symbol" pitchFamily="18" charset="2"/>
                  </a:rPr>
                  <a:t>f – </a:t>
                </a:r>
                <a:r>
                  <a:rPr lang="ru-RU" sz="2000" dirty="0" err="1">
                    <a:latin typeface="+mn-lt"/>
                    <a:cs typeface="Times New Roman" pitchFamily="18" charset="0"/>
                    <a:sym typeface="Symbol" pitchFamily="18" charset="2"/>
                  </a:rPr>
                  <a:t>коефіціент</a:t>
                </a:r>
                <a:r>
                  <a:rPr lang="ru-RU" sz="2000" dirty="0">
                    <a:latin typeface="+mn-lt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000" dirty="0" err="1">
                    <a:latin typeface="+mn-lt"/>
                    <a:cs typeface="Times New Roman" pitchFamily="18" charset="0"/>
                    <a:sym typeface="Symbol" pitchFamily="18" charset="2"/>
                  </a:rPr>
                  <a:t>активності</a:t>
                </a:r>
                <a:endParaRPr lang="en-US" sz="2400" dirty="0"/>
              </a:p>
              <a:p>
                <a:pPr algn="ctr" eaLnBrk="1" hangingPunct="1"/>
                <a:endParaRPr lang="en-US" b="1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1126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5418" y="256077"/>
                <a:ext cx="9144000" cy="6907084"/>
              </a:xfrm>
              <a:prstGeom prst="rect">
                <a:avLst/>
              </a:prstGeom>
              <a:blipFill>
                <a:blip r:embed="rId2"/>
                <a:stretch>
                  <a:fillRect l="-733" t="-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67" name="Group 27"/>
          <p:cNvGrpSpPr>
            <a:grpSpLocks/>
          </p:cNvGrpSpPr>
          <p:nvPr/>
        </p:nvGrpSpPr>
        <p:grpSpPr bwMode="auto">
          <a:xfrm>
            <a:off x="596354" y="1492923"/>
            <a:ext cx="7951291" cy="2510666"/>
            <a:chOff x="340" y="384"/>
            <a:chExt cx="5300" cy="2456"/>
          </a:xfrm>
        </p:grpSpPr>
        <p:sp>
          <p:nvSpPr>
            <p:cNvPr id="11268" name="Line 5"/>
            <p:cNvSpPr>
              <a:spLocks noChangeShapeType="1"/>
            </p:cNvSpPr>
            <p:nvPr/>
          </p:nvSpPr>
          <p:spPr bwMode="auto">
            <a:xfrm>
              <a:off x="1791" y="391"/>
              <a:ext cx="0" cy="2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Line 6"/>
            <p:cNvSpPr>
              <a:spLocks noChangeShapeType="1"/>
            </p:cNvSpPr>
            <p:nvPr/>
          </p:nvSpPr>
          <p:spPr bwMode="auto">
            <a:xfrm>
              <a:off x="3379" y="391"/>
              <a:ext cx="0" cy="2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Line 7"/>
            <p:cNvSpPr>
              <a:spLocks noChangeShapeType="1"/>
            </p:cNvSpPr>
            <p:nvPr/>
          </p:nvSpPr>
          <p:spPr bwMode="auto">
            <a:xfrm>
              <a:off x="340" y="2840"/>
              <a:ext cx="5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Line 8"/>
            <p:cNvSpPr>
              <a:spLocks noChangeShapeType="1"/>
            </p:cNvSpPr>
            <p:nvPr/>
          </p:nvSpPr>
          <p:spPr bwMode="auto">
            <a:xfrm>
              <a:off x="340" y="391"/>
              <a:ext cx="0" cy="2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>
              <a:off x="5602" y="391"/>
              <a:ext cx="0" cy="2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273" name="Group 26"/>
            <p:cNvGrpSpPr>
              <a:grpSpLocks/>
            </p:cNvGrpSpPr>
            <p:nvPr/>
          </p:nvGrpSpPr>
          <p:grpSpPr bwMode="auto">
            <a:xfrm>
              <a:off x="340" y="384"/>
              <a:ext cx="5300" cy="2146"/>
              <a:chOff x="340" y="384"/>
              <a:chExt cx="5300" cy="2146"/>
            </a:xfrm>
          </p:grpSpPr>
          <p:sp>
            <p:nvSpPr>
              <p:cNvPr id="11274" name="Line 3"/>
              <p:cNvSpPr>
                <a:spLocks noChangeShapeType="1"/>
              </p:cNvSpPr>
              <p:nvPr/>
            </p:nvSpPr>
            <p:spPr bwMode="auto">
              <a:xfrm>
                <a:off x="340" y="391"/>
                <a:ext cx="5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5" name="Line 4"/>
              <p:cNvSpPr>
                <a:spLocks noChangeShapeType="1"/>
              </p:cNvSpPr>
              <p:nvPr/>
            </p:nvSpPr>
            <p:spPr bwMode="auto">
              <a:xfrm>
                <a:off x="340" y="799"/>
                <a:ext cx="5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6" name="Text Box 11"/>
              <p:cNvSpPr txBox="1">
                <a:spLocks noChangeArrowheads="1"/>
              </p:cNvSpPr>
              <p:nvPr/>
            </p:nvSpPr>
            <p:spPr bwMode="auto">
              <a:xfrm>
                <a:off x="431" y="384"/>
                <a:ext cx="136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Сила </a:t>
                </a:r>
                <a:r>
                  <a:rPr lang="ru-RU" dirty="0" err="1"/>
                  <a:t>електроліту</a:t>
                </a:r>
                <a:endParaRPr lang="ru-RU" dirty="0"/>
              </a:p>
            </p:txBody>
          </p:sp>
          <p:sp>
            <p:nvSpPr>
              <p:cNvPr id="11277" name="Text Box 12"/>
              <p:cNvSpPr txBox="1">
                <a:spLocks noChangeArrowheads="1"/>
              </p:cNvSpPr>
              <p:nvPr/>
            </p:nvSpPr>
            <p:spPr bwMode="auto">
              <a:xfrm>
                <a:off x="2018" y="482"/>
                <a:ext cx="127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dirty="0" err="1"/>
                  <a:t>Значення</a:t>
                </a:r>
                <a:r>
                  <a:rPr lang="ru-RU" dirty="0"/>
                  <a:t> </a:t>
                </a:r>
                <a:r>
                  <a:rPr lang="ru-RU" dirty="0" err="1"/>
                  <a:t>К</a:t>
                </a:r>
                <a:r>
                  <a:rPr lang="ru-RU" baseline="-25000" dirty="0" err="1"/>
                  <a:t>дис</a:t>
                </a:r>
                <a:r>
                  <a:rPr lang="ru-RU" baseline="-25000" dirty="0"/>
                  <a:t>.</a:t>
                </a:r>
                <a:endParaRPr lang="ru-RU" dirty="0"/>
              </a:p>
            </p:txBody>
          </p:sp>
          <p:sp>
            <p:nvSpPr>
              <p:cNvPr id="11278" name="Text Box 13"/>
              <p:cNvSpPr txBox="1">
                <a:spLocks noChangeArrowheads="1"/>
              </p:cNvSpPr>
              <p:nvPr/>
            </p:nvSpPr>
            <p:spPr bwMode="auto">
              <a:xfrm>
                <a:off x="3833" y="482"/>
                <a:ext cx="127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dirty="0"/>
                  <a:t>Приклад</a:t>
                </a:r>
              </a:p>
            </p:txBody>
          </p:sp>
          <p:sp>
            <p:nvSpPr>
              <p:cNvPr id="11279" name="Text Box 14"/>
              <p:cNvSpPr txBox="1">
                <a:spLocks noChangeArrowheads="1"/>
              </p:cNvSpPr>
              <p:nvPr/>
            </p:nvSpPr>
            <p:spPr bwMode="auto">
              <a:xfrm>
                <a:off x="431" y="1034"/>
                <a:ext cx="127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dirty="0" err="1"/>
                  <a:t>Сильні</a:t>
                </a:r>
                <a:endParaRPr lang="ru-RU" dirty="0"/>
              </a:p>
            </p:txBody>
          </p:sp>
          <p:sp>
            <p:nvSpPr>
              <p:cNvPr id="11280" name="Text Box 15"/>
              <p:cNvSpPr txBox="1">
                <a:spLocks noChangeArrowheads="1"/>
              </p:cNvSpPr>
              <p:nvPr/>
            </p:nvSpPr>
            <p:spPr bwMode="auto">
              <a:xfrm>
                <a:off x="431" y="1434"/>
                <a:ext cx="127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dirty="0" err="1"/>
                  <a:t>Середньої</a:t>
                </a:r>
                <a:r>
                  <a:rPr lang="ru-RU" dirty="0"/>
                  <a:t> </a:t>
                </a:r>
                <a:r>
                  <a:rPr lang="ru-RU" dirty="0" err="1"/>
                  <a:t>сили</a:t>
                </a:r>
                <a:endParaRPr lang="ru-RU" dirty="0"/>
              </a:p>
            </p:txBody>
          </p:sp>
          <p:sp>
            <p:nvSpPr>
              <p:cNvPr id="11281" name="Text Box 16"/>
              <p:cNvSpPr txBox="1">
                <a:spLocks noChangeArrowheads="1"/>
              </p:cNvSpPr>
              <p:nvPr/>
            </p:nvSpPr>
            <p:spPr bwMode="auto">
              <a:xfrm>
                <a:off x="431" y="1842"/>
                <a:ext cx="127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dirty="0" err="1"/>
                  <a:t>Слабкі</a:t>
                </a:r>
                <a:endParaRPr lang="ru-RU" dirty="0"/>
              </a:p>
            </p:txBody>
          </p:sp>
          <p:sp>
            <p:nvSpPr>
              <p:cNvPr id="11282" name="Text Box 17"/>
              <p:cNvSpPr txBox="1">
                <a:spLocks noChangeArrowheads="1"/>
              </p:cNvSpPr>
              <p:nvPr/>
            </p:nvSpPr>
            <p:spPr bwMode="auto">
              <a:xfrm>
                <a:off x="431" y="2259"/>
                <a:ext cx="127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dirty="0" err="1"/>
                  <a:t>Дуже</a:t>
                </a:r>
                <a:r>
                  <a:rPr lang="ru-RU" dirty="0"/>
                  <a:t> </a:t>
                </a:r>
                <a:r>
                  <a:rPr lang="ru-RU" dirty="0" err="1"/>
                  <a:t>слабкі</a:t>
                </a:r>
                <a:endParaRPr lang="ru-RU" dirty="0"/>
              </a:p>
            </p:txBody>
          </p:sp>
          <p:sp>
            <p:nvSpPr>
              <p:cNvPr id="11283" name="Text Box 18"/>
              <p:cNvSpPr txBox="1">
                <a:spLocks noChangeArrowheads="1"/>
              </p:cNvSpPr>
              <p:nvPr/>
            </p:nvSpPr>
            <p:spPr bwMode="auto">
              <a:xfrm>
                <a:off x="1949" y="1013"/>
                <a:ext cx="127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&gt; 1,0</a:t>
                </a:r>
                <a:endParaRPr lang="ru-RU"/>
              </a:p>
            </p:txBody>
          </p:sp>
          <p:sp>
            <p:nvSpPr>
              <p:cNvPr id="11286" name="Text Box 21"/>
              <p:cNvSpPr txBox="1">
                <a:spLocks noChangeArrowheads="1"/>
              </p:cNvSpPr>
              <p:nvPr/>
            </p:nvSpPr>
            <p:spPr bwMode="auto">
              <a:xfrm>
                <a:off x="1973" y="2259"/>
                <a:ext cx="127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&lt; 10</a:t>
                </a:r>
                <a:r>
                  <a:rPr lang="en-US" baseline="30000"/>
                  <a:t>-10</a:t>
                </a:r>
                <a:endParaRPr lang="ru-RU"/>
              </a:p>
            </p:txBody>
          </p:sp>
          <p:sp>
            <p:nvSpPr>
              <p:cNvPr id="11287" name="Text Box 22"/>
              <p:cNvSpPr txBox="1">
                <a:spLocks noChangeArrowheads="1"/>
              </p:cNvSpPr>
              <p:nvPr/>
            </p:nvSpPr>
            <p:spPr bwMode="auto">
              <a:xfrm>
                <a:off x="3379" y="1005"/>
                <a:ext cx="22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HNO</a:t>
                </a:r>
                <a:r>
                  <a:rPr lang="en-US" baseline="-25000"/>
                  <a:t>3</a:t>
                </a:r>
                <a:r>
                  <a:rPr lang="en-US"/>
                  <a:t>, H</a:t>
                </a:r>
                <a:r>
                  <a:rPr lang="en-US" baseline="-25000"/>
                  <a:t>2</a:t>
                </a:r>
                <a:r>
                  <a:rPr lang="en-US"/>
                  <a:t>SO</a:t>
                </a:r>
                <a:r>
                  <a:rPr lang="en-US" baseline="-25000"/>
                  <a:t>4</a:t>
                </a:r>
                <a:r>
                  <a:rPr lang="en-US"/>
                  <a:t>, KOH</a:t>
                </a:r>
                <a:endParaRPr lang="ru-RU"/>
              </a:p>
            </p:txBody>
          </p:sp>
          <p:sp>
            <p:nvSpPr>
              <p:cNvPr id="11288" name="Text Box 23"/>
              <p:cNvSpPr txBox="1">
                <a:spLocks noChangeArrowheads="1"/>
              </p:cNvSpPr>
              <p:nvPr/>
            </p:nvSpPr>
            <p:spPr bwMode="auto">
              <a:xfrm>
                <a:off x="3417" y="1434"/>
                <a:ext cx="22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H</a:t>
                </a:r>
                <a:r>
                  <a:rPr lang="en-US" baseline="-25000"/>
                  <a:t>3</a:t>
                </a:r>
                <a:r>
                  <a:rPr lang="en-US"/>
                  <a:t>PO</a:t>
                </a:r>
                <a:r>
                  <a:rPr lang="en-US" baseline="-25000"/>
                  <a:t>4</a:t>
                </a:r>
                <a:r>
                  <a:rPr lang="en-US"/>
                  <a:t>, H</a:t>
                </a:r>
                <a:r>
                  <a:rPr lang="en-US" baseline="-25000"/>
                  <a:t>2</a:t>
                </a:r>
                <a:r>
                  <a:rPr lang="en-US"/>
                  <a:t>SO</a:t>
                </a:r>
                <a:r>
                  <a:rPr lang="en-US" baseline="-25000"/>
                  <a:t>3</a:t>
                </a:r>
                <a:r>
                  <a:rPr lang="en-US"/>
                  <a:t>, HNO</a:t>
                </a:r>
                <a:r>
                  <a:rPr lang="en-US" baseline="-25000"/>
                  <a:t>2</a:t>
                </a:r>
                <a:endParaRPr lang="ru-RU"/>
              </a:p>
            </p:txBody>
          </p:sp>
          <p:sp>
            <p:nvSpPr>
              <p:cNvPr id="11289" name="Text Box 24"/>
              <p:cNvSpPr txBox="1">
                <a:spLocks noChangeArrowheads="1"/>
              </p:cNvSpPr>
              <p:nvPr/>
            </p:nvSpPr>
            <p:spPr bwMode="auto">
              <a:xfrm>
                <a:off x="3371" y="1840"/>
                <a:ext cx="22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HOCl, CH</a:t>
                </a:r>
                <a:r>
                  <a:rPr lang="en-US" baseline="-25000"/>
                  <a:t>3</a:t>
                </a:r>
                <a:r>
                  <a:rPr lang="en-US"/>
                  <a:t>COOH, NH</a:t>
                </a:r>
                <a:r>
                  <a:rPr lang="en-US" baseline="-25000"/>
                  <a:t>4</a:t>
                </a:r>
                <a:r>
                  <a:rPr lang="en-US"/>
                  <a:t>OH</a:t>
                </a:r>
                <a:endParaRPr lang="ru-RU"/>
              </a:p>
            </p:txBody>
          </p:sp>
          <p:sp>
            <p:nvSpPr>
              <p:cNvPr id="11290" name="Text Box 25"/>
              <p:cNvSpPr txBox="1">
                <a:spLocks noChangeArrowheads="1"/>
              </p:cNvSpPr>
              <p:nvPr/>
            </p:nvSpPr>
            <p:spPr bwMode="auto">
              <a:xfrm>
                <a:off x="3379" y="2305"/>
                <a:ext cx="22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HAlO</a:t>
                </a:r>
                <a:r>
                  <a:rPr lang="en-US" baseline="-25000"/>
                  <a:t>2</a:t>
                </a:r>
                <a:r>
                  <a:rPr lang="en-US"/>
                  <a:t>, H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2</a:t>
                </a:r>
                <a:r>
                  <a:rPr lang="en-US"/>
                  <a:t>, H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endParaRPr lang="ru-RU"/>
              </a:p>
            </p:txBody>
          </p:sp>
        </p:grpSp>
      </p:grp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022248" y="2992576"/>
            <a:ext cx="1929313" cy="27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rgbClr val="000000"/>
                </a:solidFill>
              </a:rPr>
              <a:t>10</a:t>
            </a:r>
            <a:r>
              <a:rPr lang="ru-RU" baseline="30000" dirty="0">
                <a:solidFill>
                  <a:srgbClr val="000000"/>
                </a:solidFill>
              </a:rPr>
              <a:t>-10 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lang="ru-RU" dirty="0"/>
              <a:t>10</a:t>
            </a:r>
            <a:r>
              <a:rPr lang="ru-RU" baseline="30000" dirty="0"/>
              <a:t>-4</a:t>
            </a:r>
            <a:r>
              <a:rPr lang="ru-RU" dirty="0"/>
              <a:t>  </a:t>
            </a:r>
            <a:r>
              <a:rPr lang="ru-RU" baseline="30000" dirty="0"/>
              <a:t> </a:t>
            </a:r>
            <a:endParaRPr lang="ru-RU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010246" y="2574472"/>
            <a:ext cx="1917311" cy="27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10 </a:t>
            </a:r>
            <a:r>
              <a:rPr lang="ru-RU" baseline="30000" dirty="0"/>
              <a:t>-4 </a:t>
            </a:r>
            <a:r>
              <a:rPr lang="ru-RU" dirty="0">
                <a:latin typeface="Times New Roman"/>
                <a:cs typeface="Times New Roman"/>
              </a:rPr>
              <a:t>−</a:t>
            </a:r>
            <a:r>
              <a:rPr lang="ru-RU" dirty="0"/>
              <a:t>1,0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cap="all" dirty="0" err="1">
                <a:solidFill>
                  <a:srgbClr val="000099"/>
                </a:solidFill>
              </a:rPr>
              <a:t>Іонний</a:t>
            </a:r>
            <a:r>
              <a:rPr lang="ru-RU" b="1" cap="all" dirty="0">
                <a:solidFill>
                  <a:srgbClr val="000099"/>
                </a:solidFill>
              </a:rPr>
              <a:t> </a:t>
            </a:r>
            <a:r>
              <a:rPr lang="ru-RU" b="1" cap="all" dirty="0" err="1">
                <a:solidFill>
                  <a:srgbClr val="000099"/>
                </a:solidFill>
              </a:rPr>
              <a:t>добуток</a:t>
            </a:r>
            <a:r>
              <a:rPr lang="ru-RU" b="1" cap="all" dirty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ВОДИ– </a:t>
            </a:r>
            <a:r>
              <a:rPr lang="en-US" b="1" dirty="0">
                <a:solidFill>
                  <a:srgbClr val="000099"/>
                </a:solidFill>
              </a:rPr>
              <a:t>K</a:t>
            </a:r>
            <a:r>
              <a:rPr lang="en-US" b="1" baseline="-25000" dirty="0">
                <a:solidFill>
                  <a:srgbClr val="000099"/>
                </a:solidFill>
              </a:rPr>
              <a:t>w </a:t>
            </a:r>
            <a:r>
              <a:rPr lang="en-US" b="1" dirty="0">
                <a:solidFill>
                  <a:srgbClr val="000099"/>
                </a:solidFill>
              </a:rPr>
              <a:t>(</a:t>
            </a:r>
            <a:r>
              <a:rPr lang="ru-RU" b="1" dirty="0" err="1">
                <a:solidFill>
                  <a:srgbClr val="000099"/>
                </a:solidFill>
              </a:rPr>
              <a:t>або</a:t>
            </a:r>
            <a:r>
              <a:rPr lang="ru-RU" b="1" dirty="0">
                <a:solidFill>
                  <a:srgbClr val="000099"/>
                </a:solidFill>
              </a:rPr>
              <a:t> К</a:t>
            </a:r>
            <a:r>
              <a:rPr lang="ru-RU" b="1" baseline="-25000" dirty="0">
                <a:solidFill>
                  <a:srgbClr val="000099"/>
                </a:solidFill>
              </a:rPr>
              <a:t>НОН</a:t>
            </a:r>
            <a:r>
              <a:rPr lang="en-US" b="1" dirty="0">
                <a:solidFill>
                  <a:srgbClr val="000099"/>
                </a:solidFill>
              </a:rPr>
              <a:t>) </a:t>
            </a:r>
            <a:endParaRPr lang="ru-RU" b="1" dirty="0">
              <a:solidFill>
                <a:srgbClr val="000099"/>
              </a:solidFill>
            </a:endParaRPr>
          </a:p>
          <a:p>
            <a:pPr eaLnBrk="1" hangingPunct="1"/>
            <a:r>
              <a:rPr lang="ru-RU" b="1" dirty="0" err="1"/>
              <a:t>Експеримент</a:t>
            </a:r>
            <a:r>
              <a:rPr lang="ru-RU" b="1" dirty="0"/>
              <a:t>: чиста вода </a:t>
            </a:r>
            <a:r>
              <a:rPr lang="ru-RU" b="1" dirty="0" err="1"/>
              <a:t>важко</a:t>
            </a:r>
            <a:r>
              <a:rPr lang="ru-RU" b="1" dirty="0"/>
              <a:t> проводить </a:t>
            </a:r>
            <a:r>
              <a:rPr lang="ru-RU" b="1" dirty="0" err="1"/>
              <a:t>електричний</a:t>
            </a:r>
            <a:r>
              <a:rPr lang="ru-RU" b="1" dirty="0"/>
              <a:t> струм</a:t>
            </a:r>
          </a:p>
          <a:p>
            <a:pPr eaLnBrk="1" hangingPunct="1"/>
            <a:r>
              <a:rPr lang="ru-RU" b="1" dirty="0"/>
              <a:t>Як </a:t>
            </a:r>
            <a:r>
              <a:rPr lang="ru-RU" b="1" dirty="0" err="1"/>
              <a:t>слабкий</a:t>
            </a:r>
            <a:r>
              <a:rPr lang="ru-RU" b="1" dirty="0"/>
              <a:t> </a:t>
            </a:r>
            <a:r>
              <a:rPr lang="ru-RU" b="1" dirty="0" err="1"/>
              <a:t>електроліт</a:t>
            </a:r>
            <a:r>
              <a:rPr lang="ru-RU" b="1" dirty="0"/>
              <a:t> вода </a:t>
            </a:r>
            <a:r>
              <a:rPr lang="ru-RU" b="1" dirty="0" err="1"/>
              <a:t>частково</a:t>
            </a:r>
            <a:r>
              <a:rPr lang="ru-RU" b="1" dirty="0"/>
              <a:t> </a:t>
            </a:r>
            <a:r>
              <a:rPr lang="ru-RU" b="1" dirty="0" err="1"/>
              <a:t>дисоціює</a:t>
            </a:r>
            <a:r>
              <a:rPr lang="ru-RU" b="1" dirty="0"/>
              <a:t>:  </a:t>
            </a:r>
            <a:r>
              <a:rPr lang="ru-RU" sz="2000" dirty="0">
                <a:solidFill>
                  <a:srgbClr val="000099"/>
                </a:solidFill>
              </a:rPr>
              <a:t>2Н</a:t>
            </a:r>
            <a:r>
              <a:rPr lang="ru-RU" sz="2000" baseline="-25000" dirty="0">
                <a:solidFill>
                  <a:srgbClr val="000099"/>
                </a:solidFill>
              </a:rPr>
              <a:t>2</a:t>
            </a:r>
            <a:r>
              <a:rPr lang="ru-RU" sz="2000" dirty="0">
                <a:solidFill>
                  <a:srgbClr val="000099"/>
                </a:solidFill>
              </a:rPr>
              <a:t>О </a:t>
            </a:r>
            <a:r>
              <a:rPr lang="en-US" sz="2000" b="1" dirty="0">
                <a:solidFill>
                  <a:srgbClr val="0000CC"/>
                </a:solidFill>
              </a:rPr>
              <a:t>⇆</a:t>
            </a:r>
            <a:r>
              <a:rPr lang="ru-RU" sz="2000" dirty="0">
                <a:solidFill>
                  <a:srgbClr val="000099"/>
                </a:solidFill>
              </a:rPr>
              <a:t> Н</a:t>
            </a:r>
            <a:r>
              <a:rPr lang="ru-RU" sz="2000" baseline="-25000" dirty="0">
                <a:solidFill>
                  <a:srgbClr val="000099"/>
                </a:solidFill>
              </a:rPr>
              <a:t>3</a:t>
            </a:r>
            <a:r>
              <a:rPr lang="ru-RU" sz="2000" dirty="0">
                <a:solidFill>
                  <a:srgbClr val="000099"/>
                </a:solidFill>
              </a:rPr>
              <a:t>О</a:t>
            </a:r>
            <a:r>
              <a:rPr lang="ru-RU" sz="2000" baseline="30000" dirty="0">
                <a:solidFill>
                  <a:srgbClr val="000099"/>
                </a:solidFill>
              </a:rPr>
              <a:t>+</a:t>
            </a:r>
            <a:r>
              <a:rPr lang="ru-RU" sz="2000" dirty="0">
                <a:solidFill>
                  <a:srgbClr val="000099"/>
                </a:solidFill>
              </a:rPr>
              <a:t> + ОН</a:t>
            </a:r>
            <a:r>
              <a:rPr lang="ru-RU" sz="2000" baseline="30000" dirty="0">
                <a:solidFill>
                  <a:srgbClr val="000099"/>
                </a:solidFill>
              </a:rPr>
              <a:t>-</a:t>
            </a:r>
          </a:p>
          <a:p>
            <a:pPr eaLnBrk="1" hangingPunct="1"/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скорочено</a:t>
            </a:r>
            <a:r>
              <a:rPr lang="ru-RU" b="1" dirty="0"/>
              <a:t>: 		    </a:t>
            </a:r>
            <a:r>
              <a:rPr lang="ru-RU" sz="2000" dirty="0">
                <a:solidFill>
                  <a:srgbClr val="000099"/>
                </a:solidFill>
              </a:rPr>
              <a:t>Н</a:t>
            </a:r>
            <a:r>
              <a:rPr lang="ru-RU" sz="2000" baseline="-25000" dirty="0">
                <a:solidFill>
                  <a:srgbClr val="000099"/>
                </a:solidFill>
              </a:rPr>
              <a:t>2</a:t>
            </a:r>
            <a:r>
              <a:rPr lang="ru-RU" sz="2000" dirty="0">
                <a:solidFill>
                  <a:srgbClr val="000099"/>
                </a:solidFill>
              </a:rPr>
              <a:t>О </a:t>
            </a:r>
            <a:r>
              <a:rPr lang="en-US" b="1" dirty="0">
                <a:solidFill>
                  <a:srgbClr val="0000CC"/>
                </a:solidFill>
              </a:rPr>
              <a:t>⇆</a:t>
            </a:r>
            <a:r>
              <a:rPr lang="ru-RU" sz="2000" dirty="0">
                <a:solidFill>
                  <a:srgbClr val="000099"/>
                </a:solidFill>
              </a:rPr>
              <a:t> Н</a:t>
            </a:r>
            <a:r>
              <a:rPr lang="ru-RU" sz="2000" baseline="30000" dirty="0">
                <a:solidFill>
                  <a:srgbClr val="000099"/>
                </a:solidFill>
              </a:rPr>
              <a:t>+</a:t>
            </a:r>
            <a:r>
              <a:rPr lang="ru-RU" sz="2000" dirty="0">
                <a:solidFill>
                  <a:srgbClr val="000099"/>
                </a:solidFill>
              </a:rPr>
              <a:t> + ОН</a:t>
            </a:r>
            <a:r>
              <a:rPr lang="ru-RU" sz="2000" baseline="30000" dirty="0">
                <a:solidFill>
                  <a:srgbClr val="000099"/>
                </a:solidFill>
              </a:rPr>
              <a:t>-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	                              </a:t>
            </a:r>
            <a:r>
              <a:rPr lang="ru-RU" dirty="0" err="1"/>
              <a:t>К</a:t>
            </a:r>
            <a:r>
              <a:rPr lang="ru-RU" baseline="-25000" dirty="0" err="1"/>
              <a:t>дис</a:t>
            </a:r>
            <a:r>
              <a:rPr lang="ru-RU" dirty="0"/>
              <a:t>.</a:t>
            </a:r>
            <a:r>
              <a:rPr lang="ru-RU" b="1" dirty="0"/>
              <a:t> </a:t>
            </a:r>
            <a:r>
              <a:rPr lang="ru-RU" dirty="0"/>
              <a:t>=</a:t>
            </a:r>
            <a:r>
              <a:rPr lang="ru-RU" b="1" dirty="0"/>
              <a:t>                           </a:t>
            </a:r>
            <a:r>
              <a:rPr lang="ru-RU" dirty="0"/>
              <a:t>=</a:t>
            </a:r>
            <a:r>
              <a:rPr lang="ru-RU" b="1" dirty="0"/>
              <a:t> </a:t>
            </a:r>
            <a:r>
              <a:rPr lang="ru-RU" dirty="0"/>
              <a:t>1,8∙10</a:t>
            </a:r>
            <a:r>
              <a:rPr lang="ru-RU" baseline="30000" dirty="0"/>
              <a:t>-16</a:t>
            </a:r>
            <a:r>
              <a:rPr lang="ru-RU" b="1" dirty="0"/>
              <a:t>    при 22-25 </a:t>
            </a:r>
            <a:r>
              <a:rPr lang="ru-RU" b="1" baseline="30000" dirty="0"/>
              <a:t>0</a:t>
            </a:r>
            <a:r>
              <a:rPr lang="ru-RU" b="1" dirty="0"/>
              <a:t>С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dirty="0"/>
              <a:t>                                               за законом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мас</a:t>
            </a:r>
            <a:endParaRPr lang="ru-RU" dirty="0"/>
          </a:p>
          <a:p>
            <a:pPr eaLnBrk="1" hangingPunct="1"/>
            <a:r>
              <a:rPr lang="ru-RU" b="1" dirty="0"/>
              <a:t>	(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електропровідності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води)</a:t>
            </a:r>
            <a:r>
              <a:rPr lang="ru-RU" b="1" dirty="0"/>
              <a:t> </a:t>
            </a:r>
          </a:p>
          <a:p>
            <a:pPr eaLnBrk="1" hangingPunct="1"/>
            <a:r>
              <a:rPr lang="ru-RU" b="1" dirty="0" err="1"/>
              <a:t>Концентрація</a:t>
            </a:r>
            <a:r>
              <a:rPr lang="ru-RU" b="1" dirty="0"/>
              <a:t> </a:t>
            </a:r>
            <a:r>
              <a:rPr lang="ru-RU" b="1" dirty="0" err="1"/>
              <a:t>недисоційованих</a:t>
            </a:r>
            <a:r>
              <a:rPr lang="ru-RU" b="1" dirty="0"/>
              <a:t> молекул води </a:t>
            </a:r>
            <a:r>
              <a:rPr lang="ru-RU" b="1" dirty="0" err="1"/>
              <a:t>постійна</a:t>
            </a:r>
            <a:r>
              <a:rPr lang="ru-RU" b="1" dirty="0"/>
              <a:t>.</a:t>
            </a:r>
          </a:p>
          <a:p>
            <a:pPr eaLnBrk="1" hangingPunct="1"/>
            <a:r>
              <a:rPr lang="ru-RU" b="1" dirty="0">
                <a:sym typeface="Symbol" pitchFamily="18" charset="2"/>
              </a:rPr>
              <a:t>	</a:t>
            </a:r>
            <a:r>
              <a:rPr lang="ru-RU" sz="2000" b="1" dirty="0">
                <a:solidFill>
                  <a:srgbClr val="000099"/>
                </a:solidFill>
                <a:sym typeface="Symbol" pitchFamily="18" charset="2"/>
              </a:rPr>
              <a:t>Н</a:t>
            </a:r>
            <a:r>
              <a:rPr lang="ru-RU" sz="2000" b="1" baseline="-25000" dirty="0">
                <a:solidFill>
                  <a:srgbClr val="000099"/>
                </a:solidFill>
                <a:sym typeface="Symbol" pitchFamily="18" charset="2"/>
              </a:rPr>
              <a:t>2</a:t>
            </a:r>
            <a:r>
              <a:rPr lang="ru-RU" sz="2000" b="1" dirty="0">
                <a:solidFill>
                  <a:srgbClr val="000099"/>
                </a:solidFill>
                <a:sym typeface="Symbol" pitchFamily="18" charset="2"/>
              </a:rPr>
              <a:t>О</a:t>
            </a:r>
            <a:r>
              <a:rPr lang="en-US" sz="2000" b="1" dirty="0">
                <a:solidFill>
                  <a:srgbClr val="000099"/>
                </a:solidFill>
                <a:sym typeface="Symbol" pitchFamily="18" charset="2"/>
              </a:rPr>
              <a:t>]</a:t>
            </a:r>
            <a:r>
              <a:rPr lang="ru-RU" sz="2000" b="1" dirty="0">
                <a:solidFill>
                  <a:srgbClr val="000099"/>
                </a:solidFill>
                <a:sym typeface="Symbol" pitchFamily="18" charset="2"/>
              </a:rPr>
              <a:t> = 1000г / 18 г/моль = 55,56  </a:t>
            </a:r>
            <a:r>
              <a:rPr lang="ru-RU" sz="2000" b="1" dirty="0">
                <a:solidFill>
                  <a:srgbClr val="000099"/>
                </a:solidFill>
              </a:rPr>
              <a:t>моль,</a:t>
            </a:r>
            <a:r>
              <a:rPr lang="ru-RU" b="1" dirty="0"/>
              <a:t> </a:t>
            </a:r>
            <a:r>
              <a:rPr lang="ru-RU" b="1" dirty="0" err="1"/>
              <a:t>тоді</a:t>
            </a:r>
            <a:endParaRPr lang="ru-RU" b="1" dirty="0"/>
          </a:p>
          <a:p>
            <a:pPr eaLnBrk="1" hangingPunct="1"/>
            <a:endParaRPr lang="ru-RU" b="1" dirty="0">
              <a:sym typeface="Symbol" pitchFamily="18" charset="2"/>
            </a:endParaRPr>
          </a:p>
          <a:p>
            <a:pPr eaLnBrk="1" hangingPunct="1"/>
            <a:r>
              <a:rPr lang="ru-RU" b="1" dirty="0">
                <a:sym typeface="Symbol" pitchFamily="18" charset="2"/>
              </a:rPr>
              <a:t>	</a:t>
            </a:r>
            <a:r>
              <a:rPr lang="ru-RU" sz="2000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000099"/>
                </a:solidFill>
                <a:sym typeface="Symbol" pitchFamily="18" charset="2"/>
              </a:rPr>
              <a:t>[</a:t>
            </a:r>
            <a:r>
              <a:rPr lang="ru-RU" sz="2000" b="1" dirty="0">
                <a:solidFill>
                  <a:srgbClr val="000099"/>
                </a:solidFill>
              </a:rPr>
              <a:t>Н</a:t>
            </a:r>
            <a:r>
              <a:rPr lang="ru-RU" sz="2000" b="1" baseline="30000" dirty="0">
                <a:solidFill>
                  <a:srgbClr val="000099"/>
                </a:solidFill>
              </a:rPr>
              <a:t>+</a:t>
            </a:r>
            <a:r>
              <a:rPr lang="ru-RU" sz="2000" b="1" dirty="0">
                <a:solidFill>
                  <a:srgbClr val="000099"/>
                </a:solidFill>
                <a:sym typeface="Symbol" pitchFamily="18" charset="2"/>
              </a:rPr>
              <a:t></a:t>
            </a:r>
            <a:r>
              <a:rPr lang="ru-RU" sz="2000" b="1" dirty="0">
                <a:solidFill>
                  <a:srgbClr val="000099"/>
                </a:solidFill>
              </a:rPr>
              <a:t>∙</a:t>
            </a:r>
            <a:r>
              <a:rPr lang="ru-RU" sz="2000" b="1" dirty="0">
                <a:solidFill>
                  <a:srgbClr val="000099"/>
                </a:solidFill>
                <a:sym typeface="Symbol" pitchFamily="18" charset="2"/>
              </a:rPr>
              <a:t></a:t>
            </a:r>
            <a:r>
              <a:rPr lang="ru-RU" sz="2000" b="1" dirty="0">
                <a:solidFill>
                  <a:srgbClr val="000099"/>
                </a:solidFill>
              </a:rPr>
              <a:t>ОН</a:t>
            </a:r>
            <a:r>
              <a:rPr lang="ru-RU" sz="2000" b="1" baseline="30000" dirty="0">
                <a:solidFill>
                  <a:srgbClr val="000099"/>
                </a:solidFill>
              </a:rPr>
              <a:t>-</a:t>
            </a:r>
            <a:r>
              <a:rPr lang="ru-RU" sz="2000" b="1" dirty="0">
                <a:solidFill>
                  <a:srgbClr val="000099"/>
                </a:solidFill>
                <a:sym typeface="Symbol" pitchFamily="18" charset="2"/>
              </a:rPr>
              <a:t></a:t>
            </a:r>
            <a:r>
              <a:rPr lang="ru-RU" sz="2000" b="1" dirty="0">
                <a:solidFill>
                  <a:srgbClr val="000099"/>
                </a:solidFill>
              </a:rPr>
              <a:t> = 1,8∙10</a:t>
            </a:r>
            <a:r>
              <a:rPr lang="ru-RU" sz="2000" b="1" baseline="30000" dirty="0">
                <a:solidFill>
                  <a:srgbClr val="000099"/>
                </a:solidFill>
              </a:rPr>
              <a:t>-16</a:t>
            </a:r>
            <a:r>
              <a:rPr lang="ru-RU" sz="2000" b="1" dirty="0">
                <a:solidFill>
                  <a:srgbClr val="000099"/>
                </a:solidFill>
              </a:rPr>
              <a:t> ∙ 55,6 = </a:t>
            </a:r>
            <a:r>
              <a:rPr lang="ru-RU" sz="2400" b="1" i="1" u="sng" dirty="0">
                <a:solidFill>
                  <a:srgbClr val="990000"/>
                </a:solidFill>
              </a:rPr>
              <a:t>10</a:t>
            </a:r>
            <a:r>
              <a:rPr lang="ru-RU" sz="2400" b="1" i="1" u="sng" baseline="30000" dirty="0">
                <a:solidFill>
                  <a:srgbClr val="990000"/>
                </a:solidFill>
              </a:rPr>
              <a:t>-14</a:t>
            </a:r>
            <a:r>
              <a:rPr lang="ru-RU" sz="2400" b="1" i="1" u="sng" dirty="0">
                <a:solidFill>
                  <a:srgbClr val="990000"/>
                </a:solidFill>
              </a:rPr>
              <a:t> = </a:t>
            </a:r>
            <a:r>
              <a:rPr lang="en-US" sz="2400" b="1" i="1" u="sng" dirty="0">
                <a:solidFill>
                  <a:srgbClr val="990000"/>
                </a:solidFill>
              </a:rPr>
              <a:t>K</a:t>
            </a:r>
            <a:r>
              <a:rPr lang="en-US" sz="2400" b="1" i="1" u="sng" baseline="-25000" dirty="0">
                <a:solidFill>
                  <a:srgbClr val="990000"/>
                </a:solidFill>
              </a:rPr>
              <a:t>w</a:t>
            </a:r>
            <a:r>
              <a:rPr lang="ru-RU" sz="2000" b="1" dirty="0">
                <a:solidFill>
                  <a:srgbClr val="000099"/>
                </a:solidFill>
              </a:rPr>
              <a:t>–</a:t>
            </a:r>
            <a:r>
              <a:rPr lang="en-US" sz="2000" b="1" dirty="0" err="1">
                <a:solidFill>
                  <a:srgbClr val="000099"/>
                </a:solidFill>
              </a:rPr>
              <a:t>const</a:t>
            </a:r>
            <a:r>
              <a:rPr lang="ru-RU" b="1" dirty="0"/>
              <a:t> (</a:t>
            </a:r>
            <a:r>
              <a:rPr lang="ru-RU" dirty="0"/>
              <a:t>при </a:t>
            </a:r>
            <a:r>
              <a:rPr lang="ru-RU" dirty="0" err="1"/>
              <a:t>нормальній</a:t>
            </a:r>
            <a:r>
              <a:rPr lang="ru-RU" dirty="0"/>
              <a:t> 	                                                                                           </a:t>
            </a:r>
            <a:r>
              <a:rPr lang="ru-RU" dirty="0" err="1"/>
              <a:t>температурі</a:t>
            </a:r>
            <a:r>
              <a:rPr lang="ru-RU" dirty="0"/>
              <a:t>). </a:t>
            </a:r>
          </a:p>
          <a:p>
            <a:pPr eaLnBrk="1" hangingPunct="1"/>
            <a:r>
              <a:rPr lang="ru-RU" b="1" dirty="0"/>
              <a:t>	</a:t>
            </a:r>
            <a:r>
              <a:rPr lang="ru-RU" dirty="0"/>
              <a:t>При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en-US" dirty="0"/>
              <a:t>Kw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,  </a:t>
            </a:r>
            <a:r>
              <a:rPr lang="ru-RU" dirty="0" err="1"/>
              <a:t>дисоциація</a:t>
            </a:r>
            <a:r>
              <a:rPr lang="ru-RU" dirty="0"/>
              <a:t> води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i="1" u="sng" dirty="0" err="1"/>
              <a:t>ендотермічний</a:t>
            </a:r>
            <a:r>
              <a:rPr lang="ru-RU" b="1" dirty="0"/>
              <a:t>: </a:t>
            </a:r>
            <a:r>
              <a:rPr lang="ru-RU" b="1" spc="-150" dirty="0"/>
              <a:t>при 30</a:t>
            </a:r>
            <a:r>
              <a:rPr lang="ru-RU" b="1" spc="-150" baseline="30000" dirty="0"/>
              <a:t>0</a:t>
            </a:r>
            <a:r>
              <a:rPr lang="ru-RU" b="1" spc="-150" dirty="0"/>
              <a:t>С К</a:t>
            </a:r>
            <a:r>
              <a:rPr lang="ru-RU" b="1" spc="-150" baseline="-25000" dirty="0"/>
              <a:t>НОН</a:t>
            </a:r>
            <a:r>
              <a:rPr lang="ru-RU" b="1" spc="-150" dirty="0"/>
              <a:t>=1,89∙10</a:t>
            </a:r>
            <a:r>
              <a:rPr lang="ru-RU" b="1" spc="-150" baseline="30000" dirty="0"/>
              <a:t>-14</a:t>
            </a:r>
            <a:r>
              <a:rPr lang="ru-RU" b="1" spc="-150" dirty="0"/>
              <a:t>, при 50</a:t>
            </a:r>
            <a:r>
              <a:rPr lang="ru-RU" b="1" spc="-150" baseline="30000" dirty="0"/>
              <a:t>0</a:t>
            </a:r>
            <a:r>
              <a:rPr lang="ru-RU" b="1" spc="-150" dirty="0"/>
              <a:t>С К</a:t>
            </a:r>
            <a:r>
              <a:rPr lang="ru-RU" b="1" spc="-150" baseline="-25000" dirty="0"/>
              <a:t>НОН</a:t>
            </a:r>
            <a:r>
              <a:rPr lang="ru-RU" b="1" spc="-150" dirty="0"/>
              <a:t>=5,6∙10</a:t>
            </a:r>
            <a:r>
              <a:rPr lang="ru-RU" b="1" spc="-150" baseline="30000" dirty="0"/>
              <a:t>-14</a:t>
            </a:r>
            <a:r>
              <a:rPr lang="ru-RU" b="1" spc="-150" dirty="0"/>
              <a:t>, при 100</a:t>
            </a:r>
            <a:r>
              <a:rPr lang="ru-RU" b="1" spc="-150" baseline="30000" dirty="0"/>
              <a:t>0</a:t>
            </a:r>
            <a:r>
              <a:rPr lang="ru-RU" b="1" spc="-150" dirty="0"/>
              <a:t>С К</a:t>
            </a:r>
            <a:r>
              <a:rPr lang="ru-RU" b="1" spc="-150" baseline="-25000" dirty="0"/>
              <a:t>НОН</a:t>
            </a:r>
            <a:r>
              <a:rPr lang="ru-RU" b="1" spc="-150" dirty="0"/>
              <a:t>=74∙10</a:t>
            </a:r>
            <a:r>
              <a:rPr lang="ru-RU" b="1" spc="-150" baseline="30000" dirty="0"/>
              <a:t>-14</a:t>
            </a:r>
            <a:endParaRPr lang="ru-RU" b="1" spc="-150" dirty="0"/>
          </a:p>
          <a:p>
            <a:pPr eaLnBrk="1" hangingPunct="1"/>
            <a:r>
              <a:rPr lang="ru-RU" b="1" dirty="0"/>
              <a:t>	</a:t>
            </a:r>
          </a:p>
          <a:p>
            <a:pPr algn="ctr" eaLnBrk="1" hangingPunct="1"/>
            <a:r>
              <a:rPr lang="ru-RU" b="1" dirty="0"/>
              <a:t>	</a:t>
            </a:r>
            <a:r>
              <a:rPr lang="ru-RU" sz="2000" b="1" dirty="0" err="1">
                <a:solidFill>
                  <a:srgbClr val="800000"/>
                </a:solidFill>
              </a:rPr>
              <a:t>Оскільки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Kw</a:t>
            </a:r>
            <a:r>
              <a:rPr lang="ru-RU" sz="2000" b="1" dirty="0">
                <a:solidFill>
                  <a:srgbClr val="800000"/>
                </a:solidFill>
              </a:rPr>
              <a:t> = </a:t>
            </a:r>
            <a:r>
              <a:rPr lang="en-US" sz="2000" b="1" dirty="0" err="1">
                <a:solidFill>
                  <a:srgbClr val="800000"/>
                </a:solidFill>
              </a:rPr>
              <a:t>const</a:t>
            </a:r>
            <a:r>
              <a:rPr lang="ru-RU" sz="2000" b="1" dirty="0">
                <a:solidFill>
                  <a:srgbClr val="800000"/>
                </a:solidFill>
              </a:rPr>
              <a:t>, то у будь-</a:t>
            </a:r>
            <a:r>
              <a:rPr lang="ru-RU" sz="2000" b="1" dirty="0" err="1">
                <a:solidFill>
                  <a:srgbClr val="800000"/>
                </a:solidFill>
              </a:rPr>
              <a:t>якому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ru-RU" sz="2000" b="1" dirty="0" err="1">
                <a:solidFill>
                  <a:srgbClr val="800000"/>
                </a:solidFill>
              </a:rPr>
              <a:t>розчині</a:t>
            </a:r>
            <a:endParaRPr lang="ru-RU" sz="2000" b="1" dirty="0">
              <a:solidFill>
                <a:srgbClr val="800000"/>
              </a:solidFill>
            </a:endParaRPr>
          </a:p>
          <a:p>
            <a:pPr algn="ctr" eaLnBrk="1" hangingPunct="1"/>
            <a:r>
              <a:rPr lang="ru-RU" sz="2000" b="1" dirty="0">
                <a:solidFill>
                  <a:srgbClr val="800000"/>
                </a:solidFill>
              </a:rPr>
              <a:t> (</a:t>
            </a:r>
            <a:r>
              <a:rPr lang="ru-RU" sz="2000" b="1" dirty="0">
                <a:solidFill>
                  <a:srgbClr val="003300"/>
                </a:solidFill>
              </a:rPr>
              <a:t>кислому, </a:t>
            </a:r>
            <a:r>
              <a:rPr lang="ru-RU" sz="2000" b="1" dirty="0" err="1">
                <a:solidFill>
                  <a:srgbClr val="003300"/>
                </a:solidFill>
              </a:rPr>
              <a:t>лужному</a:t>
            </a:r>
            <a:r>
              <a:rPr lang="ru-RU" sz="2000" b="1" dirty="0">
                <a:solidFill>
                  <a:srgbClr val="003300"/>
                </a:solidFill>
              </a:rPr>
              <a:t>, нейтральному</a:t>
            </a:r>
            <a:r>
              <a:rPr lang="ru-RU" sz="2000" b="1" dirty="0">
                <a:solidFill>
                  <a:srgbClr val="800000"/>
                </a:solidFill>
              </a:rPr>
              <a:t>) </a:t>
            </a:r>
          </a:p>
          <a:p>
            <a:pPr algn="ctr" eaLnBrk="1" hangingPunct="1"/>
            <a:r>
              <a:rPr lang="ru-RU" sz="2000" b="1" dirty="0" err="1">
                <a:solidFill>
                  <a:srgbClr val="800000"/>
                </a:solidFill>
              </a:rPr>
              <a:t>добуток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ru-RU" sz="2000" b="1" dirty="0">
                <a:solidFill>
                  <a:srgbClr val="800000"/>
                </a:solidFill>
                <a:sym typeface="Symbol" pitchFamily="18" charset="2"/>
              </a:rPr>
              <a:t></a:t>
            </a:r>
            <a:r>
              <a:rPr lang="ru-RU" sz="2000" b="1" dirty="0">
                <a:solidFill>
                  <a:srgbClr val="800000"/>
                </a:solidFill>
              </a:rPr>
              <a:t> Н</a:t>
            </a:r>
            <a:r>
              <a:rPr lang="ru-RU" sz="2000" b="1" baseline="-25000" dirty="0">
                <a:solidFill>
                  <a:srgbClr val="800000"/>
                </a:solidFill>
              </a:rPr>
              <a:t>3</a:t>
            </a:r>
            <a:r>
              <a:rPr lang="ru-RU" sz="2000" b="1" dirty="0">
                <a:solidFill>
                  <a:srgbClr val="800000"/>
                </a:solidFill>
              </a:rPr>
              <a:t>О</a:t>
            </a:r>
            <a:r>
              <a:rPr lang="ru-RU" sz="2000" b="1" baseline="30000" dirty="0">
                <a:solidFill>
                  <a:srgbClr val="800000"/>
                </a:solidFill>
              </a:rPr>
              <a:t>+</a:t>
            </a:r>
            <a:r>
              <a:rPr lang="ru-RU" sz="2000" b="1" dirty="0">
                <a:solidFill>
                  <a:srgbClr val="800000"/>
                </a:solidFill>
                <a:sym typeface="Symbol" pitchFamily="18" charset="2"/>
              </a:rPr>
              <a:t></a:t>
            </a:r>
            <a:r>
              <a:rPr lang="ru-RU" sz="2000" b="1" dirty="0">
                <a:solidFill>
                  <a:srgbClr val="800000"/>
                </a:solidFill>
              </a:rPr>
              <a:t> і </a:t>
            </a:r>
            <a:r>
              <a:rPr lang="ru-RU" sz="2000" b="1" dirty="0">
                <a:solidFill>
                  <a:srgbClr val="800000"/>
                </a:solidFill>
                <a:sym typeface="Symbol" pitchFamily="18" charset="2"/>
              </a:rPr>
              <a:t></a:t>
            </a:r>
            <a:r>
              <a:rPr lang="ru-RU" sz="2000" b="1" dirty="0">
                <a:solidFill>
                  <a:srgbClr val="800000"/>
                </a:solidFill>
              </a:rPr>
              <a:t> ОН</a:t>
            </a:r>
            <a:r>
              <a:rPr lang="ru-RU" sz="2000" b="1" baseline="30000" dirty="0">
                <a:solidFill>
                  <a:srgbClr val="800000"/>
                </a:solidFill>
              </a:rPr>
              <a:t>-</a:t>
            </a:r>
            <a:r>
              <a:rPr lang="ru-RU" sz="2000" b="1" dirty="0">
                <a:solidFill>
                  <a:srgbClr val="800000"/>
                </a:solidFill>
                <a:sym typeface="Symbol" pitchFamily="18" charset="2"/>
              </a:rPr>
              <a:t></a:t>
            </a:r>
            <a:r>
              <a:rPr lang="ru-RU" sz="2000" b="1" dirty="0">
                <a:solidFill>
                  <a:srgbClr val="800000"/>
                </a:solidFill>
              </a:rPr>
              <a:t> при 298 К </a:t>
            </a:r>
            <a:r>
              <a:rPr lang="ru-RU" sz="2000" b="1" dirty="0" err="1">
                <a:solidFill>
                  <a:srgbClr val="800000"/>
                </a:solidFill>
              </a:rPr>
              <a:t>дорівнює</a:t>
            </a:r>
            <a:r>
              <a:rPr lang="ru-RU" dirty="0"/>
              <a:t> </a:t>
            </a:r>
            <a:r>
              <a:rPr lang="ru-RU" sz="2400" b="1" dirty="0">
                <a:solidFill>
                  <a:srgbClr val="000099"/>
                </a:solidFill>
              </a:rPr>
              <a:t>10</a:t>
            </a:r>
            <a:r>
              <a:rPr lang="ru-RU" sz="2400" b="1" baseline="30000" dirty="0">
                <a:solidFill>
                  <a:srgbClr val="000099"/>
                </a:solidFill>
              </a:rPr>
              <a:t>-14</a:t>
            </a:r>
            <a:r>
              <a:rPr lang="ru-RU" sz="2400" b="1" dirty="0">
                <a:solidFill>
                  <a:srgbClr val="000099"/>
                </a:solidFill>
              </a:rPr>
              <a:t>.</a:t>
            </a:r>
          </a:p>
          <a:p>
            <a:pPr eaLnBrk="1" hangingPunct="1"/>
            <a:endParaRPr lang="ru-RU" sz="2000" b="1" dirty="0">
              <a:solidFill>
                <a:srgbClr val="800000"/>
              </a:solidFill>
            </a:endParaRPr>
          </a:p>
          <a:p>
            <a:pPr eaLnBrk="1" hangingPunct="1"/>
            <a:r>
              <a:rPr lang="ru-RU" sz="2000" b="1" dirty="0">
                <a:solidFill>
                  <a:srgbClr val="800000"/>
                </a:solidFill>
              </a:rPr>
              <a:t>	</a:t>
            </a:r>
            <a:r>
              <a:rPr lang="ru-RU" sz="2000" b="1" dirty="0" err="1"/>
              <a:t>Зручніше</a:t>
            </a:r>
            <a:r>
              <a:rPr lang="ru-RU" sz="2000" b="1" dirty="0"/>
              <a:t> </a:t>
            </a:r>
            <a:r>
              <a:rPr lang="ru-RU" sz="2000" b="1" dirty="0" err="1"/>
              <a:t>користуватися</a:t>
            </a:r>
            <a:r>
              <a:rPr lang="ru-RU" sz="2000" b="1" dirty="0"/>
              <a:t> величиною     </a:t>
            </a:r>
            <a:r>
              <a:rPr lang="ru-RU" sz="2000" b="1" u="sng" dirty="0">
                <a:solidFill>
                  <a:srgbClr val="000099"/>
                </a:solidFill>
              </a:rPr>
              <a:t>р</a:t>
            </a:r>
            <a:r>
              <a:rPr lang="en-US" sz="2000" b="1" u="sng" dirty="0">
                <a:solidFill>
                  <a:srgbClr val="000099"/>
                </a:solidFill>
              </a:rPr>
              <a:t>K</a:t>
            </a:r>
            <a:r>
              <a:rPr lang="en-US" sz="2000" b="1" u="sng" baseline="-25000" dirty="0">
                <a:solidFill>
                  <a:srgbClr val="000099"/>
                </a:solidFill>
              </a:rPr>
              <a:t>w</a:t>
            </a:r>
            <a:r>
              <a:rPr lang="ru-RU" sz="2000" b="1" u="sng" dirty="0">
                <a:solidFill>
                  <a:srgbClr val="800000"/>
                </a:solidFill>
              </a:rPr>
              <a:t> = – </a:t>
            </a:r>
            <a:r>
              <a:rPr lang="en-US" sz="2000" b="1" u="sng" dirty="0" err="1">
                <a:solidFill>
                  <a:srgbClr val="800000"/>
                </a:solidFill>
              </a:rPr>
              <a:t>lgK</a:t>
            </a:r>
            <a:r>
              <a:rPr lang="en-US" sz="2000" b="1" u="sng" baseline="-25000" dirty="0" err="1">
                <a:solidFill>
                  <a:srgbClr val="800000"/>
                </a:solidFill>
              </a:rPr>
              <a:t>w</a:t>
            </a:r>
            <a:r>
              <a:rPr lang="ru-RU" sz="2000" b="1" u="sng" dirty="0">
                <a:solidFill>
                  <a:srgbClr val="800000"/>
                </a:solidFill>
              </a:rPr>
              <a:t> = </a:t>
            </a:r>
            <a:r>
              <a:rPr lang="ru-RU" sz="2000" b="1" u="sng" dirty="0">
                <a:solidFill>
                  <a:srgbClr val="000099"/>
                </a:solidFill>
              </a:rPr>
              <a:t>14.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599774"/>
              </p:ext>
            </p:extLst>
          </p:nvPr>
        </p:nvGraphicFramePr>
        <p:xfrm>
          <a:off x="3924300" y="1268413"/>
          <a:ext cx="11953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8" name="Формула" r:id="rId3" imgW="799920" imgH="457200" progId="Equation.3">
                  <p:embed/>
                </p:oleObj>
              </mc:Choice>
              <mc:Fallback>
                <p:oleObj name="Формула" r:id="rId3" imgW="7999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268413"/>
                        <a:ext cx="119538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55776" y="1195011"/>
            <a:ext cx="387606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76740" y="1646695"/>
            <a:ext cx="28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тобто</a:t>
            </a:r>
            <a:r>
              <a:rPr lang="ru-RU" dirty="0"/>
              <a:t> молекул,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розпалися</a:t>
            </a:r>
            <a:r>
              <a:rPr lang="ru-RU" dirty="0"/>
              <a:t> на </a:t>
            </a:r>
            <a:r>
              <a:rPr lang="ru-RU" dirty="0" err="1"/>
              <a:t>іони</a:t>
            </a:r>
            <a:r>
              <a:rPr lang="ru-RU" dirty="0"/>
              <a:t> мало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05634"/>
            <a:ext cx="284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[H</a:t>
            </a:r>
            <a:r>
              <a:rPr lang="en-US" baseline="-25000" dirty="0"/>
              <a:t>2</a:t>
            </a:r>
            <a:r>
              <a:rPr lang="en-US" dirty="0"/>
              <a:t>O]</a:t>
            </a:r>
            <a:r>
              <a:rPr lang="ru-RU" dirty="0"/>
              <a:t> </a:t>
            </a:r>
            <a:r>
              <a:rPr lang="ru-RU" dirty="0" err="1"/>
              <a:t>рівноважна</a:t>
            </a:r>
            <a:r>
              <a:rPr lang="ru-RU" dirty="0"/>
              <a:t> </a:t>
            </a:r>
            <a:r>
              <a:rPr lang="ru-RU" dirty="0" err="1"/>
              <a:t>конц</a:t>
            </a:r>
            <a:r>
              <a:rPr lang="ru-RU" dirty="0"/>
              <a:t>.</a:t>
            </a:r>
          </a:p>
          <a:p>
            <a:r>
              <a:rPr lang="ru-RU" dirty="0" err="1"/>
              <a:t>недис</a:t>
            </a:r>
            <a:r>
              <a:rPr lang="ru-RU" dirty="0"/>
              <a:t>-х молекул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337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 err="1"/>
                  <a:t>Тоді</a:t>
                </a:r>
                <a:r>
                  <a:rPr lang="ru-RU" dirty="0"/>
                  <a:t>: у </a:t>
                </a:r>
                <a:r>
                  <a:rPr lang="ru-RU" dirty="0" err="1"/>
                  <a:t>чистій</a:t>
                </a:r>
                <a:r>
                  <a:rPr lang="ru-RU" dirty="0"/>
                  <a:t> </a:t>
                </a:r>
                <a:r>
                  <a:rPr lang="ru-RU" dirty="0" err="1"/>
                  <a:t>воді</a:t>
                </a:r>
                <a:r>
                  <a:rPr lang="ru-RU" dirty="0"/>
                  <a:t>  </a:t>
                </a:r>
                <a:r>
                  <a:rPr lang="ru-RU" dirty="0">
                    <a:sym typeface="Symbol" pitchFamily="18" charset="2"/>
                  </a:rPr>
                  <a:t></a:t>
                </a:r>
                <a:r>
                  <a:rPr lang="ru-RU" dirty="0"/>
                  <a:t>Н</a:t>
                </a:r>
                <a:r>
                  <a:rPr lang="ru-RU" baseline="30000" dirty="0"/>
                  <a:t>+</a:t>
                </a:r>
                <a:r>
                  <a:rPr lang="ru-RU" dirty="0">
                    <a:sym typeface="Symbol" pitchFamily="18" charset="2"/>
                  </a:rPr>
                  <a:t></a:t>
                </a:r>
                <a:r>
                  <a:rPr lang="ru-RU" dirty="0"/>
                  <a:t>=</a:t>
                </a:r>
                <a:r>
                  <a:rPr lang="ru-RU" dirty="0">
                    <a:sym typeface="Symbol" pitchFamily="18" charset="2"/>
                  </a:rPr>
                  <a:t></a:t>
                </a:r>
                <a:r>
                  <a:rPr lang="ru-RU" dirty="0"/>
                  <a:t>ОН</a:t>
                </a:r>
                <a:r>
                  <a:rPr lang="ru-RU" baseline="30000" dirty="0"/>
                  <a:t>-</a:t>
                </a:r>
                <a:r>
                  <a:rPr lang="ru-RU" dirty="0">
                    <a:sym typeface="Symbol" pitchFamily="18" charset="2"/>
                  </a:rPr>
                  <a:t></a:t>
                </a:r>
                <a:r>
                  <a:rPr lang="ru-RU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К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НОН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−14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>
                    <a:sym typeface="Symbol" pitchFamily="18" charset="2"/>
                  </a:rPr>
                  <a:t>=</a:t>
                </a:r>
                <a:r>
                  <a:rPr lang="ru-RU" dirty="0"/>
                  <a:t>10</a:t>
                </a:r>
                <a:r>
                  <a:rPr lang="ru-RU" baseline="30000" dirty="0"/>
                  <a:t>-7</a:t>
                </a:r>
                <a:r>
                  <a:rPr lang="ru-RU" dirty="0">
                    <a:solidFill>
                      <a:srgbClr val="000099"/>
                    </a:solidFill>
                  </a:rPr>
                  <a:t>моль/л </a:t>
                </a:r>
                <a:r>
                  <a:rPr lang="ru-RU" b="1" dirty="0">
                    <a:solidFill>
                      <a:srgbClr val="000099"/>
                    </a:solidFill>
                  </a:rPr>
                  <a:t> </a:t>
                </a:r>
                <a:r>
                  <a:rPr lang="ru-RU" b="1" dirty="0" err="1">
                    <a:solidFill>
                      <a:srgbClr val="009900"/>
                    </a:solidFill>
                  </a:rPr>
                  <a:t>нейтральне</a:t>
                </a:r>
                <a:r>
                  <a:rPr lang="ru-RU" b="1" dirty="0">
                    <a:solidFill>
                      <a:srgbClr val="00990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9900"/>
                    </a:solidFill>
                  </a:rPr>
                  <a:t>середовище</a:t>
                </a:r>
                <a:r>
                  <a:rPr lang="ru-RU" dirty="0">
                    <a:solidFill>
                      <a:srgbClr val="000099"/>
                    </a:solidFill>
                  </a:rPr>
                  <a:t> </a:t>
                </a:r>
                <a:endParaRPr lang="ru-RU" dirty="0">
                  <a:solidFill>
                    <a:srgbClr val="000099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ru-RU" b="1" dirty="0" err="1">
                    <a:sym typeface="Symbol" pitchFamily="18" charset="2"/>
                  </a:rPr>
                  <a:t>якщо</a:t>
                </a:r>
                <a:r>
                  <a:rPr lang="ru-RU" b="1" dirty="0">
                    <a:sym typeface="Symbol" pitchFamily="18" charset="2"/>
                  </a:rPr>
                  <a:t> до </a:t>
                </a:r>
                <a:r>
                  <a:rPr lang="ru-RU" b="1" u="sng" dirty="0" err="1">
                    <a:sym typeface="Symbol" pitchFamily="18" charset="2"/>
                  </a:rPr>
                  <a:t>чистої</a:t>
                </a:r>
                <a:r>
                  <a:rPr lang="ru-RU" b="1" u="sng" dirty="0">
                    <a:sym typeface="Symbol" pitchFamily="18" charset="2"/>
                  </a:rPr>
                  <a:t> </a:t>
                </a:r>
                <a:r>
                  <a:rPr lang="ru-RU" b="1" dirty="0">
                    <a:sym typeface="Symbol" pitchFamily="18" charset="2"/>
                  </a:rPr>
                  <a:t>Н</a:t>
                </a:r>
                <a:r>
                  <a:rPr lang="ru-RU" b="1" baseline="-25000" dirty="0">
                    <a:sym typeface="Symbol" pitchFamily="18" charset="2"/>
                  </a:rPr>
                  <a:t>2</a:t>
                </a:r>
                <a:r>
                  <a:rPr lang="ru-RU" b="1" dirty="0">
                    <a:sym typeface="Symbol" pitchFamily="18" charset="2"/>
                  </a:rPr>
                  <a:t>О + кислоту  </a:t>
                </a:r>
                <a:r>
                  <a:rPr lang="ru-RU" dirty="0">
                    <a:sym typeface="Symbol" pitchFamily="18" charset="2"/>
                  </a:rPr>
                  <a:t></a:t>
                </a:r>
                <a:r>
                  <a:rPr lang="ru-RU" dirty="0"/>
                  <a:t>Н</a:t>
                </a:r>
                <a:r>
                  <a:rPr lang="ru-RU" baseline="30000" dirty="0"/>
                  <a:t>+</a:t>
                </a:r>
                <a:r>
                  <a:rPr lang="ru-RU" dirty="0">
                    <a:sym typeface="Symbol" pitchFamily="18" charset="2"/>
                  </a:rPr>
                  <a:t></a:t>
                </a:r>
                <a:r>
                  <a:rPr lang="ru-RU" dirty="0"/>
                  <a:t> </a:t>
                </a:r>
                <a:r>
                  <a:rPr lang="en-US" dirty="0"/>
                  <a:t>&gt;</a:t>
                </a:r>
                <a:r>
                  <a:rPr lang="ru-RU" dirty="0"/>
                  <a:t> 10</a:t>
                </a:r>
                <a:r>
                  <a:rPr lang="ru-RU" baseline="30000" dirty="0"/>
                  <a:t>-7  </a:t>
                </a:r>
                <a:r>
                  <a:rPr lang="ru-RU" dirty="0">
                    <a:solidFill>
                      <a:srgbClr val="000099"/>
                    </a:solidFill>
                  </a:rPr>
                  <a:t> моль/л </a:t>
                </a:r>
                <a:r>
                  <a:rPr lang="ru-RU" baseline="30000" dirty="0"/>
                  <a:t> </a:t>
                </a:r>
                <a:r>
                  <a:rPr lang="ru-RU" dirty="0"/>
                  <a:t>        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кисле</a:t>
                </a:r>
                <a:r>
                  <a:rPr lang="ru-RU" b="1" dirty="0">
                    <a:solidFill>
                      <a:srgbClr val="FF0000"/>
                    </a:solidFill>
                  </a:rPr>
                  <a:t> </a:t>
                </a:r>
                <a:endParaRPr lang="ru-RU" b="1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ru-RU" b="1" dirty="0" err="1">
                    <a:sym typeface="Symbol" pitchFamily="18" charset="2"/>
                  </a:rPr>
                  <a:t>якщо</a:t>
                </a:r>
                <a:r>
                  <a:rPr lang="ru-RU" b="1" dirty="0">
                    <a:sym typeface="Symbol" pitchFamily="18" charset="2"/>
                  </a:rPr>
                  <a:t> до </a:t>
                </a:r>
                <a:r>
                  <a:rPr lang="ru-RU" b="1" u="sng" dirty="0" err="1">
                    <a:sym typeface="Symbol" pitchFamily="18" charset="2"/>
                  </a:rPr>
                  <a:t>чистої</a:t>
                </a:r>
                <a:r>
                  <a:rPr lang="ru-RU" b="1" u="sng" dirty="0">
                    <a:sym typeface="Symbol" pitchFamily="18" charset="2"/>
                  </a:rPr>
                  <a:t> </a:t>
                </a:r>
                <a:r>
                  <a:rPr lang="ru-RU" b="1" dirty="0">
                    <a:sym typeface="Symbol" pitchFamily="18" charset="2"/>
                  </a:rPr>
                  <a:t>Н</a:t>
                </a:r>
                <a:r>
                  <a:rPr lang="ru-RU" b="1" baseline="-25000" dirty="0">
                    <a:sym typeface="Symbol" pitchFamily="18" charset="2"/>
                  </a:rPr>
                  <a:t>2</a:t>
                </a:r>
                <a:r>
                  <a:rPr lang="ru-RU" b="1" dirty="0">
                    <a:sym typeface="Symbol" pitchFamily="18" charset="2"/>
                  </a:rPr>
                  <a:t>О + </a:t>
                </a:r>
                <a:r>
                  <a:rPr lang="ru-RU" b="1" dirty="0" err="1">
                    <a:sym typeface="Symbol" pitchFamily="18" charset="2"/>
                  </a:rPr>
                  <a:t>луги</a:t>
                </a:r>
                <a:r>
                  <a:rPr lang="ru-RU" dirty="0">
                    <a:sym typeface="Symbol" pitchFamily="18" charset="2"/>
                  </a:rPr>
                  <a:t> </a:t>
                </a:r>
                <a:r>
                  <a:rPr lang="ru-RU" dirty="0"/>
                  <a:t>ОН</a:t>
                </a:r>
                <a:r>
                  <a:rPr lang="ru-RU" baseline="30000" dirty="0"/>
                  <a:t>-</a:t>
                </a:r>
                <a:r>
                  <a:rPr lang="ru-RU" dirty="0">
                    <a:sym typeface="Symbol" pitchFamily="18" charset="2"/>
                  </a:rPr>
                  <a:t></a:t>
                </a:r>
                <a:r>
                  <a:rPr lang="ru-RU" dirty="0"/>
                  <a:t> </a:t>
                </a:r>
                <a:r>
                  <a:rPr lang="en-US" dirty="0"/>
                  <a:t>&gt;</a:t>
                </a:r>
                <a:r>
                  <a:rPr lang="ru-RU" dirty="0"/>
                  <a:t> 10</a:t>
                </a:r>
                <a:r>
                  <a:rPr lang="ru-RU" baseline="30000" dirty="0"/>
                  <a:t>-7 </a:t>
                </a:r>
                <a:r>
                  <a:rPr lang="ru-RU" dirty="0">
                    <a:solidFill>
                      <a:srgbClr val="000099"/>
                    </a:solidFill>
                  </a:rPr>
                  <a:t> моль/л </a:t>
                </a:r>
                <a:r>
                  <a:rPr lang="ru-RU" baseline="30000" dirty="0"/>
                  <a:t>                       </a:t>
                </a:r>
                <a:r>
                  <a:rPr lang="ru-RU" b="1" dirty="0" err="1">
                    <a:solidFill>
                      <a:srgbClr val="0000CC"/>
                    </a:solidFill>
                  </a:rPr>
                  <a:t>лужне</a:t>
                </a:r>
                <a:r>
                  <a:rPr lang="ru-RU" b="1" dirty="0">
                    <a:solidFill>
                      <a:srgbClr val="0000CC"/>
                    </a:solidFill>
                  </a:rPr>
                  <a:t>.</a:t>
                </a:r>
              </a:p>
              <a:p>
                <a:pPr eaLnBrk="1" hangingPunct="1"/>
                <a:r>
                  <a:rPr lang="ru-RU" b="1" dirty="0" err="1">
                    <a:solidFill>
                      <a:srgbClr val="000099"/>
                    </a:solidFill>
                  </a:rPr>
                  <a:t>Добуток</a:t>
                </a:r>
                <a:r>
                  <a:rPr lang="ru-RU" b="1" dirty="0">
                    <a:solidFill>
                      <a:srgbClr val="000099"/>
                    </a:solidFill>
                  </a:rPr>
                  <a:t> </a:t>
                </a:r>
                <a:r>
                  <a:rPr lang="ru-RU" b="1" dirty="0" err="1">
                    <a:solidFill>
                      <a:srgbClr val="000099"/>
                    </a:solidFill>
                  </a:rPr>
                  <a:t>цих</a:t>
                </a:r>
                <a:r>
                  <a:rPr lang="ru-RU" b="1" dirty="0">
                    <a:solidFill>
                      <a:srgbClr val="000099"/>
                    </a:solidFill>
                  </a:rPr>
                  <a:t> величин - величина </a:t>
                </a:r>
                <a:r>
                  <a:rPr lang="ru-RU" b="1" dirty="0" err="1">
                    <a:solidFill>
                      <a:srgbClr val="000099"/>
                    </a:solidFill>
                  </a:rPr>
                  <a:t>постійна</a:t>
                </a:r>
                <a:endParaRPr lang="ru-RU" b="1" dirty="0">
                  <a:solidFill>
                    <a:srgbClr val="000099"/>
                  </a:solidFill>
                </a:endParaRPr>
              </a:p>
              <a:p>
                <a:pPr eaLnBrk="1" hangingPunct="1"/>
                <a:r>
                  <a:rPr lang="ru-RU" b="1" dirty="0"/>
                  <a:t>	</a:t>
                </a:r>
                <a:r>
                  <a:rPr lang="ru-RU" b="1" dirty="0" err="1"/>
                  <a:t>Кислотність</a:t>
                </a:r>
                <a:r>
                  <a:rPr lang="ru-RU" b="1" dirty="0"/>
                  <a:t> </a:t>
                </a:r>
                <a:r>
                  <a:rPr lang="ru-RU" b="1" dirty="0" err="1"/>
                  <a:t>середовища</a:t>
                </a:r>
                <a:r>
                  <a:rPr lang="ru-RU" b="1" dirty="0"/>
                  <a:t> </a:t>
                </a:r>
                <a:r>
                  <a:rPr lang="ru-RU" b="1" dirty="0" err="1"/>
                  <a:t>позначають</a:t>
                </a:r>
                <a:r>
                  <a:rPr lang="ru-RU" b="1" dirty="0"/>
                  <a:t> </a:t>
                </a:r>
                <a:r>
                  <a:rPr lang="ru-RU" b="1" dirty="0" err="1"/>
                  <a:t>водневим</a:t>
                </a:r>
                <a:r>
                  <a:rPr lang="ru-RU" b="1" dirty="0"/>
                  <a:t> </a:t>
                </a:r>
                <a:r>
                  <a:rPr lang="ru-RU" b="1" dirty="0" err="1"/>
                  <a:t>показником</a:t>
                </a:r>
                <a:r>
                  <a:rPr lang="ru-RU" b="1" dirty="0"/>
                  <a:t> рН </a:t>
                </a:r>
              </a:p>
              <a:p>
                <a:pPr eaLnBrk="1" hangingPunct="1"/>
                <a:r>
                  <a:rPr lang="ru-RU" b="1" dirty="0"/>
                  <a:t>                                </a:t>
                </a:r>
                <a:r>
                  <a:rPr lang="ru-RU" b="1" dirty="0" err="1"/>
                  <a:t>або</a:t>
                </a:r>
                <a:r>
                  <a:rPr lang="en-US" b="1" dirty="0"/>
                  <a:t> [ H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 ]</a:t>
                </a:r>
                <a:r>
                  <a:rPr lang="ru-RU" b="1" dirty="0"/>
                  <a:t> </a:t>
                </a:r>
                <a:r>
                  <a:rPr lang="en-US" b="1" dirty="0"/>
                  <a:t>=10</a:t>
                </a:r>
                <a:r>
                  <a:rPr lang="en-US" b="1" i="1" baseline="30000" dirty="0"/>
                  <a:t>-</a:t>
                </a:r>
                <a:r>
                  <a:rPr lang="en-US" b="1" baseline="30000" dirty="0"/>
                  <a:t>pH</a:t>
                </a:r>
                <a:r>
                  <a:rPr lang="en-US" b="1" dirty="0"/>
                  <a:t>, </a:t>
                </a:r>
                <a:r>
                  <a:rPr lang="ru-RU" b="1" dirty="0"/>
                  <a:t>де </a:t>
                </a:r>
                <a:r>
                  <a:rPr lang="en-US" b="1" dirty="0"/>
                  <a:t>[ H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 ]</a:t>
                </a:r>
                <a:r>
                  <a:rPr lang="ru-RU" b="1" dirty="0"/>
                  <a:t>  - </a:t>
                </a:r>
                <a:r>
                  <a:rPr lang="ru-RU" b="1" dirty="0" err="1"/>
                  <a:t>молярна</a:t>
                </a:r>
                <a:r>
                  <a:rPr lang="ru-RU" b="1" dirty="0"/>
                  <a:t> </a:t>
                </a:r>
                <a:r>
                  <a:rPr lang="ru-RU" b="1" dirty="0" err="1"/>
                  <a:t>концентрація</a:t>
                </a:r>
                <a:r>
                  <a:rPr lang="ru-RU" b="1" dirty="0"/>
                  <a:t> Н</a:t>
                </a:r>
                <a:r>
                  <a:rPr lang="ru-RU" b="1" baseline="30000" dirty="0"/>
                  <a:t>+ </a:t>
                </a:r>
                <a:r>
                  <a:rPr lang="ru-RU" b="1" dirty="0"/>
                  <a:t>в р-</a:t>
                </a:r>
                <a:r>
                  <a:rPr lang="ru-RU" b="1" dirty="0" err="1"/>
                  <a:t>ні</a:t>
                </a:r>
                <a:endParaRPr lang="ru-RU" b="1" dirty="0"/>
              </a:p>
              <a:p>
                <a:pPr eaLnBrk="1" hangingPunct="1"/>
                <a:endParaRPr lang="ru-RU" b="1" dirty="0"/>
              </a:p>
              <a:p>
                <a:pPr eaLnBrk="1" hangingPunct="1"/>
                <a:endParaRPr lang="ru-RU" b="1" dirty="0"/>
              </a:p>
              <a:p>
                <a:pPr eaLnBrk="1" hangingPunct="1"/>
                <a:endParaRPr lang="ru-RU" b="1" dirty="0"/>
              </a:p>
              <a:p>
                <a:pPr eaLnBrk="1" hangingPunct="1"/>
                <a:endParaRPr lang="ru-RU" b="1" dirty="0"/>
              </a:p>
              <a:p>
                <a:pPr eaLnBrk="1" hangingPunct="1"/>
                <a:r>
                  <a:rPr lang="ru-RU" b="1" dirty="0"/>
                  <a:t>	</a:t>
                </a:r>
              </a:p>
              <a:p>
                <a:pPr eaLnBrk="1" hangingPunct="1"/>
                <a:r>
                  <a:rPr lang="ru-RU" sz="2000" b="1" i="1" dirty="0">
                    <a:solidFill>
                      <a:srgbClr val="990000"/>
                    </a:solidFill>
                  </a:rPr>
                  <a:t>             рН = 7 – </a:t>
                </a:r>
                <a:r>
                  <a:rPr lang="ru-RU" sz="2000" b="1" i="1" dirty="0" err="1">
                    <a:solidFill>
                      <a:srgbClr val="990000"/>
                    </a:solidFill>
                  </a:rPr>
                  <a:t>нейтральне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 </a:t>
                </a:r>
                <a:r>
                  <a:rPr lang="ru-RU" sz="2000" b="1" i="1" dirty="0" err="1">
                    <a:solidFill>
                      <a:srgbClr val="990000"/>
                    </a:solidFill>
                  </a:rPr>
                  <a:t>середовище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      при 36,6 </a:t>
                </a:r>
                <a:r>
                  <a:rPr lang="ru-RU" sz="2000" b="1" i="1" baseline="30000" dirty="0">
                    <a:solidFill>
                      <a:srgbClr val="990000"/>
                    </a:solidFill>
                  </a:rPr>
                  <a:t>0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 С</a:t>
                </a:r>
              </a:p>
              <a:p>
                <a:pPr eaLnBrk="1" hangingPunct="1"/>
                <a:r>
                  <a:rPr lang="ru-RU" sz="2000" b="1" i="1" dirty="0">
                    <a:solidFill>
                      <a:srgbClr val="990000"/>
                    </a:solidFill>
                  </a:rPr>
                  <a:t>	рН &lt; 7 – </a:t>
                </a:r>
                <a:r>
                  <a:rPr lang="ru-RU" sz="2000" b="1" i="1" dirty="0" err="1">
                    <a:solidFill>
                      <a:srgbClr val="990000"/>
                    </a:solidFill>
                  </a:rPr>
                  <a:t>кисле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 </a:t>
                </a:r>
                <a:r>
                  <a:rPr lang="ru-RU" sz="2000" b="1" i="1" dirty="0" err="1">
                    <a:solidFill>
                      <a:srgbClr val="990000"/>
                    </a:solidFill>
                  </a:rPr>
                  <a:t>середовище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                </a:t>
                </a:r>
                <a:r>
                  <a:rPr lang="ru-RU" sz="2000" b="1" i="1" dirty="0" err="1">
                    <a:solidFill>
                      <a:srgbClr val="990000"/>
                    </a:solidFill>
                  </a:rPr>
                  <a:t>рН+рОН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=13,6</a:t>
                </a:r>
              </a:p>
              <a:p>
                <a:pPr eaLnBrk="1" hangingPunct="1"/>
                <a:r>
                  <a:rPr lang="ru-RU" sz="2000" b="1" i="1" dirty="0">
                    <a:solidFill>
                      <a:srgbClr val="990000"/>
                    </a:solidFill>
                  </a:rPr>
                  <a:t>	рН &gt; 7 – </a:t>
                </a:r>
                <a:r>
                  <a:rPr lang="ru-RU" sz="2000" b="1" i="1" dirty="0" err="1">
                    <a:solidFill>
                      <a:srgbClr val="990000"/>
                    </a:solidFill>
                  </a:rPr>
                  <a:t>лужне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 </a:t>
                </a:r>
                <a:r>
                  <a:rPr lang="ru-RU" sz="2000" b="1" i="1" dirty="0" err="1">
                    <a:solidFill>
                      <a:srgbClr val="990000"/>
                    </a:solidFill>
                  </a:rPr>
                  <a:t>середовище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       рН</a:t>
                </a:r>
                <a:r>
                  <a:rPr lang="en-US" sz="2000" b="1" i="1" dirty="0">
                    <a:solidFill>
                      <a:srgbClr val="990000"/>
                    </a:solidFill>
                  </a:rPr>
                  <a:t>&lt;</a:t>
                </a:r>
                <a:r>
                  <a:rPr lang="ru-RU" sz="2000" b="1" i="1" dirty="0">
                    <a:solidFill>
                      <a:srgbClr val="990000"/>
                    </a:solidFill>
                  </a:rPr>
                  <a:t>6,8 – </a:t>
                </a:r>
                <a:r>
                  <a:rPr lang="ru-RU" b="1" i="1" dirty="0" err="1">
                    <a:solidFill>
                      <a:srgbClr val="990000"/>
                    </a:solidFill>
                  </a:rPr>
                  <a:t>кислотний</a:t>
                </a:r>
                <a:r>
                  <a:rPr lang="ru-RU" b="1" i="1" dirty="0">
                    <a:solidFill>
                      <a:srgbClr val="990000"/>
                    </a:solidFill>
                  </a:rPr>
                  <a:t>   </a:t>
                </a:r>
                <a:r>
                  <a:rPr lang="ru-RU" b="1" i="1" dirty="0" err="1">
                    <a:solidFill>
                      <a:srgbClr val="990000"/>
                    </a:solidFill>
                  </a:rPr>
                  <a:t>фіз</a:t>
                </a:r>
                <a:r>
                  <a:rPr lang="ru-RU" b="1" i="1" dirty="0">
                    <a:solidFill>
                      <a:srgbClr val="990000"/>
                    </a:solidFill>
                  </a:rPr>
                  <a:t>. </a:t>
                </a:r>
                <a:r>
                  <a:rPr lang="ru-RU" sz="1600" b="1" dirty="0">
                    <a:solidFill>
                      <a:srgbClr val="800000"/>
                    </a:solidFill>
                  </a:rPr>
                  <a:t>р-н</a:t>
                </a:r>
                <a:endParaRPr lang="ru-RU" b="1" i="1" dirty="0">
                  <a:solidFill>
                    <a:srgbClr val="800000"/>
                  </a:solidFill>
                </a:endParaRPr>
              </a:p>
              <a:p>
                <a:pPr eaLnBrk="1" hangingPunct="1"/>
                <a:r>
                  <a:rPr lang="ru-RU" b="1" dirty="0">
                    <a:solidFill>
                      <a:srgbClr val="800000"/>
                    </a:solidFill>
                  </a:rPr>
                  <a:t>	</a:t>
                </a:r>
                <a:r>
                  <a:rPr lang="ru-RU" b="1" dirty="0" err="1">
                    <a:solidFill>
                      <a:srgbClr val="800000"/>
                    </a:solidFill>
                  </a:rPr>
                  <a:t>Звідси</a:t>
                </a:r>
                <a:r>
                  <a:rPr lang="ru-RU" b="1" dirty="0"/>
                  <a:t>:</a:t>
                </a:r>
                <a:r>
                  <a:rPr lang="ru-RU" b="1" dirty="0">
                    <a:solidFill>
                      <a:srgbClr val="800000"/>
                    </a:solidFill>
                  </a:rPr>
                  <a:t>                                                       рН</a:t>
                </a:r>
                <a:r>
                  <a:rPr lang="en-US" b="1" dirty="0">
                    <a:solidFill>
                      <a:srgbClr val="800000"/>
                    </a:solidFill>
                  </a:rPr>
                  <a:t>&gt;</a:t>
                </a:r>
                <a:r>
                  <a:rPr lang="ru-RU" b="1" dirty="0">
                    <a:solidFill>
                      <a:srgbClr val="800000"/>
                    </a:solidFill>
                  </a:rPr>
                  <a:t>6,8 – </a:t>
                </a:r>
                <a:r>
                  <a:rPr lang="ru-RU" b="1" dirty="0" err="1">
                    <a:solidFill>
                      <a:srgbClr val="800000"/>
                    </a:solidFill>
                  </a:rPr>
                  <a:t>лужний</a:t>
                </a:r>
                <a:r>
                  <a:rPr lang="ru-RU" b="1" dirty="0">
                    <a:solidFill>
                      <a:srgbClr val="800000"/>
                    </a:solidFill>
                  </a:rPr>
                  <a:t>         </a:t>
                </a:r>
                <a:r>
                  <a:rPr lang="ru-RU" b="1" i="1" dirty="0" err="1">
                    <a:solidFill>
                      <a:srgbClr val="800000"/>
                    </a:solidFill>
                  </a:rPr>
                  <a:t>фіз</a:t>
                </a:r>
                <a:r>
                  <a:rPr lang="ru-RU" b="1" i="1" dirty="0">
                    <a:solidFill>
                      <a:srgbClr val="800000"/>
                    </a:solidFill>
                  </a:rPr>
                  <a:t>. </a:t>
                </a:r>
                <a:r>
                  <a:rPr lang="ru-RU" b="1" dirty="0">
                    <a:solidFill>
                      <a:srgbClr val="800000"/>
                    </a:solidFill>
                  </a:rPr>
                  <a:t>р-н</a:t>
                </a:r>
              </a:p>
              <a:p>
                <a:pPr eaLnBrk="1" hangingPunct="1"/>
                <a:endParaRPr lang="ru-RU" b="1" dirty="0"/>
              </a:p>
              <a:p>
                <a:pPr eaLnBrk="1" hangingPunct="1"/>
                <a:r>
                  <a:rPr lang="ru-RU" b="1" dirty="0"/>
                  <a:t>	                                                                                              ,</a:t>
                </a:r>
              </a:p>
              <a:p>
                <a:pPr eaLnBrk="1" hangingPunct="1"/>
                <a:r>
                  <a:rPr lang="ru-RU" b="1" dirty="0"/>
                  <a:t>де </a:t>
                </a:r>
                <a:r>
                  <a:rPr lang="en-US" b="1" dirty="0"/>
                  <a:t>[OH</a:t>
                </a:r>
                <a:r>
                  <a:rPr lang="en-US" baseline="30000" dirty="0"/>
                  <a:t>−</a:t>
                </a:r>
                <a:r>
                  <a:rPr lang="en-US" b="1" dirty="0"/>
                  <a:t>] – </a:t>
                </a:r>
                <a:r>
                  <a:rPr lang="ru-RU" b="1" dirty="0" err="1"/>
                  <a:t>молярна</a:t>
                </a:r>
                <a:r>
                  <a:rPr lang="ru-RU" b="1" dirty="0"/>
                  <a:t> </a:t>
                </a:r>
                <a:r>
                  <a:rPr lang="ru-RU" b="1" dirty="0" err="1"/>
                  <a:t>концентрація</a:t>
                </a:r>
                <a:r>
                  <a:rPr lang="en-US" b="1" dirty="0"/>
                  <a:t> OH</a:t>
                </a:r>
                <a:r>
                  <a:rPr lang="en-US" baseline="30000" dirty="0"/>
                  <a:t>−</a:t>
                </a:r>
                <a:r>
                  <a:rPr lang="ru-RU" baseline="30000" dirty="0"/>
                  <a:t>         </a:t>
                </a:r>
                <a:r>
                  <a:rPr lang="ru-RU" b="1" dirty="0"/>
                  <a:t>рН= 14 - </a:t>
                </a:r>
                <a:r>
                  <a:rPr lang="ru-RU" b="1" dirty="0" err="1"/>
                  <a:t>рОН</a:t>
                </a:r>
                <a:endParaRPr lang="ru-RU" b="1" dirty="0"/>
              </a:p>
              <a:p>
                <a:pPr eaLnBrk="1" hangingPunct="1"/>
                <a:r>
                  <a:rPr lang="ru-RU" b="1" dirty="0"/>
                  <a:t>	                                                          </a:t>
                </a:r>
                <a:r>
                  <a:rPr lang="ru-RU" b="1" dirty="0" err="1"/>
                  <a:t>рОН</a:t>
                </a:r>
                <a:r>
                  <a:rPr lang="ru-RU" b="1" dirty="0"/>
                  <a:t>=14 - рН</a:t>
                </a:r>
              </a:p>
              <a:p>
                <a:pPr eaLnBrk="1" hangingPunct="1"/>
                <a:r>
                  <a:rPr lang="ru-RU" b="1" dirty="0"/>
                  <a:t>	Для </a:t>
                </a:r>
                <a:r>
                  <a:rPr lang="ru-RU" b="1" dirty="0" err="1"/>
                  <a:t>визначення</a:t>
                </a:r>
                <a:r>
                  <a:rPr lang="ru-RU" b="1" dirty="0"/>
                  <a:t> </a:t>
                </a:r>
                <a:r>
                  <a:rPr lang="ru-RU" b="1" dirty="0" err="1"/>
                  <a:t>реакції</a:t>
                </a:r>
                <a:r>
                  <a:rPr lang="ru-RU" b="1" dirty="0"/>
                  <a:t> </a:t>
                </a:r>
                <a:r>
                  <a:rPr lang="ru-RU" b="1" dirty="0" err="1"/>
                  <a:t>середовища</a:t>
                </a:r>
                <a:r>
                  <a:rPr lang="ru-RU" b="1" dirty="0"/>
                  <a:t> </a:t>
                </a:r>
                <a:r>
                  <a:rPr lang="ru-RU" b="1" dirty="0" err="1"/>
                  <a:t>використовують</a:t>
                </a:r>
                <a:r>
                  <a:rPr lang="ru-RU" b="1" dirty="0"/>
                  <a:t>:</a:t>
                </a:r>
              </a:p>
              <a:p>
                <a:pPr eaLnBrk="1" hangingPunct="1"/>
                <a:r>
                  <a:rPr lang="ru-RU" b="1" dirty="0"/>
                  <a:t>- </a:t>
                </a:r>
                <a:r>
                  <a:rPr lang="ru-RU" b="1" dirty="0" err="1">
                    <a:solidFill>
                      <a:srgbClr val="000099"/>
                    </a:solidFill>
                  </a:rPr>
                  <a:t>Індикатори</a:t>
                </a:r>
                <a:r>
                  <a:rPr lang="ru-RU" b="1" dirty="0">
                    <a:solidFill>
                      <a:srgbClr val="000099"/>
                    </a:solidFill>
                  </a:rPr>
                  <a:t> </a:t>
                </a:r>
                <a:r>
                  <a:rPr lang="ru-RU" dirty="0"/>
                  <a:t>(</a:t>
                </a:r>
                <a:r>
                  <a:rPr lang="ru-RU" dirty="0" err="1"/>
                  <a:t>низька</a:t>
                </a:r>
                <a:r>
                  <a:rPr lang="ru-RU" dirty="0"/>
                  <a:t> </a:t>
                </a:r>
                <a:r>
                  <a:rPr lang="ru-RU" dirty="0" err="1"/>
                  <a:t>точність</a:t>
                </a:r>
                <a:r>
                  <a:rPr lang="ru-RU" b="1" dirty="0"/>
                  <a:t>);</a:t>
                </a:r>
              </a:p>
              <a:p>
                <a:pPr eaLnBrk="1" hangingPunct="1"/>
                <a:r>
                  <a:rPr lang="ru-RU" b="1" dirty="0"/>
                  <a:t>-</a:t>
                </a:r>
                <a:r>
                  <a:rPr lang="ru-RU" b="1" dirty="0" err="1">
                    <a:solidFill>
                      <a:srgbClr val="000099"/>
                    </a:solidFill>
                  </a:rPr>
                  <a:t>Потенціометричні</a:t>
                </a:r>
                <a:r>
                  <a:rPr lang="ru-RU" b="1" dirty="0">
                    <a:solidFill>
                      <a:srgbClr val="000099"/>
                    </a:solidFill>
                  </a:rPr>
                  <a:t> </a:t>
                </a:r>
                <a:r>
                  <a:rPr lang="ru-RU" b="1" dirty="0" err="1">
                    <a:solidFill>
                      <a:srgbClr val="000099"/>
                    </a:solidFill>
                  </a:rPr>
                  <a:t>методи</a:t>
                </a:r>
                <a:r>
                  <a:rPr lang="ru-RU" b="1" dirty="0">
                    <a:solidFill>
                      <a:srgbClr val="000099"/>
                    </a:solidFill>
                  </a:rPr>
                  <a:t> </a:t>
                </a:r>
                <a:r>
                  <a:rPr lang="ru-RU" dirty="0"/>
                  <a:t>(</a:t>
                </a:r>
                <a:r>
                  <a:rPr lang="ru-RU" dirty="0" err="1"/>
                  <a:t>іономіри</a:t>
                </a:r>
                <a:r>
                  <a:rPr lang="ru-RU" dirty="0"/>
                  <a:t>, рН-</a:t>
                </a:r>
                <a:r>
                  <a:rPr lang="ru-RU" dirty="0" err="1"/>
                  <a:t>метри</a:t>
                </a:r>
                <a:r>
                  <a:rPr lang="ru-RU" dirty="0"/>
                  <a:t>)</a:t>
                </a:r>
                <a:r>
                  <a:rPr lang="ru-RU" b="1" dirty="0"/>
                  <a:t>		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1331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6337056"/>
              </a:xfrm>
              <a:prstGeom prst="rect">
                <a:avLst/>
              </a:prstGeom>
              <a:blipFill>
                <a:blip r:embed="rId3"/>
                <a:stretch>
                  <a:fillRect l="-533" r="-200" b="-5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342624"/>
              </p:ext>
            </p:extLst>
          </p:nvPr>
        </p:nvGraphicFramePr>
        <p:xfrm>
          <a:off x="49974" y="1366357"/>
          <a:ext cx="1860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7" name="Уравнение" r:id="rId4" imgW="1028520" imgH="266400" progId="Equation.3">
                  <p:embed/>
                </p:oleObj>
              </mc:Choice>
              <mc:Fallback>
                <p:oleObj name="Уравнение" r:id="rId4" imgW="102852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" y="1366357"/>
                        <a:ext cx="18605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3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83050"/>
              </p:ext>
            </p:extLst>
          </p:nvPr>
        </p:nvGraphicFramePr>
        <p:xfrm>
          <a:off x="1483811" y="4437112"/>
          <a:ext cx="2641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8" name="Формула" r:id="rId6" imgW="1282700" imgH="241300" progId="Equation.3">
                  <p:embed/>
                </p:oleObj>
              </mc:Choice>
              <mc:Fallback>
                <p:oleObj name="Формула" r:id="rId6" imgW="1282700" imgH="2413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811" y="4437112"/>
                        <a:ext cx="26416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3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432938"/>
              </p:ext>
            </p:extLst>
          </p:nvPr>
        </p:nvGraphicFramePr>
        <p:xfrm>
          <a:off x="4574379" y="4437112"/>
          <a:ext cx="2309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9" name="Формула" r:id="rId8" imgW="1091726" imgH="228501" progId="Equation.3">
                  <p:embed/>
                </p:oleObj>
              </mc:Choice>
              <mc:Fallback>
                <p:oleObj name="Формула" r:id="rId8" imgW="1091726" imgH="228501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379" y="4437112"/>
                        <a:ext cx="23098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167628"/>
            <a:ext cx="909402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   </a:t>
            </a:r>
            <a:r>
              <a:rPr lang="ru-RU" sz="1600" dirty="0" err="1"/>
              <a:t>сильнокисле</a:t>
            </a:r>
            <a:r>
              <a:rPr lang="ru-RU" sz="1600" dirty="0"/>
              <a:t>  </a:t>
            </a:r>
            <a:r>
              <a:rPr lang="ru-RU" dirty="0"/>
              <a:t>3 4 </a:t>
            </a:r>
            <a:r>
              <a:rPr lang="ru-RU" sz="1600" dirty="0" err="1"/>
              <a:t>слабокисле</a:t>
            </a:r>
            <a:r>
              <a:rPr lang="ru-RU" sz="1600" dirty="0"/>
              <a:t>  6          </a:t>
            </a:r>
            <a:r>
              <a:rPr lang="en-US" b="1" dirty="0">
                <a:solidFill>
                  <a:srgbClr val="006600"/>
                </a:solidFill>
              </a:rPr>
              <a:t>N</a:t>
            </a:r>
            <a:r>
              <a:rPr lang="en-US" b="1" dirty="0"/>
              <a:t> </a:t>
            </a:r>
            <a:r>
              <a:rPr lang="ru-RU" b="1" dirty="0"/>
              <a:t>    </a:t>
            </a:r>
            <a:r>
              <a:rPr lang="ru-RU" dirty="0"/>
              <a:t>8  </a:t>
            </a:r>
            <a:r>
              <a:rPr lang="ru-RU" sz="1600" dirty="0" err="1"/>
              <a:t>слабколужне</a:t>
            </a:r>
            <a:r>
              <a:rPr lang="ru-RU" sz="1600" dirty="0"/>
              <a:t> </a:t>
            </a:r>
            <a:r>
              <a:rPr lang="ru-RU" dirty="0"/>
              <a:t> 10  11  </a:t>
            </a:r>
            <a:r>
              <a:rPr lang="ru-RU" sz="1600" dirty="0" err="1"/>
              <a:t>сильнолужне</a:t>
            </a:r>
            <a:r>
              <a:rPr lang="ru-RU" dirty="0"/>
              <a:t>       </a:t>
            </a:r>
            <a:r>
              <a:rPr lang="ru-RU" b="1" dirty="0">
                <a:solidFill>
                  <a:srgbClr val="0000CC"/>
                </a:solidFill>
              </a:rPr>
              <a:t>14</a:t>
            </a:r>
          </a:p>
          <a:p>
            <a:r>
              <a:rPr lang="ru-RU" dirty="0"/>
              <a:t>       </a:t>
            </a:r>
            <a:r>
              <a:rPr lang="ru-RU" sz="1600" dirty="0" err="1"/>
              <a:t>середовище</a:t>
            </a:r>
            <a:r>
              <a:rPr lang="ru-RU" sz="1600" dirty="0"/>
              <a:t>         </a:t>
            </a:r>
            <a:r>
              <a:rPr lang="ru-RU" sz="1600" dirty="0" err="1"/>
              <a:t>середовище</a:t>
            </a:r>
            <a:r>
              <a:rPr lang="ru-RU" sz="1600" dirty="0"/>
              <a:t>                           </a:t>
            </a:r>
            <a:r>
              <a:rPr lang="ru-RU" sz="1400" dirty="0"/>
              <a:t> </a:t>
            </a:r>
            <a:r>
              <a:rPr lang="ru-RU" sz="1600" dirty="0" err="1"/>
              <a:t>середовище</a:t>
            </a:r>
            <a:r>
              <a:rPr lang="ru-RU" sz="1600" dirty="0"/>
              <a:t>  </a:t>
            </a:r>
            <a:r>
              <a:rPr lang="ru-RU" sz="1400" dirty="0"/>
              <a:t>                </a:t>
            </a:r>
            <a:r>
              <a:rPr lang="ru-RU" sz="1600" dirty="0" err="1"/>
              <a:t>середовище</a:t>
            </a:r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ru-RU" sz="2000" dirty="0"/>
              <a:t>                                                        </a:t>
            </a:r>
            <a:r>
              <a:rPr lang="ru-RU" sz="2000" b="1" dirty="0">
                <a:solidFill>
                  <a:srgbClr val="006600"/>
                </a:solidFill>
              </a:rPr>
              <a:t>7</a:t>
            </a:r>
            <a:r>
              <a:rPr lang="ru-RU" sz="2000" dirty="0"/>
              <a:t>                                                               </a:t>
            </a:r>
            <a:r>
              <a:rPr lang="ru-RU" sz="2000" b="1" dirty="0">
                <a:solidFill>
                  <a:srgbClr val="0000CC"/>
                </a:solidFill>
              </a:rPr>
              <a:t>14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9974" y="2554881"/>
            <a:ext cx="4019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63480" y="2554881"/>
            <a:ext cx="46805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err="1"/>
              <a:t>Найважливіша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- </a:t>
            </a:r>
            <a:r>
              <a:rPr lang="ru-RU" dirty="0" err="1"/>
              <a:t>підтримання</a:t>
            </a:r>
            <a:r>
              <a:rPr lang="ru-RU" dirty="0"/>
              <a:t> кислотно-основного гомеостазу - </a:t>
            </a:r>
            <a:r>
              <a:rPr lang="ru-RU" b="1" dirty="0" err="1">
                <a:solidFill>
                  <a:srgbClr val="0000CC"/>
                </a:solidFill>
              </a:rPr>
              <a:t>постійність</a:t>
            </a:r>
            <a:r>
              <a:rPr lang="ru-RU" b="1" dirty="0">
                <a:solidFill>
                  <a:srgbClr val="0000CC"/>
                </a:solidFill>
              </a:rPr>
              <a:t> рН </a:t>
            </a:r>
            <a:r>
              <a:rPr lang="ru-RU" b="1" dirty="0" err="1">
                <a:solidFill>
                  <a:srgbClr val="0000CC"/>
                </a:solidFill>
              </a:rPr>
              <a:t>біологічних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рідин</a:t>
            </a:r>
            <a:r>
              <a:rPr lang="ru-RU" b="1" dirty="0">
                <a:solidFill>
                  <a:srgbClr val="0000CC"/>
                </a:solidFill>
              </a:rPr>
              <a:t> в тканинах і органах.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 err="1">
                <a:solidFill>
                  <a:srgbClr val="C00000"/>
                </a:solidFill>
              </a:rPr>
              <a:t>Значення</a:t>
            </a:r>
            <a:r>
              <a:rPr lang="ru-RU" b="1" dirty="0">
                <a:solidFill>
                  <a:srgbClr val="C00000"/>
                </a:solidFill>
              </a:rPr>
              <a:t> рН </a:t>
            </a:r>
            <a:r>
              <a:rPr lang="ru-RU" b="1" dirty="0" err="1">
                <a:solidFill>
                  <a:srgbClr val="C00000"/>
                </a:solidFill>
              </a:rPr>
              <a:t>деяких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біологічних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рідин</a:t>
            </a:r>
            <a:endParaRPr lang="ru-RU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	</a:t>
            </a:r>
            <a:r>
              <a:rPr lang="ru-RU" b="1" dirty="0">
                <a:solidFill>
                  <a:srgbClr val="0000CC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специфіка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біохімічних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можлива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значеннях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рН !!!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нормальному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функціонуванні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справляється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кислотно-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коливаннями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нирки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печінка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легені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т.д.)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фізико-хімічних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буферні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компенсації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29229"/>
              </p:ext>
            </p:extLst>
          </p:nvPr>
        </p:nvGraphicFramePr>
        <p:xfrm>
          <a:off x="755576" y="908720"/>
          <a:ext cx="7344815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2560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5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2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Середовище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Значення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рН у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нормі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Можливі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коливання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Шлунковий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сік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1,2-3,0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Жовч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печінкова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6,2-8,5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2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Жовч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міхурна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5,4-6,9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Кров (плазма)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7,35-7,45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6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Сеча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4,8-7,4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7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Піт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4,2-7,8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Слізна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рідина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7,9-7,8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Слюна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6,75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6,35-6,85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Спинномозкова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рідина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7,35-7,45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Сік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підшлункової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залози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8,6-9,7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9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Сік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товстого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кишківника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5,07-7,07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2827</Words>
  <Application>Microsoft Office PowerPoint</Application>
  <PresentationFormat>Экран (4:3)</PresentationFormat>
  <Paragraphs>653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Оформление по умолчанию</vt:lpstr>
      <vt:lpstr>1_Оформление по умолчанию</vt:lpstr>
      <vt:lpstr>Формула</vt:lpstr>
      <vt:lpstr>Уравнение</vt:lpstr>
      <vt:lpstr>Презентация PowerPoint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Буферні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ХНМУ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Химия</cp:lastModifiedBy>
  <cp:revision>195</cp:revision>
  <cp:lastPrinted>2017-09-19T06:21:24Z</cp:lastPrinted>
  <dcterms:created xsi:type="dcterms:W3CDTF">2009-09-03T07:31:27Z</dcterms:created>
  <dcterms:modified xsi:type="dcterms:W3CDTF">2017-09-19T12:53:38Z</dcterms:modified>
</cp:coreProperties>
</file>