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311" r:id="rId4"/>
    <p:sldId id="259" r:id="rId5"/>
    <p:sldId id="310" r:id="rId6"/>
    <p:sldId id="278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800000"/>
    <a:srgbClr val="0000CC"/>
    <a:srgbClr val="009900"/>
    <a:srgbClr val="003300"/>
    <a:srgbClr val="000099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0" d="100"/>
          <a:sy n="70" d="100"/>
        </p:scale>
        <p:origin x="139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4.wmf"/><Relationship Id="rId1" Type="http://schemas.openxmlformats.org/officeDocument/2006/relationships/image" Target="../media/image39.wmf"/><Relationship Id="rId6" Type="http://schemas.openxmlformats.org/officeDocument/2006/relationships/image" Target="../media/image43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5.wmf"/><Relationship Id="rId2" Type="http://schemas.openxmlformats.org/officeDocument/2006/relationships/image" Target="../media/image4.wmf"/><Relationship Id="rId1" Type="http://schemas.openxmlformats.org/officeDocument/2006/relationships/image" Target="../media/image44.wmf"/><Relationship Id="rId4" Type="http://schemas.openxmlformats.org/officeDocument/2006/relationships/image" Target="../media/image46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.wmf"/><Relationship Id="rId5" Type="http://schemas.openxmlformats.org/officeDocument/2006/relationships/image" Target="../media/image50.wmf"/><Relationship Id="rId4" Type="http://schemas.openxmlformats.org/officeDocument/2006/relationships/image" Target="../media/image49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image" Target="../media/image4.wmf"/><Relationship Id="rId1" Type="http://schemas.openxmlformats.org/officeDocument/2006/relationships/image" Target="../media/image51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4.wmf"/><Relationship Id="rId1" Type="http://schemas.openxmlformats.org/officeDocument/2006/relationships/image" Target="../media/image53.w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4.wmf"/><Relationship Id="rId1" Type="http://schemas.openxmlformats.org/officeDocument/2006/relationships/image" Target="../media/image57.wmf"/><Relationship Id="rId6" Type="http://schemas.openxmlformats.org/officeDocument/2006/relationships/image" Target="../media/image61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4.wmf"/><Relationship Id="rId6" Type="http://schemas.openxmlformats.org/officeDocument/2006/relationships/image" Target="../media/image59.wmf"/><Relationship Id="rId5" Type="http://schemas.openxmlformats.org/officeDocument/2006/relationships/image" Target="../media/image57.wmf"/><Relationship Id="rId4" Type="http://schemas.openxmlformats.org/officeDocument/2006/relationships/image" Target="../media/image64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image" Target="../media/image6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2" Type="http://schemas.openxmlformats.org/officeDocument/2006/relationships/image" Target="../media/image4.wmf"/><Relationship Id="rId1" Type="http://schemas.openxmlformats.org/officeDocument/2006/relationships/image" Target="../media/image67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drawings/_rels/vmlDrawing22.vml.rels><?xml version="1.0" encoding="UTF-8" standalone="yes"?>
<Relationships xmlns="http://schemas.openxmlformats.org/package/2006/relationships"><Relationship Id="rId8" Type="http://schemas.openxmlformats.org/officeDocument/2006/relationships/image" Target="../media/image77.wmf"/><Relationship Id="rId3" Type="http://schemas.openxmlformats.org/officeDocument/2006/relationships/image" Target="../media/image72.wmf"/><Relationship Id="rId7" Type="http://schemas.openxmlformats.org/officeDocument/2006/relationships/image" Target="../media/image76.wmf"/><Relationship Id="rId2" Type="http://schemas.openxmlformats.org/officeDocument/2006/relationships/image" Target="../media/image4.wmf"/><Relationship Id="rId1" Type="http://schemas.openxmlformats.org/officeDocument/2006/relationships/image" Target="../media/image71.wmf"/><Relationship Id="rId6" Type="http://schemas.openxmlformats.org/officeDocument/2006/relationships/image" Target="../media/image75.wmf"/><Relationship Id="rId5" Type="http://schemas.openxmlformats.org/officeDocument/2006/relationships/image" Target="../media/image74.wmf"/><Relationship Id="rId4" Type="http://schemas.openxmlformats.org/officeDocument/2006/relationships/image" Target="../media/image73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1.wmf"/><Relationship Id="rId1" Type="http://schemas.openxmlformats.org/officeDocument/2006/relationships/image" Target="../media/image4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4.wmf"/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4.wmf"/><Relationship Id="rId1" Type="http://schemas.openxmlformats.org/officeDocument/2006/relationships/image" Target="../media/image3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040F6-4959-44D5-8BDC-1DDB51590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627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08A41-CC63-4D8D-9240-CE3E24868E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395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D1E65-B4A6-400B-B2C3-98F1ED2C4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80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BB5D7-704F-475F-8B4F-253FDACC4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422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29621-E4BD-4857-8B5A-6215BCADF52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31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FC51D-D808-4097-8649-1A48C4F3D73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5486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A3D9F4-3CE4-4858-AB03-8E5B753FEC4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603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4127C3-C5BF-4EE7-A7FF-90898BD4AD5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0360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1EE8B6-96E2-4DF0-9D6A-98A2E49B880B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703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4E7F7-7597-4B81-AA1E-74B5A8D1B67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316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EDB2B-0317-4B8E-9363-1E0C65D7FC0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780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6470F-0075-45BA-8D17-702A24B722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342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9668A5-D96A-4A4C-BDFB-FB90353158C6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0189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883-6C2A-434E-A7FB-992911699BF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4582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74ACE-C768-4116-AF90-8B89BEF882D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79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E7C4D7-2FCA-4A5B-B7E7-DC3D5F24740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187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DF26D2-ED6D-4AEC-93D4-53FB369143E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11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52478-714D-4253-AFF2-95269A730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35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97267-EFE7-46D7-B6F9-3B6014461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23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1030C-70F8-4E2A-AA99-6C783FE9D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46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744E8-1F45-4EAC-8F62-8DF438B7C6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45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E8B86-B53E-4D60-B4C4-6850EE8B1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094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701ED-DBB4-4E87-A5DB-06CA3AFFB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418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438D8E-2048-4AB2-BED5-B1FD60F791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86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4AE61C3-057D-41EB-9CC2-19910D9CA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11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DA39C95-8932-4FBC-B8B9-3828B884DD4E}" type="slidenum">
              <a:rPr lang="ru-RU">
                <a:solidFill>
                  <a:srgbClr val="000000"/>
                </a:solidFill>
                <a:cs typeface="+mn-cs"/>
              </a:rPr>
              <a:pPr/>
              <a:t>‹#›</a:t>
            </a:fld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932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oleObject" Target="../embeddings/oleObject6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7.bin"/><Relationship Id="rId10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4.bin"/><Relationship Id="rId18" Type="http://schemas.openxmlformats.org/officeDocument/2006/relationships/image" Target="../media/image22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12" Type="http://schemas.openxmlformats.org/officeDocument/2006/relationships/image" Target="../media/image19.wmf"/><Relationship Id="rId17" Type="http://schemas.openxmlformats.org/officeDocument/2006/relationships/oleObject" Target="../embeddings/oleObject16.bin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21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10.bin"/><Relationship Id="rId15" Type="http://schemas.openxmlformats.org/officeDocument/2006/relationships/oleObject" Target="../embeddings/oleObject15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20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29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0.bin"/><Relationship Id="rId9" Type="http://schemas.openxmlformats.org/officeDocument/2006/relationships/image" Target="../media/image28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3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3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44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9.bin"/><Relationship Id="rId5" Type="http://schemas.openxmlformats.org/officeDocument/2006/relationships/image" Target="../media/image37.wmf"/><Relationship Id="rId10" Type="http://schemas.openxmlformats.org/officeDocument/2006/relationships/image" Target="../media/image38.wmf"/><Relationship Id="rId4" Type="http://schemas.openxmlformats.org/officeDocument/2006/relationships/oleObject" Target="../embeddings/oleObject28.bin"/><Relationship Id="rId9" Type="http://schemas.openxmlformats.org/officeDocument/2006/relationships/oleObject" Target="../embeddings/oleObject31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5.bin"/><Relationship Id="rId13" Type="http://schemas.openxmlformats.org/officeDocument/2006/relationships/image" Target="../media/image42.wmf"/><Relationship Id="rId18" Type="http://schemas.openxmlformats.org/officeDocument/2006/relationships/oleObject" Target="../embeddings/oleObject41.bin"/><Relationship Id="rId3" Type="http://schemas.openxmlformats.org/officeDocument/2006/relationships/oleObject" Target="../embeddings/oleObject32.bin"/><Relationship Id="rId7" Type="http://schemas.openxmlformats.org/officeDocument/2006/relationships/oleObject" Target="../embeddings/oleObject34.bin"/><Relationship Id="rId12" Type="http://schemas.openxmlformats.org/officeDocument/2006/relationships/oleObject" Target="../embeddings/oleObject37.bin"/><Relationship Id="rId17" Type="http://schemas.openxmlformats.org/officeDocument/2006/relationships/oleObject" Target="../embeddings/oleObject40.bin"/><Relationship Id="rId2" Type="http://schemas.openxmlformats.org/officeDocument/2006/relationships/slideLayout" Target="../slideLayouts/slideLayout23.xml"/><Relationship Id="rId16" Type="http://schemas.openxmlformats.org/officeDocument/2006/relationships/oleObject" Target="../embeddings/oleObject39.bin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.wmf"/><Relationship Id="rId11" Type="http://schemas.openxmlformats.org/officeDocument/2006/relationships/image" Target="../media/image41.wmf"/><Relationship Id="rId5" Type="http://schemas.openxmlformats.org/officeDocument/2006/relationships/oleObject" Target="../embeddings/oleObject33.bin"/><Relationship Id="rId15" Type="http://schemas.openxmlformats.org/officeDocument/2006/relationships/image" Target="../media/image43.wmf"/><Relationship Id="rId10" Type="http://schemas.openxmlformats.org/officeDocument/2006/relationships/oleObject" Target="../embeddings/oleObject36.bin"/><Relationship Id="rId19" Type="http://schemas.openxmlformats.org/officeDocument/2006/relationships/image" Target="../media/image100.png"/><Relationship Id="rId4" Type="http://schemas.openxmlformats.org/officeDocument/2006/relationships/image" Target="../media/image39.wmf"/><Relationship Id="rId9" Type="http://schemas.openxmlformats.org/officeDocument/2006/relationships/image" Target="../media/image40.wmf"/><Relationship Id="rId14" Type="http://schemas.openxmlformats.org/officeDocument/2006/relationships/oleObject" Target="../embeddings/oleObject38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5.bin"/><Relationship Id="rId13" Type="http://schemas.openxmlformats.org/officeDocument/2006/relationships/oleObject" Target="../embeddings/oleObject49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4.bin"/><Relationship Id="rId12" Type="http://schemas.openxmlformats.org/officeDocument/2006/relationships/image" Target="../media/image45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48.bin"/><Relationship Id="rId5" Type="http://schemas.openxmlformats.org/officeDocument/2006/relationships/oleObject" Target="../embeddings/oleObject43.bin"/><Relationship Id="rId10" Type="http://schemas.openxmlformats.org/officeDocument/2006/relationships/oleObject" Target="../embeddings/oleObject47.bin"/><Relationship Id="rId4" Type="http://schemas.openxmlformats.org/officeDocument/2006/relationships/image" Target="../media/image44.wmf"/><Relationship Id="rId9" Type="http://schemas.openxmlformats.org/officeDocument/2006/relationships/oleObject" Target="../embeddings/oleObject46.bin"/><Relationship Id="rId14" Type="http://schemas.openxmlformats.org/officeDocument/2006/relationships/image" Target="../media/image46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4.bin"/><Relationship Id="rId13" Type="http://schemas.openxmlformats.org/officeDocument/2006/relationships/oleObject" Target="../embeddings/oleObject57.bin"/><Relationship Id="rId3" Type="http://schemas.openxmlformats.org/officeDocument/2006/relationships/oleObject" Target="../embeddings/oleObject50.bin"/><Relationship Id="rId7" Type="http://schemas.openxmlformats.org/officeDocument/2006/relationships/oleObject" Target="../embeddings/oleObject53.bin"/><Relationship Id="rId12" Type="http://schemas.openxmlformats.org/officeDocument/2006/relationships/image" Target="../media/image48.wmf"/><Relationship Id="rId17" Type="http://schemas.openxmlformats.org/officeDocument/2006/relationships/image" Target="../media/image53.png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50.wmf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52.bin"/><Relationship Id="rId11" Type="http://schemas.openxmlformats.org/officeDocument/2006/relationships/oleObject" Target="../embeddings/oleObject56.bin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8.bin"/><Relationship Id="rId10" Type="http://schemas.openxmlformats.org/officeDocument/2006/relationships/image" Target="../media/image47.wmf"/><Relationship Id="rId4" Type="http://schemas.openxmlformats.org/officeDocument/2006/relationships/image" Target="../media/image4.wmf"/><Relationship Id="rId9" Type="http://schemas.openxmlformats.org/officeDocument/2006/relationships/oleObject" Target="../embeddings/oleObject55.bin"/><Relationship Id="rId14" Type="http://schemas.openxmlformats.org/officeDocument/2006/relationships/image" Target="../media/image49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3.vml"/><Relationship Id="rId5" Type="http://schemas.openxmlformats.org/officeDocument/2006/relationships/oleObject" Target="../embeddings/oleObject60.bin"/><Relationship Id="rId4" Type="http://schemas.openxmlformats.org/officeDocument/2006/relationships/image" Target="../media/image4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3" Type="http://schemas.openxmlformats.org/officeDocument/2006/relationships/oleObject" Target="../embeddings/oleObject61.bin"/><Relationship Id="rId7" Type="http://schemas.openxmlformats.org/officeDocument/2006/relationships/oleObject" Target="../embeddings/oleObject6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51.wmf"/><Relationship Id="rId9" Type="http://schemas.openxmlformats.org/officeDocument/2006/relationships/image" Target="../media/image52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8.bin"/><Relationship Id="rId13" Type="http://schemas.openxmlformats.org/officeDocument/2006/relationships/image" Target="../media/image55.wmf"/><Relationship Id="rId3" Type="http://schemas.openxmlformats.org/officeDocument/2006/relationships/oleObject" Target="../embeddings/oleObject65.bin"/><Relationship Id="rId7" Type="http://schemas.openxmlformats.org/officeDocument/2006/relationships/oleObject" Target="../embeddings/oleObject67.bin"/><Relationship Id="rId12" Type="http://schemas.openxmlformats.org/officeDocument/2006/relationships/oleObject" Target="../embeddings/oleObject7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0.bin"/><Relationship Id="rId5" Type="http://schemas.openxmlformats.org/officeDocument/2006/relationships/oleObject" Target="../embeddings/oleObject66.bin"/><Relationship Id="rId15" Type="http://schemas.openxmlformats.org/officeDocument/2006/relationships/image" Target="../media/image56.wmf"/><Relationship Id="rId10" Type="http://schemas.openxmlformats.org/officeDocument/2006/relationships/oleObject" Target="../embeddings/oleObject69.bin"/><Relationship Id="rId4" Type="http://schemas.openxmlformats.org/officeDocument/2006/relationships/image" Target="../media/image53.wmf"/><Relationship Id="rId9" Type="http://schemas.openxmlformats.org/officeDocument/2006/relationships/image" Target="../media/image54.wmf"/><Relationship Id="rId14" Type="http://schemas.openxmlformats.org/officeDocument/2006/relationships/oleObject" Target="../embeddings/oleObject72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13" Type="http://schemas.openxmlformats.org/officeDocument/2006/relationships/oleObject" Target="../embeddings/oleObject78.bin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12" Type="http://schemas.openxmlformats.org/officeDocument/2006/relationships/image" Target="../media/image60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77.bin"/><Relationship Id="rId5" Type="http://schemas.openxmlformats.org/officeDocument/2006/relationships/oleObject" Target="../embeddings/oleObject74.bin"/><Relationship Id="rId15" Type="http://schemas.openxmlformats.org/officeDocument/2006/relationships/image" Target="../media/image61.wmf"/><Relationship Id="rId10" Type="http://schemas.openxmlformats.org/officeDocument/2006/relationships/image" Target="../media/image59.wmf"/><Relationship Id="rId4" Type="http://schemas.openxmlformats.org/officeDocument/2006/relationships/image" Target="../media/image57.wmf"/><Relationship Id="rId9" Type="http://schemas.openxmlformats.org/officeDocument/2006/relationships/oleObject" Target="../embeddings/oleObject76.bin"/><Relationship Id="rId14" Type="http://schemas.openxmlformats.org/officeDocument/2006/relationships/oleObject" Target="../embeddings/oleObject79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3.bin"/><Relationship Id="rId13" Type="http://schemas.openxmlformats.org/officeDocument/2006/relationships/image" Target="../media/image57.wmf"/><Relationship Id="rId3" Type="http://schemas.openxmlformats.org/officeDocument/2006/relationships/oleObject" Target="../embeddings/oleObject80.bin"/><Relationship Id="rId7" Type="http://schemas.openxmlformats.org/officeDocument/2006/relationships/image" Target="../media/image62.wmf"/><Relationship Id="rId12" Type="http://schemas.openxmlformats.org/officeDocument/2006/relationships/oleObject" Target="../embeddings/oleObject85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82.bin"/><Relationship Id="rId11" Type="http://schemas.openxmlformats.org/officeDocument/2006/relationships/image" Target="../media/image64.wmf"/><Relationship Id="rId5" Type="http://schemas.openxmlformats.org/officeDocument/2006/relationships/oleObject" Target="../embeddings/oleObject81.bin"/><Relationship Id="rId15" Type="http://schemas.openxmlformats.org/officeDocument/2006/relationships/image" Target="../media/image59.wmf"/><Relationship Id="rId10" Type="http://schemas.openxmlformats.org/officeDocument/2006/relationships/oleObject" Target="../embeddings/oleObject84.bin"/><Relationship Id="rId4" Type="http://schemas.openxmlformats.org/officeDocument/2006/relationships/image" Target="../media/image4.wmf"/><Relationship Id="rId9" Type="http://schemas.openxmlformats.org/officeDocument/2006/relationships/image" Target="../media/image63.wmf"/><Relationship Id="rId14" Type="http://schemas.openxmlformats.org/officeDocument/2006/relationships/oleObject" Target="../embeddings/oleObject86.bin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7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88.bin"/><Relationship Id="rId4" Type="http://schemas.openxmlformats.org/officeDocument/2006/relationships/image" Target="../media/image4.wm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2.bin"/><Relationship Id="rId3" Type="http://schemas.openxmlformats.org/officeDocument/2006/relationships/oleObject" Target="../embeddings/oleObject89.bin"/><Relationship Id="rId7" Type="http://schemas.openxmlformats.org/officeDocument/2006/relationships/image" Target="../media/image65.wmf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91.bin"/><Relationship Id="rId5" Type="http://schemas.openxmlformats.org/officeDocument/2006/relationships/oleObject" Target="../embeddings/oleObject90.bin"/><Relationship Id="rId4" Type="http://schemas.openxmlformats.org/officeDocument/2006/relationships/image" Target="../media/image4.wmf"/><Relationship Id="rId9" Type="http://schemas.openxmlformats.org/officeDocument/2006/relationships/image" Target="../media/image66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3.bin"/><Relationship Id="rId7" Type="http://schemas.openxmlformats.org/officeDocument/2006/relationships/image" Target="../media/image360.png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350.png"/><Relationship Id="rId5" Type="http://schemas.openxmlformats.org/officeDocument/2006/relationships/oleObject" Target="../embeddings/oleObject94.bin"/><Relationship Id="rId4" Type="http://schemas.openxmlformats.org/officeDocument/2006/relationships/image" Target="../media/image4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8.bin"/><Relationship Id="rId13" Type="http://schemas.openxmlformats.org/officeDocument/2006/relationships/image" Target="../media/image70.wmf"/><Relationship Id="rId3" Type="http://schemas.openxmlformats.org/officeDocument/2006/relationships/oleObject" Target="../embeddings/oleObject95.bin"/><Relationship Id="rId7" Type="http://schemas.openxmlformats.org/officeDocument/2006/relationships/oleObject" Target="../embeddings/oleObject97.bin"/><Relationship Id="rId12" Type="http://schemas.openxmlformats.org/officeDocument/2006/relationships/oleObject" Target="../embeddings/oleObject100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4.wmf"/><Relationship Id="rId11" Type="http://schemas.openxmlformats.org/officeDocument/2006/relationships/image" Target="../media/image69.wmf"/><Relationship Id="rId5" Type="http://schemas.openxmlformats.org/officeDocument/2006/relationships/oleObject" Target="../embeddings/oleObject96.bin"/><Relationship Id="rId10" Type="http://schemas.openxmlformats.org/officeDocument/2006/relationships/oleObject" Target="../embeddings/oleObject99.bin"/><Relationship Id="rId4" Type="http://schemas.openxmlformats.org/officeDocument/2006/relationships/image" Target="../media/image67.wmf"/><Relationship Id="rId9" Type="http://schemas.openxmlformats.org/officeDocument/2006/relationships/image" Target="../media/image68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3.bin"/><Relationship Id="rId13" Type="http://schemas.openxmlformats.org/officeDocument/2006/relationships/oleObject" Target="../embeddings/oleObject106.bin"/><Relationship Id="rId18" Type="http://schemas.openxmlformats.org/officeDocument/2006/relationships/image" Target="../media/image76.wmf"/><Relationship Id="rId3" Type="http://schemas.openxmlformats.org/officeDocument/2006/relationships/image" Target="../media/image78.png"/><Relationship Id="rId7" Type="http://schemas.openxmlformats.org/officeDocument/2006/relationships/image" Target="../media/image4.wmf"/><Relationship Id="rId12" Type="http://schemas.openxmlformats.org/officeDocument/2006/relationships/image" Target="../media/image73.wmf"/><Relationship Id="rId17" Type="http://schemas.openxmlformats.org/officeDocument/2006/relationships/oleObject" Target="../embeddings/oleObject108.bin"/><Relationship Id="rId2" Type="http://schemas.openxmlformats.org/officeDocument/2006/relationships/slideLayout" Target="../slideLayouts/slideLayout23.xml"/><Relationship Id="rId16" Type="http://schemas.openxmlformats.org/officeDocument/2006/relationships/image" Target="../media/image75.wmf"/><Relationship Id="rId20" Type="http://schemas.openxmlformats.org/officeDocument/2006/relationships/image" Target="../media/image77.wmf"/><Relationship Id="rId1" Type="http://schemas.openxmlformats.org/officeDocument/2006/relationships/vmlDrawing" Target="../drawings/vmlDrawing22.vml"/><Relationship Id="rId6" Type="http://schemas.openxmlformats.org/officeDocument/2006/relationships/oleObject" Target="../embeddings/oleObject102.bin"/><Relationship Id="rId11" Type="http://schemas.openxmlformats.org/officeDocument/2006/relationships/oleObject" Target="../embeddings/oleObject105.bin"/><Relationship Id="rId5" Type="http://schemas.openxmlformats.org/officeDocument/2006/relationships/image" Target="../media/image71.wmf"/><Relationship Id="rId15" Type="http://schemas.openxmlformats.org/officeDocument/2006/relationships/oleObject" Target="../embeddings/oleObject107.bin"/><Relationship Id="rId10" Type="http://schemas.openxmlformats.org/officeDocument/2006/relationships/image" Target="../media/image72.wmf"/><Relationship Id="rId19" Type="http://schemas.openxmlformats.org/officeDocument/2006/relationships/oleObject" Target="../embeddings/oleObject109.bin"/><Relationship Id="rId4" Type="http://schemas.openxmlformats.org/officeDocument/2006/relationships/oleObject" Target="../embeddings/oleObject101.bin"/><Relationship Id="rId9" Type="http://schemas.openxmlformats.org/officeDocument/2006/relationships/oleObject" Target="../embeddings/oleObject104.bin"/><Relationship Id="rId14" Type="http://schemas.openxmlformats.org/officeDocument/2006/relationships/image" Target="../media/image74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0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111.bin"/><Relationship Id="rId4" Type="http://schemas.openxmlformats.org/officeDocument/2006/relationships/image" Target="../media/image79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7" Type="http://schemas.openxmlformats.org/officeDocument/2006/relationships/image" Target="../media/image81.wmf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4.vml"/><Relationship Id="rId6" Type="http://schemas.openxmlformats.org/officeDocument/2006/relationships/oleObject" Target="../embeddings/oleObject114.bin"/><Relationship Id="rId5" Type="http://schemas.openxmlformats.org/officeDocument/2006/relationships/oleObject" Target="../embeddings/oleObject113.bin"/><Relationship Id="rId4" Type="http://schemas.openxmlformats.org/officeDocument/2006/relationships/image" Target="../media/image4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16.bin"/><Relationship Id="rId4" Type="http://schemas.openxmlformats.org/officeDocument/2006/relationships/image" Target="../media/image4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9.pn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6124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chemeClr val="accent2"/>
                </a:solidFill>
              </a:rPr>
              <a:t>Харьковский национальный медицинский университет</a:t>
            </a: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endParaRPr lang="ru-RU" sz="2400" b="1" dirty="0" smtClean="0">
              <a:solidFill>
                <a:schemeClr val="accent2"/>
              </a:solidFill>
            </a:endParaRPr>
          </a:p>
          <a:p>
            <a:pPr algn="ctr" eaLnBrk="1" hangingPunct="1"/>
            <a:endParaRPr lang="ru-RU" sz="2400" b="1" dirty="0">
              <a:solidFill>
                <a:schemeClr val="accent2"/>
              </a:solidFill>
            </a:endParaRPr>
          </a:p>
          <a:p>
            <a:pPr algn="ctr" eaLnBrk="1" hangingPunct="1"/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800" b="1" dirty="0">
                <a:solidFill>
                  <a:schemeClr val="accent2"/>
                </a:solidFill>
              </a:rPr>
              <a:t>Кафедра медицинской и биоорганической химии</a:t>
            </a:r>
            <a:br>
              <a:rPr lang="ru-RU" sz="2800" b="1" dirty="0">
                <a:solidFill>
                  <a:schemeClr val="accent2"/>
                </a:solidFill>
              </a:rPr>
            </a:br>
            <a:r>
              <a:rPr lang="ru-RU" sz="2400" b="1" dirty="0">
                <a:solidFill>
                  <a:schemeClr val="accent2"/>
                </a:solidFill>
              </a:rPr>
              <a:t/>
            </a:r>
            <a:br>
              <a:rPr lang="ru-RU" sz="2400" b="1" dirty="0">
                <a:solidFill>
                  <a:schemeClr val="accent2"/>
                </a:solidFill>
              </a:rPr>
            </a:br>
            <a:r>
              <a:rPr lang="ru-RU" sz="2800" b="1" i="1" dirty="0">
                <a:solidFill>
                  <a:srgbClr val="006600"/>
                </a:solidFill>
              </a:rPr>
              <a:t>Курс «Медицинская химия</a:t>
            </a:r>
            <a:r>
              <a:rPr lang="ru-RU" sz="2800" b="1" i="1" dirty="0" smtClean="0">
                <a:solidFill>
                  <a:srgbClr val="006600"/>
                </a:solidFill>
              </a:rPr>
              <a:t>»</a:t>
            </a:r>
            <a:endParaRPr lang="ru-RU" sz="2400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sz="2400" b="1" dirty="0">
                <a:solidFill>
                  <a:srgbClr val="006600"/>
                </a:solidFill>
              </a:rPr>
              <a:t>Лекция № 3</a:t>
            </a:r>
          </a:p>
          <a:p>
            <a:pPr algn="ctr" eaLnBrk="1" hangingPunct="1"/>
            <a:r>
              <a:rPr lang="ru-RU" sz="3200" b="1" dirty="0" smtClean="0">
                <a:solidFill>
                  <a:srgbClr val="990000"/>
                </a:solidFill>
              </a:rPr>
              <a:t>Кислотно-основное равновесие в биосистемах.</a:t>
            </a:r>
          </a:p>
          <a:p>
            <a:pPr algn="ctr" eaLnBrk="1" hangingPunct="1"/>
            <a:r>
              <a:rPr lang="ru-RU" sz="3200" b="1" dirty="0" smtClean="0">
                <a:solidFill>
                  <a:srgbClr val="990000"/>
                </a:solidFill>
              </a:rPr>
              <a:t>Буферные системы организма</a:t>
            </a:r>
            <a:r>
              <a:rPr lang="ru-RU" sz="4000" b="1" dirty="0">
                <a:solidFill>
                  <a:srgbClr val="990000"/>
                </a:solidFill>
              </a:rPr>
              <a:t/>
            </a:r>
            <a:br>
              <a:rPr lang="ru-RU" sz="4000" b="1" dirty="0">
                <a:solidFill>
                  <a:srgbClr val="990000"/>
                </a:solidFill>
              </a:rPr>
            </a:br>
            <a:r>
              <a:rPr lang="ru-RU" sz="4000" b="1" dirty="0" smtClean="0">
                <a:solidFill>
                  <a:srgbClr val="990000"/>
                </a:solidFill>
              </a:rPr>
              <a:t> </a:t>
            </a:r>
            <a:endParaRPr lang="ru-RU" sz="4000" b="1" dirty="0">
              <a:solidFill>
                <a:srgbClr val="99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7213"/>
            <a:ext cx="1914525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57213"/>
            <a:ext cx="1457325" cy="18573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6126223"/>
            <a:ext cx="83164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Лектор: </a:t>
            </a:r>
            <a:r>
              <a:rPr kumimoji="0" lang="uk-UA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зав.каф</a:t>
            </a:r>
            <a:r>
              <a:rPr kumimoji="0" lang="uk-UA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. 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медицинской и биоорганической</a:t>
            </a:r>
            <a:r>
              <a:rPr kumimoji="0" lang="ru-RU" sz="2000" b="1" i="0" u="none" strike="noStrike" kern="0" cap="none" spc="0" normalizeH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 химии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, 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д.фарм.н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., проф. </a:t>
            </a:r>
            <a:r>
              <a:rPr kumimoji="0" lang="ru-R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Сыровая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 </a:t>
            </a:r>
            <a:r>
              <a:rPr lang="ru-RU" sz="2000" b="1" kern="0" dirty="0">
                <a:solidFill>
                  <a:srgbClr val="6600CC"/>
                </a:solidFill>
              </a:rPr>
              <a:t>А</a:t>
            </a: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CC"/>
                </a:solidFill>
                <a:effectLst/>
                <a:uLnTx/>
                <a:uFillTx/>
              </a:rPr>
              <a:t>.О.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6600CC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955750"/>
          </a:xfrm>
          <a:prstGeom prst="rect">
            <a:avLst/>
          </a:prstGeom>
          <a:noFill/>
          <a:ln w="952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При </a:t>
            </a:r>
            <a:r>
              <a:rPr lang="ru-RU" b="1" dirty="0" smtClean="0"/>
              <a:t>сдвиге </a:t>
            </a:r>
            <a:r>
              <a:rPr lang="ru-RU" b="1" dirty="0"/>
              <a:t>рН крови в </a:t>
            </a:r>
            <a:r>
              <a:rPr lang="ru-RU" b="1" dirty="0">
                <a:solidFill>
                  <a:srgbClr val="800000"/>
                </a:solidFill>
              </a:rPr>
              <a:t>кислую</a:t>
            </a:r>
            <a:r>
              <a:rPr lang="ru-RU" b="1" dirty="0"/>
              <a:t> </a:t>
            </a:r>
            <a:r>
              <a:rPr lang="ru-RU" b="1" dirty="0" smtClean="0"/>
              <a:t>сторону -  </a:t>
            </a:r>
            <a:r>
              <a:rPr lang="ru-RU" b="1" i="1" u="sng" dirty="0" smtClean="0">
                <a:solidFill>
                  <a:srgbClr val="800000"/>
                </a:solidFill>
              </a:rPr>
              <a:t>ацидоз</a:t>
            </a:r>
            <a:r>
              <a:rPr lang="ru-RU" b="1" dirty="0"/>
              <a:t>, в </a:t>
            </a:r>
            <a:r>
              <a:rPr lang="ru-RU" b="1" dirty="0">
                <a:solidFill>
                  <a:srgbClr val="003300"/>
                </a:solidFill>
              </a:rPr>
              <a:t>щелочную </a:t>
            </a:r>
            <a:r>
              <a:rPr lang="ru-RU" b="1" dirty="0"/>
              <a:t>– </a:t>
            </a:r>
            <a:r>
              <a:rPr lang="ru-RU" b="1" i="1" u="sng" dirty="0">
                <a:solidFill>
                  <a:srgbClr val="003300"/>
                </a:solidFill>
              </a:rPr>
              <a:t>алкалоз</a:t>
            </a:r>
            <a:r>
              <a:rPr lang="ru-RU" b="1" dirty="0"/>
              <a:t> (</a:t>
            </a:r>
            <a:r>
              <a:rPr lang="ru-RU" dirty="0"/>
              <a:t>0,2 – 0,3 ед. – летальный исход</a:t>
            </a:r>
            <a:r>
              <a:rPr lang="ru-RU" b="1" dirty="0"/>
              <a:t>).</a:t>
            </a:r>
          </a:p>
          <a:p>
            <a:pPr eaLnBrk="1" hangingPunct="1"/>
            <a:r>
              <a:rPr lang="ru-RU" b="1" dirty="0"/>
              <a:t>	Для коррекции </a:t>
            </a:r>
            <a:r>
              <a:rPr lang="ru-RU" b="1" dirty="0" smtClean="0"/>
              <a:t>КОР при </a:t>
            </a:r>
            <a:r>
              <a:rPr lang="ru-RU" b="1" dirty="0">
                <a:solidFill>
                  <a:srgbClr val="990000"/>
                </a:solidFill>
              </a:rPr>
              <a:t>ацидозах </a:t>
            </a:r>
            <a:r>
              <a:rPr lang="ru-RU" b="1" dirty="0" smtClean="0"/>
              <a:t>используют </a:t>
            </a:r>
            <a:r>
              <a:rPr lang="ru-RU" b="1" dirty="0">
                <a:solidFill>
                  <a:srgbClr val="990000"/>
                </a:solidFill>
              </a:rPr>
              <a:t>4%-</a:t>
            </a:r>
            <a:r>
              <a:rPr lang="ru-RU" b="1" dirty="0" err="1">
                <a:solidFill>
                  <a:srgbClr val="990000"/>
                </a:solidFill>
              </a:rPr>
              <a:t>ный</a:t>
            </a:r>
            <a:r>
              <a:rPr lang="ru-RU" b="1" dirty="0">
                <a:solidFill>
                  <a:srgbClr val="990000"/>
                </a:solidFill>
              </a:rPr>
              <a:t> раствор </a:t>
            </a:r>
            <a:r>
              <a:rPr lang="en-US" b="1" dirty="0" err="1">
                <a:solidFill>
                  <a:srgbClr val="990000"/>
                </a:solidFill>
              </a:rPr>
              <a:t>NaHCO</a:t>
            </a:r>
            <a:r>
              <a:rPr lang="ru-RU" b="1" baseline="-25000" dirty="0">
                <a:solidFill>
                  <a:srgbClr val="990000"/>
                </a:solidFill>
              </a:rPr>
              <a:t>3</a:t>
            </a:r>
            <a:r>
              <a:rPr lang="ru-RU" b="1" dirty="0"/>
              <a:t> </a:t>
            </a:r>
            <a:r>
              <a:rPr lang="ru-RU" b="1" u="sng" dirty="0"/>
              <a:t>внутривенно</a:t>
            </a:r>
            <a:r>
              <a:rPr lang="ru-RU" b="1" dirty="0"/>
              <a:t>. При </a:t>
            </a:r>
            <a:r>
              <a:rPr lang="ru-RU" b="1" dirty="0">
                <a:solidFill>
                  <a:srgbClr val="003300"/>
                </a:solidFill>
              </a:rPr>
              <a:t>алкалозах </a:t>
            </a:r>
            <a:r>
              <a:rPr lang="ru-RU" b="1" dirty="0"/>
              <a:t>временной мерой может быть введение </a:t>
            </a:r>
            <a:r>
              <a:rPr lang="ru-RU" b="1" dirty="0">
                <a:solidFill>
                  <a:srgbClr val="003300"/>
                </a:solidFill>
              </a:rPr>
              <a:t>5%-</a:t>
            </a:r>
            <a:r>
              <a:rPr lang="ru-RU" b="1" dirty="0" err="1">
                <a:solidFill>
                  <a:srgbClr val="003300"/>
                </a:solidFill>
              </a:rPr>
              <a:t>ного</a:t>
            </a:r>
            <a:r>
              <a:rPr lang="ru-RU" b="1" dirty="0">
                <a:solidFill>
                  <a:srgbClr val="003300"/>
                </a:solidFill>
              </a:rPr>
              <a:t> раствора аскорбиновой кислоты.</a:t>
            </a:r>
            <a:r>
              <a:rPr lang="ru-RU" dirty="0">
                <a:solidFill>
                  <a:srgbClr val="003300"/>
                </a:solidFill>
              </a:rPr>
              <a:t> </a:t>
            </a:r>
          </a:p>
          <a:p>
            <a:pPr eaLnBrk="1" hangingPunct="1"/>
            <a:r>
              <a:rPr lang="ru-RU" dirty="0"/>
              <a:t>	</a:t>
            </a:r>
            <a:r>
              <a:rPr lang="ru-RU" b="1" i="1" dirty="0">
                <a:solidFill>
                  <a:srgbClr val="000099"/>
                </a:solidFill>
              </a:rPr>
              <a:t>Чтобы правильно рассчитать рН</a:t>
            </a:r>
            <a:r>
              <a:rPr lang="ru-RU" dirty="0"/>
              <a:t> в любом растворе, остановимся кратко на понятиях: </a:t>
            </a:r>
            <a:r>
              <a:rPr lang="ru-RU" b="1" u="sng" dirty="0"/>
              <a:t>кислота</a:t>
            </a:r>
            <a:r>
              <a:rPr lang="ru-RU" b="1" dirty="0"/>
              <a:t>, </a:t>
            </a:r>
            <a:r>
              <a:rPr lang="ru-RU" b="1" u="sng" dirty="0"/>
              <a:t>основание</a:t>
            </a:r>
            <a:r>
              <a:rPr lang="ru-RU" b="1" dirty="0"/>
              <a:t>, </a:t>
            </a:r>
            <a:r>
              <a:rPr lang="ru-RU" b="1" u="sng" dirty="0" err="1"/>
              <a:t>амфолит</a:t>
            </a:r>
            <a:r>
              <a:rPr lang="ru-RU" b="1" dirty="0"/>
              <a:t> (</a:t>
            </a:r>
            <a:r>
              <a:rPr lang="ru-RU" dirty="0">
                <a:solidFill>
                  <a:srgbClr val="000099"/>
                </a:solidFill>
              </a:rPr>
              <a:t>теории кислот и оснований).</a:t>
            </a:r>
          </a:p>
          <a:p>
            <a:pPr eaLnBrk="1" hangingPunct="1"/>
            <a:r>
              <a:rPr lang="ru-RU" dirty="0"/>
              <a:t>	Согласно </a:t>
            </a:r>
            <a:r>
              <a:rPr lang="ru-RU" b="1" dirty="0">
                <a:solidFill>
                  <a:srgbClr val="FF0000"/>
                </a:solidFill>
              </a:rPr>
              <a:t>С. </a:t>
            </a:r>
            <a:r>
              <a:rPr lang="ru-RU" b="1" dirty="0" smtClean="0">
                <a:solidFill>
                  <a:srgbClr val="FF0000"/>
                </a:solidFill>
              </a:rPr>
              <a:t>Аррениусу: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кислота</a:t>
            </a:r>
            <a:r>
              <a:rPr lang="ru-RU" b="1" dirty="0" smtClean="0">
                <a:solidFill>
                  <a:srgbClr val="800000"/>
                </a:solidFill>
              </a:rPr>
              <a:t> </a:t>
            </a:r>
            <a:r>
              <a:rPr lang="ru-RU" dirty="0"/>
              <a:t>– </a:t>
            </a:r>
            <a:r>
              <a:rPr lang="ru-RU" dirty="0" smtClean="0"/>
              <a:t>водородсодержащее соединение, </a:t>
            </a:r>
            <a:r>
              <a:rPr lang="ru-RU" dirty="0"/>
              <a:t>образующее в водном растворе </a:t>
            </a:r>
            <a:r>
              <a:rPr lang="ru-RU" dirty="0" smtClean="0">
                <a:solidFill>
                  <a:srgbClr val="800000"/>
                </a:solidFill>
              </a:rPr>
              <a:t>Н</a:t>
            </a:r>
            <a:r>
              <a:rPr lang="ru-RU" baseline="30000" dirty="0">
                <a:solidFill>
                  <a:srgbClr val="800000"/>
                </a:solidFill>
              </a:rPr>
              <a:t>+</a:t>
            </a:r>
            <a:r>
              <a:rPr lang="ru-RU" dirty="0"/>
              <a:t> (точнее, ионы </a:t>
            </a:r>
            <a:r>
              <a:rPr lang="ru-RU" dirty="0" err="1"/>
              <a:t>гидроксония</a:t>
            </a:r>
            <a:r>
              <a:rPr lang="ru-RU" dirty="0"/>
              <a:t> Н</a:t>
            </a:r>
            <a:r>
              <a:rPr lang="ru-RU" baseline="-25000" dirty="0"/>
              <a:t>3</a:t>
            </a:r>
            <a:r>
              <a:rPr lang="ru-RU" dirty="0"/>
              <a:t>О</a:t>
            </a:r>
            <a:r>
              <a:rPr lang="ru-RU" baseline="30000" dirty="0"/>
              <a:t>+</a:t>
            </a:r>
            <a:r>
              <a:rPr lang="ru-RU" dirty="0"/>
              <a:t>);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основание </a:t>
            </a:r>
            <a:r>
              <a:rPr lang="ru-RU" dirty="0"/>
              <a:t>- </a:t>
            </a:r>
            <a:r>
              <a:rPr lang="ru-RU" dirty="0" smtClean="0"/>
              <a:t>соединение </a:t>
            </a:r>
            <a:r>
              <a:rPr lang="ru-RU" dirty="0"/>
              <a:t>, образующее в водном растворе </a:t>
            </a:r>
            <a:r>
              <a:rPr lang="ru-RU" dirty="0" smtClean="0">
                <a:solidFill>
                  <a:srgbClr val="FF0000"/>
                </a:solidFill>
              </a:rPr>
              <a:t>ОН</a:t>
            </a:r>
            <a:r>
              <a:rPr lang="ru-RU" baseline="30000" dirty="0" smtClean="0">
                <a:solidFill>
                  <a:srgbClr val="FF0000"/>
                </a:solidFill>
              </a:rPr>
              <a:t>-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/>
              <a:t>. Область применения теории весьма </a:t>
            </a:r>
            <a:r>
              <a:rPr lang="ru-RU" dirty="0" smtClean="0"/>
              <a:t>ограничена</a:t>
            </a:r>
            <a:r>
              <a:rPr lang="ru-RU" dirty="0"/>
              <a:t> </a:t>
            </a:r>
            <a:r>
              <a:rPr lang="ru-RU" dirty="0" smtClean="0"/>
              <a:t>только водными растворами и относится к основаниям, содержащим ОН</a:t>
            </a:r>
            <a:r>
              <a:rPr lang="ru-RU" baseline="30000" dirty="0" smtClean="0"/>
              <a:t>-</a:t>
            </a:r>
            <a:r>
              <a:rPr lang="ru-RU" dirty="0"/>
              <a:t>	</a:t>
            </a:r>
          </a:p>
          <a:p>
            <a:pPr eaLnBrk="1" hangingPunct="1"/>
            <a:r>
              <a:rPr lang="ru-RU" dirty="0"/>
              <a:t>Согласно </a:t>
            </a:r>
            <a:r>
              <a:rPr lang="ru-RU" dirty="0" smtClean="0"/>
              <a:t>протонной(</a:t>
            </a:r>
            <a:r>
              <a:rPr lang="ru-RU" dirty="0" err="1" smtClean="0"/>
              <a:t>протолитической</a:t>
            </a:r>
            <a:r>
              <a:rPr lang="ru-RU" dirty="0" smtClean="0"/>
              <a:t> теории) </a:t>
            </a:r>
            <a:r>
              <a:rPr lang="ru-RU" dirty="0" err="1">
                <a:solidFill>
                  <a:srgbClr val="FF0000"/>
                </a:solidFill>
              </a:rPr>
              <a:t>Бренстеда</a:t>
            </a:r>
            <a:r>
              <a:rPr lang="ru-RU" dirty="0">
                <a:solidFill>
                  <a:srgbClr val="FF0000"/>
                </a:solidFill>
              </a:rPr>
              <a:t> и </a:t>
            </a:r>
            <a:r>
              <a:rPr lang="ru-RU" dirty="0" err="1">
                <a:solidFill>
                  <a:srgbClr val="FF0000"/>
                </a:solidFill>
              </a:rPr>
              <a:t>Лоури</a:t>
            </a:r>
            <a:r>
              <a:rPr lang="ru-RU" dirty="0">
                <a:solidFill>
                  <a:srgbClr val="FF0000"/>
                </a:solidFill>
              </a:rPr>
              <a:t>, 1923: </a:t>
            </a:r>
            <a:endParaRPr lang="ru-RU" dirty="0" smtClean="0">
              <a:solidFill>
                <a:srgbClr val="FF0000"/>
              </a:solidFill>
            </a:endParaRPr>
          </a:p>
          <a:p>
            <a:pPr algn="ctr" eaLnBrk="1" hangingPunct="1"/>
            <a:r>
              <a:rPr lang="ru-RU" dirty="0" err="1" smtClean="0"/>
              <a:t>К-та</a:t>
            </a:r>
            <a:r>
              <a:rPr lang="ru-RU" dirty="0" err="1"/>
              <a:t>↔Н</a:t>
            </a:r>
            <a:r>
              <a:rPr lang="ru-RU" baseline="30000" dirty="0"/>
              <a:t>+</a:t>
            </a:r>
            <a:r>
              <a:rPr lang="ru-RU" dirty="0"/>
              <a:t>+основание</a:t>
            </a:r>
          </a:p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кислоты </a:t>
            </a:r>
            <a:r>
              <a:rPr lang="ru-RU" dirty="0" err="1"/>
              <a:t>диссоциируют</a:t>
            </a:r>
            <a:r>
              <a:rPr lang="ru-RU" dirty="0"/>
              <a:t> в растворе с образованием </a:t>
            </a:r>
            <a:r>
              <a:rPr lang="ru-RU" dirty="0">
                <a:solidFill>
                  <a:srgbClr val="990000"/>
                </a:solidFill>
              </a:rPr>
              <a:t>Н</a:t>
            </a:r>
            <a:r>
              <a:rPr lang="ru-RU" baseline="30000" dirty="0">
                <a:solidFill>
                  <a:srgbClr val="990000"/>
                </a:solidFill>
              </a:rPr>
              <a:t>+</a:t>
            </a:r>
            <a:r>
              <a:rPr lang="ru-RU" dirty="0"/>
              <a:t> (</a:t>
            </a:r>
            <a:r>
              <a:rPr lang="ru-RU" dirty="0">
                <a:solidFill>
                  <a:srgbClr val="990000"/>
                </a:solidFill>
              </a:rPr>
              <a:t>доноры протонов</a:t>
            </a:r>
            <a:r>
              <a:rPr lang="ru-RU" dirty="0"/>
              <a:t>), а </a:t>
            </a:r>
            <a:r>
              <a:rPr lang="ru-RU" b="1" dirty="0">
                <a:solidFill>
                  <a:srgbClr val="FF0000"/>
                </a:solidFill>
              </a:rPr>
              <a:t>основания </a:t>
            </a:r>
            <a:r>
              <a:rPr lang="ru-RU" dirty="0"/>
              <a:t>способны присоединять протон (</a:t>
            </a:r>
            <a:r>
              <a:rPr lang="ru-RU" dirty="0">
                <a:solidFill>
                  <a:srgbClr val="FF0000"/>
                </a:solidFill>
              </a:rPr>
              <a:t>акцепторы </a:t>
            </a:r>
            <a:r>
              <a:rPr lang="ru-RU" dirty="0" smtClean="0">
                <a:solidFill>
                  <a:srgbClr val="FF0000"/>
                </a:solidFill>
              </a:rPr>
              <a:t>протонов</a:t>
            </a:r>
            <a:r>
              <a:rPr lang="ru-RU" dirty="0" smtClean="0"/>
              <a:t>)</a:t>
            </a:r>
          </a:p>
          <a:p>
            <a:pPr eaLnBrk="1" hangingPunct="1"/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СООН</a:t>
            </a:r>
            <a:r>
              <a:rPr lang="en-US" dirty="0" smtClean="0"/>
              <a:t> </a:t>
            </a:r>
            <a:r>
              <a:rPr lang="en-US" dirty="0"/>
              <a:t>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 smtClean="0"/>
              <a:t>+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</a:t>
            </a:r>
            <a:r>
              <a:rPr lang="ru-RU" baseline="30000" dirty="0" smtClean="0"/>
              <a:t>−</a:t>
            </a:r>
          </a:p>
          <a:p>
            <a:pPr eaLnBrk="1" hangingPunct="1"/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+ H</a:t>
            </a:r>
            <a:r>
              <a:rPr lang="en-US" baseline="-25000" dirty="0"/>
              <a:t>2</a:t>
            </a:r>
            <a:r>
              <a:rPr lang="en-US" dirty="0"/>
              <a:t>O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en-US" baseline="-25000" dirty="0"/>
              <a:t>4</a:t>
            </a:r>
            <a:r>
              <a:rPr lang="en-US" baseline="30000" dirty="0"/>
              <a:t>+</a:t>
            </a:r>
            <a:r>
              <a:rPr lang="en-US" dirty="0"/>
              <a:t> + OH</a:t>
            </a:r>
            <a:r>
              <a:rPr lang="en-US" baseline="30000" dirty="0"/>
              <a:t>-</a:t>
            </a:r>
            <a:endParaRPr lang="ru-RU" baseline="30000" dirty="0"/>
          </a:p>
          <a:p>
            <a:pPr eaLnBrk="1" hangingPunct="1"/>
            <a:r>
              <a:rPr lang="ru-RU" dirty="0"/>
              <a:t>Упрощенно: 	</a:t>
            </a:r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СООН</a:t>
            </a:r>
            <a:r>
              <a:rPr lang="en-US" dirty="0" smtClean="0"/>
              <a:t> </a:t>
            </a:r>
            <a:r>
              <a:rPr lang="en-US" dirty="0" smtClean="0">
                <a:sym typeface="Symbol" pitchFamily="18" charset="2"/>
              </a:rPr>
              <a:t></a:t>
            </a:r>
            <a:r>
              <a:rPr lang="en-US" dirty="0" smtClean="0"/>
              <a:t> H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/>
              <a:t>+</a:t>
            </a:r>
            <a:r>
              <a:rPr lang="ru-RU" dirty="0"/>
              <a:t>СН</a:t>
            </a:r>
            <a:r>
              <a:rPr lang="ru-RU" baseline="-25000" dirty="0"/>
              <a:t>3</a:t>
            </a:r>
            <a:r>
              <a:rPr lang="ru-RU" dirty="0"/>
              <a:t>СОО</a:t>
            </a:r>
            <a:r>
              <a:rPr lang="ru-RU" baseline="30000" dirty="0"/>
              <a:t>−</a:t>
            </a:r>
          </a:p>
          <a:p>
            <a:pPr algn="ctr" eaLnBrk="1" hangingPunct="1"/>
            <a:r>
              <a:rPr lang="ru-RU" dirty="0" smtClean="0"/>
              <a:t>  </a:t>
            </a:r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en-US" dirty="0"/>
              <a:t>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OH</a:t>
            </a:r>
            <a:r>
              <a:rPr lang="ru-RU" baseline="30000" dirty="0" smtClean="0"/>
              <a:t>-</a:t>
            </a:r>
          </a:p>
          <a:p>
            <a:pPr eaLnBrk="1" hangingPunct="1"/>
            <a:r>
              <a:rPr lang="ru-RU" sz="1600" dirty="0" smtClean="0"/>
              <a:t>Константы равновесия</a:t>
            </a:r>
          </a:p>
          <a:p>
            <a:pPr eaLnBrk="1" hangingPunct="1"/>
            <a:r>
              <a:rPr lang="ru-RU" sz="1600" dirty="0" smtClean="0"/>
              <a:t>(</a:t>
            </a:r>
            <a:r>
              <a:rPr lang="ru-RU" sz="1600" dirty="0"/>
              <a:t>диссоциации):</a:t>
            </a:r>
          </a:p>
          <a:p>
            <a:pPr eaLnBrk="1" hangingPunct="1"/>
            <a:r>
              <a:rPr lang="ru-RU" dirty="0"/>
              <a:t> </a:t>
            </a:r>
          </a:p>
          <a:p>
            <a:pPr eaLnBrk="1" hangingPunct="1"/>
            <a:endParaRPr lang="ru-RU" dirty="0"/>
          </a:p>
        </p:txBody>
      </p:sp>
      <p:sp>
        <p:nvSpPr>
          <p:cNvPr id="1536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536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2836442"/>
              </p:ext>
            </p:extLst>
          </p:nvPr>
        </p:nvGraphicFramePr>
        <p:xfrm>
          <a:off x="3275856" y="6006214"/>
          <a:ext cx="2592288" cy="635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6" name="Формула" r:id="rId3" imgW="1828800" imgH="457200" progId="Equation.3">
                  <p:embed/>
                </p:oleObj>
              </mc:Choice>
              <mc:Fallback>
                <p:oleObj name="Формула" r:id="rId3" imgW="18288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6006214"/>
                        <a:ext cx="2592288" cy="635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7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467" name="Picture 10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481" y="4818913"/>
            <a:ext cx="1307320" cy="15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07955" y="6293685"/>
            <a:ext cx="1616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Й. </a:t>
            </a:r>
            <a:r>
              <a:rPr lang="ru-RU" dirty="0" err="1"/>
              <a:t>Брёнстед</a:t>
            </a:r>
            <a:endParaRPr lang="ru-RU" dirty="0"/>
          </a:p>
        </p:txBody>
      </p:sp>
      <p:pic>
        <p:nvPicPr>
          <p:cNvPr id="15469" name="Picture 10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993" y="4750006"/>
            <a:ext cx="1512168" cy="1555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742572" y="6370975"/>
            <a:ext cx="1075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Т. </a:t>
            </a:r>
            <a:r>
              <a:rPr lang="ru-RU" dirty="0" err="1" smtClean="0"/>
              <a:t>Лоури</a:t>
            </a:r>
            <a:endParaRPr lang="ru-RU" dirty="0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7929987"/>
              </p:ext>
            </p:extLst>
          </p:nvPr>
        </p:nvGraphicFramePr>
        <p:xfrm>
          <a:off x="179512" y="6120572"/>
          <a:ext cx="3095650" cy="7155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08" name="Формула" r:id="rId9" imgW="2616120" imgH="609480" progId="Equation.3">
                  <p:embed/>
                </p:oleObj>
              </mc:Choice>
              <mc:Fallback>
                <p:oleObj name="Формула" r:id="rId9" imgW="26161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6120572"/>
                        <a:ext cx="3095650" cy="7155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 dirty="0" smtClean="0"/>
              <a:t>       </a:t>
            </a:r>
            <a:r>
              <a:rPr lang="ru-RU" sz="2400" dirty="0" smtClean="0">
                <a:solidFill>
                  <a:srgbClr val="FF0000"/>
                </a:solidFill>
              </a:rPr>
              <a:t>!!!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Ограниченность </a:t>
            </a:r>
            <a:r>
              <a:rPr lang="ru-RU" sz="2000" b="1" dirty="0" err="1" smtClean="0">
                <a:solidFill>
                  <a:srgbClr val="FF0000"/>
                </a:solidFill>
              </a:rPr>
              <a:t>протолитической</a:t>
            </a:r>
            <a:r>
              <a:rPr lang="ru-RU" sz="2000" b="1" dirty="0" smtClean="0">
                <a:solidFill>
                  <a:srgbClr val="FF0000"/>
                </a:solidFill>
              </a:rPr>
              <a:t> теории: </a:t>
            </a:r>
          </a:p>
          <a:p>
            <a:pPr eaLnBrk="1" hangingPunct="1"/>
            <a:r>
              <a:rPr lang="ru-RU" sz="2000" b="1" dirty="0" smtClean="0"/>
              <a:t>1) </a:t>
            </a:r>
            <a:r>
              <a:rPr lang="ru-RU" sz="2000" dirty="0" smtClean="0"/>
              <a:t>понятие кислота связано только с отщеплением протона</a:t>
            </a:r>
          </a:p>
          <a:p>
            <a:pPr eaLnBrk="1" hangingPunct="1"/>
            <a:r>
              <a:rPr lang="ru-RU" sz="2000" dirty="0" smtClean="0"/>
              <a:t>2) </a:t>
            </a:r>
            <a:r>
              <a:rPr lang="en-US" sz="2000" dirty="0" smtClean="0"/>
              <a:t>BF</a:t>
            </a:r>
            <a:r>
              <a:rPr lang="en-US" sz="2000" baseline="-25000" dirty="0" smtClean="0"/>
              <a:t>3</a:t>
            </a:r>
            <a:r>
              <a:rPr lang="en-US" sz="2000" dirty="0"/>
              <a:t>, AlCl</a:t>
            </a:r>
            <a:r>
              <a:rPr lang="en-US" sz="2000" baseline="-25000" dirty="0"/>
              <a:t>3</a:t>
            </a:r>
            <a:r>
              <a:rPr lang="en-US" sz="2000" dirty="0"/>
              <a:t>, FeCl</a:t>
            </a:r>
            <a:r>
              <a:rPr lang="en-US" sz="2000" baseline="-25000" dirty="0"/>
              <a:t>3</a:t>
            </a:r>
            <a:r>
              <a:rPr lang="en-US" sz="2000" dirty="0"/>
              <a:t>, </a:t>
            </a:r>
            <a:r>
              <a:rPr lang="en-US" sz="2000" dirty="0" smtClean="0"/>
              <a:t>SnBr</a:t>
            </a:r>
            <a:r>
              <a:rPr lang="en-US" sz="2000" baseline="-25000" dirty="0" smtClean="0"/>
              <a:t>4</a:t>
            </a:r>
            <a:r>
              <a:rPr lang="ru-RU" sz="2000" baseline="-25000" dirty="0" smtClean="0"/>
              <a:t>           </a:t>
            </a:r>
            <a:r>
              <a:rPr lang="ru-RU" sz="2000" dirty="0" smtClean="0"/>
              <a:t>не способны присоединять или отщеплять Н</a:t>
            </a:r>
            <a:r>
              <a:rPr lang="ru-RU" sz="2000" baseline="30000" dirty="0" smtClean="0"/>
              <a:t>+</a:t>
            </a:r>
            <a:r>
              <a:rPr lang="ru-RU" sz="2000" dirty="0" smtClean="0"/>
              <a:t>, а в реакциях проявляют свойства кислот!!!</a:t>
            </a:r>
            <a:endParaRPr lang="ru-RU" sz="2000" dirty="0"/>
          </a:p>
          <a:p>
            <a:pPr eaLnBrk="1" hangingPunct="1"/>
            <a:r>
              <a:rPr lang="ru-RU" sz="2000" i="1" dirty="0" smtClean="0">
                <a:solidFill>
                  <a:srgbClr val="990000"/>
                </a:solidFill>
              </a:rPr>
              <a:t>т.е. </a:t>
            </a:r>
            <a:r>
              <a:rPr lang="ru-RU" sz="2000" i="1" dirty="0">
                <a:solidFill>
                  <a:schemeClr val="tx2"/>
                </a:solidFill>
              </a:rPr>
              <a:t>о</a:t>
            </a:r>
            <a:r>
              <a:rPr lang="ru-RU" sz="2000" i="1" dirty="0" smtClean="0">
                <a:solidFill>
                  <a:schemeClr val="tx2"/>
                </a:solidFill>
              </a:rPr>
              <a:t>бе </a:t>
            </a:r>
            <a:r>
              <a:rPr lang="ru-RU" sz="2000" i="1" dirty="0">
                <a:solidFill>
                  <a:schemeClr val="tx2"/>
                </a:solidFill>
              </a:rPr>
              <a:t>выше рассмотренные теории неприменимы к веществам, проявляющим функции кислоты, но не содержащие водород (галогениды некоторых металлов и пр.).</a:t>
            </a:r>
          </a:p>
          <a:p>
            <a:pPr eaLnBrk="1" hangingPunct="1"/>
            <a:r>
              <a:rPr lang="ru-RU" sz="2000" i="1" dirty="0" smtClean="0">
                <a:solidFill>
                  <a:schemeClr val="tx2"/>
                </a:solidFill>
              </a:rPr>
              <a:t>      Согласно </a:t>
            </a:r>
            <a:r>
              <a:rPr lang="ru-RU" sz="2000" i="1" dirty="0">
                <a:solidFill>
                  <a:schemeClr val="tx2"/>
                </a:solidFill>
              </a:rPr>
              <a:t>электронной теории кислот и оснований </a:t>
            </a:r>
            <a:r>
              <a:rPr lang="ru-RU" sz="2000" b="1" i="1" dirty="0" smtClean="0">
                <a:solidFill>
                  <a:srgbClr val="000099"/>
                </a:solidFill>
              </a:rPr>
              <a:t>Льюиса (1926 г):</a:t>
            </a:r>
            <a:endParaRPr lang="ru-RU" sz="2000" b="1" i="1" dirty="0">
              <a:solidFill>
                <a:srgbClr val="000099"/>
              </a:solidFill>
            </a:endParaRPr>
          </a:p>
          <a:p>
            <a:pPr eaLnBrk="1" hangingPunct="1"/>
            <a:r>
              <a:rPr lang="ru-RU" sz="2000" b="1" i="1" dirty="0">
                <a:solidFill>
                  <a:srgbClr val="990000"/>
                </a:solidFill>
              </a:rPr>
              <a:t>	</a:t>
            </a:r>
            <a:r>
              <a:rPr lang="ru-RU" sz="2000" b="1" i="1" dirty="0" smtClean="0">
                <a:solidFill>
                  <a:srgbClr val="990000"/>
                </a:solidFill>
              </a:rPr>
              <a:t>кислоты </a:t>
            </a:r>
            <a:r>
              <a:rPr lang="ru-RU" sz="2000" b="1" i="1" dirty="0">
                <a:solidFill>
                  <a:srgbClr val="990000"/>
                </a:solidFill>
              </a:rPr>
              <a:t>– </a:t>
            </a:r>
            <a:r>
              <a:rPr lang="ru-RU" sz="2000" dirty="0" smtClean="0">
                <a:solidFill>
                  <a:schemeClr val="tx2"/>
                </a:solidFill>
              </a:rPr>
              <a:t>акцепторы </a:t>
            </a:r>
            <a:r>
              <a:rPr lang="ru-RU" sz="2000" dirty="0">
                <a:solidFill>
                  <a:schemeClr val="tx2"/>
                </a:solidFill>
              </a:rPr>
              <a:t>электронных пар – </a:t>
            </a:r>
            <a:r>
              <a:rPr lang="ru-RU" sz="2400" b="1" i="1" dirty="0" err="1">
                <a:solidFill>
                  <a:srgbClr val="990000"/>
                </a:solidFill>
              </a:rPr>
              <a:t>электрофилы</a:t>
            </a:r>
            <a:r>
              <a:rPr lang="ru-RU" sz="2400" b="1" i="1" dirty="0">
                <a:solidFill>
                  <a:srgbClr val="990000"/>
                </a:solidFill>
              </a:rPr>
              <a:t> </a:t>
            </a:r>
            <a:r>
              <a:rPr lang="ru-RU" sz="2400" b="1" i="1" dirty="0" smtClean="0">
                <a:solidFill>
                  <a:srgbClr val="990000"/>
                </a:solidFill>
              </a:rPr>
              <a:t>–    </a:t>
            </a:r>
            <a:r>
              <a:rPr lang="ru-RU" sz="2000" dirty="0" smtClean="0"/>
              <a:t>в-</a:t>
            </a:r>
            <a:r>
              <a:rPr lang="ru-RU" sz="2000" dirty="0" err="1" smtClean="0"/>
              <a:t>ва</a:t>
            </a:r>
            <a:r>
              <a:rPr lang="ru-RU" sz="2000" dirty="0" smtClean="0"/>
              <a:t> (молекулы, ионы), </a:t>
            </a:r>
            <a:r>
              <a:rPr lang="ru-RU" sz="2000" dirty="0" err="1"/>
              <a:t>кот.им</a:t>
            </a:r>
            <a:r>
              <a:rPr lang="ru-RU" sz="2000" dirty="0"/>
              <a:t>. вакантную </a:t>
            </a:r>
            <a:r>
              <a:rPr lang="ru-RU" sz="2000" dirty="0" err="1"/>
              <a:t>орбиталь</a:t>
            </a:r>
            <a:r>
              <a:rPr lang="ru-RU" sz="2000" dirty="0">
                <a:solidFill>
                  <a:schemeClr val="tx2"/>
                </a:solidFill>
              </a:rPr>
              <a:t>(</a:t>
            </a:r>
            <a:r>
              <a:rPr lang="ru-RU" sz="2000" dirty="0">
                <a:solidFill>
                  <a:srgbClr val="990000"/>
                </a:solidFill>
              </a:rPr>
              <a:t>галогениды алюминия, бора и пр</a:t>
            </a:r>
            <a:r>
              <a:rPr lang="ru-RU" sz="2000" dirty="0">
                <a:solidFill>
                  <a:schemeClr val="tx2"/>
                </a:solidFill>
              </a:rPr>
              <a:t>., </a:t>
            </a:r>
            <a:r>
              <a:rPr lang="ru-RU" sz="2000" dirty="0">
                <a:solidFill>
                  <a:srgbClr val="990000"/>
                </a:solidFill>
              </a:rPr>
              <a:t>катионы</a:t>
            </a:r>
            <a:r>
              <a:rPr lang="ru-RU" sz="2000" dirty="0">
                <a:solidFill>
                  <a:schemeClr val="tx2"/>
                </a:solidFill>
              </a:rPr>
              <a:t>); </a:t>
            </a:r>
          </a:p>
          <a:p>
            <a:pPr eaLnBrk="1" hangingPunct="1"/>
            <a:r>
              <a:rPr lang="ru-RU" sz="2000" dirty="0">
                <a:solidFill>
                  <a:srgbClr val="003300"/>
                </a:solidFill>
              </a:rPr>
              <a:t>	</a:t>
            </a:r>
            <a:r>
              <a:rPr lang="ru-RU" sz="2000" b="1" i="1" dirty="0" smtClean="0">
                <a:solidFill>
                  <a:srgbClr val="C00000"/>
                </a:solidFill>
              </a:rPr>
              <a:t>основания</a:t>
            </a:r>
            <a:r>
              <a:rPr lang="ru-RU" sz="2000" b="1" i="1" dirty="0" smtClean="0">
                <a:solidFill>
                  <a:srgbClr val="003300"/>
                </a:solidFill>
              </a:rPr>
              <a:t> </a:t>
            </a:r>
            <a:r>
              <a:rPr lang="ru-RU" sz="2000" i="1" dirty="0">
                <a:solidFill>
                  <a:schemeClr val="tx2"/>
                </a:solidFill>
              </a:rPr>
              <a:t>–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доноры </a:t>
            </a:r>
            <a:r>
              <a:rPr lang="ru-RU" sz="2000" dirty="0">
                <a:solidFill>
                  <a:schemeClr val="tx2"/>
                </a:solidFill>
              </a:rPr>
              <a:t>электронных пар- </a:t>
            </a:r>
            <a:r>
              <a:rPr lang="ru-RU" sz="2400" b="1" i="1" dirty="0" err="1">
                <a:solidFill>
                  <a:srgbClr val="006600"/>
                </a:solidFill>
              </a:rPr>
              <a:t>нуклеофилы</a:t>
            </a:r>
            <a:r>
              <a:rPr lang="ru-RU" sz="2000" dirty="0">
                <a:solidFill>
                  <a:schemeClr val="tx2"/>
                </a:solidFill>
              </a:rPr>
              <a:t> – </a:t>
            </a:r>
            <a:r>
              <a:rPr lang="ru-RU" sz="2000" dirty="0" smtClean="0">
                <a:solidFill>
                  <a:schemeClr val="tx2"/>
                </a:solidFill>
              </a:rPr>
              <a:t>в-</a:t>
            </a:r>
            <a:r>
              <a:rPr lang="ru-RU" sz="2000" dirty="0" err="1" smtClean="0">
                <a:solidFill>
                  <a:schemeClr val="tx2"/>
                </a:solidFill>
              </a:rPr>
              <a:t>ва</a:t>
            </a:r>
            <a:r>
              <a:rPr lang="ru-RU" sz="2000" dirty="0">
                <a:solidFill>
                  <a:schemeClr val="tx2"/>
                </a:solidFill>
              </a:rPr>
              <a:t> </a:t>
            </a:r>
            <a:r>
              <a:rPr lang="ru-RU" sz="2000" dirty="0" smtClean="0">
                <a:solidFill>
                  <a:schemeClr val="tx2"/>
                </a:solidFill>
              </a:rPr>
              <a:t>(молекулы, ионы), </a:t>
            </a:r>
            <a:r>
              <a:rPr lang="ru-RU" sz="2000" dirty="0" err="1">
                <a:solidFill>
                  <a:schemeClr val="tx2"/>
                </a:solidFill>
              </a:rPr>
              <a:t>кот.им</a:t>
            </a:r>
            <a:r>
              <a:rPr lang="ru-RU" sz="2000" dirty="0">
                <a:solidFill>
                  <a:schemeClr val="tx2"/>
                </a:solidFill>
              </a:rPr>
              <a:t>. хоть 1пару вал. электронов (</a:t>
            </a:r>
            <a:r>
              <a:rPr lang="ru-RU" sz="2000" dirty="0">
                <a:solidFill>
                  <a:srgbClr val="006600"/>
                </a:solidFill>
              </a:rPr>
              <a:t>амины, галогенид-ионы и др</a:t>
            </a:r>
            <a:r>
              <a:rPr lang="ru-RU" sz="2000" dirty="0" smtClean="0">
                <a:solidFill>
                  <a:schemeClr val="tx2"/>
                </a:solidFill>
              </a:rPr>
              <a:t>.) способны отдавать по донорно-акцепторному механизму электронную пару для образования ковалентной связи</a:t>
            </a:r>
            <a:endParaRPr lang="ru-RU" sz="2000" dirty="0">
              <a:solidFill>
                <a:schemeClr val="tx2"/>
              </a:solidFill>
            </a:endParaRPr>
          </a:p>
          <a:p>
            <a:pPr eaLnBrk="1" hangingPunct="1"/>
            <a:r>
              <a:rPr lang="ru-RU" sz="2000" dirty="0">
                <a:solidFill>
                  <a:schemeClr val="tx2"/>
                </a:solidFill>
              </a:rPr>
              <a:t>	Взаимодействие между кислотой и основанием </a:t>
            </a:r>
            <a:r>
              <a:rPr lang="ru-RU" sz="2000" dirty="0" smtClean="0">
                <a:solidFill>
                  <a:schemeClr val="tx2"/>
                </a:solidFill>
              </a:rPr>
              <a:t>– </a:t>
            </a:r>
          </a:p>
          <a:p>
            <a:pPr eaLnBrk="1" hangingPunct="1"/>
            <a:r>
              <a:rPr lang="ru-RU" sz="2000" dirty="0" smtClean="0">
                <a:solidFill>
                  <a:schemeClr val="tx2"/>
                </a:solidFill>
              </a:rPr>
              <a:t>хим. </a:t>
            </a:r>
            <a:r>
              <a:rPr lang="ru-RU" sz="2000" dirty="0" smtClean="0">
                <a:solidFill>
                  <a:srgbClr val="000099"/>
                </a:solidFill>
              </a:rPr>
              <a:t>донорно-акцепторная </a:t>
            </a:r>
            <a:r>
              <a:rPr lang="ru-RU" sz="2000" dirty="0" smtClean="0">
                <a:solidFill>
                  <a:schemeClr val="tx2"/>
                </a:solidFill>
              </a:rPr>
              <a:t>связь </a:t>
            </a:r>
            <a:r>
              <a:rPr lang="ru-RU" sz="2000" dirty="0">
                <a:solidFill>
                  <a:schemeClr val="tx2"/>
                </a:solidFill>
              </a:rPr>
              <a:t>между реагирующими </a:t>
            </a:r>
            <a:endParaRPr lang="ru-RU" sz="2000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ru-RU" sz="2000" dirty="0" smtClean="0">
                <a:solidFill>
                  <a:schemeClr val="tx2"/>
                </a:solidFill>
              </a:rPr>
              <a:t>частицами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2862" y="4653136"/>
            <a:ext cx="1403365" cy="1631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72862" y="6304002"/>
            <a:ext cx="16239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Дж.Н.Льюис</a:t>
            </a:r>
            <a:endParaRPr lang="ru-RU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468875"/>
            <a:ext cx="3384376" cy="1148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075" y="5586306"/>
            <a:ext cx="477837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61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dirty="0">
                <a:solidFill>
                  <a:srgbClr val="990000"/>
                </a:solidFill>
              </a:rPr>
              <a:t>Расчет рН растворов</a:t>
            </a:r>
          </a:p>
          <a:p>
            <a:pPr eaLnBrk="1" hangingPunct="1"/>
            <a:r>
              <a:rPr lang="ru-RU" b="1" dirty="0"/>
              <a:t>	1. </a:t>
            </a:r>
            <a:r>
              <a:rPr lang="ru-RU" b="1" i="1" dirty="0">
                <a:solidFill>
                  <a:srgbClr val="000099"/>
                </a:solidFill>
              </a:rPr>
              <a:t>Сильные кислоты и основания</a:t>
            </a:r>
            <a:r>
              <a:rPr lang="ru-RU" b="1" dirty="0"/>
              <a:t> в растворе </a:t>
            </a:r>
            <a:r>
              <a:rPr lang="ru-RU" b="1" dirty="0" err="1"/>
              <a:t>диссоциируют</a:t>
            </a:r>
            <a:r>
              <a:rPr lang="ru-RU" b="1" dirty="0"/>
              <a:t> практически полностью, поэтому зная их концентрацию можно всегда рассчитать концентрацию ионов </a:t>
            </a:r>
            <a:r>
              <a:rPr lang="ru-RU" b="1" dirty="0">
                <a:solidFill>
                  <a:srgbClr val="000099"/>
                </a:solidFill>
              </a:rPr>
              <a:t>Н</a:t>
            </a:r>
            <a:r>
              <a:rPr lang="ru-RU" b="1" baseline="30000" dirty="0">
                <a:solidFill>
                  <a:srgbClr val="000099"/>
                </a:solidFill>
              </a:rPr>
              <a:t>+</a:t>
            </a:r>
            <a:r>
              <a:rPr lang="ru-RU" b="1" dirty="0"/>
              <a:t> и </a:t>
            </a:r>
            <a:r>
              <a:rPr lang="en-US" b="1" dirty="0">
                <a:solidFill>
                  <a:srgbClr val="000099"/>
                </a:solidFill>
              </a:rPr>
              <a:t>OH</a:t>
            </a:r>
            <a:r>
              <a:rPr lang="ru-RU" b="1" baseline="30000" dirty="0">
                <a:solidFill>
                  <a:srgbClr val="000099"/>
                </a:solidFill>
              </a:rPr>
              <a:t>-</a:t>
            </a:r>
            <a:r>
              <a:rPr lang="ru-RU" b="1" baseline="30000" dirty="0"/>
              <a:t>:</a:t>
            </a:r>
            <a:endParaRPr lang="en-US" b="1" baseline="30000" dirty="0"/>
          </a:p>
          <a:p>
            <a:pPr eaLnBrk="1" hangingPunct="1"/>
            <a:r>
              <a:rPr lang="ru-RU" b="1" dirty="0"/>
              <a:t>	 </a:t>
            </a:r>
            <a:r>
              <a:rPr lang="en-US" dirty="0"/>
              <a:t>HNO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 </a:t>
            </a:r>
            <a:r>
              <a:rPr lang="ru-RU" dirty="0"/>
              <a:t>Н</a:t>
            </a:r>
            <a:r>
              <a:rPr lang="en-US" baseline="30000" dirty="0"/>
              <a:t>+</a:t>
            </a:r>
            <a:r>
              <a:rPr lang="en-US" dirty="0"/>
              <a:t> +   NO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                               </a:t>
            </a:r>
            <a:r>
              <a:rPr lang="en-US" b="1" dirty="0"/>
              <a:t> </a:t>
            </a:r>
            <a:r>
              <a:rPr lang="en-US" dirty="0" err="1"/>
              <a:t>NaOH</a:t>
            </a:r>
            <a:r>
              <a:rPr lang="en-US" dirty="0"/>
              <a:t>  </a:t>
            </a:r>
            <a:r>
              <a:rPr lang="en-US" dirty="0">
                <a:sym typeface="Symbol" pitchFamily="18" charset="2"/>
              </a:rPr>
              <a:t>   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  OH</a:t>
            </a:r>
            <a:r>
              <a:rPr lang="en-US" baseline="30000" dirty="0"/>
              <a:t>-      </a:t>
            </a:r>
            <a:r>
              <a:rPr lang="en-US" b="1" dirty="0"/>
              <a:t>		 </a:t>
            </a:r>
            <a:r>
              <a:rPr lang="en-US" dirty="0"/>
              <a:t>0,1          0,1      0,</a:t>
            </a:r>
            <a:r>
              <a:rPr lang="ru-RU" dirty="0"/>
              <a:t>1</a:t>
            </a:r>
            <a:r>
              <a:rPr lang="en-US" dirty="0"/>
              <a:t>                                       0,1            0,1       0,1</a:t>
            </a:r>
            <a:endParaRPr lang="ru-RU" dirty="0"/>
          </a:p>
          <a:p>
            <a:pPr eaLnBrk="1" hangingPunct="1"/>
            <a:r>
              <a:rPr lang="ru-RU" b="1" dirty="0"/>
              <a:t>Поэтому:</a:t>
            </a:r>
          </a:p>
          <a:p>
            <a:pPr eaLnBrk="1" hangingPunct="1"/>
            <a:r>
              <a:rPr lang="ru-RU" b="1" dirty="0"/>
              <a:t>		    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Однако, это правомерно только для </a:t>
            </a:r>
            <a:r>
              <a:rPr lang="ru-RU" b="1" i="1" u="sng" dirty="0"/>
              <a:t>разбавленных</a:t>
            </a:r>
            <a:r>
              <a:rPr lang="ru-RU" b="1" dirty="0"/>
              <a:t> растворов</a:t>
            </a:r>
          </a:p>
          <a:p>
            <a:pPr eaLnBrk="1" hangingPunct="1"/>
            <a:r>
              <a:rPr lang="ru-RU" b="1" dirty="0"/>
              <a:t> (</a:t>
            </a:r>
            <a:r>
              <a:rPr lang="ru-RU" dirty="0"/>
              <a:t>10</a:t>
            </a:r>
            <a:r>
              <a:rPr lang="ru-RU" baseline="30000" dirty="0"/>
              <a:t>-2</a:t>
            </a:r>
            <a:r>
              <a:rPr lang="ru-RU" dirty="0">
                <a:sym typeface="Symbol" pitchFamily="18" charset="2"/>
              </a:rPr>
              <a:t></a:t>
            </a:r>
            <a:r>
              <a:rPr lang="ru-RU" dirty="0"/>
              <a:t>10</a:t>
            </a:r>
            <a:r>
              <a:rPr lang="ru-RU" baseline="30000" dirty="0"/>
              <a:t>-5</a:t>
            </a:r>
            <a:r>
              <a:rPr lang="ru-RU" dirty="0"/>
              <a:t> моль/л</a:t>
            </a:r>
            <a:r>
              <a:rPr lang="ru-RU" b="1" dirty="0"/>
              <a:t>) сильных электролитов.</a:t>
            </a:r>
          </a:p>
          <a:p>
            <a:pPr eaLnBrk="1" hangingPunct="1"/>
            <a:r>
              <a:rPr lang="ru-RU" b="1" dirty="0"/>
              <a:t>	Для </a:t>
            </a:r>
            <a:r>
              <a:rPr lang="ru-RU" b="1" u="sng" dirty="0"/>
              <a:t>концентрированных</a:t>
            </a:r>
            <a:r>
              <a:rPr lang="ru-RU" b="1" dirty="0"/>
              <a:t> растворов при расчетах рН и </a:t>
            </a:r>
            <a:r>
              <a:rPr lang="ru-RU" b="1" dirty="0" err="1"/>
              <a:t>рОН</a:t>
            </a:r>
            <a:r>
              <a:rPr lang="ru-RU" b="1" dirty="0"/>
              <a:t> следует использовать значения </a:t>
            </a:r>
            <a:r>
              <a:rPr lang="ru-RU" b="1" i="1" u="sng" dirty="0">
                <a:solidFill>
                  <a:srgbClr val="000099"/>
                </a:solidFill>
              </a:rPr>
              <a:t>активности</a:t>
            </a:r>
            <a:r>
              <a:rPr lang="ru-RU" b="1" dirty="0">
                <a:solidFill>
                  <a:srgbClr val="000099"/>
                </a:solidFill>
              </a:rPr>
              <a:t> (</a:t>
            </a:r>
            <a:r>
              <a:rPr lang="ru-RU" sz="2400" b="1" i="1" dirty="0">
                <a:solidFill>
                  <a:srgbClr val="000099"/>
                </a:solidFill>
                <a:sym typeface="Symbol" pitchFamily="18" charset="2"/>
              </a:rPr>
              <a:t>а</a:t>
            </a:r>
            <a:r>
              <a:rPr lang="ru-RU" dirty="0"/>
              <a:t> )</a:t>
            </a:r>
            <a:r>
              <a:rPr lang="ru-RU" b="1" dirty="0"/>
              <a:t>ионов Н</a:t>
            </a:r>
            <a:r>
              <a:rPr lang="ru-RU" b="1" baseline="30000" dirty="0"/>
              <a:t>+</a:t>
            </a:r>
            <a:r>
              <a:rPr lang="ru-RU" b="1" dirty="0"/>
              <a:t> и </a:t>
            </a:r>
            <a:r>
              <a:rPr lang="en-US" b="1" dirty="0"/>
              <a:t>OH</a:t>
            </a:r>
            <a:r>
              <a:rPr lang="ru-RU" b="1" baseline="30000" dirty="0"/>
              <a:t>-</a:t>
            </a:r>
            <a:r>
              <a:rPr lang="ru-RU" b="1" dirty="0"/>
              <a:t>:             ,                     :</a:t>
            </a:r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endParaRPr lang="en-US" b="1" dirty="0"/>
          </a:p>
          <a:p>
            <a:pPr eaLnBrk="1" hangingPunct="1"/>
            <a:r>
              <a:rPr lang="ru-RU" b="1" dirty="0"/>
              <a:t>                </a:t>
            </a:r>
            <a:endParaRPr lang="en-US" b="1" dirty="0"/>
          </a:p>
          <a:p>
            <a:pPr eaLnBrk="1" hangingPunct="1"/>
            <a:r>
              <a:rPr lang="en-US" b="1" dirty="0"/>
              <a:t>                         </a:t>
            </a:r>
            <a:r>
              <a:rPr lang="ru-RU" b="1" dirty="0"/>
              <a:t> и                  - коэффициенты активности</a:t>
            </a:r>
            <a:endParaRPr lang="en-US" b="1" dirty="0"/>
          </a:p>
          <a:p>
            <a:pPr eaLnBrk="1" hangingPunct="1"/>
            <a:r>
              <a:rPr lang="en-US" b="1" dirty="0"/>
              <a:t>	</a:t>
            </a:r>
            <a:r>
              <a:rPr lang="ru-RU" b="1" dirty="0"/>
              <a:t>Физический смысл </a:t>
            </a:r>
            <a:r>
              <a:rPr lang="ru-RU" sz="2400" b="1" dirty="0">
                <a:solidFill>
                  <a:srgbClr val="000099"/>
                </a:solidFill>
                <a:sym typeface="Symbol" pitchFamily="18" charset="2"/>
              </a:rPr>
              <a:t>а</a:t>
            </a:r>
            <a:r>
              <a:rPr lang="ru-RU" b="1" dirty="0"/>
              <a:t>: это </a:t>
            </a:r>
            <a:r>
              <a:rPr lang="ru-RU" b="1" dirty="0">
                <a:solidFill>
                  <a:srgbClr val="800000"/>
                </a:solidFill>
              </a:rPr>
              <a:t>реальная или эффективная</a:t>
            </a:r>
            <a:r>
              <a:rPr lang="ru-RU" dirty="0"/>
              <a:t> </a:t>
            </a:r>
            <a:r>
              <a:rPr lang="ru-RU" b="1" dirty="0"/>
              <a:t>концентрация.</a:t>
            </a:r>
          </a:p>
        </p:txBody>
      </p:sp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2" name="Object 3"/>
          <p:cNvGraphicFramePr>
            <a:graphicFrameLocks noChangeAspect="1"/>
          </p:cNvGraphicFramePr>
          <p:nvPr/>
        </p:nvGraphicFramePr>
        <p:xfrm>
          <a:off x="1619250" y="1844675"/>
          <a:ext cx="1712913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07" name="Формула" r:id="rId3" imgW="838200" imgH="279400" progId="Equation.3">
                  <p:embed/>
                </p:oleObj>
              </mc:Choice>
              <mc:Fallback>
                <p:oleObj name="Формула" r:id="rId3" imgW="838200" imgH="2794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844675"/>
                        <a:ext cx="1712913" cy="56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6"/>
          <p:cNvSpPr>
            <a:spLocks noChangeArrowheads="1"/>
          </p:cNvSpPr>
          <p:nvPr/>
        </p:nvSpPr>
        <p:spPr bwMode="auto">
          <a:xfrm>
            <a:off x="0" y="32908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4" name="Object 5"/>
          <p:cNvGraphicFramePr>
            <a:graphicFrameLocks noChangeAspect="1"/>
          </p:cNvGraphicFramePr>
          <p:nvPr/>
        </p:nvGraphicFramePr>
        <p:xfrm>
          <a:off x="5580063" y="1773238"/>
          <a:ext cx="1951037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08" name="Формула" r:id="rId5" imgW="1016000" imgH="279400" progId="Equation.3">
                  <p:embed/>
                </p:oleObj>
              </mc:Choice>
              <mc:Fallback>
                <p:oleObj name="Формула" r:id="rId5" imgW="10160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063" y="1773238"/>
                        <a:ext cx="1951037" cy="528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5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6" name="Object 7"/>
          <p:cNvGraphicFramePr>
            <a:graphicFrameLocks noChangeAspect="1"/>
          </p:cNvGraphicFramePr>
          <p:nvPr/>
        </p:nvGraphicFramePr>
        <p:xfrm>
          <a:off x="6659563" y="3429000"/>
          <a:ext cx="6048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09" name="Формула" r:id="rId7" imgW="266469" imgH="241091" progId="Equation.3">
                  <p:embed/>
                </p:oleObj>
              </mc:Choice>
              <mc:Fallback>
                <p:oleObj name="Формула" r:id="rId7" imgW="266469" imgH="241091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9563" y="3429000"/>
                        <a:ext cx="6048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3312256"/>
              </p:ext>
            </p:extLst>
          </p:nvPr>
        </p:nvGraphicFramePr>
        <p:xfrm>
          <a:off x="7812088" y="3429000"/>
          <a:ext cx="719137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0" name="Формула" r:id="rId9" imgW="317160" imgH="241200" progId="Equation.3">
                  <p:embed/>
                </p:oleObj>
              </mc:Choice>
              <mc:Fallback>
                <p:oleObj name="Формула" r:id="rId9" imgW="317160" imgH="2412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3429000"/>
                        <a:ext cx="719137" cy="531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9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0" name="Object 11"/>
          <p:cNvGraphicFramePr>
            <a:graphicFrameLocks noChangeAspect="1"/>
          </p:cNvGraphicFramePr>
          <p:nvPr/>
        </p:nvGraphicFramePr>
        <p:xfrm>
          <a:off x="2843213" y="4076700"/>
          <a:ext cx="361315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1" name="Формула" r:id="rId11" imgW="2387600" imgH="355600" progId="Equation.3">
                  <p:embed/>
                </p:oleObj>
              </mc:Choice>
              <mc:Fallback>
                <p:oleObj name="Формула" r:id="rId11" imgW="2387600" imgH="35560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4076700"/>
                        <a:ext cx="3613150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1" name="Rectangle 14"/>
          <p:cNvSpPr>
            <a:spLocks noChangeArrowheads="1"/>
          </p:cNvSpPr>
          <p:nvPr/>
        </p:nvSpPr>
        <p:spPr bwMode="auto">
          <a:xfrm>
            <a:off x="0" y="32527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2" name="Object 13"/>
          <p:cNvGraphicFramePr>
            <a:graphicFrameLocks noChangeAspect="1"/>
          </p:cNvGraphicFramePr>
          <p:nvPr/>
        </p:nvGraphicFramePr>
        <p:xfrm>
          <a:off x="2555875" y="5013325"/>
          <a:ext cx="4448175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2" name="Формула" r:id="rId13" imgW="2946400" imgH="355600" progId="Equation.3">
                  <p:embed/>
                </p:oleObj>
              </mc:Choice>
              <mc:Fallback>
                <p:oleObj name="Формула" r:id="rId13" imgW="2946400" imgH="3556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5013325"/>
                        <a:ext cx="4448175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3" name="Rectangle 16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4" name="Object 15"/>
          <p:cNvGraphicFramePr>
            <a:graphicFrameLocks noChangeAspect="1"/>
          </p:cNvGraphicFramePr>
          <p:nvPr/>
        </p:nvGraphicFramePr>
        <p:xfrm>
          <a:off x="900113" y="5734050"/>
          <a:ext cx="587375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3" name="Формула" r:id="rId15" imgW="266469" imgH="241091" progId="Equation.3">
                  <p:embed/>
                </p:oleObj>
              </mc:Choice>
              <mc:Fallback>
                <p:oleObj name="Формула" r:id="rId15" imgW="266469" imgH="241091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5734050"/>
                        <a:ext cx="587375" cy="52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7426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8969319"/>
              </p:ext>
            </p:extLst>
          </p:nvPr>
        </p:nvGraphicFramePr>
        <p:xfrm>
          <a:off x="2123728" y="5805264"/>
          <a:ext cx="684212" cy="520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314" name="Формула" r:id="rId17" imgW="317225" imgH="241091" progId="Equation.3">
                  <p:embed/>
                </p:oleObj>
              </mc:Choice>
              <mc:Fallback>
                <p:oleObj name="Формула" r:id="rId17" imgW="317225" imgH="241091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23728" y="5805264"/>
                        <a:ext cx="684212" cy="520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478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 smtClean="0"/>
              <a:t>	Существуют взаимодействия между ионами.</a:t>
            </a:r>
            <a:r>
              <a:rPr lang="ru-RU" b="1" dirty="0"/>
              <a:t> </a:t>
            </a:r>
            <a:r>
              <a:rPr lang="ru-RU" b="1" dirty="0" smtClean="0"/>
              <a:t>Общая </a:t>
            </a:r>
            <a:r>
              <a:rPr lang="ru-RU" b="1" dirty="0"/>
              <a:t>интенсивность </a:t>
            </a:r>
            <a:r>
              <a:rPr lang="ru-RU" b="1" dirty="0" err="1"/>
              <a:t>межионных</a:t>
            </a:r>
            <a:r>
              <a:rPr lang="ru-RU" b="1" dirty="0"/>
              <a:t> взаимодействий характеризуется ионной силой раствора (</a:t>
            </a:r>
            <a:r>
              <a:rPr lang="en-US" b="1" dirty="0"/>
              <a:t>I</a:t>
            </a:r>
            <a:r>
              <a:rPr lang="ru-RU" b="1" dirty="0"/>
              <a:t>):</a:t>
            </a:r>
          </a:p>
          <a:p>
            <a:pPr eaLnBrk="1" hangingPunct="1"/>
            <a:r>
              <a:rPr lang="ru-RU" b="1" dirty="0"/>
              <a:t>	                                     </a:t>
            </a:r>
            <a:r>
              <a:rPr lang="ru-RU" sz="2400" b="1" dirty="0"/>
              <a:t> </a:t>
            </a:r>
            <a:r>
              <a:rPr lang="uk-UA" sz="2400" b="1" dirty="0"/>
              <a:t>І</a:t>
            </a:r>
            <a:r>
              <a:rPr lang="uk-UA" b="1" dirty="0"/>
              <a:t> =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</a:p>
          <a:p>
            <a:pPr eaLnBrk="1" hangingPunct="1"/>
            <a:r>
              <a:rPr lang="ru-RU" b="1" dirty="0"/>
              <a:t>	</a:t>
            </a:r>
            <a:r>
              <a:rPr lang="en-US" b="1" i="1" dirty="0" err="1"/>
              <a:t>C</a:t>
            </a:r>
            <a:r>
              <a:rPr lang="en-US" b="1" i="1" baseline="-25000" dirty="0" err="1"/>
              <a:t>i</a:t>
            </a:r>
            <a:r>
              <a:rPr lang="ru-RU" b="1" dirty="0"/>
              <a:t> и </a:t>
            </a:r>
            <a:r>
              <a:rPr lang="en-US" b="1" i="1" dirty="0" err="1"/>
              <a:t>Z</a:t>
            </a:r>
            <a:r>
              <a:rPr lang="en-US" b="1" i="1" baseline="-25000" dirty="0" err="1"/>
              <a:t>i</a:t>
            </a:r>
            <a:r>
              <a:rPr lang="ru-RU" b="1" baseline="-25000" dirty="0"/>
              <a:t> </a:t>
            </a:r>
            <a:r>
              <a:rPr lang="ru-RU" b="1" dirty="0"/>
              <a:t>– концентрация и заряд иона в электролите.</a:t>
            </a:r>
          </a:p>
          <a:p>
            <a:pPr eaLnBrk="1" hangingPunct="1"/>
            <a:r>
              <a:rPr lang="ru-RU" b="1" dirty="0">
                <a:solidFill>
                  <a:srgbClr val="800000"/>
                </a:solidFill>
              </a:rPr>
              <a:t>	Ионная сила плазмы крови человека близка к 0,15 моль/л !!!</a:t>
            </a:r>
            <a:endParaRPr lang="ru-RU" b="1" dirty="0"/>
          </a:p>
          <a:p>
            <a:pPr eaLnBrk="1" hangingPunct="1"/>
            <a:r>
              <a:rPr lang="ru-RU" b="1" dirty="0"/>
              <a:t>	Согласно теории Дебая – Хюккеля, (</a:t>
            </a:r>
            <a:r>
              <a:rPr lang="ru-RU" dirty="0"/>
              <a:t>если суммарная концентрация ионов в водном растворе не превышает 0,01 моль/л):</a:t>
            </a:r>
          </a:p>
          <a:p>
            <a:pPr algn="ctr" eaLnBrk="1" hangingPunct="1"/>
            <a:r>
              <a:rPr lang="ru-RU" sz="2400" dirty="0">
                <a:sym typeface="Symbol" pitchFamily="18" charset="2"/>
              </a:rPr>
              <a:t></a:t>
            </a:r>
            <a:r>
              <a:rPr lang="ru-RU" sz="2000" dirty="0"/>
              <a:t>± = -0,5∙(</a:t>
            </a:r>
            <a:r>
              <a:rPr lang="en-US" sz="2000" dirty="0"/>
              <a:t>Z</a:t>
            </a:r>
            <a:r>
              <a:rPr lang="ru-RU" sz="2000" baseline="30000" dirty="0"/>
              <a:t>2</a:t>
            </a:r>
            <a:r>
              <a:rPr lang="ru-RU" sz="2000" dirty="0"/>
              <a:t>)</a:t>
            </a:r>
            <a:r>
              <a:rPr lang="ru-RU" sz="2000" b="1" dirty="0"/>
              <a:t> ∙ </a:t>
            </a:r>
            <a:endParaRPr lang="en-US" sz="2000" b="1" dirty="0"/>
          </a:p>
          <a:p>
            <a:pPr eaLnBrk="1" hangingPunct="1"/>
            <a:r>
              <a:rPr lang="ru-RU" b="1" dirty="0"/>
              <a:t>	</a:t>
            </a:r>
            <a:r>
              <a:rPr lang="en-US" b="1" dirty="0"/>
              <a:t>Z</a:t>
            </a:r>
            <a:r>
              <a:rPr lang="ru-RU" b="1" dirty="0"/>
              <a:t> – величины зарядов ионов без учета знака </a:t>
            </a:r>
            <a:endParaRPr lang="en-US" b="1" i="1" dirty="0"/>
          </a:p>
          <a:p>
            <a:pPr eaLnBrk="1" hangingPunct="1"/>
            <a:r>
              <a:rPr lang="ru-RU" b="1" dirty="0"/>
              <a:t>	Ионную силу раствора нужно всегда учитывать,  особенно в биологических экспериментах, т.к. </a:t>
            </a:r>
            <a:r>
              <a:rPr lang="ru-RU" b="1" dirty="0" smtClean="0"/>
              <a:t>эта </a:t>
            </a:r>
            <a:r>
              <a:rPr lang="ru-RU" b="1" dirty="0"/>
              <a:t>характеристика показывает суммарный электростатический вклад всех ионов. 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	</a:t>
            </a:r>
            <a:r>
              <a:rPr lang="ru-RU" b="1" dirty="0" smtClean="0">
                <a:solidFill>
                  <a:srgbClr val="000099"/>
                </a:solidFill>
              </a:rPr>
              <a:t>2.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000099"/>
                </a:solidFill>
              </a:rPr>
              <a:t>Слабые кислоты и основания.</a:t>
            </a:r>
          </a:p>
          <a:p>
            <a:pPr eaLnBrk="1" hangingPunct="1"/>
            <a:r>
              <a:rPr lang="ru-RU" b="1" dirty="0" smtClean="0">
                <a:solidFill>
                  <a:srgbClr val="000099"/>
                </a:solidFill>
              </a:rPr>
              <a:t>	</a:t>
            </a:r>
            <a:r>
              <a:rPr lang="ru-RU" b="1" dirty="0" smtClean="0"/>
              <a:t>Для вычисления концентрации  ионов Н</a:t>
            </a:r>
            <a:r>
              <a:rPr lang="ru-RU" b="1" baseline="30000" dirty="0" smtClean="0"/>
              <a:t>+</a:t>
            </a:r>
            <a:r>
              <a:rPr lang="ru-RU" b="1" dirty="0" smtClean="0"/>
              <a:t> и </a:t>
            </a:r>
            <a:r>
              <a:rPr lang="en-US" b="1" dirty="0" smtClean="0"/>
              <a:t>OH</a:t>
            </a:r>
            <a:r>
              <a:rPr lang="ru-RU" b="1" baseline="30000" dirty="0" smtClean="0"/>
              <a:t>-</a:t>
            </a:r>
            <a:r>
              <a:rPr lang="ru-RU" b="1" dirty="0" smtClean="0"/>
              <a:t> в растворах слабых кислот и оснований используют </a:t>
            </a:r>
            <a:r>
              <a:rPr lang="ru-RU" sz="2400" b="1" dirty="0" smtClean="0">
                <a:solidFill>
                  <a:srgbClr val="000099"/>
                </a:solidFill>
                <a:sym typeface="Symbol" pitchFamily="18" charset="2"/>
              </a:rPr>
              <a:t></a:t>
            </a:r>
            <a:r>
              <a:rPr lang="ru-RU" sz="2400" b="1" dirty="0" smtClean="0">
                <a:solidFill>
                  <a:srgbClr val="000099"/>
                </a:solidFill>
              </a:rPr>
              <a:t> </a:t>
            </a:r>
            <a:r>
              <a:rPr lang="ru-RU" b="1" dirty="0" smtClean="0"/>
              <a:t>- степень диссоциации:</a:t>
            </a:r>
          </a:p>
          <a:p>
            <a:pPr algn="ctr" eaLnBrk="1" hangingPunct="1"/>
            <a:r>
              <a:rPr lang="ru-RU" dirty="0" smtClean="0"/>
              <a:t>СН</a:t>
            </a:r>
            <a:r>
              <a:rPr lang="ru-RU" baseline="-25000" dirty="0" smtClean="0"/>
              <a:t>3</a:t>
            </a:r>
            <a:r>
              <a:rPr lang="ru-RU" dirty="0" smtClean="0"/>
              <a:t>СООН </a:t>
            </a:r>
            <a:r>
              <a:rPr lang="ru-RU" dirty="0" smtClean="0">
                <a:sym typeface="Symbol" pitchFamily="18" charset="2"/>
              </a:rPr>
              <a:t></a:t>
            </a:r>
            <a:r>
              <a:rPr lang="ru-RU" dirty="0" smtClean="0"/>
              <a:t> СН</a:t>
            </a:r>
            <a:r>
              <a:rPr lang="ru-RU" baseline="-25000" dirty="0" smtClean="0"/>
              <a:t>3</a:t>
            </a:r>
            <a:r>
              <a:rPr lang="ru-RU" dirty="0" smtClean="0"/>
              <a:t>СОО</a:t>
            </a:r>
            <a:r>
              <a:rPr lang="ru-RU" baseline="30000" dirty="0" smtClean="0"/>
              <a:t>-</a:t>
            </a:r>
            <a:r>
              <a:rPr lang="ru-RU" dirty="0" smtClean="0"/>
              <a:t> + Н</a:t>
            </a:r>
            <a:r>
              <a:rPr lang="ru-RU" baseline="30000" dirty="0" smtClean="0"/>
              <a:t>+</a:t>
            </a:r>
          </a:p>
          <a:p>
            <a:pPr eaLnBrk="1" hangingPunct="1"/>
            <a:r>
              <a:rPr lang="ru-RU" b="1" dirty="0" smtClean="0"/>
              <a:t>                                                   </a:t>
            </a:r>
            <a:r>
              <a:rPr lang="ru-RU" dirty="0" smtClean="0"/>
              <a:t>0,1                0,1∙</a:t>
            </a:r>
            <a:r>
              <a:rPr lang="ru-RU" dirty="0" smtClean="0">
                <a:sym typeface="Symbol" pitchFamily="18" charset="2"/>
              </a:rPr>
              <a:t></a:t>
            </a:r>
            <a:r>
              <a:rPr lang="ru-RU" dirty="0" smtClean="0"/>
              <a:t>         0,1∙</a:t>
            </a:r>
            <a:r>
              <a:rPr lang="ru-RU" dirty="0" smtClean="0">
                <a:sym typeface="Symbol" pitchFamily="18" charset="2"/>
              </a:rPr>
              <a:t></a:t>
            </a:r>
          </a:p>
          <a:p>
            <a:pPr eaLnBrk="1" hangingPunct="1"/>
            <a:r>
              <a:rPr lang="ru-RU" b="1" dirty="0" smtClean="0">
                <a:sym typeface="Symbol" pitchFamily="18" charset="2"/>
              </a:rPr>
              <a:t>	Согласно</a:t>
            </a:r>
            <a:r>
              <a:rPr lang="ru-RU" b="1" dirty="0" smtClean="0"/>
              <a:t> закону разведения </a:t>
            </a:r>
            <a:r>
              <a:rPr lang="ru-RU" b="1" dirty="0" err="1" smtClean="0">
                <a:solidFill>
                  <a:srgbClr val="000099"/>
                </a:solidFill>
              </a:rPr>
              <a:t>Оствальда</a:t>
            </a:r>
            <a:r>
              <a:rPr lang="ru-RU" b="1" dirty="0" smtClean="0">
                <a:solidFill>
                  <a:srgbClr val="000099"/>
                </a:solidFill>
              </a:rPr>
              <a:t>:</a:t>
            </a:r>
          </a:p>
          <a:p>
            <a:pPr algn="ctr" eaLnBrk="1" hangingPunct="1"/>
            <a:r>
              <a:rPr lang="ru-RU" sz="2400" dirty="0" err="1" smtClean="0"/>
              <a:t>К</a:t>
            </a:r>
            <a:r>
              <a:rPr lang="ru-RU" sz="2400" baseline="-25000" dirty="0" err="1" smtClean="0"/>
              <a:t>дисс</a:t>
            </a:r>
            <a:r>
              <a:rPr lang="ru-RU" sz="2400" dirty="0" smtClean="0"/>
              <a:t>. = С ∙ </a:t>
            </a:r>
            <a:r>
              <a:rPr lang="ru-RU" sz="2400" dirty="0" smtClean="0">
                <a:sym typeface="Symbol" pitchFamily="18" charset="2"/>
              </a:rPr>
              <a:t></a:t>
            </a:r>
            <a:r>
              <a:rPr lang="ru-RU" sz="2400" baseline="30000" dirty="0" smtClean="0"/>
              <a:t>2</a:t>
            </a:r>
            <a:r>
              <a:rPr lang="ru-RU" sz="2400" dirty="0" smtClean="0"/>
              <a:t> </a:t>
            </a:r>
          </a:p>
          <a:p>
            <a:pPr algn="ctr" eaLnBrk="1" hangingPunct="1"/>
            <a:r>
              <a:rPr lang="ru-RU" b="1" dirty="0" smtClean="0"/>
              <a:t> </a:t>
            </a:r>
          </a:p>
          <a:p>
            <a:pPr algn="ctr" eaLnBrk="1" hangingPunct="1"/>
            <a:r>
              <a:rPr lang="ru-RU" b="1" dirty="0" smtClean="0"/>
              <a:t>	                                       </a:t>
            </a:r>
            <a:r>
              <a:rPr lang="ru-RU" sz="2400" dirty="0" smtClean="0">
                <a:sym typeface="Symbol" pitchFamily="18" charset="2"/>
              </a:rPr>
              <a:t></a:t>
            </a:r>
            <a:r>
              <a:rPr lang="ru-RU" sz="2400" dirty="0" smtClean="0"/>
              <a:t> </a:t>
            </a:r>
            <a:r>
              <a:rPr lang="ru-RU" dirty="0" smtClean="0"/>
              <a:t>=</a:t>
            </a:r>
            <a:r>
              <a:rPr lang="ru-RU" b="1" dirty="0" smtClean="0"/>
              <a:t>                                                  			</a:t>
            </a:r>
            <a:endParaRPr lang="ru-RU" b="1" dirty="0"/>
          </a:p>
        </p:txBody>
      </p:sp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6" name="Object 3"/>
          <p:cNvGraphicFramePr>
            <a:graphicFrameLocks noChangeAspect="1"/>
          </p:cNvGraphicFramePr>
          <p:nvPr/>
        </p:nvGraphicFramePr>
        <p:xfrm>
          <a:off x="5435600" y="2276475"/>
          <a:ext cx="400050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72" name="Формула" r:id="rId3" imgW="241091" imgH="215713" progId="Equation.3">
                  <p:embed/>
                </p:oleObj>
              </mc:Choice>
              <mc:Fallback>
                <p:oleObj name="Формула" r:id="rId3" imgW="241091" imgH="21571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2276475"/>
                        <a:ext cx="400050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38" name="Object 5"/>
          <p:cNvGraphicFramePr>
            <a:graphicFrameLocks noChangeAspect="1"/>
          </p:cNvGraphicFramePr>
          <p:nvPr/>
        </p:nvGraphicFramePr>
        <p:xfrm>
          <a:off x="3779838" y="404813"/>
          <a:ext cx="1263650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73" name="Формула" r:id="rId5" imgW="672808" imgH="393529" progId="Equation.3">
                  <p:embed/>
                </p:oleObj>
              </mc:Choice>
              <mc:Fallback>
                <p:oleObj name="Формула" r:id="rId5" imgW="672808" imgH="39352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404813"/>
                        <a:ext cx="1263650" cy="720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4572000" y="6165850"/>
          <a:ext cx="860425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774" name="Формула" r:id="rId7" imgW="520474" imgH="444307" progId="Equation.3">
                  <p:embed/>
                </p:oleObj>
              </mc:Choice>
              <mc:Fallback>
                <p:oleObj name="Формула" r:id="rId7" imgW="520474" imgH="444307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6165850"/>
                        <a:ext cx="860425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184473" y="2723822"/>
            <a:ext cx="3978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!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458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68141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 smtClean="0"/>
                  <a:t> </a:t>
                </a:r>
              </a:p>
              <a:p>
                <a:pPr>
                  <a:lnSpc>
                    <a:spcPct val="150000"/>
                  </a:lnSpc>
                  <a:spcAft>
                    <a:spcPts val="0"/>
                  </a:spcAft>
                </a:pPr>
                <a:r>
                  <a:rPr lang="ru-RU" b="1" dirty="0" smtClean="0"/>
                  <a:t>тогда</a:t>
                </a:r>
                <a:r>
                  <a:rPr lang="ru-RU" dirty="0" smtClean="0"/>
                  <a:t> </a:t>
                </a:r>
                <a:r>
                  <a:rPr lang="ru-RU" sz="4000" b="1" dirty="0">
                    <a:solidFill>
                      <a:srgbClr val="990000"/>
                    </a:solidFill>
                  </a:rPr>
                  <a:t> </a:t>
                </a:r>
                <a:r>
                  <a:rPr lang="ru-RU" sz="4000" b="1" dirty="0" smtClean="0">
                    <a:solidFill>
                      <a:srgbClr val="990000"/>
                    </a:solidFill>
                  </a:rPr>
                  <a:t>                   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  <a:ea typeface="Calibri"/>
                        <a:cs typeface="Times New Roman"/>
                      </a:rPr>
                      <m:t>рН=−</m:t>
                    </m:r>
                    <m:func>
                      <m:func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Calibri"/>
                            <a:cs typeface="Times New Roman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effectLst/>
                            <a:latin typeface="Cambria Math"/>
                            <a:ea typeface="Calibri"/>
                            <a:cs typeface="Times New Roman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Calibri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effectLst/>
                                <a:latin typeface="Cambria Math"/>
                                <a:ea typeface="Calibri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 </m:t>
                    </m:r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effectLst/>
                                <a:latin typeface="Cambria Math" panose="02040503050406030204" pitchFamily="18" charset="0"/>
                                <a:ea typeface="Times New Roman"/>
                                <a:cs typeface="Times New Roman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/>
                                <a:ea typeface="Times New Roman"/>
                                <a:cs typeface="Times New Roman"/>
                              </a:rPr>
                              <m:t>𝑎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>
                    <a:effectLst/>
                    <a:latin typeface="Times New Roman"/>
                    <a:ea typeface="Times New Roman"/>
                    <a:cs typeface="Times New Roman"/>
                  </a:rPr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  <m:r>
                      <a:rPr lang="ru-RU" sz="2000" i="1">
                        <a:effectLst/>
                        <a:latin typeface="Cambria Math"/>
                        <a:ea typeface="Times New Roman"/>
                        <a:cs typeface="Times New Roman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fPr>
                      <m:num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effectLst/>
                        <a:latin typeface="Cambria Math"/>
                        <a:ea typeface="Times New Roman"/>
                        <a:cs typeface="Times New Roman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effectLst/>
                            <a:latin typeface="Cambria Math" panose="02040503050406030204" pitchFamily="18" charset="0"/>
                            <a:ea typeface="Times New Roman"/>
                            <a:cs typeface="Times New Roman"/>
                          </a:rPr>
                        </m:ctrlPr>
                      </m:sSubPr>
                      <m:e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effectLst/>
                            <a:latin typeface="Cambria Math"/>
                            <a:ea typeface="Times New Roman"/>
                            <a:cs typeface="Times New Roman"/>
                          </a:rPr>
                          <m:t>𝑎</m:t>
                        </m:r>
                      </m:sub>
                    </m:sSub>
                  </m:oMath>
                </a14:m>
                <a:endParaRPr lang="ru-RU" sz="40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eaLnBrk="1" hangingPunct="1"/>
                <a14:m>
                  <m:oMath xmlns:m="http://schemas.openxmlformats.org/officeDocument/2006/math">
                    <m:r>
                      <a:rPr lang="ru-RU" sz="2000" b="0" i="1" smtClean="0">
                        <a:latin typeface="Cambria Math"/>
                      </a:rPr>
                      <m:t>                                                              </m:t>
                    </m:r>
                    <m:r>
                      <a:rPr lang="ru-RU" sz="2000" i="1">
                        <a:latin typeface="Cambria Math"/>
                      </a:rPr>
                      <m:t>р</m:t>
                    </m:r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O</m:t>
                    </m:r>
                    <m:r>
                      <a:rPr lang="ru-RU" sz="2000" i="1">
                        <a:latin typeface="Cambria Math"/>
                      </a:rPr>
                      <m:t>Н=−</m:t>
                    </m:r>
                    <m:func>
                      <m:func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>
                            <a:latin typeface="Cambria Math"/>
                          </a:rPr>
                          <m:t>lg</m:t>
                        </m:r>
                      </m:fName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ru-RU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func>
                    <m:r>
                      <a:rPr lang="en-US" sz="2000" i="1">
                        <a:latin typeface="Cambria Math"/>
                      </a:rPr>
                      <m:t> </m:t>
                    </m:r>
                    <m:r>
                      <a:rPr lang="ru-RU" sz="2000" i="1">
                        <a:latin typeface="Cambria Math"/>
                      </a:rPr>
                      <m:t>∙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/>
                          </a:rPr>
                          <m:t>𝛼</m:t>
                        </m:r>
                      </m:e>
                      <m:sub>
                        <m:r>
                          <a:rPr lang="en-US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= −</m:t>
                    </m:r>
                    <m:r>
                      <m:rPr>
                        <m:sty m:val="p"/>
                      </m:rPr>
                      <a:rPr lang="en-US" sz="2000">
                        <a:latin typeface="Cambria Math"/>
                      </a:rPr>
                      <m:t>lg</m:t>
                    </m:r>
                    <m:rad>
                      <m:radPr>
                        <m:degHide m:val="on"/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𝐾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ru-RU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/>
                              </a:rPr>
                              <m:t>𝐶</m:t>
                            </m:r>
                          </m:e>
                          <m:sub>
                            <m:r>
                              <a:rPr lang="en-US" sz="2000" i="1">
                                <a:latin typeface="Cambria Math"/>
                              </a:rPr>
                              <m:t>𝑏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sz="2000" i="1" dirty="0"/>
                  <a:t>=</a:t>
                </a:r>
                <a14:m>
                  <m:oMath xmlns:m="http://schemas.openxmlformats.org/officeDocument/2006/math"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  <m:r>
                      <a:rPr lang="ru-RU" sz="2000" i="1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0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000" i="1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ru-RU" sz="2000">
                        <a:latin typeface="Cambria Math"/>
                      </a:rPr>
                      <m:t>lg</m:t>
                    </m:r>
                    <m:sSub>
                      <m:sSubPr>
                        <m:ctrlPr>
                          <a:rPr lang="ru-R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ru-RU" sz="2000" i="1">
                            <a:latin typeface="Cambria Math"/>
                          </a:rPr>
                          <m:t>𝑏</m:t>
                        </m:r>
                      </m:sub>
                    </m:sSub>
                  </m:oMath>
                </a14:m>
                <a:endParaRPr lang="ru-RU" sz="4000" b="1" dirty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400" b="1" dirty="0" smtClean="0">
                    <a:solidFill>
                      <a:srgbClr val="990000"/>
                    </a:solidFill>
                  </a:rPr>
                  <a:t>                                                              </a:t>
                </a:r>
                <a:r>
                  <a:rPr lang="ru-RU" sz="2000" dirty="0" smtClean="0"/>
                  <a:t>рН=14-рОН</a:t>
                </a:r>
                <a:endParaRPr lang="ru-RU" sz="2000" dirty="0"/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>
                    <a:solidFill>
                      <a:srgbClr val="000099"/>
                    </a:solidFill>
                  </a:rPr>
                  <a:t>3. Соли.</a:t>
                </a:r>
                <a:r>
                  <a:rPr lang="ru-RU" b="1" dirty="0"/>
                  <a:t> </a:t>
                </a:r>
              </a:p>
              <a:p>
                <a:pPr eaLnBrk="1" hangingPunct="1"/>
                <a:r>
                  <a:rPr lang="ru-RU" b="1" dirty="0"/>
                  <a:t>	Нарушение равновесия ионизации воды (</a:t>
                </a:r>
                <a:r>
                  <a:rPr lang="ru-RU" dirty="0"/>
                  <a:t>и</a:t>
                </a:r>
                <a:r>
                  <a:rPr lang="ru-RU" b="1" dirty="0"/>
                  <a:t> </a:t>
                </a:r>
                <a:r>
                  <a:rPr lang="ru-RU" dirty="0"/>
                  <a:t>сдвиг ионного равновесия воды (рН</a:t>
                </a:r>
                <a:r>
                  <a:rPr lang="ru-RU" b="1" dirty="0"/>
                  <a:t>)</a:t>
                </a:r>
                <a:r>
                  <a:rPr lang="ru-RU" dirty="0"/>
                  <a:t> </a:t>
                </a:r>
                <a:r>
                  <a:rPr lang="ru-RU" b="1" dirty="0"/>
                  <a:t>может происходить не только при растворении в ней кислот и оснований, но и некоторых </a:t>
                </a:r>
                <a:r>
                  <a:rPr lang="ru-RU" b="1" dirty="0">
                    <a:solidFill>
                      <a:srgbClr val="000099"/>
                    </a:solidFill>
                  </a:rPr>
                  <a:t>солей:  </a:t>
                </a:r>
              </a:p>
              <a:p>
                <a:pPr eaLnBrk="1" hangingPunct="1"/>
                <a:r>
                  <a:rPr lang="ru-RU" b="1" dirty="0"/>
                  <a:t>	- если </a:t>
                </a:r>
                <a:r>
                  <a:rPr lang="ru-RU" b="1" dirty="0" smtClean="0"/>
                  <a:t>соль </a:t>
                </a:r>
                <a:r>
                  <a:rPr lang="ru-RU" b="1" dirty="0"/>
                  <a:t>образована </a:t>
                </a:r>
                <a:r>
                  <a:rPr lang="ru-RU" b="1" u="sng" dirty="0">
                    <a:solidFill>
                      <a:srgbClr val="800000"/>
                    </a:solidFill>
                  </a:rPr>
                  <a:t>слабой </a:t>
                </a:r>
                <a:r>
                  <a:rPr lang="ru-RU" b="1" u="sng" dirty="0" smtClean="0">
                    <a:solidFill>
                      <a:srgbClr val="800000"/>
                    </a:solidFill>
                  </a:rPr>
                  <a:t>кислотой </a:t>
                </a:r>
                <a:r>
                  <a:rPr lang="ru-RU" b="1" dirty="0" smtClean="0">
                    <a:solidFill>
                      <a:srgbClr val="800000"/>
                    </a:solidFill>
                  </a:rPr>
                  <a:t>(</a:t>
                </a:r>
                <a:r>
                  <a:rPr lang="en-US" b="1" dirty="0" smtClean="0"/>
                  <a:t>CH</a:t>
                </a:r>
                <a:r>
                  <a:rPr lang="en-US" b="1" baseline="-25000" dirty="0" smtClean="0"/>
                  <a:t>3</a:t>
                </a:r>
                <a:r>
                  <a:rPr lang="en-US" b="1" dirty="0" smtClean="0"/>
                  <a:t>COO</a:t>
                </a:r>
                <a:r>
                  <a:rPr lang="ru-RU" b="1" dirty="0" smtClean="0"/>
                  <a:t>К</a:t>
                </a:r>
                <a:r>
                  <a:rPr lang="en-US" b="1" dirty="0" smtClean="0"/>
                  <a:t>, </a:t>
                </a:r>
                <a:r>
                  <a:rPr lang="en-US" b="1" dirty="0"/>
                  <a:t>KCN,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CO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SO</a:t>
                </a:r>
                <a:r>
                  <a:rPr lang="en-US" b="1" baseline="-25000" dirty="0"/>
                  <a:t>3</a:t>
                </a:r>
                <a:r>
                  <a:rPr lang="en-US" b="1" dirty="0"/>
                  <a:t>, Na</a:t>
                </a:r>
                <a:r>
                  <a:rPr lang="en-US" b="1" baseline="-25000" dirty="0"/>
                  <a:t>2</a:t>
                </a:r>
                <a:r>
                  <a:rPr lang="en-US" b="1" dirty="0"/>
                  <a:t>S, </a:t>
                </a:r>
                <a:r>
                  <a:rPr lang="en-US" b="1" dirty="0" smtClean="0"/>
                  <a:t>K</a:t>
                </a:r>
                <a:r>
                  <a:rPr lang="en-US" b="1" baseline="-25000" dirty="0" smtClean="0"/>
                  <a:t>3</a:t>
                </a:r>
                <a:r>
                  <a:rPr lang="en-US" b="1" dirty="0" smtClean="0"/>
                  <a:t>PO</a:t>
                </a:r>
                <a:r>
                  <a:rPr lang="en-US" b="1" baseline="-25000" dirty="0" smtClean="0"/>
                  <a:t>4</a:t>
                </a:r>
                <a:r>
                  <a:rPr lang="ru-RU" b="1" dirty="0" smtClean="0"/>
                  <a:t>)</a:t>
                </a:r>
                <a:r>
                  <a:rPr lang="ru-RU" b="1" dirty="0"/>
                  <a:t>,</a:t>
                </a:r>
                <a:r>
                  <a:rPr lang="ru-RU" b="1" dirty="0" smtClean="0"/>
                  <a:t> </a:t>
                </a:r>
                <a:r>
                  <a:rPr lang="ru-RU" b="1" dirty="0"/>
                  <a:t>то при растворении анион будет взаимодействовать с водой, образуя </a:t>
                </a:r>
                <a:r>
                  <a:rPr lang="ru-RU" b="1" u="sng" dirty="0">
                    <a:solidFill>
                      <a:srgbClr val="990000"/>
                    </a:solidFill>
                  </a:rPr>
                  <a:t>слабую кислоту</a:t>
                </a:r>
                <a:r>
                  <a:rPr lang="ru-RU" b="1" u="sng" dirty="0"/>
                  <a:t>.</a:t>
                </a:r>
                <a:r>
                  <a:rPr lang="ru-RU" b="1" dirty="0"/>
                  <a:t> При этом ионы </a:t>
                </a:r>
                <a:r>
                  <a:rPr lang="en-US" b="1" dirty="0"/>
                  <a:t>OH</a:t>
                </a:r>
                <a:r>
                  <a:rPr lang="ru-RU" b="1" baseline="30000" dirty="0"/>
                  <a:t>-</a:t>
                </a:r>
                <a:r>
                  <a:rPr lang="ru-RU" b="1" dirty="0"/>
                  <a:t> будут в избытке, давая </a:t>
                </a:r>
                <a:r>
                  <a:rPr lang="ru-RU" b="1" dirty="0">
                    <a:solidFill>
                      <a:srgbClr val="C00000"/>
                    </a:solidFill>
                  </a:rPr>
                  <a:t>щелочную реакцию:</a:t>
                </a:r>
              </a:p>
              <a:p>
                <a:pPr eaLnBrk="1" hangingPunct="1"/>
                <a:endParaRPr lang="ru-RU" b="1" dirty="0"/>
              </a:p>
              <a:p>
                <a:pPr algn="ctr" eaLnBrk="1" hangingPunct="1"/>
                <a:r>
                  <a:rPr lang="ru-RU" dirty="0"/>
                  <a:t>СН</a:t>
                </a:r>
                <a:r>
                  <a:rPr lang="ru-RU" baseline="-25000" dirty="0"/>
                  <a:t>3</a:t>
                </a:r>
                <a:r>
                  <a:rPr lang="ru-RU" dirty="0"/>
                  <a:t>СОО</a:t>
                </a:r>
                <a:r>
                  <a:rPr lang="ru-RU" baseline="30000" dirty="0"/>
                  <a:t>-</a:t>
                </a:r>
                <a:r>
                  <a:rPr lang="ru-RU" dirty="0"/>
                  <a:t> + НОН </a:t>
                </a:r>
                <a:r>
                  <a:rPr lang="ru-RU" dirty="0">
                    <a:sym typeface="Symbol" pitchFamily="18" charset="2"/>
                  </a:rPr>
                  <a:t></a:t>
                </a:r>
                <a:r>
                  <a:rPr lang="ru-RU" dirty="0"/>
                  <a:t> СН</a:t>
                </a:r>
                <a:r>
                  <a:rPr lang="ru-RU" baseline="-25000" dirty="0"/>
                  <a:t>3</a:t>
                </a:r>
                <a:r>
                  <a:rPr lang="ru-RU" dirty="0"/>
                  <a:t>СООН + </a:t>
                </a:r>
                <a:r>
                  <a:rPr lang="en-US" dirty="0">
                    <a:solidFill>
                      <a:srgbClr val="006600"/>
                    </a:solidFill>
                  </a:rPr>
                  <a:t>OH</a:t>
                </a:r>
                <a:r>
                  <a:rPr lang="ru-RU" baseline="30000" dirty="0">
                    <a:solidFill>
                      <a:srgbClr val="006600"/>
                    </a:solidFill>
                  </a:rPr>
                  <a:t>-</a:t>
                </a:r>
              </a:p>
              <a:p>
                <a:pPr algn="ctr" eaLnBrk="1" hangingPunct="1"/>
                <a:r>
                  <a:rPr lang="ru-RU" b="1" dirty="0"/>
                  <a:t>гидролиз по аниону, среда </a:t>
                </a:r>
                <a:r>
                  <a:rPr lang="ru-RU" b="1" dirty="0">
                    <a:solidFill>
                      <a:srgbClr val="C00000"/>
                    </a:solidFill>
                  </a:rPr>
                  <a:t>щелочная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                            после логарифмирования:</a:t>
                </a:r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/>
              </a:p>
            </p:txBody>
          </p:sp>
        </mc:Choice>
        <mc:Fallback xmlns="">
          <p:sp>
            <p:nvSpPr>
              <p:cNvPr id="19458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6814109"/>
              </a:xfrm>
              <a:prstGeom prst="rect">
                <a:avLst/>
              </a:prstGeom>
              <a:blipFill rotWithShape="1">
                <a:blip r:embed="rId3"/>
                <a:stretch>
                  <a:fillRect l="-53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45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399922"/>
              </p:ext>
            </p:extLst>
          </p:nvPr>
        </p:nvGraphicFramePr>
        <p:xfrm>
          <a:off x="251520" y="0"/>
          <a:ext cx="3041018" cy="2133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7" name="Формула" r:id="rId4" imgW="1739880" imgH="1193760" progId="Equation.3">
                  <p:embed/>
                </p:oleObj>
              </mc:Choice>
              <mc:Fallback>
                <p:oleObj name="Формула" r:id="rId4" imgW="1739880" imgH="119376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0"/>
                        <a:ext cx="3041018" cy="21338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3698648"/>
              </p:ext>
            </p:extLst>
          </p:nvPr>
        </p:nvGraphicFramePr>
        <p:xfrm>
          <a:off x="467544" y="5733256"/>
          <a:ext cx="1927225" cy="769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8" name="Формула" r:id="rId6" imgW="1206500" imgH="482600" progId="Equation.3">
                  <p:embed/>
                </p:oleObj>
              </mc:Choice>
              <mc:Fallback>
                <p:oleObj name="Формула" r:id="rId6" imgW="1206500" imgH="482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5733256"/>
                        <a:ext cx="1927225" cy="769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9465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0762666"/>
              </p:ext>
            </p:extLst>
          </p:nvPr>
        </p:nvGraphicFramePr>
        <p:xfrm>
          <a:off x="6444208" y="5733256"/>
          <a:ext cx="2587625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809" name="Формула" r:id="rId8" imgW="1434477" imgH="406224" progId="Equation.3">
                  <p:embed/>
                </p:oleObj>
              </mc:Choice>
              <mc:Fallback>
                <p:oleObj name="Формула" r:id="rId8" imgW="1434477" imgH="406224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4208" y="5733256"/>
                        <a:ext cx="2587625" cy="7810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sz="2000" b="1">
              <a:solidFill>
                <a:srgbClr val="990000"/>
              </a:solidFill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6755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/>
              <a:t>	- если соль образована </a:t>
            </a:r>
            <a:r>
              <a:rPr lang="ru-RU" b="1" u="sng" dirty="0">
                <a:solidFill>
                  <a:srgbClr val="C00000"/>
                </a:solidFill>
              </a:rPr>
              <a:t>слабым </a:t>
            </a:r>
            <a:r>
              <a:rPr lang="ru-RU" b="1" u="sng" dirty="0" smtClean="0">
                <a:solidFill>
                  <a:srgbClr val="C00000"/>
                </a:solidFill>
              </a:rPr>
              <a:t>основанием </a:t>
            </a:r>
            <a:r>
              <a:rPr lang="ru-RU" dirty="0" smtClean="0"/>
              <a:t>(</a:t>
            </a:r>
            <a:r>
              <a:rPr lang="en-US" dirty="0" smtClean="0"/>
              <a:t>NH</a:t>
            </a:r>
            <a:r>
              <a:rPr lang="en-US" baseline="-25000" dirty="0" smtClean="0"/>
              <a:t>4</a:t>
            </a:r>
            <a:r>
              <a:rPr lang="en-US" dirty="0" smtClean="0"/>
              <a:t>Cl, </a:t>
            </a:r>
            <a:r>
              <a:rPr lang="en-US" dirty="0"/>
              <a:t>CuSO</a:t>
            </a:r>
            <a:r>
              <a:rPr lang="en-US" baseline="-25000" dirty="0"/>
              <a:t>4</a:t>
            </a:r>
            <a:r>
              <a:rPr lang="en-US" dirty="0"/>
              <a:t>, ZnCl</a:t>
            </a:r>
            <a:r>
              <a:rPr lang="en-US" baseline="-25000" dirty="0"/>
              <a:t>2</a:t>
            </a:r>
            <a:r>
              <a:rPr lang="en-US" dirty="0"/>
              <a:t>, FeSO</a:t>
            </a:r>
            <a:r>
              <a:rPr lang="en-US" baseline="-25000" dirty="0"/>
              <a:t>4</a:t>
            </a:r>
            <a:r>
              <a:rPr lang="en-US" dirty="0"/>
              <a:t>, </a:t>
            </a:r>
            <a:r>
              <a:rPr lang="en-US" dirty="0" smtClean="0"/>
              <a:t>Al</a:t>
            </a:r>
            <a:r>
              <a:rPr lang="en-US" baseline="-25000" dirty="0" smtClean="0"/>
              <a:t>2</a:t>
            </a:r>
            <a:r>
              <a:rPr lang="en-US" dirty="0" smtClean="0"/>
              <a:t>(SO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ru-RU" dirty="0" smtClean="0"/>
              <a:t>), </a:t>
            </a:r>
            <a:r>
              <a:rPr lang="ru-RU" b="1" dirty="0" smtClean="0">
                <a:solidFill>
                  <a:schemeClr val="tx2"/>
                </a:solidFill>
              </a:rPr>
              <a:t>взаимодействовать </a:t>
            </a:r>
            <a:r>
              <a:rPr lang="ru-RU" b="1" dirty="0">
                <a:solidFill>
                  <a:schemeClr val="tx2"/>
                </a:solidFill>
              </a:rPr>
              <a:t>будет катион, ионы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>
                <a:solidFill>
                  <a:schemeClr val="tx2"/>
                </a:solidFill>
              </a:rPr>
              <a:t>будут в избытке, давая </a:t>
            </a:r>
            <a:r>
              <a:rPr lang="ru-RU" b="1" dirty="0">
                <a:solidFill>
                  <a:srgbClr val="800000"/>
                </a:solidFill>
              </a:rPr>
              <a:t>кислую реакцию:</a:t>
            </a:r>
          </a:p>
          <a:p>
            <a:pPr eaLnBrk="1" hangingPunct="1"/>
            <a:endParaRPr lang="en-US" b="1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NH</a:t>
            </a:r>
            <a:r>
              <a:rPr lang="ru-RU" baseline="-25000" dirty="0"/>
              <a:t>4</a:t>
            </a:r>
            <a:r>
              <a:rPr lang="ru-RU" baseline="30000" dirty="0"/>
              <a:t>+</a:t>
            </a:r>
            <a:r>
              <a:rPr lang="ru-RU" dirty="0"/>
              <a:t> + </a:t>
            </a:r>
            <a:r>
              <a:rPr lang="en-US" dirty="0"/>
              <a:t>HOH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NH</a:t>
            </a:r>
            <a:r>
              <a:rPr lang="ru-RU" baseline="-25000" dirty="0"/>
              <a:t>4</a:t>
            </a:r>
            <a:r>
              <a:rPr lang="en-US" dirty="0"/>
              <a:t>OH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30000" dirty="0"/>
              <a:t>+</a:t>
            </a:r>
            <a:r>
              <a:rPr lang="ru-RU" dirty="0"/>
              <a:t> </a:t>
            </a:r>
          </a:p>
          <a:p>
            <a:pPr eaLnBrk="1" hangingPunct="1"/>
            <a:r>
              <a:rPr lang="ru-RU" b="1" dirty="0"/>
              <a:t>                                    </a:t>
            </a:r>
            <a:r>
              <a:rPr lang="ru-RU" b="1" dirty="0">
                <a:solidFill>
                  <a:srgbClr val="800000"/>
                </a:solidFill>
              </a:rPr>
              <a:t>кислая среда</a:t>
            </a:r>
            <a:r>
              <a:rPr lang="ru-RU" b="1" dirty="0"/>
              <a:t>, гидролиз по катиону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                                            ,    после логарифмирования:</a:t>
            </a:r>
          </a:p>
          <a:p>
            <a:pPr eaLnBrk="1" hangingPunct="1">
              <a:spcBef>
                <a:spcPct val="50000"/>
              </a:spcBef>
            </a:pPr>
            <a:endParaRPr lang="ru-RU" dirty="0"/>
          </a:p>
          <a:p>
            <a:pPr eaLnBrk="1" hangingPunct="1">
              <a:spcBef>
                <a:spcPct val="50000"/>
              </a:spcBef>
            </a:pPr>
            <a:r>
              <a:rPr lang="ru-RU" dirty="0"/>
              <a:t>	- </a:t>
            </a:r>
            <a:r>
              <a:rPr lang="ru-RU" b="1" dirty="0"/>
              <a:t>для солей, </a:t>
            </a:r>
            <a:r>
              <a:rPr lang="ru-RU" b="1" dirty="0" err="1"/>
              <a:t>гидролизующихся</a:t>
            </a:r>
            <a:r>
              <a:rPr lang="ru-RU" b="1" dirty="0"/>
              <a:t>  </a:t>
            </a:r>
            <a:r>
              <a:rPr lang="ru-RU" b="1" u="sng" dirty="0">
                <a:solidFill>
                  <a:srgbClr val="0000CC"/>
                </a:solidFill>
              </a:rPr>
              <a:t>по катиону и по аниону,</a:t>
            </a:r>
            <a:r>
              <a:rPr lang="ru-RU" b="1" u="sng" dirty="0"/>
              <a:t> </a:t>
            </a:r>
            <a:r>
              <a:rPr lang="ru-RU" b="1" dirty="0"/>
              <a:t>рН </a:t>
            </a:r>
            <a:r>
              <a:rPr lang="ru-RU" dirty="0"/>
              <a:t>качественно</a:t>
            </a:r>
            <a:r>
              <a:rPr lang="ru-RU" b="1" dirty="0"/>
              <a:t> определяется природой </a:t>
            </a:r>
            <a:r>
              <a:rPr lang="ru-RU" b="1" u="sng" dirty="0"/>
              <a:t>более сильного электролита</a:t>
            </a:r>
            <a:r>
              <a:rPr lang="ru-RU" b="1" dirty="0"/>
              <a:t>, а </a:t>
            </a:r>
            <a:r>
              <a:rPr lang="ru-RU" dirty="0"/>
              <a:t>точный расчет</a:t>
            </a:r>
            <a:r>
              <a:rPr lang="ru-RU" b="1" dirty="0"/>
              <a:t> - соотношением констант диссоциации образующихся слабых электролитов: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dirty="0"/>
              <a:t> </a:t>
            </a:r>
            <a:r>
              <a:rPr lang="ru-RU" sz="2400" dirty="0"/>
              <a:t>рН = 7 + 0,5рК</a:t>
            </a:r>
            <a:r>
              <a:rPr lang="ru-RU" sz="2400" baseline="-25000" dirty="0"/>
              <a:t>а</a:t>
            </a:r>
            <a:r>
              <a:rPr lang="ru-RU" sz="2400" dirty="0"/>
              <a:t> – 0,5 </a:t>
            </a:r>
            <a:r>
              <a:rPr lang="ru-RU" sz="2400" dirty="0" err="1" smtClean="0"/>
              <a:t>рК</a:t>
            </a:r>
            <a:r>
              <a:rPr lang="ru-RU" sz="2400" baseline="-25000" dirty="0" err="1" smtClean="0"/>
              <a:t>в</a:t>
            </a:r>
            <a:endParaRPr lang="ru-RU" sz="2000" baseline="-25000" dirty="0"/>
          </a:p>
          <a:p>
            <a:pPr eaLnBrk="1" hangingPunct="1">
              <a:spcBef>
                <a:spcPct val="50000"/>
              </a:spcBef>
            </a:pPr>
            <a:r>
              <a:rPr lang="ru-RU" sz="2000" baseline="-25000" dirty="0"/>
              <a:t>	</a:t>
            </a:r>
            <a:r>
              <a:rPr lang="ru-RU" sz="2000" dirty="0"/>
              <a:t>- </a:t>
            </a:r>
            <a:r>
              <a:rPr lang="ru-RU" b="1" dirty="0"/>
              <a:t>если соль образована </a:t>
            </a:r>
            <a:r>
              <a:rPr lang="ru-RU" sz="2000" b="1" i="1" dirty="0">
                <a:solidFill>
                  <a:srgbClr val="800000"/>
                </a:solidFill>
              </a:rPr>
              <a:t>сильной </a:t>
            </a:r>
            <a:r>
              <a:rPr lang="ru-RU" b="1" dirty="0"/>
              <a:t>кислотой и </a:t>
            </a:r>
            <a:r>
              <a:rPr lang="ru-RU" sz="2000" b="1" dirty="0">
                <a:solidFill>
                  <a:srgbClr val="800000"/>
                </a:solidFill>
              </a:rPr>
              <a:t>сильным</a:t>
            </a:r>
            <a:r>
              <a:rPr lang="ru-RU" b="1" dirty="0"/>
              <a:t> основанием, гидролизу она  не подвергается. рН раствора такой соли </a:t>
            </a:r>
            <a:r>
              <a:rPr lang="ru-RU" sz="2000" b="1" i="1" dirty="0">
                <a:solidFill>
                  <a:srgbClr val="800000"/>
                </a:solidFill>
              </a:rPr>
              <a:t>равен 7.</a:t>
            </a:r>
            <a:r>
              <a:rPr lang="ru-RU" b="1" dirty="0"/>
              <a:t> </a:t>
            </a:r>
            <a:r>
              <a:rPr lang="ru-RU" b="1" dirty="0" smtClean="0"/>
              <a:t>!!!</a:t>
            </a:r>
          </a:p>
          <a:p>
            <a:pPr eaLnBrk="1" hangingPunct="1">
              <a:spcBef>
                <a:spcPct val="50000"/>
              </a:spcBef>
            </a:pPr>
            <a:endParaRPr lang="ru-RU" b="1" dirty="0"/>
          </a:p>
          <a:p>
            <a:pPr eaLnBrk="1" hangingPunct="1">
              <a:spcBef>
                <a:spcPct val="50000"/>
              </a:spcBef>
            </a:pPr>
            <a:r>
              <a:rPr lang="ru-RU" sz="2000" dirty="0"/>
              <a:t>	Приведенные формулы выведены с некоторыми приближениями и могут быть применены только к </a:t>
            </a:r>
            <a:r>
              <a:rPr lang="ru-RU" sz="2000" dirty="0" err="1"/>
              <a:t>слабогидролизующимся</a:t>
            </a:r>
            <a:r>
              <a:rPr lang="ru-RU" sz="2000" dirty="0"/>
              <a:t> солям.</a:t>
            </a:r>
            <a:endParaRPr lang="ru-RU" sz="2000" baseline="-25000" dirty="0"/>
          </a:p>
        </p:txBody>
      </p:sp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0" y="3133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5" name="Object 4"/>
          <p:cNvGraphicFramePr>
            <a:graphicFrameLocks noChangeAspect="1"/>
          </p:cNvGraphicFramePr>
          <p:nvPr/>
        </p:nvGraphicFramePr>
        <p:xfrm>
          <a:off x="971550" y="1844675"/>
          <a:ext cx="1849438" cy="769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9" name="Формула" r:id="rId3" imgW="1155700" imgH="482600" progId="Equation.3">
                  <p:embed/>
                </p:oleObj>
              </mc:Choice>
              <mc:Fallback>
                <p:oleObj name="Формула" r:id="rId3" imgW="1155700" imgH="4826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550" y="1844675"/>
                        <a:ext cx="1849438" cy="769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6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487" name="Object 8"/>
          <p:cNvGraphicFramePr>
            <a:graphicFrameLocks noChangeAspect="1"/>
          </p:cNvGraphicFramePr>
          <p:nvPr/>
        </p:nvGraphicFramePr>
        <p:xfrm>
          <a:off x="6300788" y="1844675"/>
          <a:ext cx="2555875" cy="766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0" name="Формула" r:id="rId5" imgW="1396394" imgH="393529" progId="Equation.3">
                  <p:embed/>
                </p:oleObj>
              </mc:Choice>
              <mc:Fallback>
                <p:oleObj name="Формула" r:id="rId5" imgW="1396394" imgH="393529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1844675"/>
                        <a:ext cx="2555875" cy="766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66" name="Picture 8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5517232"/>
            <a:ext cx="3024336" cy="586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2000" b="1" i="1" dirty="0">
                <a:solidFill>
                  <a:srgbClr val="990000"/>
                </a:solidFill>
              </a:rPr>
              <a:t>Электролиты в живых системах</a:t>
            </a:r>
          </a:p>
          <a:p>
            <a:pPr eaLnBrk="1" hangingPunct="1"/>
            <a:endParaRPr lang="ru-RU" b="1" dirty="0" smtClean="0">
              <a:solidFill>
                <a:srgbClr val="990000"/>
              </a:solidFill>
            </a:endParaRPr>
          </a:p>
          <a:p>
            <a:pPr eaLnBrk="1" hangingPunct="1"/>
            <a:endParaRPr lang="ru-RU" b="1" dirty="0" smtClean="0">
              <a:solidFill>
                <a:srgbClr val="990000"/>
              </a:solidFill>
            </a:endParaRPr>
          </a:p>
          <a:p>
            <a:pPr eaLnBrk="1" hangingPunct="1"/>
            <a:endParaRPr lang="ru-RU" b="1" dirty="0">
              <a:solidFill>
                <a:srgbClr val="990000"/>
              </a:solidFill>
            </a:endParaRPr>
          </a:p>
          <a:p>
            <a:pPr eaLnBrk="1" hangingPunct="1"/>
            <a:r>
              <a:rPr lang="ru-RU" b="1" dirty="0" smtClean="0"/>
              <a:t>1) </a:t>
            </a:r>
            <a:r>
              <a:rPr lang="ru-RU" sz="2000" b="1" dirty="0" err="1" smtClean="0">
                <a:solidFill>
                  <a:srgbClr val="990000"/>
                </a:solidFill>
              </a:rPr>
              <a:t>HCl</a:t>
            </a:r>
            <a:r>
              <a:rPr lang="ru-RU" sz="2000" b="1" dirty="0" smtClean="0">
                <a:solidFill>
                  <a:srgbClr val="990000"/>
                </a:solidFill>
              </a:rPr>
              <a:t> </a:t>
            </a:r>
            <a:r>
              <a:rPr lang="ru-RU" b="1" dirty="0"/>
              <a:t>– сильная кислота, </a:t>
            </a:r>
            <a:r>
              <a:rPr lang="ru-RU" b="1" dirty="0" err="1" smtClean="0"/>
              <a:t>определ</a:t>
            </a:r>
            <a:r>
              <a:rPr lang="ru-RU" b="1" dirty="0" smtClean="0"/>
              <a:t>. высокую </a:t>
            </a:r>
            <a:r>
              <a:rPr lang="ru-RU" b="1" dirty="0"/>
              <a:t>кислотность желудочного сока;</a:t>
            </a:r>
          </a:p>
          <a:p>
            <a:pPr eaLnBrk="1" hangingPunct="1"/>
            <a:r>
              <a:rPr lang="ru-RU" b="1" dirty="0" smtClean="0"/>
              <a:t>2) </a:t>
            </a:r>
            <a:r>
              <a:rPr lang="ru-RU" b="1" dirty="0"/>
              <a:t>о</a:t>
            </a:r>
            <a:r>
              <a:rPr lang="ru-RU" b="1" dirty="0" smtClean="0"/>
              <a:t>рганические </a:t>
            </a:r>
            <a:r>
              <a:rPr lang="ru-RU" b="1" dirty="0"/>
              <a:t>производные фосфорной кислоты -  </a:t>
            </a:r>
            <a:r>
              <a:rPr lang="ru-RU" b="1" dirty="0">
                <a:solidFill>
                  <a:srgbClr val="990000"/>
                </a:solidFill>
              </a:rPr>
              <a:t>(АТФ, НК</a:t>
            </a:r>
            <a:r>
              <a:rPr lang="ru-RU" b="1" dirty="0" smtClean="0">
                <a:solidFill>
                  <a:srgbClr val="990000"/>
                </a:solidFill>
              </a:rPr>
              <a:t>) - </a:t>
            </a:r>
            <a:r>
              <a:rPr lang="ru-RU" b="1" dirty="0" smtClean="0"/>
              <a:t> кислоты </a:t>
            </a:r>
            <a:r>
              <a:rPr lang="ru-RU" b="1" dirty="0"/>
              <a:t>средней силы. </a:t>
            </a:r>
            <a:r>
              <a:rPr lang="ru-RU" b="1" dirty="0" smtClean="0"/>
              <a:t>          </a:t>
            </a:r>
            <a:r>
              <a:rPr lang="ru-RU" dirty="0" smtClean="0"/>
              <a:t>АТФ </a:t>
            </a:r>
            <a:r>
              <a:rPr lang="ru-RU" dirty="0"/>
              <a:t>в клетке </a:t>
            </a:r>
            <a:r>
              <a:rPr lang="ru-RU" dirty="0" smtClean="0"/>
              <a:t>находится в </a:t>
            </a:r>
            <a:r>
              <a:rPr lang="ru-RU" dirty="0" err="1"/>
              <a:t>диссоциированном</a:t>
            </a:r>
            <a:r>
              <a:rPr lang="ru-RU" dirty="0"/>
              <a:t> виде, </a:t>
            </a:r>
            <a:r>
              <a:rPr lang="ru-RU" dirty="0" smtClean="0"/>
              <a:t>          существует ион-ионное </a:t>
            </a:r>
            <a:r>
              <a:rPr lang="ru-RU" dirty="0"/>
              <a:t>взаимодействие ДНК с белками. </a:t>
            </a:r>
          </a:p>
          <a:p>
            <a:pPr eaLnBrk="1" hangingPunct="1"/>
            <a:r>
              <a:rPr lang="ru-RU" b="1" dirty="0" smtClean="0"/>
              <a:t>3) </a:t>
            </a:r>
            <a:r>
              <a:rPr lang="ru-RU" b="1" dirty="0"/>
              <a:t>обычные </a:t>
            </a:r>
            <a:r>
              <a:rPr lang="ru-RU" b="1" dirty="0" smtClean="0"/>
              <a:t>метаболиты - многие </a:t>
            </a:r>
            <a:r>
              <a:rPr lang="ru-RU" b="1" dirty="0"/>
              <a:t>слабые кислоты: </a:t>
            </a:r>
            <a:endParaRPr lang="ru-RU" b="1" dirty="0" smtClean="0"/>
          </a:p>
          <a:p>
            <a:pPr eaLnBrk="1" hangingPunct="1"/>
            <a:r>
              <a:rPr lang="ru-RU" b="1" dirty="0">
                <a:solidFill>
                  <a:srgbClr val="990000"/>
                </a:solidFill>
              </a:rPr>
              <a:t> </a:t>
            </a:r>
            <a:r>
              <a:rPr lang="ru-RU" b="1" dirty="0" smtClean="0">
                <a:solidFill>
                  <a:srgbClr val="990000"/>
                </a:solidFill>
              </a:rPr>
              <a:t>                                 молочная</a:t>
            </a:r>
            <a:r>
              <a:rPr lang="ru-RU" b="1" dirty="0">
                <a:solidFill>
                  <a:srgbClr val="990000"/>
                </a:solidFill>
              </a:rPr>
              <a:t>, </a:t>
            </a:r>
            <a:r>
              <a:rPr lang="ru-RU" b="1" dirty="0" smtClean="0">
                <a:solidFill>
                  <a:srgbClr val="990000"/>
                </a:solidFill>
              </a:rPr>
              <a:t>янтарная, </a:t>
            </a:r>
            <a:r>
              <a:rPr lang="ru-RU" sz="1600" b="1" dirty="0" smtClean="0">
                <a:solidFill>
                  <a:srgbClr val="990000"/>
                </a:solidFill>
              </a:rPr>
              <a:t>СН</a:t>
            </a:r>
            <a:r>
              <a:rPr lang="ru-RU" sz="1600" b="1" baseline="-25000" dirty="0" smtClean="0">
                <a:solidFill>
                  <a:srgbClr val="990000"/>
                </a:solidFill>
              </a:rPr>
              <a:t>3</a:t>
            </a:r>
            <a:r>
              <a:rPr lang="ru-RU" sz="1600" b="1" dirty="0" smtClean="0">
                <a:solidFill>
                  <a:srgbClr val="990000"/>
                </a:solidFill>
              </a:rPr>
              <a:t>СООН</a:t>
            </a:r>
            <a:r>
              <a:rPr lang="ru-RU" b="1" dirty="0"/>
              <a:t>	</a:t>
            </a:r>
            <a:endParaRPr lang="ru-RU" b="1" dirty="0" smtClean="0"/>
          </a:p>
          <a:p>
            <a:pPr eaLnBrk="1" hangingPunct="1"/>
            <a:r>
              <a:rPr lang="ru-RU" b="1" dirty="0" smtClean="0"/>
              <a:t>4</a:t>
            </a:r>
            <a:r>
              <a:rPr lang="ru-RU" b="1" dirty="0" smtClean="0">
                <a:solidFill>
                  <a:srgbClr val="C00000"/>
                </a:solidFill>
              </a:rPr>
              <a:t>) основания </a:t>
            </a:r>
            <a:r>
              <a:rPr lang="ru-RU" b="1" dirty="0">
                <a:solidFill>
                  <a:srgbClr val="C00000"/>
                </a:solidFill>
              </a:rPr>
              <a:t>– биогенные амины, аммиак </a:t>
            </a:r>
            <a:r>
              <a:rPr lang="ru-RU" b="1" dirty="0"/>
              <a:t>(</a:t>
            </a:r>
            <a:r>
              <a:rPr lang="ru-RU" dirty="0"/>
              <a:t>в мочевых канальцах</a:t>
            </a:r>
            <a:r>
              <a:rPr lang="ru-RU" b="1" dirty="0"/>
              <a:t>), </a:t>
            </a:r>
            <a:r>
              <a:rPr lang="ru-RU" b="1" dirty="0">
                <a:solidFill>
                  <a:srgbClr val="C00000"/>
                </a:solidFill>
              </a:rPr>
              <a:t>гуанин. </a:t>
            </a:r>
            <a:r>
              <a:rPr lang="ru-RU" dirty="0"/>
              <a:t>Основными свойствами обладает аминокислота </a:t>
            </a:r>
            <a:r>
              <a:rPr lang="ru-RU" b="1" dirty="0">
                <a:solidFill>
                  <a:srgbClr val="C00000"/>
                </a:solidFill>
              </a:rPr>
              <a:t>аргинин.</a:t>
            </a:r>
          </a:p>
          <a:p>
            <a:pPr eaLnBrk="1" hangingPunct="1"/>
            <a:endParaRPr lang="ru-RU" b="1" dirty="0">
              <a:solidFill>
                <a:srgbClr val="006600"/>
              </a:solidFill>
            </a:endParaRPr>
          </a:p>
          <a:p>
            <a:pPr algn="ctr" eaLnBrk="1" hangingPunct="1"/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Особенности гидролиза солей в </a:t>
            </a:r>
            <a:r>
              <a:rPr lang="ru-RU" b="1" dirty="0" smtClean="0">
                <a:solidFill>
                  <a:srgbClr val="0000CC"/>
                </a:solidFill>
              </a:rPr>
              <a:t>организме</a:t>
            </a:r>
            <a:endParaRPr lang="ru-RU" b="1" dirty="0">
              <a:solidFill>
                <a:srgbClr val="0000CC"/>
              </a:solidFill>
            </a:endParaRP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>
                <a:solidFill>
                  <a:schemeClr val="tx2"/>
                </a:solidFill>
              </a:rPr>
              <a:t>Соли многоосновных кислот и оснований </a:t>
            </a:r>
            <a:r>
              <a:rPr lang="ru-RU" b="1" dirty="0" err="1">
                <a:solidFill>
                  <a:schemeClr val="tx2"/>
                </a:solidFill>
              </a:rPr>
              <a:t>гидролизуют</a:t>
            </a:r>
            <a:r>
              <a:rPr lang="ru-RU" b="1" dirty="0">
                <a:solidFill>
                  <a:schemeClr val="tx2"/>
                </a:solidFill>
              </a:rPr>
              <a:t> ступенчато, образуя при этом </a:t>
            </a:r>
            <a:r>
              <a:rPr lang="ru-RU" b="1" dirty="0">
                <a:solidFill>
                  <a:srgbClr val="800000"/>
                </a:solidFill>
              </a:rPr>
              <a:t>кислые </a:t>
            </a:r>
            <a:r>
              <a:rPr lang="ru-RU" b="1" dirty="0">
                <a:solidFill>
                  <a:schemeClr val="tx2"/>
                </a:solidFill>
              </a:rPr>
              <a:t>или </a:t>
            </a:r>
            <a:r>
              <a:rPr lang="ru-RU" b="1" dirty="0">
                <a:solidFill>
                  <a:srgbClr val="006600"/>
                </a:solidFill>
              </a:rPr>
              <a:t>основные </a:t>
            </a:r>
            <a:r>
              <a:rPr lang="ru-RU" b="1" dirty="0">
                <a:solidFill>
                  <a:schemeClr val="tx2"/>
                </a:solidFill>
              </a:rPr>
              <a:t>соли (</a:t>
            </a:r>
            <a:r>
              <a:rPr lang="en-US" b="1" dirty="0">
                <a:solidFill>
                  <a:srgbClr val="990000"/>
                </a:solidFill>
              </a:rPr>
              <a:t>NaHCO</a:t>
            </a:r>
            <a:r>
              <a:rPr lang="en-US" b="1" baseline="-25000" dirty="0">
                <a:solidFill>
                  <a:srgbClr val="990000"/>
                </a:solidFill>
              </a:rPr>
              <a:t>3</a:t>
            </a:r>
            <a:r>
              <a:rPr lang="en-US" b="1" dirty="0">
                <a:solidFill>
                  <a:srgbClr val="990000"/>
                </a:solidFill>
              </a:rPr>
              <a:t>, KH</a:t>
            </a:r>
            <a:r>
              <a:rPr lang="en-US" b="1" baseline="-25000" dirty="0">
                <a:solidFill>
                  <a:srgbClr val="990000"/>
                </a:solidFill>
              </a:rPr>
              <a:t>2</a:t>
            </a:r>
            <a:r>
              <a:rPr lang="en-US" b="1" dirty="0">
                <a:solidFill>
                  <a:srgbClr val="990000"/>
                </a:solidFill>
              </a:rPr>
              <a:t>PO</a:t>
            </a:r>
            <a:r>
              <a:rPr lang="en-US" b="1" baseline="-25000" dirty="0">
                <a:solidFill>
                  <a:srgbClr val="990000"/>
                </a:solidFill>
              </a:rPr>
              <a:t>4</a:t>
            </a:r>
            <a:r>
              <a:rPr lang="en-US" b="1" dirty="0">
                <a:solidFill>
                  <a:srgbClr val="990000"/>
                </a:solidFill>
              </a:rPr>
              <a:t>,</a:t>
            </a:r>
            <a:r>
              <a:rPr lang="en-US" b="1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rgbClr val="006600"/>
                </a:solidFill>
              </a:rPr>
              <a:t>Al(OH)Cl</a:t>
            </a:r>
            <a:r>
              <a:rPr lang="en-US" b="1" baseline="-25000" dirty="0">
                <a:solidFill>
                  <a:srgbClr val="006600"/>
                </a:solidFill>
              </a:rPr>
              <a:t>2</a:t>
            </a:r>
            <a:r>
              <a:rPr lang="en-US" b="1" dirty="0">
                <a:solidFill>
                  <a:schemeClr val="tx2"/>
                </a:solidFill>
              </a:rPr>
              <a:t>)</a:t>
            </a:r>
            <a:r>
              <a:rPr lang="ru-RU" b="1" dirty="0">
                <a:solidFill>
                  <a:schemeClr val="tx2"/>
                </a:solidFill>
              </a:rPr>
              <a:t>  Полный гидролиз возможен лишь при нагревании раствора или связывании образовавшихся ОН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или Н</a:t>
            </a:r>
            <a:r>
              <a:rPr lang="ru-RU" b="1" baseline="30000" dirty="0" smtClean="0">
                <a:solidFill>
                  <a:schemeClr val="tx2"/>
                </a:solidFill>
              </a:rPr>
              <a:t>+</a:t>
            </a:r>
            <a:r>
              <a:rPr lang="ru-RU" b="1" dirty="0" smtClean="0">
                <a:solidFill>
                  <a:schemeClr val="tx2"/>
                </a:solidFill>
              </a:rPr>
              <a:t> (</a:t>
            </a:r>
            <a:r>
              <a:rPr lang="ru-RU" b="1" dirty="0">
                <a:solidFill>
                  <a:schemeClr val="tx2"/>
                </a:solidFill>
              </a:rPr>
              <a:t>согласно принципу </a:t>
            </a:r>
            <a:r>
              <a:rPr lang="ru-RU" b="1" dirty="0" err="1" smtClean="0">
                <a:solidFill>
                  <a:schemeClr val="tx2"/>
                </a:solidFill>
              </a:rPr>
              <a:t>Ле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ru-RU" b="1" dirty="0" err="1" smtClean="0">
                <a:solidFill>
                  <a:schemeClr val="tx2"/>
                </a:solidFill>
              </a:rPr>
              <a:t>Шателье</a:t>
            </a:r>
            <a:r>
              <a:rPr lang="ru-RU" b="1" dirty="0">
                <a:solidFill>
                  <a:schemeClr val="tx2"/>
                </a:solidFill>
              </a:rPr>
              <a:t>).	</a:t>
            </a:r>
          </a:p>
          <a:p>
            <a:pPr eaLnBrk="1" hangingPunct="1"/>
            <a:r>
              <a:rPr lang="ru-RU" b="1" dirty="0">
                <a:solidFill>
                  <a:srgbClr val="0000CC"/>
                </a:solidFill>
              </a:rPr>
              <a:t>	</a:t>
            </a:r>
            <a:r>
              <a:rPr lang="ru-RU" b="1" u="sng" dirty="0"/>
              <a:t>Гидролиз кислых солей многоосновных кислот </a:t>
            </a:r>
            <a:r>
              <a:rPr lang="ru-RU" b="1" dirty="0"/>
              <a:t>(</a:t>
            </a:r>
            <a:r>
              <a:rPr lang="ru-RU" b="1" dirty="0">
                <a:solidFill>
                  <a:srgbClr val="990000"/>
                </a:solidFill>
              </a:rPr>
              <a:t>угольной и фосфорной</a:t>
            </a:r>
            <a:r>
              <a:rPr lang="ru-RU" b="1" dirty="0" smtClean="0"/>
              <a:t>) – </a:t>
            </a:r>
            <a:r>
              <a:rPr lang="ru-RU" b="1" dirty="0"/>
              <a:t>основные компоненты </a:t>
            </a:r>
            <a:r>
              <a:rPr lang="ru-RU" b="1" dirty="0">
                <a:solidFill>
                  <a:srgbClr val="0000CC"/>
                </a:solidFill>
              </a:rPr>
              <a:t>буферных систем крови.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1835696" y="1832740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7956376" y="1798749"/>
            <a:ext cx="557037" cy="193166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-14738" y="0"/>
            <a:ext cx="9144000" cy="652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 smtClean="0"/>
              <a:t>В </a:t>
            </a:r>
            <a:r>
              <a:rPr lang="ru-RU" b="1" dirty="0"/>
              <a:t>организме гидролиз их осложняется процессом диссоциации  аниона </a:t>
            </a:r>
            <a:r>
              <a:rPr lang="ru-RU" dirty="0"/>
              <a:t>(например,  HCO</a:t>
            </a:r>
            <a:r>
              <a:rPr lang="ru-RU" b="1" baseline="-25000" dirty="0"/>
              <a:t>3</a:t>
            </a:r>
            <a:r>
              <a:rPr lang="ru-RU" b="1" baseline="30000" dirty="0"/>
              <a:t>- </a:t>
            </a:r>
            <a:r>
              <a:rPr lang="ru-RU" dirty="0"/>
              <a:t>одновременно участвует </a:t>
            </a:r>
            <a:r>
              <a:rPr lang="uk-UA" dirty="0"/>
              <a:t>в </a:t>
            </a:r>
            <a:r>
              <a:rPr lang="uk-UA" dirty="0" err="1"/>
              <a:t>двух</a:t>
            </a:r>
            <a:r>
              <a:rPr lang="uk-UA" dirty="0"/>
              <a:t> </a:t>
            </a:r>
            <a:r>
              <a:rPr lang="uk-UA" dirty="0" err="1"/>
              <a:t>процессах</a:t>
            </a:r>
            <a:r>
              <a:rPr lang="uk-UA" dirty="0"/>
              <a:t> при </a:t>
            </a:r>
            <a:r>
              <a:rPr lang="uk-UA" dirty="0" err="1"/>
              <a:t>гидролизе</a:t>
            </a:r>
            <a:r>
              <a:rPr lang="uk-UA" dirty="0"/>
              <a:t>):</a:t>
            </a:r>
            <a:endParaRPr lang="en-US" dirty="0"/>
          </a:p>
          <a:p>
            <a:pPr algn="ctr" eaLnBrk="1" hangingPunct="1"/>
            <a:r>
              <a:rPr lang="en-US" dirty="0"/>
              <a:t>NaHCO</a:t>
            </a:r>
            <a:r>
              <a:rPr lang="en-US" baseline="-25000" dirty="0"/>
              <a:t>3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</a:t>
            </a:r>
            <a:r>
              <a:rPr lang="en-US" dirty="0"/>
              <a:t> Na</a:t>
            </a:r>
            <a:r>
              <a:rPr lang="en-US" baseline="30000" dirty="0"/>
              <a:t>+</a:t>
            </a:r>
            <a:r>
              <a:rPr lang="en-US" dirty="0"/>
              <a:t> + 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endParaRPr lang="ru-RU" baseline="30000" dirty="0"/>
          </a:p>
          <a:p>
            <a:pPr algn="ctr" eaLnBrk="1" hangingPunct="1"/>
            <a:endParaRPr lang="ru-RU" dirty="0"/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 </a:t>
            </a:r>
            <a:r>
              <a:rPr lang="en-US" dirty="0"/>
              <a:t>+ HOH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H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 + </a:t>
            </a:r>
            <a:r>
              <a:rPr lang="en-US" b="1" dirty="0">
                <a:solidFill>
                  <a:srgbClr val="800000"/>
                </a:solidFill>
              </a:rPr>
              <a:t>OH</a:t>
            </a:r>
            <a:r>
              <a:rPr lang="en-US" b="1" baseline="30000" dirty="0">
                <a:solidFill>
                  <a:srgbClr val="800000"/>
                </a:solidFill>
              </a:rPr>
              <a:t>-</a:t>
            </a:r>
            <a:r>
              <a:rPr lang="ru-RU" b="1" dirty="0">
                <a:solidFill>
                  <a:srgbClr val="800000"/>
                </a:solidFill>
              </a:rPr>
              <a:t>             </a:t>
            </a:r>
            <a:r>
              <a:rPr lang="ru-RU" dirty="0">
                <a:solidFill>
                  <a:schemeClr val="tx2"/>
                </a:solidFill>
              </a:rPr>
              <a:t>(1)</a:t>
            </a:r>
            <a:endParaRPr lang="en-US" dirty="0">
              <a:solidFill>
                <a:srgbClr val="800000"/>
              </a:solidFill>
            </a:endParaRPr>
          </a:p>
          <a:p>
            <a:pPr algn="ctr" eaLnBrk="1" hangingPunct="1"/>
            <a:endParaRPr lang="ru-RU" dirty="0">
              <a:solidFill>
                <a:srgbClr val="800000"/>
              </a:solidFill>
            </a:endParaRPr>
          </a:p>
          <a:p>
            <a:pPr algn="ctr" eaLnBrk="1" hangingPunct="1"/>
            <a:r>
              <a:rPr lang="en-US" dirty="0"/>
              <a:t>HCO</a:t>
            </a:r>
            <a:r>
              <a:rPr lang="en-US" baseline="-25000" dirty="0"/>
              <a:t>3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Symbol" pitchFamily="18" charset="2"/>
              </a:rPr>
              <a:t></a:t>
            </a:r>
            <a:r>
              <a:rPr lang="en-US" dirty="0"/>
              <a:t> </a:t>
            </a:r>
            <a:r>
              <a:rPr lang="ru-RU" b="1" dirty="0">
                <a:solidFill>
                  <a:srgbClr val="800000"/>
                </a:solidFill>
              </a:rPr>
              <a:t>Н</a:t>
            </a:r>
            <a:r>
              <a:rPr lang="en-US" b="1" baseline="30000" dirty="0">
                <a:solidFill>
                  <a:srgbClr val="800000"/>
                </a:solidFill>
              </a:rPr>
              <a:t>+</a:t>
            </a:r>
            <a:r>
              <a:rPr lang="en-US" dirty="0"/>
              <a:t> + CO</a:t>
            </a:r>
            <a:r>
              <a:rPr lang="en-US" baseline="-25000" dirty="0"/>
              <a:t>3</a:t>
            </a:r>
            <a:r>
              <a:rPr lang="en-US" baseline="30000" dirty="0"/>
              <a:t>2-</a:t>
            </a:r>
            <a:r>
              <a:rPr lang="ru-RU" baseline="30000" dirty="0"/>
              <a:t> </a:t>
            </a:r>
            <a:r>
              <a:rPr lang="ru-RU" dirty="0"/>
              <a:t>              (2)</a:t>
            </a:r>
          </a:p>
          <a:p>
            <a:pPr eaLnBrk="1" hangingPunct="1"/>
            <a:r>
              <a:rPr lang="ru-RU" b="1" dirty="0"/>
              <a:t>	Кислотность будет зависеть от соотношения скоростей этих процессов, определяемых </a:t>
            </a:r>
            <a:r>
              <a:rPr lang="ru-RU" b="1" dirty="0" err="1"/>
              <a:t>К</a:t>
            </a:r>
            <a:r>
              <a:rPr lang="ru-RU" b="1" baseline="-25000" dirty="0" err="1"/>
              <a:t>равн</a:t>
            </a:r>
            <a:r>
              <a:rPr lang="ru-RU" b="1" dirty="0"/>
              <a:t>., а не                             ,</a:t>
            </a:r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поэтому можно:                                                  </a:t>
            </a:r>
            <a:endParaRPr lang="ru-RU" b="1" dirty="0" smtClean="0"/>
          </a:p>
          <a:p>
            <a:pPr eaLnBrk="1" hangingPunct="1"/>
            <a:r>
              <a:rPr lang="ru-RU" b="1" dirty="0"/>
              <a:t> </a:t>
            </a:r>
            <a:r>
              <a:rPr lang="ru-RU" b="1" dirty="0" smtClean="0"/>
              <a:t>                                                                               или                 </a:t>
            </a:r>
            <a:endParaRPr lang="ru-RU" b="1" dirty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/>
              <a:t> </a:t>
            </a:r>
          </a:p>
          <a:p>
            <a:pPr eaLnBrk="1" hangingPunct="1"/>
            <a:r>
              <a:rPr lang="ru-RU" b="1" dirty="0" err="1"/>
              <a:t>Т.о</a:t>
            </a:r>
            <a:r>
              <a:rPr lang="ru-RU" b="1" dirty="0"/>
              <a:t>. </a:t>
            </a:r>
            <a:r>
              <a:rPr lang="ru-RU" b="1" dirty="0">
                <a:solidFill>
                  <a:srgbClr val="800000"/>
                </a:solidFill>
              </a:rPr>
              <a:t>растворы кислых солей могут иметь различный характер среды.</a:t>
            </a:r>
          </a:p>
          <a:p>
            <a:pPr eaLnBrk="1" hangingPunct="1"/>
            <a:r>
              <a:rPr lang="ru-RU" b="1" dirty="0" smtClean="0"/>
              <a:t>ПРИМЕРЫ:  в </a:t>
            </a:r>
            <a:r>
              <a:rPr lang="ru-RU" b="1" dirty="0"/>
              <a:t>растворе </a:t>
            </a:r>
            <a:r>
              <a:rPr lang="en-US" b="1" dirty="0" smtClean="0"/>
              <a:t>Na</a:t>
            </a:r>
            <a:r>
              <a:rPr lang="ru-RU" b="1" baseline="-25000" dirty="0"/>
              <a:t>2</a:t>
            </a:r>
            <a:r>
              <a:rPr lang="en-US" b="1" dirty="0"/>
              <a:t>HPO</a:t>
            </a:r>
            <a:r>
              <a:rPr lang="ru-RU" b="1" baseline="-25000" dirty="0"/>
              <a:t>4 </a:t>
            </a:r>
            <a:r>
              <a:rPr lang="ru-RU" b="1" dirty="0"/>
              <a:t>– </a:t>
            </a:r>
            <a:r>
              <a:rPr lang="ru-RU" b="1" dirty="0">
                <a:solidFill>
                  <a:srgbClr val="006600"/>
                </a:solidFill>
              </a:rPr>
              <a:t>щелочная среда</a:t>
            </a:r>
            <a:r>
              <a:rPr lang="ru-RU" b="1" dirty="0"/>
              <a:t>, в </a:t>
            </a:r>
            <a:r>
              <a:rPr lang="en-US" b="1" dirty="0" err="1"/>
              <a:t>NaH</a:t>
            </a:r>
            <a:r>
              <a:rPr lang="ru-RU" b="1" baseline="-25000" dirty="0"/>
              <a:t>2</a:t>
            </a:r>
            <a:r>
              <a:rPr lang="en-US" b="1" dirty="0"/>
              <a:t>PO</a:t>
            </a:r>
            <a:r>
              <a:rPr lang="ru-RU" b="1" baseline="-25000" dirty="0"/>
              <a:t>4</a:t>
            </a:r>
            <a:r>
              <a:rPr lang="ru-RU" b="1" dirty="0"/>
              <a:t> – </a:t>
            </a:r>
            <a:r>
              <a:rPr lang="ru-RU" b="1" dirty="0">
                <a:solidFill>
                  <a:srgbClr val="800000"/>
                </a:solidFill>
              </a:rPr>
              <a:t>кислая</a:t>
            </a:r>
            <a:r>
              <a:rPr lang="ru-RU" b="1" dirty="0"/>
              <a:t>, в </a:t>
            </a:r>
            <a:r>
              <a:rPr lang="en-US" b="1" dirty="0" err="1"/>
              <a:t>NaHCO</a:t>
            </a:r>
            <a:r>
              <a:rPr lang="ru-RU" b="1" baseline="-25000" dirty="0"/>
              <a:t>3</a:t>
            </a:r>
            <a:r>
              <a:rPr lang="ru-RU" b="1" dirty="0"/>
              <a:t> – </a:t>
            </a:r>
            <a:r>
              <a:rPr lang="ru-RU" b="1" dirty="0">
                <a:solidFill>
                  <a:srgbClr val="009900"/>
                </a:solidFill>
              </a:rPr>
              <a:t>слабощелочная,</a:t>
            </a:r>
            <a:r>
              <a:rPr lang="ru-RU" b="1" dirty="0"/>
              <a:t> а в </a:t>
            </a:r>
            <a:r>
              <a:rPr lang="en-US" b="1" dirty="0"/>
              <a:t>Na</a:t>
            </a:r>
            <a:r>
              <a:rPr lang="ru-RU" b="1" baseline="-25000" dirty="0"/>
              <a:t>2</a:t>
            </a:r>
            <a:r>
              <a:rPr lang="en-US" b="1" dirty="0"/>
              <a:t>CO</a:t>
            </a:r>
            <a:r>
              <a:rPr lang="ru-RU" b="1" baseline="-25000" dirty="0"/>
              <a:t>3 </a:t>
            </a:r>
            <a:r>
              <a:rPr lang="ru-RU" b="1" dirty="0"/>
              <a:t>(</a:t>
            </a:r>
            <a:r>
              <a:rPr lang="ru-RU" dirty="0"/>
              <a:t>техническая сода</a:t>
            </a:r>
            <a:r>
              <a:rPr lang="ru-RU" b="1" dirty="0"/>
              <a:t>) – </a:t>
            </a:r>
            <a:r>
              <a:rPr lang="ru-RU" b="1" dirty="0">
                <a:solidFill>
                  <a:srgbClr val="006600"/>
                </a:solidFill>
              </a:rPr>
              <a:t>сильнощелочная.</a:t>
            </a:r>
          </a:p>
          <a:p>
            <a:pPr eaLnBrk="1" hangingPunct="1"/>
            <a:r>
              <a:rPr lang="ru-RU" b="1" dirty="0"/>
              <a:t>	</a:t>
            </a:r>
            <a:endParaRPr lang="en-US" b="1" dirty="0" smtClean="0"/>
          </a:p>
          <a:p>
            <a:pPr eaLnBrk="1" hangingPunct="1"/>
            <a:r>
              <a:rPr lang="en-US" b="1" dirty="0" smtClean="0"/>
              <a:t>	</a:t>
            </a:r>
            <a:r>
              <a:rPr lang="ru-RU" b="1" dirty="0" smtClean="0"/>
              <a:t>Зная</a:t>
            </a:r>
            <a:r>
              <a:rPr lang="ru-RU" b="1" dirty="0"/>
              <a:t>, что в состав плазмы крови входят</a:t>
            </a:r>
            <a:r>
              <a:rPr lang="ru-RU" b="1" dirty="0">
                <a:solidFill>
                  <a:srgbClr val="800000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растворимые соли </a:t>
            </a:r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CO</a:t>
            </a:r>
            <a:r>
              <a:rPr lang="en-US" b="1" baseline="-25000" dirty="0" smtClean="0"/>
              <a:t>3</a:t>
            </a:r>
            <a:r>
              <a:rPr lang="ru-RU" b="1" dirty="0" smtClean="0">
                <a:solidFill>
                  <a:schemeClr val="tx2"/>
                </a:solidFill>
              </a:rPr>
              <a:t>, </a:t>
            </a:r>
            <a:r>
              <a:rPr lang="en-US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/>
              <a:t>исходя </a:t>
            </a:r>
            <a:r>
              <a:rPr lang="ru-RU" b="1" dirty="0"/>
              <a:t>из вышеизложенного, можно утверждать, что из-за сильного гидролиза основным компонентом является</a:t>
            </a:r>
            <a:r>
              <a:rPr lang="ru-RU" b="1" dirty="0">
                <a:solidFill>
                  <a:srgbClr val="800000"/>
                </a:solidFill>
              </a:rPr>
              <a:t> НСО</a:t>
            </a:r>
            <a:r>
              <a:rPr lang="ru-RU" b="1" baseline="-25000" dirty="0">
                <a:solidFill>
                  <a:srgbClr val="800000"/>
                </a:solidFill>
              </a:rPr>
              <a:t>3</a:t>
            </a:r>
            <a:r>
              <a:rPr lang="ru-RU" b="1" baseline="30000" dirty="0">
                <a:solidFill>
                  <a:srgbClr val="800000"/>
                </a:solidFill>
              </a:rPr>
              <a:t>- </a:t>
            </a:r>
            <a:r>
              <a:rPr lang="ru-RU" b="1" dirty="0" smtClean="0"/>
              <a:t>. </a:t>
            </a:r>
            <a:endParaRPr lang="ru-RU" b="1" dirty="0"/>
          </a:p>
          <a:p>
            <a:pPr eaLnBrk="1" hangingPunct="1"/>
            <a:r>
              <a:rPr lang="ru-RU" b="1" dirty="0"/>
              <a:t>	</a:t>
            </a:r>
            <a:endParaRPr lang="ru-RU" sz="4000" b="1" dirty="0">
              <a:solidFill>
                <a:srgbClr val="800000"/>
              </a:solidFill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26355"/>
              </p:ext>
            </p:extLst>
          </p:nvPr>
        </p:nvGraphicFramePr>
        <p:xfrm>
          <a:off x="4557262" y="2132856"/>
          <a:ext cx="1130300" cy="55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7" name="Формула" r:id="rId3" imgW="482391" imgH="241195" progId="Equation.3">
                  <p:embed/>
                </p:oleObj>
              </mc:Choice>
              <mc:Fallback>
                <p:oleObj name="Формула" r:id="rId3" imgW="482391" imgH="241195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7262" y="2132856"/>
                        <a:ext cx="1130300" cy="55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4" name="Object 5"/>
          <p:cNvGraphicFramePr>
            <a:graphicFrameLocks noChangeAspect="1"/>
          </p:cNvGraphicFramePr>
          <p:nvPr/>
        </p:nvGraphicFramePr>
        <p:xfrm>
          <a:off x="2339975" y="2997200"/>
          <a:ext cx="2286000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8" name="Формула" r:id="rId5" imgW="1168400" imgH="279400" progId="Equation.3">
                  <p:embed/>
                </p:oleObj>
              </mc:Choice>
              <mc:Fallback>
                <p:oleObj name="Формула" r:id="rId5" imgW="1168400" imgH="2794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2997200"/>
                        <a:ext cx="2286000" cy="53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2536" name="Object 7"/>
          <p:cNvGraphicFramePr>
            <a:graphicFrameLocks noChangeAspect="1"/>
          </p:cNvGraphicFramePr>
          <p:nvPr/>
        </p:nvGraphicFramePr>
        <p:xfrm>
          <a:off x="6372225" y="2924175"/>
          <a:ext cx="2246313" cy="74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69" name="Формула" r:id="rId7" imgW="1244600" imgH="419100" progId="Equation.3">
                  <p:embed/>
                </p:oleObj>
              </mc:Choice>
              <mc:Fallback>
                <p:oleObj name="Формула" r:id="rId7" imgW="1244600" imgH="4191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25" y="2924175"/>
                        <a:ext cx="2246313" cy="749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79512" y="5058994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NB!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7" name="Rectangle 7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58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7232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000" b="1" i="1" dirty="0">
                <a:solidFill>
                  <a:srgbClr val="0000CC"/>
                </a:solidFill>
              </a:rPr>
              <a:t>Механизмы развития расстройств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sz="2000" b="1" i="1" dirty="0">
                <a:solidFill>
                  <a:srgbClr val="0000CC"/>
                </a:solidFill>
              </a:rPr>
              <a:t>кислотно-основного состояния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Метаболический ацидоз: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>
                <a:solidFill>
                  <a:schemeClr val="tx2"/>
                </a:solidFill>
              </a:rPr>
              <a:t>введение или образование кислот (</a:t>
            </a:r>
            <a:r>
              <a:rPr lang="ru-RU" dirty="0" err="1">
                <a:solidFill>
                  <a:schemeClr val="tx2"/>
                </a:solidFill>
              </a:rPr>
              <a:t>кетонокислоты</a:t>
            </a:r>
            <a:r>
              <a:rPr lang="ru-RU" dirty="0">
                <a:solidFill>
                  <a:schemeClr val="tx2"/>
                </a:solidFill>
              </a:rPr>
              <a:t> при голодании или диабете, молочная кислота при шоке, серная кислота при усиленном катаболизме);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>
                <a:solidFill>
                  <a:schemeClr val="tx2"/>
                </a:solidFill>
              </a:rPr>
              <a:t>неполное удаление кислот при почечной недостаточности;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>
                <a:solidFill>
                  <a:schemeClr val="tx2"/>
                </a:solidFill>
              </a:rPr>
              <a:t>избыточная потеря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в результате поноса, колита, язвы кишечника.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C00000"/>
                </a:solidFill>
              </a:rPr>
              <a:t>NB!  </a:t>
            </a:r>
            <a:r>
              <a:rPr lang="ru-RU" b="1" dirty="0" smtClean="0">
                <a:solidFill>
                  <a:srgbClr val="006600"/>
                </a:solidFill>
              </a:rPr>
              <a:t>Компенсация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>
                <a:solidFill>
                  <a:schemeClr val="tx2"/>
                </a:solidFill>
              </a:rPr>
              <a:t>нейтрализация Н</a:t>
            </a:r>
            <a:r>
              <a:rPr lang="ru-RU" b="1" baseline="30000" dirty="0">
                <a:solidFill>
                  <a:schemeClr val="tx2"/>
                </a:solidFill>
              </a:rPr>
              <a:t>+ </a:t>
            </a:r>
            <a:r>
              <a:rPr lang="ru-RU" b="1" dirty="0">
                <a:solidFill>
                  <a:schemeClr val="tx2"/>
                </a:solidFill>
              </a:rPr>
              <a:t>ионами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и усиление легочной вентиляции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800000"/>
                </a:solidFill>
              </a:rPr>
              <a:t>	Метаболический алкалоз:</a:t>
            </a: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chemeClr val="tx2"/>
                </a:solidFill>
              </a:rPr>
              <a:t>- потеря </a:t>
            </a:r>
            <a:r>
              <a:rPr lang="en-US" b="1" dirty="0" smtClean="0">
                <a:solidFill>
                  <a:schemeClr val="tx2"/>
                </a:solidFill>
              </a:rPr>
              <a:t>H</a:t>
            </a:r>
            <a:r>
              <a:rPr lang="en-US" b="1" baseline="30000" dirty="0" smtClean="0">
                <a:solidFill>
                  <a:schemeClr val="tx2"/>
                </a:solidFill>
              </a:rPr>
              <a:t>+</a:t>
            </a:r>
            <a:r>
              <a:rPr lang="ru-RU" b="1" dirty="0" smtClean="0">
                <a:solidFill>
                  <a:schemeClr val="tx2"/>
                </a:solidFill>
              </a:rPr>
              <a:t>(</a:t>
            </a:r>
            <a:r>
              <a:rPr lang="ru-RU" dirty="0" smtClean="0">
                <a:solidFill>
                  <a:schemeClr val="tx2"/>
                </a:solidFill>
              </a:rPr>
              <a:t>высокая </a:t>
            </a:r>
            <a:r>
              <a:rPr lang="ru-RU" dirty="0">
                <a:solidFill>
                  <a:schemeClr val="tx2"/>
                </a:solidFill>
              </a:rPr>
              <a:t>кишечная непроходимость, рвота и др.);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ru-RU" b="1" dirty="0">
                <a:solidFill>
                  <a:schemeClr val="tx2"/>
                </a:solidFill>
              </a:rPr>
              <a:t>увеличение концентрации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 (</a:t>
            </a:r>
            <a:r>
              <a:rPr lang="ru-RU" dirty="0">
                <a:solidFill>
                  <a:schemeClr val="tx2"/>
                </a:solidFill>
              </a:rPr>
              <a:t>потеря воды, введение солей органических кислот, </a:t>
            </a:r>
            <a:r>
              <a:rPr lang="ru-RU" dirty="0" err="1">
                <a:solidFill>
                  <a:schemeClr val="tx2"/>
                </a:solidFill>
              </a:rPr>
              <a:t>метаболизирующихся</a:t>
            </a:r>
            <a:r>
              <a:rPr lang="ru-RU" dirty="0">
                <a:solidFill>
                  <a:schemeClr val="tx2"/>
                </a:solidFill>
              </a:rPr>
              <a:t> с поглощением ионов водорода).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solidFill>
                  <a:srgbClr val="C00000"/>
                </a:solidFill>
              </a:rPr>
              <a:t>NB!</a:t>
            </a:r>
            <a:r>
              <a:rPr lang="en-US" dirty="0" smtClean="0">
                <a:solidFill>
                  <a:srgbClr val="C00000"/>
                </a:solidFill>
              </a:rPr>
              <a:t>   </a:t>
            </a:r>
            <a:r>
              <a:rPr lang="ru-RU" b="1" dirty="0" smtClean="0">
                <a:solidFill>
                  <a:srgbClr val="006600"/>
                </a:solidFill>
              </a:rPr>
              <a:t>Компенсация</a:t>
            </a:r>
            <a:r>
              <a:rPr lang="ru-RU" b="1" dirty="0">
                <a:solidFill>
                  <a:srgbClr val="006600"/>
                </a:solidFill>
              </a:rPr>
              <a:t>: </a:t>
            </a:r>
            <a:r>
              <a:rPr lang="ru-RU" b="1" dirty="0">
                <a:solidFill>
                  <a:schemeClr val="tx2"/>
                </a:solidFill>
              </a:rPr>
              <a:t>снижение легочной вентиляции (</a:t>
            </a:r>
            <a:r>
              <a:rPr lang="ru-RU" dirty="0">
                <a:solidFill>
                  <a:schemeClr val="tx2"/>
                </a:solidFill>
              </a:rPr>
              <a:t>задержка СО</a:t>
            </a:r>
            <a:r>
              <a:rPr lang="ru-RU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), удаление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 </a:t>
            </a:r>
            <a:r>
              <a:rPr lang="ru-RU" b="1" dirty="0">
                <a:solidFill>
                  <a:schemeClr val="tx2"/>
                </a:solidFill>
              </a:rPr>
              <a:t>почками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/>
              <a:t>	</a:t>
            </a:r>
            <a:endParaRPr lang="ru-RU" sz="4000" b="1">
              <a:solidFill>
                <a:srgbClr val="800000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13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-108520" y="0"/>
            <a:ext cx="9144000" cy="6463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dirty="0">
                <a:solidFill>
                  <a:srgbClr val="006600"/>
                </a:solidFill>
              </a:rPr>
              <a:t>	</a:t>
            </a:r>
            <a:r>
              <a:rPr lang="ru-RU" b="1" dirty="0" smtClean="0">
                <a:solidFill>
                  <a:srgbClr val="006600"/>
                </a:solidFill>
              </a:rPr>
              <a:t>ДЫХАТЕЛЬНЫЙ АЦИДОЗ </a:t>
            </a:r>
            <a:endParaRPr lang="en-US" b="1" dirty="0" smtClean="0">
              <a:solidFill>
                <a:srgbClr val="006600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 smtClean="0">
                <a:solidFill>
                  <a:srgbClr val="006600"/>
                </a:solidFill>
              </a:rPr>
              <a:t>Причины возникновения: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smtClean="0">
                <a:solidFill>
                  <a:srgbClr val="006600"/>
                </a:solidFill>
              </a:rPr>
              <a:t>-</a:t>
            </a:r>
            <a:r>
              <a:rPr lang="ru-RU" b="1" dirty="0" smtClean="0">
                <a:solidFill>
                  <a:schemeClr val="tx2"/>
                </a:solidFill>
              </a:rPr>
              <a:t>заболевания </a:t>
            </a:r>
            <a:r>
              <a:rPr lang="ru-RU" b="1" dirty="0">
                <a:solidFill>
                  <a:schemeClr val="tx2"/>
                </a:solidFill>
              </a:rPr>
              <a:t>легких или дыхательных путей (</a:t>
            </a:r>
            <a:r>
              <a:rPr lang="ru-RU" dirty="0">
                <a:solidFill>
                  <a:schemeClr val="tx2"/>
                </a:solidFill>
              </a:rPr>
              <a:t>пневмония, отек легких, инородные тела в верхних дыхательных путях и др.</a:t>
            </a:r>
            <a:r>
              <a:rPr lang="ru-RU" b="1" dirty="0">
                <a:solidFill>
                  <a:schemeClr val="tx2"/>
                </a:solidFill>
              </a:rPr>
              <a:t> );</a:t>
            </a:r>
          </a:p>
          <a:p>
            <a:pPr eaLnBrk="1" hangingPunct="1">
              <a:spcBef>
                <a:spcPts val="0"/>
              </a:spcBef>
              <a:buFontTx/>
              <a:buChar char="-"/>
            </a:pPr>
            <a:r>
              <a:rPr lang="ru-RU" b="1" dirty="0">
                <a:solidFill>
                  <a:schemeClr val="tx2"/>
                </a:solidFill>
              </a:rPr>
              <a:t>повреждения или заболевания дыхательной мускулатуры;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-угнетения дыхательного центра </a:t>
            </a:r>
            <a:r>
              <a:rPr lang="ru-RU" b="1" dirty="0" err="1" smtClean="0">
                <a:solidFill>
                  <a:schemeClr val="tx2"/>
                </a:solidFill>
              </a:rPr>
              <a:t>лек.средствами</a:t>
            </a:r>
            <a:r>
              <a:rPr lang="en-US" b="1" dirty="0" smtClean="0">
                <a:solidFill>
                  <a:schemeClr val="tx2"/>
                </a:solidFill>
              </a:rPr>
              <a:t> (</a:t>
            </a:r>
            <a:r>
              <a:rPr lang="ru-RU" b="1" dirty="0" smtClean="0">
                <a:solidFill>
                  <a:schemeClr val="tx2"/>
                </a:solidFill>
              </a:rPr>
              <a:t>в </a:t>
            </a:r>
            <a:r>
              <a:rPr lang="ru-RU" b="1" dirty="0" err="1" smtClean="0">
                <a:solidFill>
                  <a:schemeClr val="tx2"/>
                </a:solidFill>
              </a:rPr>
              <a:t>т.ч</a:t>
            </a:r>
            <a:r>
              <a:rPr lang="ru-RU" b="1" dirty="0" smtClean="0">
                <a:solidFill>
                  <a:schemeClr val="tx2"/>
                </a:solidFill>
              </a:rPr>
              <a:t>. наркотиками)</a:t>
            </a:r>
            <a:endParaRPr lang="ru-RU" b="1" dirty="0">
              <a:solidFill>
                <a:schemeClr val="tx2"/>
              </a:solidFill>
            </a:endParaRP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dirty="0" smtClean="0">
                <a:solidFill>
                  <a:srgbClr val="006600"/>
                </a:solidFill>
              </a:rPr>
              <a:t>ДЫХАТЕЛЬНЫЙ АЛКАЛОЗ – 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smtClean="0">
                <a:solidFill>
                  <a:schemeClr val="tx2"/>
                </a:solidFill>
              </a:rPr>
              <a:t>это </a:t>
            </a:r>
            <a:r>
              <a:rPr lang="ru-RU" b="1" dirty="0">
                <a:solidFill>
                  <a:schemeClr val="tx2"/>
                </a:solidFill>
              </a:rPr>
              <a:t>некомпенсированное повышение рН в результате гипервентиляции из-за лихорадочного состояния или истерии.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dirty="0" smtClean="0">
                <a:solidFill>
                  <a:srgbClr val="0000CC"/>
                </a:solidFill>
              </a:rPr>
              <a:t>Физиологические </a:t>
            </a:r>
            <a:r>
              <a:rPr lang="ru-RU" b="1" dirty="0">
                <a:solidFill>
                  <a:srgbClr val="0000CC"/>
                </a:solidFill>
              </a:rPr>
              <a:t>системы регуляции кислотно-основного состояния связаны с функциональной активностью легких и почек</a:t>
            </a:r>
            <a:r>
              <a:rPr lang="ru-RU" b="1" dirty="0" smtClean="0">
                <a:solidFill>
                  <a:srgbClr val="0000CC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smtClean="0">
                <a:solidFill>
                  <a:srgbClr val="0000CC"/>
                </a:solidFill>
              </a:rPr>
              <a:t>		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rgbClr val="0000CC"/>
                </a:solidFill>
              </a:rPr>
              <a:t>Легкие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образование оксигемоглобина освобождает Н</a:t>
            </a:r>
            <a:r>
              <a:rPr lang="ru-RU" b="1" baseline="30000" dirty="0">
                <a:solidFill>
                  <a:schemeClr val="tx2"/>
                </a:solidFill>
              </a:rPr>
              <a:t>+</a:t>
            </a:r>
            <a:r>
              <a:rPr lang="ru-RU" b="1" dirty="0">
                <a:solidFill>
                  <a:schemeClr val="tx2"/>
                </a:solidFill>
              </a:rPr>
              <a:t>, </a:t>
            </a:r>
            <a:r>
              <a:rPr lang="ru-RU" b="1" dirty="0" smtClean="0">
                <a:solidFill>
                  <a:schemeClr val="tx2"/>
                </a:solidFill>
              </a:rPr>
              <a:t>		который </a:t>
            </a:r>
            <a:r>
              <a:rPr lang="ru-RU" b="1" dirty="0">
                <a:solidFill>
                  <a:schemeClr val="tx2"/>
                </a:solidFill>
              </a:rPr>
              <a:t>связывается с НСО</a:t>
            </a:r>
            <a:r>
              <a:rPr lang="ru-RU" b="1" baseline="-25000" dirty="0">
                <a:solidFill>
                  <a:schemeClr val="tx2"/>
                </a:solidFill>
              </a:rPr>
              <a:t>3</a:t>
            </a:r>
            <a:r>
              <a:rPr lang="ru-RU" b="1" baseline="30000" dirty="0">
                <a:solidFill>
                  <a:schemeClr val="tx2"/>
                </a:solidFill>
              </a:rPr>
              <a:t>-</a:t>
            </a:r>
            <a:r>
              <a:rPr lang="ru-RU" b="1" dirty="0">
                <a:solidFill>
                  <a:schemeClr val="tx2"/>
                </a:solidFill>
              </a:rPr>
              <a:t>, образуя </a:t>
            </a:r>
            <a:r>
              <a:rPr lang="ru-RU" b="1" dirty="0" smtClean="0">
                <a:solidFill>
                  <a:srgbClr val="000000"/>
                </a:solidFill>
              </a:rPr>
              <a:t>Н</a:t>
            </a:r>
            <a:r>
              <a:rPr lang="ru-RU" b="1" baseline="-25000" dirty="0" smtClean="0">
                <a:solidFill>
                  <a:srgbClr val="000000"/>
                </a:solidFill>
              </a:rPr>
              <a:t>2</a:t>
            </a:r>
            <a:r>
              <a:rPr lang="ru-RU" b="1" dirty="0" smtClean="0">
                <a:solidFill>
                  <a:srgbClr val="000000"/>
                </a:solidFill>
              </a:rPr>
              <a:t>СО</a:t>
            </a:r>
            <a:r>
              <a:rPr lang="ru-RU" b="1" baseline="-25000" dirty="0" smtClean="0">
                <a:solidFill>
                  <a:srgbClr val="000000"/>
                </a:solidFill>
              </a:rPr>
              <a:t>3</a:t>
            </a:r>
            <a:r>
              <a:rPr lang="ru-RU" b="1" dirty="0" smtClean="0">
                <a:solidFill>
                  <a:schemeClr val="tx2"/>
                </a:solidFill>
              </a:rPr>
              <a:t>. </a:t>
            </a:r>
            <a:r>
              <a:rPr lang="ru-RU" b="1" dirty="0">
                <a:solidFill>
                  <a:schemeClr val="tx2"/>
                </a:solidFill>
              </a:rPr>
              <a:t>Под </a:t>
            </a:r>
            <a:r>
              <a:rPr lang="ru-RU" b="1" dirty="0" smtClean="0">
                <a:solidFill>
                  <a:schemeClr val="tx2"/>
                </a:solidFill>
              </a:rPr>
              <a:t>			действием </a:t>
            </a:r>
            <a:r>
              <a:rPr lang="ru-RU" b="1" dirty="0">
                <a:solidFill>
                  <a:schemeClr val="tx2"/>
                </a:solidFill>
              </a:rPr>
              <a:t>карбоангидразы она распадается на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 и </a:t>
            </a:r>
            <a:r>
              <a:rPr lang="ru-RU" b="1" dirty="0" smtClean="0">
                <a:solidFill>
                  <a:schemeClr val="tx2"/>
                </a:solidFill>
              </a:rPr>
              <a:t>Н</a:t>
            </a:r>
            <a:r>
              <a:rPr lang="ru-RU" b="1" baseline="-25000" dirty="0" smtClean="0">
                <a:solidFill>
                  <a:schemeClr val="tx2"/>
                </a:solidFill>
              </a:rPr>
              <a:t>2</a:t>
            </a:r>
            <a:r>
              <a:rPr lang="ru-RU" b="1" dirty="0" smtClean="0">
                <a:solidFill>
                  <a:schemeClr val="tx2"/>
                </a:solidFill>
              </a:rPr>
              <a:t>О. 		</a:t>
            </a:r>
            <a:r>
              <a:rPr lang="ru-RU" b="1" dirty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Н</a:t>
            </a:r>
            <a:r>
              <a:rPr lang="ru-RU" b="1" baseline="30000" dirty="0" smtClean="0">
                <a:solidFill>
                  <a:schemeClr val="tx2"/>
                </a:solidFill>
              </a:rPr>
              <a:t>+</a:t>
            </a:r>
            <a:r>
              <a:rPr lang="ru-RU" b="1" dirty="0" smtClean="0">
                <a:solidFill>
                  <a:schemeClr val="tx2"/>
                </a:solidFill>
              </a:rPr>
              <a:t> оказывается </a:t>
            </a:r>
            <a:r>
              <a:rPr lang="ru-RU" b="1" dirty="0">
                <a:solidFill>
                  <a:schemeClr val="tx2"/>
                </a:solidFill>
              </a:rPr>
              <a:t>связанным в </a:t>
            </a:r>
            <a:r>
              <a:rPr lang="ru-RU" b="1" dirty="0">
                <a:solidFill>
                  <a:srgbClr val="000000"/>
                </a:solidFill>
              </a:rPr>
              <a:t>Н</a:t>
            </a:r>
            <a:r>
              <a:rPr lang="ru-RU" b="1" baseline="-25000" dirty="0">
                <a:solidFill>
                  <a:srgbClr val="000000"/>
                </a:solidFill>
              </a:rPr>
              <a:t>2</a:t>
            </a:r>
            <a:r>
              <a:rPr lang="ru-RU" b="1" dirty="0">
                <a:solidFill>
                  <a:srgbClr val="000000"/>
                </a:solidFill>
              </a:rPr>
              <a:t>О </a:t>
            </a:r>
            <a:r>
              <a:rPr lang="ru-RU" b="1" dirty="0" smtClean="0">
                <a:solidFill>
                  <a:srgbClr val="000000"/>
                </a:solidFill>
              </a:rPr>
              <a:t> </a:t>
            </a:r>
            <a:r>
              <a:rPr lang="ru-RU" b="1" dirty="0" smtClean="0">
                <a:solidFill>
                  <a:schemeClr val="tx2"/>
                </a:solidFill>
              </a:rPr>
              <a:t>и </a:t>
            </a:r>
            <a:r>
              <a:rPr lang="ru-RU" b="1" dirty="0">
                <a:solidFill>
                  <a:schemeClr val="tx2"/>
                </a:solidFill>
              </a:rPr>
              <a:t>происходит </a:t>
            </a:r>
            <a:r>
              <a:rPr lang="ru-RU" b="1" dirty="0" smtClean="0">
                <a:solidFill>
                  <a:schemeClr val="tx2"/>
                </a:solidFill>
              </a:rPr>
              <a:t>			 активное </a:t>
            </a:r>
            <a:r>
              <a:rPr lang="ru-RU" b="1" dirty="0">
                <a:solidFill>
                  <a:schemeClr val="tx2"/>
                </a:solidFill>
              </a:rPr>
              <a:t>удаление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</a:t>
            </a:r>
            <a:r>
              <a:rPr lang="ru-RU" b="1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spcBef>
                <a:spcPts val="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ts val="0"/>
              </a:spcBef>
            </a:pPr>
            <a:r>
              <a:rPr lang="ru-RU" b="1" dirty="0">
                <a:solidFill>
                  <a:schemeClr val="tx2"/>
                </a:solidFill>
              </a:rPr>
              <a:t>	</a:t>
            </a:r>
            <a:r>
              <a:rPr lang="ru-RU" b="1" dirty="0" smtClean="0">
                <a:solidFill>
                  <a:schemeClr val="tx2"/>
                </a:solidFill>
              </a:rPr>
              <a:t>	 </a:t>
            </a:r>
            <a:r>
              <a:rPr lang="ru-RU" b="1" dirty="0" smtClean="0">
                <a:solidFill>
                  <a:srgbClr val="0000CC"/>
                </a:solidFill>
              </a:rPr>
              <a:t>Почки</a:t>
            </a:r>
            <a:r>
              <a:rPr lang="ru-RU" b="1" dirty="0">
                <a:solidFill>
                  <a:srgbClr val="0000CC"/>
                </a:solidFill>
              </a:rPr>
              <a:t>:</a:t>
            </a:r>
            <a:r>
              <a:rPr lang="ru-RU" b="1" dirty="0">
                <a:solidFill>
                  <a:schemeClr val="tx2"/>
                </a:solidFill>
              </a:rPr>
              <a:t> удаляют водород и насыщают плазму крови </a:t>
            </a:r>
            <a:r>
              <a:rPr lang="ru-RU" b="1" dirty="0">
                <a:solidFill>
                  <a:srgbClr val="000000"/>
                </a:solidFill>
              </a:rPr>
              <a:t>НСО</a:t>
            </a:r>
            <a:r>
              <a:rPr lang="ru-RU" b="1" baseline="-25000" dirty="0">
                <a:solidFill>
                  <a:srgbClr val="000000"/>
                </a:solidFill>
              </a:rPr>
              <a:t>3</a:t>
            </a:r>
            <a:r>
              <a:rPr lang="ru-RU" b="1" baseline="30000" dirty="0">
                <a:solidFill>
                  <a:srgbClr val="000000"/>
                </a:solidFill>
              </a:rPr>
              <a:t>- </a:t>
            </a:r>
            <a:r>
              <a:rPr lang="ru-RU" b="1" dirty="0" smtClean="0">
                <a:solidFill>
                  <a:schemeClr val="tx2"/>
                </a:solidFill>
              </a:rPr>
              <a:t>		 </a:t>
            </a:r>
            <a:r>
              <a:rPr lang="ru-RU" b="1" dirty="0">
                <a:solidFill>
                  <a:schemeClr val="tx2"/>
                </a:solidFill>
              </a:rPr>
              <a:t>(при участии карбоангидразы – </a:t>
            </a:r>
            <a:r>
              <a:rPr lang="ru-RU" b="1" dirty="0" smtClean="0">
                <a:solidFill>
                  <a:schemeClr val="tx2"/>
                </a:solidFill>
              </a:rPr>
              <a:t>			   		гидратация </a:t>
            </a:r>
            <a:r>
              <a:rPr lang="ru-RU" b="1" dirty="0">
                <a:solidFill>
                  <a:schemeClr val="tx2"/>
                </a:solidFill>
              </a:rPr>
              <a:t>метаболического СО</a:t>
            </a:r>
            <a:r>
              <a:rPr lang="ru-RU" b="1" baseline="-25000" dirty="0">
                <a:solidFill>
                  <a:schemeClr val="tx2"/>
                </a:solidFill>
              </a:rPr>
              <a:t>2</a:t>
            </a:r>
            <a:r>
              <a:rPr lang="ru-RU" b="1" dirty="0">
                <a:solidFill>
                  <a:schemeClr val="tx2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821" y="3263199"/>
            <a:ext cx="1824204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3321" y="5174432"/>
            <a:ext cx="1907704" cy="1683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ЛЕКЦИИ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22" y="836712"/>
            <a:ext cx="9116277" cy="5904656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Электролитическая диссоциация. Степень электролитической диссоциации. Константа диссоциации.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Ионное произведение воды. рН.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Расчёт рН растворов</a:t>
            </a:r>
          </a:p>
          <a:p>
            <a:pPr marL="400050" lvl="1" indent="0">
              <a:buNone/>
            </a:pPr>
            <a:r>
              <a:rPr lang="ru-RU" sz="2400" dirty="0" smtClean="0"/>
              <a:t>3.1. Сильные кислоты и основания</a:t>
            </a:r>
          </a:p>
          <a:p>
            <a:pPr marL="400050" lvl="1" indent="0">
              <a:buNone/>
            </a:pPr>
            <a:r>
              <a:rPr lang="ru-RU" sz="2400" dirty="0" smtClean="0"/>
              <a:t>3.2. Слабые кислоты и основания</a:t>
            </a:r>
          </a:p>
          <a:p>
            <a:pPr marL="400050" lvl="1" indent="0">
              <a:buNone/>
            </a:pPr>
            <a:r>
              <a:rPr lang="ru-RU" sz="2400" dirty="0" smtClean="0"/>
              <a:t>3.3. Соли</a:t>
            </a:r>
          </a:p>
          <a:p>
            <a:pPr marL="0" lvl="1" indent="0">
              <a:buNone/>
            </a:pPr>
            <a:r>
              <a:rPr lang="ru-RU" sz="2400" dirty="0" smtClean="0"/>
              <a:t>4. Метаболические ацидоз и алкалоз. Дыхательные ацидоз и алкалоз.</a:t>
            </a:r>
          </a:p>
          <a:p>
            <a:pPr marL="0" lvl="1" indent="0">
              <a:buNone/>
            </a:pPr>
            <a:r>
              <a:rPr lang="ru-RU" sz="2400" dirty="0" smtClean="0"/>
              <a:t>5. Буферные системы. Типы буферных растворов.</a:t>
            </a:r>
          </a:p>
          <a:p>
            <a:pPr marL="0" lvl="1" indent="0">
              <a:buNone/>
            </a:pPr>
            <a:r>
              <a:rPr lang="ru-RU" sz="2400" dirty="0" smtClean="0"/>
              <a:t>6. Буферное действие.</a:t>
            </a:r>
          </a:p>
          <a:p>
            <a:pPr marL="0" lvl="1" indent="0">
              <a:buNone/>
            </a:pPr>
            <a:r>
              <a:rPr lang="ru-RU" sz="2400" dirty="0" smtClean="0"/>
              <a:t>7. Буферные системы организма.</a:t>
            </a:r>
          </a:p>
          <a:p>
            <a:pPr marL="0" lvl="1" indent="0">
              <a:buNone/>
            </a:pPr>
            <a:r>
              <a:rPr lang="ru-RU" sz="2400" dirty="0" smtClean="0"/>
              <a:t>8. </a:t>
            </a:r>
            <a:r>
              <a:rPr lang="ru-RU" sz="2400" smtClean="0"/>
              <a:t>Буферная ёмкость.</a:t>
            </a:r>
            <a:endParaRPr lang="ru-RU" sz="2400" dirty="0" smtClean="0"/>
          </a:p>
          <a:p>
            <a:pPr marL="0" lvl="1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51447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395288" y="549275"/>
            <a:ext cx="8497887" cy="710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Постоянство </a:t>
            </a:r>
            <a:r>
              <a:rPr lang="ru-RU" sz="2400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pH</a:t>
            </a: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внутренней среды организма, наряду с физиологическими механизмами, поддерживается и физико-химически –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буферными системами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.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Buff -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смягчать, ослаблять столкновение</a:t>
            </a:r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400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Буферными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называют растворы, обладающие свойством достаточно стойко сохранять постоянство концентрации водородных ионов при добавлении некоторого количества сильной кислоты или щелочи, а также при разбавлении и концентрировании.</a:t>
            </a:r>
          </a:p>
          <a:p>
            <a:pPr algn="ctr"/>
            <a:r>
              <a:rPr lang="ru-RU" sz="2400" b="1" dirty="0">
                <a:solidFill>
                  <a:srgbClr val="000000"/>
                </a:solidFill>
                <a:cs typeface="+mn-cs"/>
              </a:rPr>
              <a:t>Способность стойко сохранять постоянное значение </a:t>
            </a:r>
            <a:r>
              <a:rPr lang="ru-RU" sz="24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рН</a:t>
            </a:r>
            <a:r>
              <a:rPr lang="ru-RU" sz="2400" b="1" dirty="0">
                <a:solidFill>
                  <a:srgbClr val="000000"/>
                </a:solidFill>
                <a:cs typeface="+mn-cs"/>
              </a:rPr>
              <a:t> называется </a:t>
            </a:r>
            <a:r>
              <a:rPr lang="ru-RU" sz="24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буферным действием</a:t>
            </a:r>
            <a:r>
              <a:rPr lang="ru-RU" sz="2400" b="1" i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.</a:t>
            </a:r>
          </a:p>
          <a:p>
            <a:pPr algn="ctr"/>
            <a:r>
              <a:rPr lang="ru-RU" sz="24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Растворы, обладающие буферным действием </a:t>
            </a:r>
            <a:r>
              <a:rPr lang="ru-RU" sz="2400" b="1" i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– буферные смеси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7" y="27856"/>
            <a:ext cx="8229600" cy="66484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Буферные системы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97887" cy="679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Типы буферных растворов: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слабая кислота</a:t>
            </a:r>
          </a:p>
          <a:p>
            <a:r>
              <a:rPr lang="ru-RU" sz="2400" b="1" dirty="0">
                <a:solidFill>
                  <a:srgbClr val="FF0000"/>
                </a:solidFill>
                <a:cs typeface="+mn-cs"/>
              </a:rPr>
              <a:t>Кислотные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	                  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соль, образованная этой слабой кислотой и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                          сильным основанием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 + CH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COONa –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ацетатный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буферный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раствор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+ NaHCO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гидрокарбонатный буферный раствор</a:t>
            </a: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слабое основание</a:t>
            </a:r>
          </a:p>
          <a:p>
            <a:r>
              <a:rPr lang="ru-RU" sz="2400" b="1" dirty="0">
                <a:solidFill>
                  <a:srgbClr val="FF0000"/>
                </a:solidFill>
                <a:cs typeface="+mn-cs"/>
              </a:rPr>
              <a:t>Основные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      </a:t>
            </a: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соль, образованная этим слабым основанием    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                          и сильной кислотой</a:t>
            </a:r>
          </a:p>
          <a:p>
            <a:endParaRPr lang="en-US" sz="2000" b="1" i="1" dirty="0">
              <a:solidFill>
                <a:srgbClr val="000000"/>
              </a:solidFill>
              <a:cs typeface="+mn-cs"/>
            </a:endParaRPr>
          </a:p>
          <a:p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– аммиачный буферный раствор</a:t>
            </a:r>
          </a:p>
          <a:p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400" b="1" dirty="0" err="1">
                <a:solidFill>
                  <a:srgbClr val="FF0000"/>
                </a:solidFill>
                <a:cs typeface="+mn-cs"/>
              </a:rPr>
              <a:t>Амфолитные</a:t>
            </a:r>
            <a:r>
              <a:rPr lang="ru-RU" sz="2400" b="1" dirty="0">
                <a:solidFill>
                  <a:srgbClr val="FF0000"/>
                </a:solidFill>
                <a:cs typeface="+mn-cs"/>
              </a:rPr>
              <a:t> буферные растворы –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аминокислоты и</a:t>
            </a:r>
          </a:p>
          <a:p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                                                                          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белки</a:t>
            </a:r>
          </a:p>
          <a:p>
            <a:endParaRPr lang="ru-RU" sz="2000" b="1" i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 flipV="1">
            <a:off x="2195513" y="148431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2124075" y="1916113"/>
            <a:ext cx="576263" cy="2174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49" name="Line 9"/>
          <p:cNvSpPr>
            <a:spLocks noChangeShapeType="1"/>
          </p:cNvSpPr>
          <p:nvPr/>
        </p:nvSpPr>
        <p:spPr bwMode="auto">
          <a:xfrm flipV="1">
            <a:off x="2157413" y="3967163"/>
            <a:ext cx="43180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61450" name="Line 10"/>
          <p:cNvSpPr>
            <a:spLocks noChangeShapeType="1"/>
          </p:cNvSpPr>
          <p:nvPr/>
        </p:nvSpPr>
        <p:spPr bwMode="auto">
          <a:xfrm>
            <a:off x="2089150" y="4391025"/>
            <a:ext cx="576263" cy="2174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sm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3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2"/>
          <p:cNvSpPr txBox="1">
            <a:spLocks noChangeArrowheads="1"/>
          </p:cNvSpPr>
          <p:nvPr/>
        </p:nvSpPr>
        <p:spPr bwMode="auto">
          <a:xfrm>
            <a:off x="0" y="0"/>
            <a:ext cx="8964613" cy="817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Процессы, протекающие в ацетатном буфере, и их влияние друг на друга</a:t>
            </a:r>
          </a:p>
          <a:p>
            <a:pPr algn="ctr"/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СН</a:t>
            </a:r>
            <a:r>
              <a:rPr lang="ru-RU" sz="2000" b="1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СОО</a:t>
            </a:r>
            <a:r>
              <a: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Na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полностью </a:t>
            </a:r>
            <a:r>
              <a:rPr 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диссоциирует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на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ионы: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baseline="30000" dirty="0" smtClean="0">
                <a:solidFill>
                  <a:srgbClr val="000000"/>
                </a:solidFill>
                <a:cs typeface="+mn-cs"/>
              </a:rPr>
              <a:t>+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ацетат ион подвергается гидролизу, как ион слабой кислоты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</a:t>
            </a:r>
            <a:endParaRPr lang="ru-RU" sz="2000" b="1" baseline="30000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+ НОН </a:t>
            </a:r>
            <a:r>
              <a:rPr lang="ru-RU" sz="24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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С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+ ОН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  <a:endParaRPr lang="ru-RU" sz="2000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dirty="0">
              <a:solidFill>
                <a:srgbClr val="282828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Уксусная кислота,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диссоциирует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незначительной степени:</a:t>
            </a: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+ 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Диссоциация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 еще более подавляется в присутствии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поэтому концентрацию недиссоциированной уксусной кислоты можно считать практически равной ее начальной концентрации: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[CH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] = C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к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45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781329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just"/>
                <a:r>
                  <a:rPr lang="ru-RU" sz="20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Гидролиз соли также подавлен наличием в растворе кислоты. Концентрация ацетат-ионов в буферной смеси практически равна исходной концентрации соли</a:t>
                </a:r>
                <a:r>
                  <a:rPr lang="ru-RU" sz="2000" b="1" dirty="0" smtClean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cs typeface="+mn-cs"/>
                  </a:rPr>
                  <a:t>:</a:t>
                </a:r>
                <a:endPara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cs typeface="+mn-cs"/>
                </a:endParaRPr>
              </a:p>
              <a:p>
                <a:pPr algn="ctr"/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[CH</a:t>
                </a:r>
                <a:r>
                  <a:rPr lang="ru-RU" sz="2000" b="1" baseline="-25000" dirty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COO</a:t>
                </a:r>
                <a:r>
                  <a:rPr lang="ru-RU" sz="2000" b="1" baseline="30000" dirty="0">
                    <a:solidFill>
                      <a:srgbClr val="000000"/>
                    </a:solidFill>
                    <a:cs typeface="+mn-cs"/>
                  </a:rPr>
                  <a:t>-</a:t>
                </a:r>
                <a:r>
                  <a:rPr lang="en-US" sz="2000" b="1" dirty="0">
                    <a:solidFill>
                      <a:srgbClr val="000000"/>
                    </a:solidFill>
                    <a:cs typeface="+mn-cs"/>
                  </a:rPr>
                  <a:t>] = C</a:t>
                </a:r>
                <a:r>
                  <a:rPr lang="ru-RU" sz="2000" b="1" baseline="-25000" dirty="0" smtClean="0">
                    <a:solidFill>
                      <a:srgbClr val="000000"/>
                    </a:solidFill>
                    <a:cs typeface="+mn-cs"/>
                  </a:rPr>
                  <a:t>с</a:t>
                </a:r>
                <a:endParaRPr lang="ru-RU" sz="2000" dirty="0">
                  <a:solidFill>
                    <a:srgbClr val="282828"/>
                  </a:solidFill>
                  <a:cs typeface="+mn-cs"/>
                </a:endParaRPr>
              </a:p>
              <a:p>
                <a:pPr algn="just"/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Согласно </a:t>
                </a:r>
                <a:r>
                  <a:rPr lang="ru-RU" sz="2000" b="1" dirty="0">
                    <a:solidFill>
                      <a:srgbClr val="FF0000"/>
                    </a:solidFill>
                    <a:cs typeface="+mn-cs"/>
                  </a:rPr>
                  <a:t>закону действующих масс</a:t>
                </a:r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, равновесие между продуктами диссоциации уксусной кислоты и недиссоциированными молекулами подчиняется </a:t>
                </a:r>
                <a:r>
                  <a:rPr lang="ru-RU" sz="2000" b="1" dirty="0" smtClean="0">
                    <a:solidFill>
                      <a:srgbClr val="000000"/>
                    </a:solidFill>
                    <a:cs typeface="+mn-cs"/>
                  </a:rPr>
                  <a:t>уравнению:</a:t>
                </a:r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endParaRPr lang="ru-RU" sz="2000" b="1" dirty="0">
                  <a:solidFill>
                    <a:srgbClr val="FFF909"/>
                  </a:solidFill>
                  <a:cs typeface="+mn-cs"/>
                </a:endParaRPr>
              </a:p>
              <a:p>
                <a:pPr algn="ctr"/>
                <a:endParaRPr lang="ru-RU" sz="2400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r>
                  <a:rPr lang="ru-RU" sz="2400" dirty="0" smtClean="0">
                    <a:solidFill>
                      <a:srgbClr val="FF0000"/>
                    </a:solidFill>
                    <a:cs typeface="+mn-cs"/>
                  </a:rPr>
                  <a:t>К</a:t>
                </a:r>
                <a:r>
                  <a:rPr lang="ru-RU" sz="2400" baseline="-25000" dirty="0" smtClean="0">
                    <a:solidFill>
                      <a:srgbClr val="FF0000"/>
                    </a:solidFill>
                    <a:cs typeface="+mn-cs"/>
                  </a:rPr>
                  <a:t>а</a:t>
                </a:r>
                <a:r>
                  <a:rPr lang="ru-RU" sz="2400" dirty="0" smtClean="0">
                    <a:solidFill>
                      <a:srgbClr val="FF0000"/>
                    </a:solidFill>
                    <a:cs typeface="+mn-cs"/>
                  </a:rPr>
                  <a:t> - </a:t>
                </a:r>
                <a:r>
                  <a:rPr lang="ru-RU" sz="2400" dirty="0">
                    <a:solidFill>
                      <a:srgbClr val="FF0000"/>
                    </a:solidFill>
                    <a:cs typeface="+mn-cs"/>
                  </a:rPr>
                  <a:t>к</a:t>
                </a:r>
                <a:r>
                  <a:rPr lang="ru-RU" sz="2400" dirty="0" smtClean="0">
                    <a:solidFill>
                      <a:srgbClr val="FF0000"/>
                    </a:solidFill>
                    <a:cs typeface="+mn-cs"/>
                  </a:rPr>
                  <a:t>онстанта диссоциации кислоты</a:t>
                </a:r>
                <a:endParaRPr lang="ru-RU" sz="2400" dirty="0">
                  <a:solidFill>
                    <a:srgbClr val="FF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>
                    <a:solidFill>
                      <a:srgbClr val="000000"/>
                    </a:solidFill>
                    <a:cs typeface="+mn-cs"/>
                  </a:rPr>
                  <a:t>Подставив общую концентрацию кислоты и соли в уравнение константы диссоциации, получим:</a:t>
                </a:r>
              </a:p>
              <a:p>
                <a:pPr algn="just"/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 </m:t>
                          </m:r>
                        </m:sub>
                      </m:sSub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𝐶𝑂𝑂𝐻</m:t>
                          </m:r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𝐶𝐻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𝐶𝑂𝑂</m:t>
                          </m:r>
                          <m:sSup>
                            <m:sSup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e>
                            <m:sup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den>
                      </m:f>
                    </m:oMath>
                  </m:oMathPara>
                </a14:m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r>
                  <a:rPr lang="ru-RU" sz="2000" b="1" dirty="0" smtClean="0">
                    <a:solidFill>
                      <a:srgbClr val="FF0000"/>
                    </a:solidFill>
                    <a:cs typeface="+mn-cs"/>
                  </a:rPr>
                  <a:t>Степень электролитической диссоциации 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 smtClean="0">
                    <a:solidFill>
                      <a:srgbClr val="000000"/>
                    </a:solidFill>
                    <a:cs typeface="+mn-cs"/>
                  </a:rPr>
                  <a:t> мала         в растворе находятся в основном недиссоциированные молекулы 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→Na</a:t>
                </a:r>
                <a:r>
                  <a:rPr lang="en-US" sz="2000" baseline="30000" dirty="0">
                    <a:solidFill>
                      <a:srgbClr val="000000"/>
                    </a:solidFill>
                    <a:cs typeface="+mn-cs"/>
                  </a:rPr>
                  <a:t>+</a:t>
                </a:r>
                <a:r>
                  <a:rPr lang="en-US" sz="2000" dirty="0">
                    <a:solidFill>
                      <a:srgbClr val="000000"/>
                    </a:solidFill>
                    <a:cs typeface="+mn-cs"/>
                  </a:rPr>
                  <a:t>+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COO</a:t>
                </a:r>
                <a:r>
                  <a:rPr lang="en-US" sz="2000" b="1" baseline="30000" dirty="0" smtClean="0">
                    <a:solidFill>
                      <a:srgbClr val="000000"/>
                    </a:solidFill>
                    <a:cs typeface="+mn-cs"/>
                  </a:rPr>
                  <a:t>-</a:t>
                </a:r>
                <a:r>
                  <a:rPr lang="ru-RU" sz="2000" b="1" dirty="0" smtClean="0">
                    <a:solidFill>
                      <a:srgbClr val="000000"/>
                    </a:solidFill>
                    <a:cs typeface="+mn-cs"/>
                  </a:rPr>
                  <a:t>, это угнетает диссоциацию 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CH</a:t>
                </a:r>
                <a:r>
                  <a:rPr lang="en-US" sz="2000" baseline="-25000" dirty="0" smtClean="0">
                    <a:solidFill>
                      <a:srgbClr val="000000"/>
                    </a:solidFill>
                    <a:cs typeface="+mn-cs"/>
                  </a:rPr>
                  <a:t>3</a:t>
                </a:r>
                <a:r>
                  <a:rPr lang="en-US" sz="2000" dirty="0" smtClean="0">
                    <a:solidFill>
                      <a:srgbClr val="000000"/>
                    </a:solidFill>
                    <a:cs typeface="+mn-cs"/>
                  </a:rPr>
                  <a:t>COOH</a:t>
                </a:r>
                <a:r>
                  <a:rPr lang="ru-RU" sz="2000" dirty="0" smtClean="0">
                    <a:solidFill>
                      <a:srgbClr val="000000"/>
                    </a:solidFill>
                    <a:cs typeface="+mn-cs"/>
                  </a:rPr>
                  <a:t>.</a:t>
                </a:r>
                <a:endParaRPr lang="ru-RU" sz="2000" dirty="0">
                  <a:solidFill>
                    <a:srgbClr val="000000"/>
                  </a:solidFill>
                  <a:cs typeface="+mn-cs"/>
                </a:endParaRPr>
              </a:p>
              <a:p>
                <a:pPr algn="just"/>
                <a:r>
                  <a:rPr lang="ru-RU" sz="2000" dirty="0" smtClean="0">
                    <a:solidFill>
                      <a:srgbClr val="000000"/>
                    </a:solidFill>
                    <a:cs typeface="+mn-cs"/>
                  </a:rPr>
                  <a:t> </a:t>
                </a:r>
                <a:endParaRPr lang="ru-RU" sz="2000" b="1" dirty="0">
                  <a:solidFill>
                    <a:srgbClr val="000000"/>
                  </a:solidFill>
                  <a:cs typeface="+mn-cs"/>
                </a:endParaRPr>
              </a:p>
              <a:p>
                <a:pPr algn="ctr"/>
                <a:endParaRPr lang="ru-RU" sz="20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r>
                  <a:rPr lang="ru-RU" sz="2000" b="1" dirty="0">
                    <a:solidFill>
                      <a:srgbClr val="FFFF00"/>
                    </a:solidFill>
                    <a:cs typeface="+mn-cs"/>
                  </a:rPr>
                  <a:t> </a:t>
                </a:r>
              </a:p>
              <a:p>
                <a:pPr algn="just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  <a:p>
                <a:pPr algn="ctr"/>
                <a:endParaRPr lang="ru-RU" sz="2400" b="1" dirty="0">
                  <a:solidFill>
                    <a:srgbClr val="FFFF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45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7813293"/>
              </a:xfrm>
              <a:prstGeom prst="rect">
                <a:avLst/>
              </a:prstGeom>
              <a:blipFill rotWithShape="1">
                <a:blip r:embed="rId3"/>
                <a:stretch>
                  <a:fillRect l="-733" t="-390" r="-10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4530" name="Object 1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59440306"/>
              </p:ext>
            </p:extLst>
          </p:nvPr>
        </p:nvGraphicFramePr>
        <p:xfrm>
          <a:off x="3347864" y="1916832"/>
          <a:ext cx="3173412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2" name="Формула" r:id="rId4" imgW="1587240" imgH="457200" progId="Equation.3">
                  <p:embed/>
                </p:oleObj>
              </mc:Choice>
              <mc:Fallback>
                <p:oleObj name="Формула" r:id="rId4" imgW="15872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7864" y="1916832"/>
                        <a:ext cx="3173412" cy="912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17" name="Object 5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3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4520" name="Object 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4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52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64534" name="Object 22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519367567"/>
              </p:ext>
            </p:extLst>
          </p:nvPr>
        </p:nvGraphicFramePr>
        <p:xfrm>
          <a:off x="3203848" y="5820090"/>
          <a:ext cx="1854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45" name="Формула" r:id="rId9" imgW="927000" imgH="444240" progId="Equation.3">
                  <p:embed/>
                </p:oleObj>
              </mc:Choice>
              <mc:Fallback>
                <p:oleObj name="Формула" r:id="rId9" imgW="9270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5820090"/>
                        <a:ext cx="1854200" cy="88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Стрелка вправо 1"/>
          <p:cNvSpPr/>
          <p:nvPr/>
        </p:nvSpPr>
        <p:spPr>
          <a:xfrm>
            <a:off x="7794682" y="4869160"/>
            <a:ext cx="788183" cy="242316"/>
          </a:xfrm>
          <a:prstGeom prst="right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617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49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Прологарифмировав это уравнение, получим:</a:t>
            </a:r>
          </a:p>
          <a:p>
            <a:pPr algn="ctr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dirty="0">
              <a:solidFill>
                <a:srgbClr val="282828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После преобразований получаем</a:t>
            </a:r>
            <a:r>
              <a:rPr lang="ru-RU" sz="2000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уравнение </a:t>
            </a:r>
            <a:r>
              <a:rPr lang="ru-RU" sz="20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для кислотного буферного раствора:</a:t>
            </a:r>
          </a:p>
          <a:p>
            <a:pPr algn="just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 smtClean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 smtClean="0">
              <a:solidFill>
                <a:srgbClr val="FF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общем виде его можно представить следующим образом:</a:t>
            </a: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Ацетатный буфер: рН 3,7-5,6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1691" name="Object 11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193439880"/>
              </p:ext>
            </p:extLst>
          </p:nvPr>
        </p:nvGraphicFramePr>
        <p:xfrm>
          <a:off x="3300413" y="2205038"/>
          <a:ext cx="2063750" cy="779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2" name="Формула" r:id="rId3" imgW="1143000" imgH="431640" progId="Equation.3">
                  <p:embed/>
                </p:oleObj>
              </mc:Choice>
              <mc:Fallback>
                <p:oleObj name="Формула" r:id="rId3" imgW="1143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0413" y="2205038"/>
                        <a:ext cx="2063750" cy="779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8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8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1975955"/>
              </p:ext>
            </p:extLst>
          </p:nvPr>
        </p:nvGraphicFramePr>
        <p:xfrm>
          <a:off x="2894013" y="392113"/>
          <a:ext cx="3227387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5" name="Формула" r:id="rId8" imgW="1612800" imgH="431640" progId="Equation.3">
                  <p:embed/>
                </p:oleObj>
              </mc:Choice>
              <mc:Fallback>
                <p:oleObj name="Формула" r:id="rId8" imgW="1612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4013" y="392113"/>
                        <a:ext cx="3227387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694" name="Object 14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268538" y="5084763"/>
          <a:ext cx="5056187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6" name="Формула" r:id="rId10" imgW="2527200" imgH="431640" progId="Equation.3">
                  <p:embed/>
                </p:oleObj>
              </mc:Choice>
              <mc:Fallback>
                <p:oleObj name="Формула" r:id="rId10" imgW="25272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5084763"/>
                        <a:ext cx="5056187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98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69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0893523"/>
              </p:ext>
            </p:extLst>
          </p:nvPr>
        </p:nvGraphicFramePr>
        <p:xfrm>
          <a:off x="5652120" y="2120899"/>
          <a:ext cx="2868613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7" name="Формула" r:id="rId12" imgW="1435100" imgH="444500" progId="Equation.3">
                  <p:embed/>
                </p:oleObj>
              </mc:Choice>
              <mc:Fallback>
                <p:oleObj name="Формула" r:id="rId12" imgW="14351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lum bright="-60000" contrast="-6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120" y="2120899"/>
                        <a:ext cx="2868613" cy="830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1" name="Text Box 21"/>
          <p:cNvSpPr txBox="1">
            <a:spLocks noChangeArrowheads="1"/>
          </p:cNvSpPr>
          <p:nvPr/>
        </p:nvSpPr>
        <p:spPr bwMode="auto">
          <a:xfrm>
            <a:off x="7812088" y="2262188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2" name="Object 22"/>
          <p:cNvGraphicFramePr>
            <a:graphicFrameLocks noChangeAspect="1"/>
          </p:cNvGraphicFramePr>
          <p:nvPr/>
        </p:nvGraphicFramePr>
        <p:xfrm>
          <a:off x="3138488" y="3357563"/>
          <a:ext cx="3017837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8" name="Формула" r:id="rId14" imgW="1117440" imgH="253800" progId="Equation.3">
                  <p:embed/>
                </p:oleObj>
              </mc:Choice>
              <mc:Fallback>
                <p:oleObj name="Формула" r:id="rId14" imgW="111744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8488" y="3357563"/>
                        <a:ext cx="3017837" cy="542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0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1706" name="Object 2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19" name="Формула" r:id="rId16" imgW="114120" imgH="215640" progId="Equation.3">
                  <p:embed/>
                </p:oleObj>
              </mc:Choice>
              <mc:Fallback>
                <p:oleObj name="Формула" r:id="rId1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0" name="Object 3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20" name="Формула" r:id="rId17" imgW="114120" imgH="215640" progId="Equation.3">
                  <p:embed/>
                </p:oleObj>
              </mc:Choice>
              <mc:Fallback>
                <p:oleObj name="Формула" r:id="rId1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12" name="Object 3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21" name="Формула" r:id="rId18" imgW="114120" imgH="215640" progId="Equation.3">
                  <p:embed/>
                </p:oleObj>
              </mc:Choice>
              <mc:Fallback>
                <p:oleObj name="Формула" r:id="rId1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1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1718" name="Rectangle 38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𝑎</m:t>
                          </m:r>
                        </m:sub>
                      </m:sSub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sz="2000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𝑘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sz="20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sz="2000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sz="2000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276475"/>
                <a:ext cx="2186752" cy="671146"/>
              </a:xfrm>
              <a:prstGeom prst="rect">
                <a:avLst/>
              </a:prstGeom>
              <a:blipFill rotWithShape="1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411761" y="242088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cs typeface="+mn-cs"/>
              </a:rPr>
              <a:t>или</a:t>
            </a:r>
            <a:endParaRPr lang="ru-RU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1597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28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Процессы, протекающие в аммиачном буфере, и их влияние друг на друга:</a:t>
            </a:r>
          </a:p>
          <a:p>
            <a:pPr algn="ctr"/>
            <a:endParaRPr lang="ru-RU" sz="24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Аммиачный буфер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состоит из раствора 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гидроксида аммония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и 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хлорида аммония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. Гидроксид аммония является слабым основанием, он частично </a:t>
            </a:r>
            <a:r>
              <a:rPr 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диссоциирует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на ионы, хлорид аммония </a:t>
            </a:r>
            <a:r>
              <a:rPr lang="ru-RU" sz="2000" b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диссоциирует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полностью:</a:t>
            </a:r>
          </a:p>
          <a:p>
            <a:pPr algn="ctr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первого равновесия записываем константу диссоциации: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Для второго справедливо выражение: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3218" name="Object 3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716338" y="4076700"/>
          <a:ext cx="238283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4" name="Формула" r:id="rId3" imgW="1320480" imgH="457200" progId="Equation.3">
                  <p:embed/>
                </p:oleObj>
              </mc:Choice>
              <mc:Fallback>
                <p:oleObj name="Формула" r:id="rId3" imgW="13204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8" y="4076700"/>
                        <a:ext cx="2382837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8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189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6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19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19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01" name="Object 1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7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2" name="Object 1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8" name="Формула" r:id="rId9" imgW="114120" imgH="215640" progId="Equation.3">
                  <p:embed/>
                </p:oleObj>
              </mc:Choice>
              <mc:Fallback>
                <p:oleObj name="Формула" r:id="rId9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04" name="Object 20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9" name="Формула" r:id="rId10" imgW="114120" imgH="215640" progId="Equation.3">
                  <p:embed/>
                </p:oleObj>
              </mc:Choice>
              <mc:Fallback>
                <p:oleObj name="Формула" r:id="rId10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320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3209" name="Rectangle 25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3215" name="Object 31"/>
          <p:cNvGraphicFramePr>
            <a:graphicFrameLocks noChangeAspect="1"/>
          </p:cNvGraphicFramePr>
          <p:nvPr/>
        </p:nvGraphicFramePr>
        <p:xfrm>
          <a:off x="3563938" y="2349500"/>
          <a:ext cx="2854325" cy="127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0" name="Формула" r:id="rId11" imgW="1587240" imgH="711000" progId="Equation.3">
                  <p:embed/>
                </p:oleObj>
              </mc:Choice>
              <mc:Fallback>
                <p:oleObj name="Формула" r:id="rId11" imgW="1587240" imgH="711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2349500"/>
                        <a:ext cx="2854325" cy="1277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3221" name="Object 3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851275" y="5681663"/>
          <a:ext cx="2763838" cy="411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1" name="Формула" r:id="rId13" imgW="1536480" imgH="228600" progId="Equation.3">
                  <p:embed/>
                </p:oleObj>
              </mc:Choice>
              <mc:Fallback>
                <p:oleObj name="Формула" r:id="rId13" imgW="1536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5681663"/>
                        <a:ext cx="2763838" cy="411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0706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710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Концентрация</a:t>
            </a:r>
            <a:r>
              <a:rPr lang="en-US" sz="2000" b="1" dirty="0" smtClean="0">
                <a:solidFill>
                  <a:srgbClr val="000000"/>
                </a:solidFill>
                <a:cs typeface="+mn-cs"/>
              </a:rPr>
              <a:t> [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ОН</a:t>
            </a:r>
            <a:r>
              <a:rPr lang="ru-RU" sz="2000" b="1" baseline="30000" dirty="0" smtClean="0">
                <a:solidFill>
                  <a:srgbClr val="000000"/>
                </a:solidFill>
                <a:cs typeface="+mn-cs"/>
              </a:rPr>
              <a:t>-</a:t>
            </a:r>
            <a:r>
              <a:rPr lang="en-US" sz="2000" b="1" dirty="0" smtClean="0">
                <a:solidFill>
                  <a:srgbClr val="000000"/>
                </a:solidFill>
                <a:cs typeface="+mn-cs"/>
              </a:rPr>
              <a:t>]</a:t>
            </a:r>
            <a:r>
              <a:rPr lang="ru-RU" sz="2000" b="1" baseline="30000" dirty="0" smtClean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зависит от величины константы диссоциации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основания</a:t>
            </a:r>
            <a:r>
              <a:rPr lang="en-US" sz="2000" b="1" dirty="0" smtClean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К</a:t>
            </a:r>
            <a:r>
              <a:rPr lang="en-US" sz="2000" b="1" baseline="-25000" dirty="0" err="1">
                <a:solidFill>
                  <a:srgbClr val="000000"/>
                </a:solidFill>
                <a:cs typeface="+mn-cs"/>
              </a:rPr>
              <a:t>b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)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и соотношения концентраций недиссоциированных части основания и катионов аммония:</a:t>
            </a: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Поскольку соль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диссоциирована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полностью, концентрация катионов равна концентрации соли, а концентрация недиссоциированных молекул основания равна исходной концентрации основания, диссоциация которого подавляется в присутствии одноименных катионов. Для основных буферных растворов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(уравнение </a:t>
            </a:r>
            <a:r>
              <a:rPr lang="ru-RU" sz="20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):</a:t>
            </a:r>
          </a:p>
          <a:p>
            <a:pPr algn="just"/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Аммиачный буфер: рН 8,4 – 10,3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96260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19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0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6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66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1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7" name="Object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2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68" name="Object 12"/>
          <p:cNvGraphicFramePr>
            <a:graphicFrameLocks noChangeAspect="1"/>
          </p:cNvGraphicFramePr>
          <p:nvPr/>
        </p:nvGraphicFramePr>
        <p:xfrm>
          <a:off x="1116013" y="59499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3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59499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69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96270" name="Rectangle 14"/>
          <p:cNvSpPr>
            <a:spLocks noChangeArrowheads="1"/>
          </p:cNvSpPr>
          <p:nvPr/>
        </p:nvSpPr>
        <p:spPr bwMode="auto">
          <a:xfrm>
            <a:off x="0" y="30241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96273" name="Object 17"/>
          <p:cNvGraphicFramePr>
            <a:graphicFrameLocks noChangeAspect="1"/>
          </p:cNvGraphicFramePr>
          <p:nvPr/>
        </p:nvGraphicFramePr>
        <p:xfrm>
          <a:off x="3203575" y="1268413"/>
          <a:ext cx="2624138" cy="79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4" name="Формула" r:id="rId9" imgW="1460160" imgH="444240" progId="Equation.3">
                  <p:embed/>
                </p:oleObj>
              </mc:Choice>
              <mc:Fallback>
                <p:oleObj name="Формула" r:id="rId9" imgW="14601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1268413"/>
                        <a:ext cx="2624138" cy="798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79" name="Text Box 23"/>
          <p:cNvSpPr txBox="1">
            <a:spLocks noChangeArrowheads="1"/>
          </p:cNvSpPr>
          <p:nvPr/>
        </p:nvSpPr>
        <p:spPr bwMode="auto">
          <a:xfrm>
            <a:off x="3132138" y="4710113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0" name="Object 24"/>
          <p:cNvGraphicFramePr>
            <a:graphicFrameLocks noGrp="1" noChangeAspect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087411132"/>
              </p:ext>
            </p:extLst>
          </p:nvPr>
        </p:nvGraphicFramePr>
        <p:xfrm>
          <a:off x="4906963" y="4652963"/>
          <a:ext cx="2181225" cy="776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5" name="Формула" r:id="rId11" imgW="1498320" imgH="533160" progId="Equation.3">
                  <p:embed/>
                </p:oleObj>
              </mc:Choice>
              <mc:Fallback>
                <p:oleObj name="Формула" r:id="rId11" imgW="1498320" imgH="5331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652963"/>
                        <a:ext cx="2181225" cy="7762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6283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0087293"/>
              </p:ext>
            </p:extLst>
          </p:nvPr>
        </p:nvGraphicFramePr>
        <p:xfrm>
          <a:off x="641350" y="5768975"/>
          <a:ext cx="2413000" cy="600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6" name="Формула" r:id="rId13" imgW="914400" imgH="253800" progId="Equation.3">
                  <p:embed/>
                </p:oleObj>
              </mc:Choice>
              <mc:Fallback>
                <p:oleObj name="Формула" r:id="rId13" imgW="91440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5768975"/>
                        <a:ext cx="2413000" cy="600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6284" name="Text Box 28"/>
          <p:cNvSpPr txBox="1">
            <a:spLocks noChangeArrowheads="1"/>
          </p:cNvSpPr>
          <p:nvPr/>
        </p:nvSpPr>
        <p:spPr bwMode="auto">
          <a:xfrm>
            <a:off x="7472363" y="4724400"/>
            <a:ext cx="2682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sp>
        <p:nvSpPr>
          <p:cNvPr id="96285" name="Text Box 29"/>
          <p:cNvSpPr txBox="1">
            <a:spLocks noChangeArrowheads="1"/>
          </p:cNvSpPr>
          <p:nvPr/>
        </p:nvSpPr>
        <p:spPr bwMode="auto">
          <a:xfrm>
            <a:off x="3151188" y="5805488"/>
            <a:ext cx="2682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+mn-cs"/>
              </a:rPr>
              <a:t>;</a:t>
            </a:r>
          </a:p>
        </p:txBody>
      </p:sp>
      <p:graphicFrame>
        <p:nvGraphicFramePr>
          <p:cNvPr id="96286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5327684"/>
              </p:ext>
            </p:extLst>
          </p:nvPr>
        </p:nvGraphicFramePr>
        <p:xfrm>
          <a:off x="3829050" y="5602288"/>
          <a:ext cx="50165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27" name="Формула" r:id="rId15" imgW="2425680" imgH="431640" progId="Equation.3">
                  <p:embed/>
                </p:oleObj>
              </mc:Choice>
              <mc:Fallback>
                <p:oleObj name="Формула" r:id="rId15" imgW="2425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9050" y="5602288"/>
                        <a:ext cx="50165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1520" y="4724400"/>
                <a:ext cx="3033811" cy="6101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𝑝𝑂𝐻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 smtClean="0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−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ru-RU" i="1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4724400"/>
                <a:ext cx="3033811" cy="610103"/>
              </a:xfrm>
              <a:prstGeom prst="rect">
                <a:avLst/>
              </a:prstGeom>
              <a:blipFill rotWithShape="1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3260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0" y="1136650"/>
            <a:ext cx="91440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Следует заметить, что уравнение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нельзя применять если:</a:t>
            </a:r>
          </a:p>
          <a:p>
            <a:pPr algn="just"/>
            <a:endParaRPr lang="ru-RU" sz="2000" b="1" i="1" dirty="0">
              <a:solidFill>
                <a:srgbClr val="7E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>
              <a:buFontTx/>
              <a:buChar char="-"/>
            </a:pP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концентрации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кислоты (основания) и соли несоизмеримы             (отличны более, чем в сто раз);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                                                                         </a:t>
            </a:r>
          </a:p>
          <a:p>
            <a:pPr>
              <a:buFontTx/>
              <a:buChar char="-"/>
            </a:pPr>
            <a:r>
              <a:rPr lang="ru-RU" sz="2000" b="1" dirty="0">
                <a:solidFill>
                  <a:srgbClr val="000000"/>
                </a:solidFill>
                <a:cs typeface="+mn-cs"/>
              </a:rPr>
              <a:t>    кислота (основание) слишком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сильна,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т.к. в этом случае нельзя пренебречь ее диссоциацией;</a:t>
            </a:r>
          </a:p>
          <a:p>
            <a:pPr>
              <a:buFontTx/>
              <a:buChar char="-"/>
            </a:pP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r>
              <a:rPr lang="ru-RU" sz="2000" b="1" dirty="0">
                <a:solidFill>
                  <a:srgbClr val="000000"/>
                </a:solidFill>
                <a:cs typeface="+mn-cs"/>
              </a:rPr>
              <a:t>-    кислота (основание) слишком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слаба,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т.к. в этом случае нельзя пренебречь гидролизом соли.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FFF909"/>
                </a:solidFill>
                <a:cs typeface="+mn-cs"/>
              </a:rPr>
              <a:t>      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4756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4757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5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75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014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Text Box 2"/>
          <p:cNvSpPr txBox="1">
            <a:spLocks noChangeArrowheads="1"/>
          </p:cNvSpPr>
          <p:nvPr/>
        </p:nvSpPr>
        <p:spPr bwMode="auto">
          <a:xfrm>
            <a:off x="395288" y="0"/>
            <a:ext cx="849788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cs typeface="+mn-cs"/>
              </a:rPr>
              <a:t>Буферное действие.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Рассмотрим буферное действие 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ацетатного буфера (СН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СООН + СН</a:t>
            </a:r>
            <a:r>
              <a:rPr lang="ru-RU" sz="2000" b="1" i="1" baseline="-25000" dirty="0">
                <a:solidFill>
                  <a:srgbClr val="FF3300"/>
                </a:solidFill>
                <a:cs typeface="+mn-cs"/>
              </a:rPr>
              <a:t>3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СОО</a:t>
            </a:r>
            <a:r>
              <a:rPr lang="en-US" sz="2000" b="1" i="1" dirty="0">
                <a:solidFill>
                  <a:srgbClr val="FF3300"/>
                </a:solidFill>
                <a:cs typeface="+mn-cs"/>
              </a:rPr>
              <a:t>Na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).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добавлении к такому раствору сильной кислоты она взаимодействует с солью (акцептор протонов):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NaCl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растворе вместо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сильной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образуется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слабая кислота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и поэтому </a:t>
            </a:r>
            <a:r>
              <a:rPr lang="ru-RU" sz="2000" b="1" i="1" dirty="0">
                <a:solidFill>
                  <a:srgbClr val="FF33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уменьшается </a:t>
            </a:r>
            <a:r>
              <a:rPr lang="ru-RU" sz="2000" b="1" dirty="0">
                <a:solidFill>
                  <a:srgbClr val="FF3300"/>
                </a:solidFill>
                <a:cs typeface="+mn-cs"/>
              </a:rPr>
              <a:t>незначительно.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Кроме того,  диссоциация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присутствии одноименного иона (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Na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) сильно подавлена.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При добавлении щелочи, она нейтрализуется слабой кислотой (донор протонов):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NaOH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COONa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+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растворе образуется эквивалентное количество соли, гидролиз которой подавлен присутствием кислоты 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следовательно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опять остается практически неизменным.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840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Text Box 2"/>
          <p:cNvSpPr txBox="1">
            <a:spLocks noChangeArrowheads="1"/>
          </p:cNvSpPr>
          <p:nvPr/>
        </p:nvSpPr>
        <p:spPr bwMode="auto">
          <a:xfrm>
            <a:off x="323850" y="836613"/>
            <a:ext cx="8497888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Рассмотрим буферное действие 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аммиачного буфера (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OH + NH</a:t>
            </a:r>
            <a:r>
              <a:rPr lang="en-US" sz="2000" b="1" i="1" baseline="-25000" dirty="0">
                <a:solidFill>
                  <a:srgbClr val="FF0000"/>
                </a:solidFill>
                <a:cs typeface="+mn-cs"/>
              </a:rPr>
              <a:t>4</a:t>
            </a:r>
            <a:r>
              <a:rPr lang="en-US" sz="2000" b="1" i="1" dirty="0">
                <a:solidFill>
                  <a:srgbClr val="FF0000"/>
                </a:solidFill>
                <a:cs typeface="+mn-cs"/>
              </a:rPr>
              <a:t>Cl)</a:t>
            </a:r>
            <a:r>
              <a:rPr lang="ru-RU" sz="2000" b="1" i="1" dirty="0">
                <a:solidFill>
                  <a:srgbClr val="FF0000"/>
                </a:solidFill>
                <a:cs typeface="+mn-cs"/>
              </a:rPr>
              <a:t>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При добавлении к основному буферному раствору сильной кислоты она будет нейтрализована основанием: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=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+ 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Если к аммиачной буферной системе добавить щелочь, то она будет взаимодействовать с солью и в результате вместо сильного основания в растворе образуется эквивалентное количество слабого основания: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Cl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NaOH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      NH</a:t>
            </a:r>
            <a:r>
              <a:rPr lang="en-US" sz="2000" b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OH +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NaCl</a:t>
            </a:r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en-US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В результате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в обоих случаях практически не изменяется.</a:t>
            </a:r>
          </a:p>
          <a:p>
            <a:pPr algn="ctr"/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102403" name="Line 3"/>
          <p:cNvSpPr>
            <a:spLocks noChangeShapeType="1"/>
          </p:cNvSpPr>
          <p:nvPr/>
        </p:nvSpPr>
        <p:spPr bwMode="auto">
          <a:xfrm>
            <a:off x="4424363" y="4759325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 flipH="1">
            <a:off x="4394200" y="468630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03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-36512" y="0"/>
            <a:ext cx="9144000" cy="10649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sz="3200" b="1" dirty="0">
                <a:solidFill>
                  <a:srgbClr val="C00000"/>
                </a:solidFill>
              </a:rPr>
              <a:t>Растворы электролитов</a:t>
            </a:r>
          </a:p>
          <a:p>
            <a:pPr eaLnBrk="1" hangingPunct="1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Электролиты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вещества, способные в растворенном или расплавленном виде проводить электрический ток.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 проводники второго рода: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кислоты, основания, соли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Растворение электролита сопровождается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электролитической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диссоциацией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распадом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молекулы 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ионы, вследствие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взаимодействия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растворителем.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Теория 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электролитической диссоциации (</a:t>
            </a:r>
            <a:r>
              <a:rPr lang="ru-RU" sz="24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С.Аррениус</a:t>
            </a: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1887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Физическая теория растворов: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вследствие теплового движения молекул происходит их столкновение, которое в некоторых случаях сопровождается распадом молекул на составные части, которые потом встречаются и соединяются.</a:t>
            </a:r>
          </a:p>
          <a:p>
            <a:pPr eaLnBrk="1" hangingPunct="1"/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Эта теория</a:t>
            </a:r>
          </a:p>
          <a:p>
            <a:pPr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не отражает процессы, происходящие в растворах электролитов</a:t>
            </a:r>
          </a:p>
          <a:p>
            <a:pPr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● не учитывает взаимодействие молекул и ионов растворённого вещества между собой и с молекулами растворителя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2000" dirty="0"/>
          </a:p>
          <a:p>
            <a:pPr eaLnBrk="1" hangingPunct="1"/>
            <a:endParaRPr lang="ru-RU" sz="2000" b="1" i="1" dirty="0"/>
          </a:p>
          <a:p>
            <a:pPr algn="ctr" eaLnBrk="1" hangingPunct="1"/>
            <a:endParaRPr lang="ru-RU" sz="2000" b="1" i="1" dirty="0"/>
          </a:p>
          <a:p>
            <a:pPr eaLnBrk="1" hangingPunct="1"/>
            <a:endParaRPr lang="ru-RU" sz="2000" b="1" i="1" dirty="0"/>
          </a:p>
          <a:p>
            <a:pPr eaLnBrk="1" hangingPunct="1"/>
            <a:endParaRPr lang="ru-RU" sz="2000" b="1" i="1" dirty="0"/>
          </a:p>
          <a:p>
            <a:pPr eaLnBrk="1" hangingPunct="1"/>
            <a:endParaRPr lang="ru-RU" sz="2000" b="1" i="1" dirty="0"/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eaLnBrk="1" hangingPunct="1"/>
            <a:endParaRPr lang="ru-RU" sz="2000" b="1" i="1" dirty="0">
              <a:solidFill>
                <a:srgbClr val="990000"/>
              </a:solidFill>
            </a:endParaRPr>
          </a:p>
          <a:p>
            <a:pPr algn="r" eaLnBrk="1" hangingPunct="1"/>
            <a:endParaRPr lang="ru-RU" b="1" dirty="0">
              <a:solidFill>
                <a:srgbClr val="990000"/>
              </a:solidFill>
            </a:endParaRPr>
          </a:p>
        </p:txBody>
      </p:sp>
      <p:sp>
        <p:nvSpPr>
          <p:cNvPr id="2" name="Стрелка вниз 1"/>
          <p:cNvSpPr/>
          <p:nvPr/>
        </p:nvSpPr>
        <p:spPr>
          <a:xfrm>
            <a:off x="6171964" y="3284984"/>
            <a:ext cx="360040" cy="432048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Буферные системы организма</a:t>
            </a: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	Границы, в которых проявляется буферное действие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– </a:t>
            </a:r>
            <a:r>
              <a:rPr lang="ru-RU" sz="2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буферная ёмкость</a:t>
            </a:r>
            <a:endParaRPr lang="ru-RU" sz="2000" b="1" u="sng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b="1" dirty="0">
                <a:solidFill>
                  <a:srgbClr val="FFF909"/>
                </a:solidFill>
                <a:cs typeface="+mn-cs"/>
              </a:rPr>
              <a:t>      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Из буферных систем организма наибольшей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емкостью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обладают буферные системы крови: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гидрокарбонатная, гемоглобиновая и фосфатная.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обмене веществ в результате метаболизма ежесуточно в организме образуется количество кислот, эквивалентное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2,5 л концентрированной </a:t>
            </a:r>
            <a:r>
              <a:rPr lang="en-US" sz="2000" b="1" dirty="0" err="1">
                <a:solidFill>
                  <a:srgbClr val="000000"/>
                </a:solidFill>
                <a:cs typeface="+mn-cs"/>
              </a:rPr>
              <a:t>HCl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Тем не менее буферные системы справляются с этим и поддерживают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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7,4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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0,04.</a:t>
            </a:r>
          </a:p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Гидрокарбонатная (бикарбонатная) буферная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система (рН=6,0-8,0)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 Состоит из слабой угольной кислоты и гидрокарбонат ионов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</p:txBody>
      </p:sp>
      <p:graphicFrame>
        <p:nvGraphicFramePr>
          <p:cNvPr id="77832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5537391"/>
              </p:ext>
            </p:extLst>
          </p:nvPr>
        </p:nvGraphicFramePr>
        <p:xfrm>
          <a:off x="3095624" y="3790188"/>
          <a:ext cx="2874963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2" name="Формула" r:id="rId3" imgW="1600200" imgH="482400" progId="Equation.3">
                  <p:embed/>
                </p:oleObj>
              </mc:Choice>
              <mc:Fallback>
                <p:oleObj name="Формула" r:id="rId3" imgW="160020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4" y="3790188"/>
                        <a:ext cx="2874963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7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7828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82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35" name="Text Box 11"/>
          <p:cNvSpPr txBox="1">
            <a:spLocks noChangeArrowheads="1"/>
          </p:cNvSpPr>
          <p:nvPr/>
        </p:nvSpPr>
        <p:spPr bwMode="auto">
          <a:xfrm>
            <a:off x="0" y="4003675"/>
            <a:ext cx="9144000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0" name="Text Box 16"/>
          <p:cNvSpPr txBox="1">
            <a:spLocks noChangeArrowheads="1"/>
          </p:cNvSpPr>
          <p:nvPr/>
        </p:nvSpPr>
        <p:spPr bwMode="auto">
          <a:xfrm>
            <a:off x="50800" y="4537075"/>
            <a:ext cx="8964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77841" name="Text Box 17"/>
          <p:cNvSpPr txBox="1">
            <a:spLocks noChangeArrowheads="1"/>
          </p:cNvSpPr>
          <p:nvPr/>
        </p:nvSpPr>
        <p:spPr bwMode="auto">
          <a:xfrm>
            <a:off x="0" y="4003675"/>
            <a:ext cx="9144000" cy="1908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Величина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крови зависит от соотношения концентраций свободной растворённой в крови угольной кислоты 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СО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и гидрокарбоната натрия:</a:t>
            </a: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7842" name="Object 18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140075" y="5292725"/>
          <a:ext cx="3087688" cy="91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65" name="Формула" r:id="rId8" imgW="1549080" imgH="457200" progId="Equation.3">
                  <p:embed/>
                </p:oleObj>
              </mc:Choice>
              <mc:Fallback>
                <p:oleObj name="Формула" r:id="rId8" imgW="1549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0075" y="5292725"/>
                        <a:ext cx="3087688" cy="911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1321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0" y="68263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 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В условиях плазмы крови (при 37 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0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С)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рК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1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 = 6,1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. По уравнению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Гендерсона-Гассельбаха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  <a:sym typeface="Symbol" pitchFamily="18" charset="2"/>
              </a:rPr>
              <a:t> рассчитываем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соотношение концентраций ионов            и угольной кислоты в крови при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 = 7,4:</a:t>
            </a:r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/>
            <a:endParaRPr lang="ru-RU" sz="2000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p:graphicFrame>
        <p:nvGraphicFramePr>
          <p:cNvPr id="79880" name="Object 8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51852452"/>
              </p:ext>
            </p:extLst>
          </p:nvPr>
        </p:nvGraphicFramePr>
        <p:xfrm>
          <a:off x="971600" y="649964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0" name="Формула" r:id="rId3" imgW="444240" imgH="241200" progId="Equation.3">
                  <p:embed/>
                </p:oleObj>
              </mc:Choice>
              <mc:Fallback>
                <p:oleObj name="Формула" r:id="rId3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649964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5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1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76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2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79883" name="Object 11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486025" y="1179513"/>
          <a:ext cx="4533900" cy="159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3" name="Формула" r:id="rId8" imgW="2666880" imgH="939600" progId="Equation.3">
                  <p:embed/>
                </p:oleObj>
              </mc:Choice>
              <mc:Fallback>
                <p:oleObj name="Формула" r:id="rId8" imgW="2666880" imgH="939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6025" y="1179513"/>
                        <a:ext cx="4533900" cy="159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86" name="Text Box 14"/>
          <p:cNvSpPr txBox="1">
            <a:spLocks noChangeArrowheads="1"/>
          </p:cNvSpPr>
          <p:nvPr/>
        </p:nvSpPr>
        <p:spPr bwMode="auto">
          <a:xfrm>
            <a:off x="0" y="4652963"/>
            <a:ext cx="9144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400">
              <a:solidFill>
                <a:srgbClr val="000000"/>
              </a:solidFill>
              <a:cs typeface="+mn-cs"/>
            </a:endParaRPr>
          </a:p>
        </p:txBody>
      </p:sp>
      <p:sp>
        <p:nvSpPr>
          <p:cNvPr id="79888" name="Text Box 16"/>
          <p:cNvSpPr txBox="1">
            <a:spLocks noChangeArrowheads="1"/>
          </p:cNvSpPr>
          <p:nvPr/>
        </p:nvSpPr>
        <p:spPr bwMode="auto">
          <a:xfrm>
            <a:off x="0" y="2924175"/>
            <a:ext cx="914400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Т.о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.,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 плазме крови концентрация гидрокарбонат ионов почти в 20 раз больше концентрации свободной угольной кислоты.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Избыток          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       	обеспечивает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щелочной резерв крови.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При поступлении в кровь кислот ионы             реагируют с ионами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Н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</a:t>
            </a:r>
          </a:p>
        </p:txBody>
      </p:sp>
      <p:graphicFrame>
        <p:nvGraphicFramePr>
          <p:cNvPr id="79889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352788"/>
              </p:ext>
            </p:extLst>
          </p:nvPr>
        </p:nvGraphicFramePr>
        <p:xfrm>
          <a:off x="179512" y="3594099"/>
          <a:ext cx="709613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4" name="Формула" r:id="rId10" imgW="444240" imgH="241200" progId="Equation.3">
                  <p:embed/>
                </p:oleObj>
              </mc:Choice>
              <mc:Fallback>
                <p:oleObj name="Формула" r:id="rId10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512" y="3594099"/>
                        <a:ext cx="709613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0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2534876"/>
              </p:ext>
            </p:extLst>
          </p:nvPr>
        </p:nvGraphicFramePr>
        <p:xfrm>
          <a:off x="2627784" y="3933056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5" name="Формула" r:id="rId11" imgW="444240" imgH="241200" progId="Equation.3">
                  <p:embed/>
                </p:oleObj>
              </mc:Choice>
              <mc:Fallback>
                <p:oleObj name="Формула" r:id="rId11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784" y="3933056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891" name="Object 19"/>
          <p:cNvGraphicFramePr>
            <a:graphicFrameLocks noChangeAspect="1"/>
          </p:cNvGraphicFramePr>
          <p:nvPr/>
        </p:nvGraphicFramePr>
        <p:xfrm>
          <a:off x="2946400" y="4532313"/>
          <a:ext cx="2871788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6" name="Формула" r:id="rId12" imgW="1688760" imgH="241200" progId="Equation.3">
                  <p:embed/>
                </p:oleObj>
              </mc:Choice>
              <mc:Fallback>
                <p:oleObj name="Формула" r:id="rId12" imgW="16887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6400" y="4532313"/>
                        <a:ext cx="2871788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892" name="Text Box 20"/>
          <p:cNvSpPr txBox="1">
            <a:spLocks noChangeArrowheads="1"/>
          </p:cNvSpPr>
          <p:nvPr/>
        </p:nvSpPr>
        <p:spPr bwMode="auto">
          <a:xfrm>
            <a:off x="0" y="5300663"/>
            <a:ext cx="91440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FFF909"/>
                </a:solidFill>
                <a:cs typeface="+mn-cs"/>
              </a:rPr>
              <a:t>   </a:t>
            </a:r>
            <a:r>
              <a:rPr lang="ru-RU" b="1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>
                <a:solidFill>
                  <a:srgbClr val="000000"/>
                </a:solidFill>
                <a:cs typeface="+mn-cs"/>
              </a:rPr>
              <a:t>Излишек СО</a:t>
            </a:r>
            <a:r>
              <a:rPr lang="ru-RU" sz="2000" b="1" baseline="-2500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>
                <a:solidFill>
                  <a:srgbClr val="000000"/>
                </a:solidFill>
                <a:cs typeface="+mn-cs"/>
              </a:rPr>
              <a:t> выводится из крови через лёгкие. Таким образом, </a:t>
            </a:r>
          </a:p>
          <a:p>
            <a:pPr algn="just"/>
            <a:endParaRPr lang="ru-RU" sz="2000" b="1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>
                <a:solidFill>
                  <a:srgbClr val="000000"/>
                </a:solidFill>
                <a:cs typeface="+mn-cs"/>
              </a:rPr>
              <a:t>соотношение                 и значение </a:t>
            </a:r>
            <a:r>
              <a:rPr lang="ru-RU" sz="2000" b="1" i="1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>
                <a:solidFill>
                  <a:srgbClr val="000000"/>
                </a:solidFill>
                <a:cs typeface="+mn-cs"/>
              </a:rPr>
              <a:t> крови не изменяется.</a:t>
            </a:r>
          </a:p>
        </p:txBody>
      </p:sp>
      <p:graphicFrame>
        <p:nvGraphicFramePr>
          <p:cNvPr id="79893" name="Object 21"/>
          <p:cNvGraphicFramePr>
            <a:graphicFrameLocks noChangeAspect="1"/>
          </p:cNvGraphicFramePr>
          <p:nvPr/>
        </p:nvGraphicFramePr>
        <p:xfrm>
          <a:off x="1901825" y="5784850"/>
          <a:ext cx="903288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7" name="Формула" r:id="rId14" imgW="622080" imgH="457200" progId="Equation.3">
                  <p:embed/>
                </p:oleObj>
              </mc:Choice>
              <mc:Fallback>
                <p:oleObj name="Формула" r:id="rId14" imgW="62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1825" y="5784850"/>
                        <a:ext cx="903288" cy="663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9795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cs typeface="+mn-cs"/>
              </a:rPr>
              <a:t>Фосфатная буферная система</a:t>
            </a:r>
          </a:p>
          <a:p>
            <a:pPr algn="ctr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(рН=5,9-8,0 !)</a:t>
            </a:r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Б</a:t>
            </a:r>
            <a:r>
              <a:rPr lang="ru-RU" b="1" i="1" dirty="0" smtClean="0">
                <a:solidFill>
                  <a:srgbClr val="000000"/>
                </a:solidFill>
                <a:cs typeface="+mn-cs"/>
              </a:rPr>
              <a:t>уфер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состоит из двух солей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дигидрофосфата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натрия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NaH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r>
              <a:rPr lang="en-US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PO</a:t>
            </a:r>
            <a:r>
              <a:rPr lang="en-US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и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гидрофосфата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 натрия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Na</a:t>
            </a:r>
            <a:r>
              <a:rPr lang="en-US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2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HPO</a:t>
            </a:r>
            <a:r>
              <a:rPr lang="en-US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4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.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            проявляет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свойства слабой кислоты,            - её соли. 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 фосфатной буферной системе содержатся такие ионы:</a:t>
            </a: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 smtClean="0">
                <a:solidFill>
                  <a:srgbClr val="000000"/>
                </a:solidFill>
                <a:cs typeface="+mn-cs"/>
              </a:rPr>
              <a:t>При добавлении к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буферу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сильной кислоты,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она будет взаимодействовать с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гидрофосфат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-ионом (с солью 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Na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b="1" i="1" dirty="0">
                <a:solidFill>
                  <a:srgbClr val="000000"/>
                </a:solidFill>
                <a:cs typeface="+mn-cs"/>
              </a:rPr>
              <a:t>HPO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):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вместо сильной кислоты образуется эквивалентное количество аниона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который можно рассматривать как слабую кислоту.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Если к этой системе добавить избыток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ОН</a:t>
            </a:r>
            <a:r>
              <a:rPr lang="ru-RU" b="1" baseline="30000" dirty="0" smtClean="0">
                <a:solidFill>
                  <a:srgbClr val="000000"/>
                </a:solidFill>
                <a:cs typeface="+mn-cs"/>
              </a:rPr>
              <a:t>−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то буфером окажется другая соль –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дигидрофосфат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натрия (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вернее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</a:t>
            </a:r>
            <a:r>
              <a:rPr lang="ru-RU" b="1" dirty="0" err="1" smtClean="0">
                <a:solidFill>
                  <a:srgbClr val="000000"/>
                </a:solidFill>
                <a:cs typeface="+mn-cs"/>
              </a:rPr>
              <a:t>дигидрофосфат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-ион).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Избыток гидроксид-ионов связывается в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малодиссоциированную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воду.</a:t>
            </a:r>
          </a:p>
        </p:txBody>
      </p:sp>
      <p:graphicFrame>
        <p:nvGraphicFramePr>
          <p:cNvPr id="101379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200150" y="1214438"/>
          <a:ext cx="773113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3" name="Формула" r:id="rId3" imgW="482400" imgH="228600" progId="Equation.3">
                  <p:embed/>
                </p:oleObj>
              </mc:Choice>
              <mc:Fallback>
                <p:oleObj name="Формула" r:id="rId3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0150" y="1214438"/>
                        <a:ext cx="773113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81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4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393" name="Object 1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235325" y="1887538"/>
          <a:ext cx="3281363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5" name="Формула" r:id="rId7" imgW="1892160" imgH="482400" progId="Equation.3">
                  <p:embed/>
                </p:oleObj>
              </mc:Choice>
              <mc:Fallback>
                <p:oleObj name="Формула" r:id="rId7" imgW="18921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325" y="1887538"/>
                        <a:ext cx="3281363" cy="836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83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9076027"/>
              </p:ext>
            </p:extLst>
          </p:nvPr>
        </p:nvGraphicFramePr>
        <p:xfrm>
          <a:off x="4283968" y="908720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6" name="Формула" r:id="rId9" imgW="507960" imgH="228600" progId="Equation.3">
                  <p:embed/>
                </p:oleObj>
              </mc:Choice>
              <mc:Fallback>
                <p:oleObj name="Формула" r:id="rId9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3968" y="908720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1397" name="Object 21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3188529537"/>
              </p:ext>
            </p:extLst>
          </p:nvPr>
        </p:nvGraphicFramePr>
        <p:xfrm>
          <a:off x="3116262" y="3501008"/>
          <a:ext cx="2911475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7" name="Формула" r:id="rId11" imgW="1625400" imgH="228600" progId="Equation.3">
                  <p:embed/>
                </p:oleObj>
              </mc:Choice>
              <mc:Fallback>
                <p:oleObj name="Формула" r:id="rId11" imgW="1625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16262" y="3501008"/>
                        <a:ext cx="2911475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0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1412823"/>
              </p:ext>
            </p:extLst>
          </p:nvPr>
        </p:nvGraphicFramePr>
        <p:xfrm>
          <a:off x="8343803" y="4005064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8" name="Формула" r:id="rId13" imgW="507960" imgH="228600" progId="Equation.3">
                  <p:embed/>
                </p:oleObj>
              </mc:Choice>
              <mc:Fallback>
                <p:oleObj name="Формула" r:id="rId13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43803" y="4005064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1401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6788201"/>
              </p:ext>
            </p:extLst>
          </p:nvPr>
        </p:nvGraphicFramePr>
        <p:xfrm>
          <a:off x="2633662" y="5733256"/>
          <a:ext cx="3876675" cy="411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39" name="Формула" r:id="rId14" imgW="2158920" imgH="228600" progId="Equation.3">
                  <p:embed/>
                </p:oleObj>
              </mc:Choice>
              <mc:Fallback>
                <p:oleObj name="Формула" r:id="rId14" imgW="21589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3662" y="5733256"/>
                        <a:ext cx="3876675" cy="411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88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22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solidFill>
                  <a:srgbClr val="FF0000"/>
                </a:solidFill>
                <a:cs typeface="+mn-cs"/>
              </a:rPr>
              <a:t>    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Величина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рК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(Н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РО</a:t>
            </a:r>
            <a:r>
              <a:rPr lang="ru-RU" b="1" i="1" baseline="-25000" dirty="0">
                <a:solidFill>
                  <a:srgbClr val="000000"/>
                </a:solidFill>
                <a:cs typeface="+mn-cs"/>
              </a:rPr>
              <a:t>4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в условиях плазмы крови (при 37 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0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С) равна 6,8, поэтому 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уравнение </a:t>
            </a:r>
            <a:r>
              <a:rPr lang="ru-RU" b="1" i="1" dirty="0" err="1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для фосфатного буфера принимает вид:</a:t>
            </a: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      </a:t>
            </a:r>
          </a:p>
        </p:txBody>
      </p:sp>
      <p:graphicFrame>
        <p:nvGraphicFramePr>
          <p:cNvPr id="8192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57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2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58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0" name="Object 2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3051175" y="1138238"/>
          <a:ext cx="2547938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59" name="Формула" r:id="rId6" imgW="1498320" imgH="457200" progId="Equation.3">
                  <p:embed/>
                </p:oleObj>
              </mc:Choice>
              <mc:Fallback>
                <p:oleObj name="Формула" r:id="rId6" imgW="149832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1175" y="1138238"/>
                        <a:ext cx="2547938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3" name="Text Box 23"/>
          <p:cNvSpPr txBox="1">
            <a:spLocks noChangeArrowheads="1"/>
          </p:cNvSpPr>
          <p:nvPr/>
        </p:nvSpPr>
        <p:spPr bwMode="auto">
          <a:xfrm>
            <a:off x="0" y="2289175"/>
            <a:ext cx="91440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rgbClr val="000000"/>
                </a:solidFill>
                <a:cs typeface="+mn-cs"/>
              </a:rPr>
              <a:t> Рассчитываем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соотношение концентраций               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 в плазме крови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 = 7,4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):</a:t>
            </a:r>
          </a:p>
        </p:txBody>
      </p:sp>
      <p:sp>
        <p:nvSpPr>
          <p:cNvPr id="81945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81944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7642982"/>
              </p:ext>
            </p:extLst>
          </p:nvPr>
        </p:nvGraphicFramePr>
        <p:xfrm>
          <a:off x="5292080" y="2363426"/>
          <a:ext cx="78105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0" name="Формула" r:id="rId8" imgW="647700" imgH="457200" progId="Equation.3">
                  <p:embed/>
                </p:oleObj>
              </mc:Choice>
              <mc:Fallback>
                <p:oleObj name="Формула" r:id="rId8" imgW="6477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2363426"/>
                        <a:ext cx="781050" cy="552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6" name="Object 26"/>
          <p:cNvGraphicFramePr>
            <a:graphicFrameLocks noChangeAspect="1"/>
          </p:cNvGraphicFramePr>
          <p:nvPr/>
        </p:nvGraphicFramePr>
        <p:xfrm>
          <a:off x="2378075" y="3298825"/>
          <a:ext cx="4578350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1" name="Формула" r:id="rId10" imgW="2692080" imgH="457200" progId="Equation.3">
                  <p:embed/>
                </p:oleObj>
              </mc:Choice>
              <mc:Fallback>
                <p:oleObj name="Формула" r:id="rId10" imgW="26920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8075" y="3298825"/>
                        <a:ext cx="4578350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47" name="Text Box 27"/>
          <p:cNvSpPr txBox="1">
            <a:spLocks noChangeArrowheads="1"/>
          </p:cNvSpPr>
          <p:nvPr/>
        </p:nvSpPr>
        <p:spPr bwMode="auto">
          <a:xfrm>
            <a:off x="0" y="4581525"/>
            <a:ext cx="9144000" cy="216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В плазме крови (при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= 7,4) молярная концентрация ионов             в 4 раза больше, чем молярная концентрация ионов             . Такое соотношение не изменяется, поскольку избыточное количество любого из компонентов выделяется из организма с мочой. </a:t>
            </a:r>
            <a:endParaRPr lang="ru-RU" b="1" dirty="0" smtClean="0">
              <a:solidFill>
                <a:srgbClr val="000000"/>
              </a:solidFill>
              <a:cs typeface="+mn-cs"/>
            </a:endParaRPr>
          </a:p>
          <a:p>
            <a:pPr algn="just">
              <a:spcBef>
                <a:spcPct val="50000"/>
              </a:spcBef>
            </a:pPr>
            <a:r>
              <a:rPr lang="ru-RU" b="1" dirty="0" smtClean="0">
                <a:solidFill>
                  <a:srgbClr val="000000"/>
                </a:solidFill>
                <a:cs typeface="+mn-cs"/>
              </a:rPr>
              <a:t>       </a:t>
            </a:r>
            <a:r>
              <a:rPr lang="ru-RU" b="1" dirty="0" smtClean="0">
                <a:solidFill>
                  <a:srgbClr val="FF0000"/>
                </a:solidFill>
                <a:cs typeface="+mn-cs"/>
              </a:rPr>
              <a:t>Фосфатная </a:t>
            </a:r>
            <a:r>
              <a:rPr lang="ru-RU" b="1" dirty="0">
                <a:solidFill>
                  <a:srgbClr val="FF0000"/>
                </a:solidFill>
                <a:cs typeface="+mn-cs"/>
              </a:rPr>
              <a:t>буферная система крови имеет меньшую буферную емкость, чем гидрокарбонатная, по причине небольшой концентрации фосфатов в крови.        </a:t>
            </a:r>
          </a:p>
        </p:txBody>
      </p:sp>
      <p:graphicFrame>
        <p:nvGraphicFramePr>
          <p:cNvPr id="81948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0654312"/>
              </p:ext>
            </p:extLst>
          </p:nvPr>
        </p:nvGraphicFramePr>
        <p:xfrm>
          <a:off x="7308304" y="4581525"/>
          <a:ext cx="773112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2" name="Формула" r:id="rId12" imgW="482400" imgH="228600" progId="Equation.3">
                  <p:embed/>
                </p:oleObj>
              </mc:Choice>
              <mc:Fallback>
                <p:oleObj name="Формула" r:id="rId12" imgW="4824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08304" y="4581525"/>
                        <a:ext cx="773112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949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0712046"/>
              </p:ext>
            </p:extLst>
          </p:nvPr>
        </p:nvGraphicFramePr>
        <p:xfrm>
          <a:off x="5364088" y="4869160"/>
          <a:ext cx="817562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063" name="Формула" r:id="rId14" imgW="507960" imgH="228600" progId="Equation.3">
                  <p:embed/>
                </p:oleObj>
              </mc:Choice>
              <mc:Fallback>
                <p:oleObj name="Формула" r:id="rId14" imgW="5079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64088" y="4869160"/>
                        <a:ext cx="817562" cy="368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143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Белковые и аминокислотные буферные системы</a:t>
            </a:r>
          </a:p>
          <a:p>
            <a:pPr algn="ctr"/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Молекулы белков содержат остатки аминокислот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R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, которые ведут себя как </a:t>
            </a:r>
            <a:r>
              <a:rPr lang="ru-RU" b="1" dirty="0" err="1">
                <a:solidFill>
                  <a:srgbClr val="000000"/>
                </a:solidFill>
                <a:cs typeface="+mn-cs"/>
              </a:rPr>
              <a:t>амфолиты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Группы: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СООН –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кислота(донор Н+),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а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основание (акцептор Н+),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следовательно, белки противодействуют как подкислению, так и подщелачиванию.</a:t>
            </a:r>
            <a:r>
              <a:rPr lang="ru-RU" sz="2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Пример: простейшая аминокислота.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 растворе: </a:t>
            </a:r>
            <a:endParaRPr lang="ru-RU" b="1" dirty="0" smtClean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       </a:t>
            </a:r>
            <a:r>
              <a:rPr lang="en-US" b="1" dirty="0" smtClean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 smtClean="0">
                <a:solidFill>
                  <a:srgbClr val="000000"/>
                </a:solidFill>
                <a:cs typeface="+mn-cs"/>
              </a:rPr>
              <a:t>COOH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     </a:t>
            </a:r>
            <a:r>
              <a:rPr lang="en-US" b="1" dirty="0" smtClean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 smtClean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 smtClean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биполярный </a:t>
            </a:r>
            <a:r>
              <a:rPr lang="ru-RU" b="1" i="1" dirty="0" smtClean="0">
                <a:solidFill>
                  <a:srgbClr val="000000"/>
                </a:solidFill>
                <a:cs typeface="+mn-cs"/>
              </a:rPr>
              <a:t>ион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(</a:t>
            </a:r>
            <a:r>
              <a:rPr lang="ru-RU" b="1" i="1" dirty="0" err="1" smtClean="0">
                <a:solidFill>
                  <a:srgbClr val="000000"/>
                </a:solidFill>
                <a:cs typeface="+mn-cs"/>
              </a:rPr>
              <a:t>цвиттерион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).</a:t>
            </a:r>
          </a:p>
          <a:p>
            <a:r>
              <a:rPr lang="ru-RU" b="1" i="1" dirty="0">
                <a:solidFill>
                  <a:srgbClr val="000000"/>
                </a:solidFill>
                <a:cs typeface="+mn-cs"/>
              </a:rPr>
              <a:t>При добавлении кислоты: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Н</a:t>
            </a:r>
          </a:p>
          <a:p>
            <a:pPr algn="ctr"/>
            <a:r>
              <a:rPr lang="ru-RU" sz="1400" b="1" dirty="0">
                <a:solidFill>
                  <a:srgbClr val="000000"/>
                </a:solidFill>
                <a:cs typeface="+mn-cs"/>
              </a:rPr>
              <a:t>		          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катион </a:t>
            </a: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+mn-cs"/>
              </a:rPr>
              <a:t>При добавлении основания:</a:t>
            </a:r>
          </a:p>
          <a:p>
            <a:endParaRPr lang="en-US" b="1" i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3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+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ОН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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NH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CH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–</a:t>
            </a:r>
            <a:r>
              <a:rPr lang="en-US" b="1" dirty="0">
                <a:solidFill>
                  <a:srgbClr val="000000"/>
                </a:solidFill>
                <a:cs typeface="+mn-cs"/>
              </a:rPr>
              <a:t>COO</a:t>
            </a:r>
            <a:r>
              <a:rPr lang="ru-RU" b="1" baseline="30000" dirty="0">
                <a:solidFill>
                  <a:srgbClr val="000000"/>
                </a:solidFill>
                <a:cs typeface="+mn-cs"/>
              </a:rPr>
              <a:t>–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+ Н</a:t>
            </a:r>
            <a:r>
              <a:rPr lang="ru-RU" b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О</a:t>
            </a:r>
          </a:p>
          <a:p>
            <a:pPr algn="ctr"/>
            <a:r>
              <a:rPr lang="ru-RU" b="1" dirty="0">
                <a:solidFill>
                  <a:srgbClr val="000000"/>
                </a:solidFill>
                <a:cs typeface="+mn-cs"/>
              </a:rPr>
              <a:t>                                 анион</a:t>
            </a:r>
          </a:p>
          <a:p>
            <a:pPr algn="just"/>
            <a:endParaRPr lang="ru-RU" b="1" dirty="0">
              <a:solidFill>
                <a:srgbClr val="FFF909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000000"/>
                </a:solidFill>
                <a:cs typeface="+mn-cs"/>
              </a:rPr>
              <a:t>В водных растворах все формы (катион, анион и биполярный ион) находятся в равновесии, т.е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.</a:t>
            </a:r>
            <a:endParaRPr lang="ru-RU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b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катион + биполярный ион – кислотный буфер;</a:t>
            </a:r>
          </a:p>
          <a:p>
            <a:pPr algn="ctr"/>
            <a:r>
              <a:rPr lang="ru-RU" b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анион + биполярный ион – основный </a:t>
            </a:r>
            <a:r>
              <a:rPr lang="ru-RU" b="1" dirty="0" smtClean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буфер.</a:t>
            </a:r>
          </a:p>
          <a:p>
            <a:r>
              <a:rPr lang="ru-RU" b="1" dirty="0" smtClean="0">
                <a:solidFill>
                  <a:srgbClr val="000000"/>
                </a:solidFill>
                <a:cs typeface="+mn-cs"/>
              </a:rPr>
              <a:t>Для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белков </a:t>
            </a:r>
            <a:r>
              <a:rPr lang="ru-RU" b="1" dirty="0" smtClean="0">
                <a:solidFill>
                  <a:srgbClr val="000000"/>
                </a:solidFill>
                <a:cs typeface="+mn-cs"/>
              </a:rPr>
              <a:t>аналогично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.</a:t>
            </a:r>
            <a:endParaRPr lang="ru-RU" b="1" dirty="0">
              <a:solidFill>
                <a:srgbClr val="7E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graphicFrame>
        <p:nvGraphicFramePr>
          <p:cNvPr id="86019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6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60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77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60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86026" name="Group 10"/>
          <p:cNvGrpSpPr>
            <a:grpSpLocks/>
          </p:cNvGrpSpPr>
          <p:nvPr/>
        </p:nvGrpSpPr>
        <p:grpSpPr bwMode="auto">
          <a:xfrm>
            <a:off x="2483768" y="2780928"/>
            <a:ext cx="241300" cy="71438"/>
            <a:chOff x="1186" y="1616"/>
            <a:chExt cx="152" cy="45"/>
          </a:xfrm>
        </p:grpSpPr>
        <p:sp>
          <p:nvSpPr>
            <p:cNvPr id="86024" name="Line 8"/>
            <p:cNvSpPr>
              <a:spLocks noChangeShapeType="1"/>
            </p:cNvSpPr>
            <p:nvPr/>
          </p:nvSpPr>
          <p:spPr bwMode="auto">
            <a:xfrm>
              <a:off x="1202" y="161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86025" name="Line 9"/>
            <p:cNvSpPr>
              <a:spLocks noChangeShapeType="1"/>
            </p:cNvSpPr>
            <p:nvPr/>
          </p:nvSpPr>
          <p:spPr bwMode="auto">
            <a:xfrm flipH="1">
              <a:off x="1186" y="1661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00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107504" y="0"/>
            <a:ext cx="9036496" cy="8679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Постоянная  </a:t>
            </a:r>
            <a:r>
              <a:rPr lang="en-US" sz="2000" b="1" dirty="0" smtClean="0">
                <a:solidFill>
                  <a:srgbClr val="FF0000"/>
                </a:solidFill>
                <a:cs typeface="+mn-cs"/>
              </a:rPr>
              <a:t>[H</a:t>
            </a:r>
            <a:r>
              <a:rPr lang="en-US" sz="2000" b="1" baseline="30000" dirty="0" smtClean="0">
                <a:solidFill>
                  <a:srgbClr val="FF0000"/>
                </a:solidFill>
                <a:cs typeface="+mn-cs"/>
              </a:rPr>
              <a:t>+</a:t>
            </a:r>
            <a:r>
              <a:rPr lang="en-US" sz="2000" b="1" dirty="0" smtClean="0">
                <a:solidFill>
                  <a:srgbClr val="FF0000"/>
                </a:solidFill>
                <a:cs typeface="+mn-cs"/>
              </a:rPr>
              <a:t>] 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 − необходимое условие жизни организма!                 рН </a:t>
            </a:r>
            <a:r>
              <a:rPr lang="ru-RU" sz="2000" b="1" baseline="-25000" dirty="0" err="1" smtClean="0">
                <a:solidFill>
                  <a:srgbClr val="FF0000"/>
                </a:solidFill>
                <a:cs typeface="+mn-cs"/>
              </a:rPr>
              <a:t>артер.крови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=7,4; рН </a:t>
            </a:r>
            <a:r>
              <a:rPr lang="ru-RU" sz="2000" b="1" baseline="-25000" dirty="0" smtClean="0">
                <a:solidFill>
                  <a:srgbClr val="FF0000"/>
                </a:solidFill>
                <a:cs typeface="+mn-cs"/>
              </a:rPr>
              <a:t>венозной крови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=7,35.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Физиологические колебания рН 0,05-0,07.</a:t>
            </a:r>
          </a:p>
          <a:p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Стабильность рН крови поддерживается </a:t>
            </a:r>
            <a:r>
              <a:rPr lang="ru-RU" sz="2000" b="1" i="1" dirty="0" smtClean="0">
                <a:solidFill>
                  <a:srgbClr val="FF0000"/>
                </a:solidFill>
                <a:cs typeface="+mn-cs"/>
              </a:rPr>
              <a:t>гемоглобиновой, фосфатной, гидрокарбонатной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 буферными системами и белками плазмы.</a:t>
            </a:r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dirty="0">
                <a:solidFill>
                  <a:srgbClr val="FF0000"/>
                </a:solidFill>
                <a:cs typeface="+mn-cs"/>
              </a:rPr>
              <a:t>  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Гемоглобиновая буферная система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является основной буферной системой эритроцитов и имеет большую буферную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емкость (75 % всей буф. ёмкости крови).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Гемоглобиновый буфер состоит из двух форм гемоглобина – восстановленного (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i="1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)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и окисленного оксигемоглобина (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HHbO</a:t>
            </a:r>
            <a:r>
              <a:rPr lang="en-US" sz="2000" b="1" i="1" baseline="-25000" dirty="0">
                <a:solidFill>
                  <a:srgbClr val="00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+mn-cs"/>
              </a:rPr>
              <a:t>)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.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sz="2000" b="1" dirty="0">
                <a:solidFill>
                  <a:srgbClr val="FF0000"/>
                </a:solidFill>
                <a:cs typeface="+mn-cs"/>
              </a:rPr>
              <a:t>Гемоглобин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=8,2) и </a:t>
            </a:r>
            <a:r>
              <a:rPr lang="ru-RU" sz="2000" b="1" dirty="0" smtClean="0">
                <a:solidFill>
                  <a:srgbClr val="FF0000"/>
                </a:solidFill>
                <a:cs typeface="+mn-cs"/>
              </a:rPr>
              <a:t>оксигемоглобин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(</a:t>
            </a:r>
            <a:r>
              <a:rPr lang="ru-RU" sz="2000" b="1" dirty="0" err="1" smtClean="0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=6,6)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взаимосвязаны и существуют как единая система. Условно гемоглобиновый буфер разделяют на две буферные системы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:</a:t>
            </a:r>
          </a:p>
          <a:p>
            <a:pPr algn="just"/>
            <a:r>
              <a:rPr lang="ru-RU" sz="2000" b="1" dirty="0">
                <a:solidFill>
                  <a:srgbClr val="7E0000"/>
                </a:solidFill>
                <a:cs typeface="+mn-cs"/>
              </a:rPr>
              <a:t>а) буферная система, образованная гемоглобином: 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Н</a:t>
            </a:r>
            <a:r>
              <a:rPr lang="en-US" sz="2000" b="1" i="1" dirty="0" err="1">
                <a:solidFill>
                  <a:srgbClr val="7E0000"/>
                </a:solidFill>
                <a:cs typeface="+mn-cs"/>
              </a:rPr>
              <a:t>Hb</a:t>
            </a:r>
            <a:r>
              <a:rPr lang="ru-RU" sz="2000" b="1" dirty="0">
                <a:solidFill>
                  <a:srgbClr val="7E0000"/>
                </a:solidFill>
                <a:cs typeface="+mn-cs"/>
              </a:rPr>
              <a:t> – слабая </a:t>
            </a:r>
            <a:r>
              <a:rPr lang="ru-RU" sz="2000" b="1" dirty="0" smtClean="0">
                <a:solidFill>
                  <a:srgbClr val="7E0000"/>
                </a:solidFill>
                <a:cs typeface="+mn-cs"/>
              </a:rPr>
              <a:t>кислота (слабее угольной); </a:t>
            </a:r>
            <a:r>
              <a:rPr lang="en-US" sz="2000" b="1" i="1" dirty="0" err="1">
                <a:solidFill>
                  <a:srgbClr val="7E0000"/>
                </a:solidFill>
                <a:cs typeface="+mn-cs"/>
              </a:rPr>
              <a:t>KtHb</a:t>
            </a:r>
            <a:r>
              <a:rPr lang="ru-RU" sz="2000" b="1" i="1" dirty="0">
                <a:solidFill>
                  <a:srgbClr val="7E0000"/>
                </a:solidFill>
                <a:cs typeface="+mn-cs"/>
              </a:rPr>
              <a:t> – соль гемоглобиновой </a:t>
            </a:r>
            <a:r>
              <a:rPr lang="ru-RU" sz="2000" b="1" i="1" dirty="0" smtClean="0">
                <a:solidFill>
                  <a:srgbClr val="7E0000"/>
                </a:solidFill>
                <a:cs typeface="+mn-cs"/>
              </a:rPr>
              <a:t>кислоты</a:t>
            </a:r>
          </a:p>
          <a:p>
            <a:pPr algn="just"/>
            <a:endParaRPr lang="ru-RU" sz="2000" b="1" i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i="1" dirty="0" smtClean="0">
              <a:solidFill>
                <a:srgbClr val="7E00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7E0000"/>
                </a:solidFill>
                <a:cs typeface="+mn-cs"/>
              </a:rPr>
              <a:t>б</a:t>
            </a:r>
            <a:r>
              <a:rPr lang="ru-RU" sz="2000" b="1" dirty="0">
                <a:solidFill>
                  <a:srgbClr val="7E0000"/>
                </a:solidFill>
                <a:cs typeface="+mn-cs"/>
              </a:rPr>
              <a:t>) буферная система, образованная оксигемоглобином: </a:t>
            </a:r>
            <a:r>
              <a:rPr lang="en-US" sz="2000" b="1" i="1" dirty="0">
                <a:solidFill>
                  <a:srgbClr val="7E0000"/>
                </a:solidFill>
                <a:cs typeface="+mn-cs"/>
              </a:rPr>
              <a:t>HHbO</a:t>
            </a:r>
            <a:r>
              <a:rPr lang="en-US" sz="2000" b="1" i="1" baseline="-25000" dirty="0">
                <a:solidFill>
                  <a:srgbClr val="7E0000"/>
                </a:solidFill>
                <a:cs typeface="+mn-cs"/>
              </a:rPr>
              <a:t>2</a:t>
            </a:r>
            <a:r>
              <a:rPr lang="uk-UA" sz="2000" b="1" dirty="0">
                <a:solidFill>
                  <a:srgbClr val="7E0000"/>
                </a:solidFill>
                <a:cs typeface="+mn-cs"/>
              </a:rPr>
              <a:t> – </a:t>
            </a:r>
            <a:r>
              <a:rPr lang="uk-UA" sz="2000" b="1" dirty="0" err="1" smtClean="0">
                <a:solidFill>
                  <a:srgbClr val="7E0000"/>
                </a:solidFill>
                <a:cs typeface="+mn-cs"/>
              </a:rPr>
              <a:t>сильная</a:t>
            </a:r>
            <a:r>
              <a:rPr lang="uk-UA" sz="2000" b="1" dirty="0" smtClean="0">
                <a:solidFill>
                  <a:srgbClr val="7E0000"/>
                </a:solidFill>
                <a:cs typeface="+mn-cs"/>
              </a:rPr>
              <a:t> </a:t>
            </a:r>
            <a:r>
              <a:rPr lang="uk-UA" sz="2000" b="1" dirty="0">
                <a:solidFill>
                  <a:srgbClr val="7E0000"/>
                </a:solidFill>
                <a:cs typeface="+mn-cs"/>
              </a:rPr>
              <a:t>кислота; </a:t>
            </a:r>
            <a:r>
              <a:rPr lang="en-US" sz="2000" b="1" i="1" dirty="0">
                <a:solidFill>
                  <a:srgbClr val="7E0000"/>
                </a:solidFill>
                <a:cs typeface="+mn-cs"/>
              </a:rPr>
              <a:t>KtHbO</a:t>
            </a:r>
            <a:r>
              <a:rPr lang="en-US" sz="2000" b="1" i="1" baseline="-25000" dirty="0">
                <a:solidFill>
                  <a:srgbClr val="7E0000"/>
                </a:solidFill>
                <a:cs typeface="+mn-cs"/>
              </a:rPr>
              <a:t>2</a:t>
            </a:r>
            <a:r>
              <a:rPr lang="en-US" sz="2000" b="1" dirty="0">
                <a:solidFill>
                  <a:srgbClr val="7E0000"/>
                </a:solidFill>
                <a:cs typeface="+mn-cs"/>
              </a:rPr>
              <a:t> – </a:t>
            </a:r>
            <a:r>
              <a:rPr lang="ru-RU" sz="2000" b="1" dirty="0">
                <a:solidFill>
                  <a:srgbClr val="7E0000"/>
                </a:solidFill>
                <a:cs typeface="+mn-cs"/>
              </a:rPr>
              <a:t>соль </a:t>
            </a:r>
            <a:r>
              <a:rPr lang="ru-RU" sz="2000" b="1" dirty="0" err="1">
                <a:solidFill>
                  <a:srgbClr val="7E0000"/>
                </a:solidFill>
                <a:cs typeface="+mn-cs"/>
              </a:rPr>
              <a:t>оксигемоглобиновой</a:t>
            </a:r>
            <a:r>
              <a:rPr lang="ru-RU" sz="2000" b="1" dirty="0">
                <a:solidFill>
                  <a:srgbClr val="7E0000"/>
                </a:solidFill>
                <a:cs typeface="+mn-cs"/>
              </a:rPr>
              <a:t> кислоты</a:t>
            </a:r>
            <a:r>
              <a:rPr lang="uk-UA" sz="2000" b="1" dirty="0">
                <a:solidFill>
                  <a:srgbClr val="7E0000"/>
                </a:solidFill>
                <a:cs typeface="+mn-cs"/>
              </a:rPr>
              <a:t> </a:t>
            </a:r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7E0000"/>
                </a:solidFill>
                <a:cs typeface="+mn-cs"/>
              </a:rPr>
              <a:t> </a:t>
            </a:r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sz="2000" b="1" dirty="0" smtClean="0">
              <a:solidFill>
                <a:srgbClr val="7E0000"/>
              </a:solidFill>
              <a:cs typeface="+mn-cs"/>
            </a:endParaRPr>
          </a:p>
          <a:p>
            <a:pPr algn="ctr"/>
            <a:endParaRPr lang="ru-RU" sz="2000" b="1" dirty="0">
              <a:solidFill>
                <a:srgbClr val="7E0000"/>
              </a:solidFill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  </a:t>
            </a: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endParaRPr lang="en-US" b="1" i="1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8704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2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704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1113645"/>
              </p:ext>
            </p:extLst>
          </p:nvPr>
        </p:nvGraphicFramePr>
        <p:xfrm>
          <a:off x="3365640" y="4869160"/>
          <a:ext cx="2138363" cy="777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4" name="Формула" r:id="rId6" imgW="1257300" imgH="457200" progId="Equation.3">
                  <p:embed/>
                </p:oleObj>
              </mc:Choice>
              <mc:Fallback>
                <p:oleObj name="Формула" r:id="rId6" imgW="1257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640" y="4869160"/>
                        <a:ext cx="2138363" cy="777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7050203"/>
              </p:ext>
            </p:extLst>
          </p:nvPr>
        </p:nvGraphicFramePr>
        <p:xfrm>
          <a:off x="3275856" y="6109828"/>
          <a:ext cx="2381077" cy="7481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85" name="Формула" r:id="rId8" imgW="1536700" imgH="482600" progId="Equation.3">
                  <p:embed/>
                </p:oleObj>
              </mc:Choice>
              <mc:Fallback>
                <p:oleObj name="Формула" r:id="rId8" imgW="15367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856" y="6109828"/>
                        <a:ext cx="2381077" cy="7481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8333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0" y="995363"/>
            <a:ext cx="91440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Уравнение </a:t>
            </a:r>
            <a:r>
              <a:rPr lang="ru-RU" sz="2000" b="1" i="1" dirty="0" err="1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Гендерсона-Гассельбаха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для этих двух систем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: </a:t>
            </a:r>
            <a:endParaRPr lang="ru-RU" sz="20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</a:p>
        </p:txBody>
      </p:sp>
      <p:graphicFrame>
        <p:nvGraphicFramePr>
          <p:cNvPr id="890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2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0" y="3992563"/>
            <a:ext cx="91440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Гемоглобин – более слабая кислота (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8,2; </a:t>
            </a:r>
            <a:r>
              <a:rPr lang="en-US" sz="2000" b="1" i="1" dirty="0" err="1">
                <a:solidFill>
                  <a:srgbClr val="00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HHb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6,3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-9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)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по сравнению с оксигемоглобином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(</a:t>
            </a:r>
            <a:r>
              <a:rPr lang="ru-RU" sz="2000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sz="2000" b="1" i="1" baseline="-25000" dirty="0" err="1">
                <a:solidFill>
                  <a:srgbClr val="000000"/>
                </a:solidFill>
                <a:cs typeface="+mn-cs"/>
              </a:rPr>
              <a:t>Н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Hb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6,6; </a:t>
            </a:r>
            <a:r>
              <a:rPr lang="en-US" sz="2000" b="1" i="1" dirty="0" err="1">
                <a:solidFill>
                  <a:srgbClr val="000000"/>
                </a:solidFill>
                <a:cs typeface="+mn-cs"/>
              </a:rPr>
              <a:t>K</a:t>
            </a:r>
            <a:r>
              <a:rPr lang="en-US" sz="2000" b="1" i="1" baseline="-25000" dirty="0" err="1">
                <a:solidFill>
                  <a:srgbClr val="000000"/>
                </a:solidFill>
                <a:cs typeface="+mn-cs"/>
              </a:rPr>
              <a:t>HHb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О2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 = 1,12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 10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-7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).          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Поэтому ионы </a:t>
            </a:r>
            <a:r>
              <a:rPr lang="en-US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Hb</a:t>
            </a:r>
            <a:r>
              <a:rPr lang="en-US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-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являющиеся анионами более слабой кислоты, способны более активнее связывать ионы Н</a:t>
            </a:r>
            <a:r>
              <a:rPr lang="ru-RU" sz="2000" b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+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чем ионы оксигемоглобина.</a:t>
            </a:r>
            <a:endParaRPr lang="en-US" sz="2000" b="1" dirty="0">
              <a:solidFill>
                <a:srgbClr val="000000"/>
              </a:solidFill>
              <a:cs typeface="+mn-cs"/>
              <a:sym typeface="Symbol" pitchFamily="18" charset="2"/>
            </a:endParaRPr>
          </a:p>
          <a:p>
            <a:pPr algn="just">
              <a:spcBef>
                <a:spcPct val="50000"/>
              </a:spcBef>
            </a:pPr>
            <a:r>
              <a:rPr lang="en-US" b="1" dirty="0">
                <a:solidFill>
                  <a:srgbClr val="FFF909"/>
                </a:solidFill>
                <a:cs typeface="+mn-cs"/>
                <a:sym typeface="Symbol" pitchFamily="18" charset="2"/>
              </a:rPr>
              <a:t>  </a:t>
            </a:r>
            <a:endParaRPr lang="ru-RU" b="1" dirty="0">
              <a:solidFill>
                <a:srgbClr val="FFF909"/>
              </a:solidFill>
              <a:cs typeface="+mn-cs"/>
              <a:sym typeface="Symbol" pitchFamily="18" charset="2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0" y="332656"/>
            <a:ext cx="9144000" cy="61261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627784" y="1470471"/>
                <a:ext cx="4482124" cy="67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=8,2+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7784" y="1470471"/>
                <a:ext cx="4482124" cy="67197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23728" y="2239254"/>
                <a:ext cx="5195910" cy="671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𝑝𝐻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𝑝</m:t>
                      </m:r>
                      <m:sSub>
                        <m:sSub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𝐻𝐻𝑏</m:t>
                          </m:r>
                          <m:sSub>
                            <m:sSub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𝑂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=6,6+</m:t>
                      </m:r>
                      <m:r>
                        <a:rPr lang="en-US" i="1">
                          <a:solidFill>
                            <a:srgbClr val="000000"/>
                          </a:solidFill>
                          <a:latin typeface="Cambria Math"/>
                          <a:cs typeface="+mn-cs"/>
                        </a:rPr>
                        <m:t>𝑙𝑔</m:t>
                      </m:r>
                      <m:f>
                        <m:fPr>
                          <m:ctrlPr>
                            <a:rPr lang="ru-RU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[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𝐻𝑏𝑂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 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−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/>
                              <a:cs typeface="+mn-cs"/>
                            </a:rPr>
                            <m:t>[</m:t>
                          </m:r>
                          <m:sSup>
                            <m:sSupPr>
                              <m:ctrlPr>
                                <a:rPr lang="ru-RU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𝐻𝐻𝑏</m:t>
                              </m:r>
                              <m:sSub>
                                <m:sSubPr>
                                  <m:ctrlPr>
                                    <a:rPr lang="ru-RU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𝑂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/>
                                      <a:cs typeface="+mn-cs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]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/>
                                  <a:cs typeface="+mn-cs"/>
                                </a:rPr>
                                <m:t> 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ru-RU" dirty="0">
                  <a:solidFill>
                    <a:srgbClr val="000000"/>
                  </a:solidFill>
                  <a:cs typeface="+mn-cs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239254"/>
                <a:ext cx="5195910" cy="67197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0784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70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●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Участие гемоглобина в регуляции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крови связано с его ролью в транспорте кислорода и углекислоты. </a:t>
            </a:r>
            <a:r>
              <a:rPr lang="ru-RU" sz="2000" b="1" dirty="0">
                <a:solidFill>
                  <a:srgbClr val="C00000"/>
                </a:solidFill>
                <a:cs typeface="+mn-cs"/>
              </a:rPr>
              <a:t>Гемоглобиновые буферные системы взаимодействуют с гидрокарбонатным буфером.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● Углекислый газ, образующийся в периферических тканях, поступает в эритроциты, где превращается в угольную кислоту под действием фермента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карбоангидразы.</a:t>
            </a:r>
          </a:p>
          <a:p>
            <a:pPr algn="ctr"/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b="1" dirty="0">
                <a:solidFill>
                  <a:srgbClr val="FFF909"/>
                </a:solidFill>
                <a:cs typeface="+mn-cs"/>
              </a:rPr>
              <a:t>   </a:t>
            </a: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При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клетки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7,40 и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рК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а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1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Н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2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СО</a:t>
            </a:r>
            <a:r>
              <a:rPr lang="ru-RU" sz="14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3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= 6,10 более</a:t>
            </a:r>
            <a:r>
              <a:rPr lang="ru-RU" sz="2000" b="1" dirty="0">
                <a:solidFill>
                  <a:srgbClr val="FFFF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90% образовавшейся угольной кислоты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cs typeface="+mn-cs"/>
                <a:sym typeface="Symbol" pitchFamily="18" charset="2"/>
              </a:rPr>
              <a:t>диссоциирует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, поэтому связывание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СО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  <a:sym typeface="Symbol" pitchFamily="18" charset="2"/>
              </a:rPr>
              <a:t>2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приводит к повышению концентрации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Н</a:t>
            </a:r>
            <a:r>
              <a:rPr lang="ru-RU" sz="2000" b="1" i="1" baseline="30000" dirty="0">
                <a:solidFill>
                  <a:srgbClr val="000000"/>
                </a:solidFill>
                <a:cs typeface="+mn-cs"/>
                <a:sym typeface="Symbol" pitchFamily="18" charset="2"/>
              </a:rPr>
              <a:t>+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и грозит «закислить» кровь.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  Протоны, возникающие при диссоциации угольной кислоты, будут взаимодействовать с преобладающей в растворе ионной формой оксигемоглобина          , образуя его молекулярную форму: </a:t>
            </a:r>
          </a:p>
          <a:p>
            <a:pPr algn="ctr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just"/>
            <a:endParaRPr lang="ru-RU" b="1" i="1" dirty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b="1" i="1" dirty="0">
                <a:solidFill>
                  <a:srgbClr val="000000"/>
                </a:solidFill>
                <a:cs typeface="+mn-cs"/>
              </a:rPr>
              <a:t>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Оксигемоглобин освобождает кислород (уходящий в ткани) и дает более слабую кислоту – гемоглобин:</a:t>
            </a:r>
          </a:p>
          <a:p>
            <a:pPr algn="just"/>
            <a:endParaRPr lang="ru-RU" sz="2000" b="1" i="1" dirty="0">
              <a:solidFill>
                <a:srgbClr val="000000"/>
              </a:solidFill>
              <a:cs typeface="+mn-cs"/>
            </a:endParaRPr>
          </a:p>
          <a:p>
            <a:pPr algn="ctr"/>
            <a:endParaRPr lang="en-US" sz="2000" b="1" i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4459" name="Object 11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544638" y="2092325"/>
          <a:ext cx="5776912" cy="434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2" name="Формула" r:id="rId3" imgW="3200400" imgH="241200" progId="Equation.3">
                  <p:embed/>
                </p:oleObj>
              </mc:Choice>
              <mc:Fallback>
                <p:oleObj name="Формула" r:id="rId3" imgW="320040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4638" y="2092325"/>
                        <a:ext cx="5776912" cy="434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3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53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4" name="Формула" r:id="rId7" imgW="114120" imgH="215640" progId="Equation.3">
                  <p:embed/>
                </p:oleObj>
              </mc:Choice>
              <mc:Fallback>
                <p:oleObj name="Формула" r:id="rId7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4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4462" name="Object 14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339975" y="4292600"/>
          <a:ext cx="625475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5" name="Формула" r:id="rId8" imgW="419040" imgH="228600" progId="Equation.3">
                  <p:embed/>
                </p:oleObj>
              </mc:Choice>
              <mc:Fallback>
                <p:oleObj name="Формула" r:id="rId8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292600"/>
                        <a:ext cx="625475" cy="34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5" name="Object 17"/>
          <p:cNvGraphicFramePr>
            <a:graphicFrameLocks noChangeAspect="1"/>
          </p:cNvGraphicFramePr>
          <p:nvPr/>
        </p:nvGraphicFramePr>
        <p:xfrm>
          <a:off x="3492500" y="4797425"/>
          <a:ext cx="2667000" cy="40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6" name="Формула" r:id="rId10" imgW="1485720" imgH="228600" progId="Equation.3">
                  <p:embed/>
                </p:oleObj>
              </mc:Choice>
              <mc:Fallback>
                <p:oleObj name="Формула" r:id="rId10" imgW="148572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797425"/>
                        <a:ext cx="2667000" cy="40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466" name="Object 18"/>
          <p:cNvGraphicFramePr>
            <a:graphicFrameLocks noChangeAspect="1"/>
          </p:cNvGraphicFramePr>
          <p:nvPr/>
        </p:nvGraphicFramePr>
        <p:xfrm>
          <a:off x="3563938" y="6165850"/>
          <a:ext cx="2422525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17" name="Формула" r:id="rId12" imgW="1346040" imgH="215640" progId="Equation.3">
                  <p:embed/>
                </p:oleObj>
              </mc:Choice>
              <mc:Fallback>
                <p:oleObj name="Формула" r:id="rId12" imgW="134604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938" y="6165850"/>
                        <a:ext cx="2422525" cy="388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737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644" name="Picture 12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" r="2992" b="7802"/>
          <a:stretch/>
        </p:blipFill>
        <p:spPr bwMode="auto">
          <a:xfrm>
            <a:off x="6732240" y="4077072"/>
            <a:ext cx="2411760" cy="2780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7522" name="Text Box 2"/>
          <p:cNvSpPr txBox="1">
            <a:spLocks noChangeArrowheads="1"/>
          </p:cNvSpPr>
          <p:nvPr/>
        </p:nvSpPr>
        <p:spPr bwMode="auto">
          <a:xfrm>
            <a:off x="-19627" y="1"/>
            <a:ext cx="9036496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Вследствие указанных процессов нарушилось соотношение соль/кислота в буферных системах: содержание       и        увели-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чилось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, а концентрация             уменьшилась. Восстановление этих соотношений происходит в легких. </a:t>
            </a:r>
            <a:r>
              <a:rPr lang="ru-RU" sz="2000" b="1" dirty="0">
                <a:solidFill>
                  <a:srgbClr val="C00000"/>
                </a:solidFill>
                <a:cs typeface="+mn-cs"/>
              </a:rPr>
              <a:t>Когда венозная кровь достигает легких, кислород и гидрокарбонат-ион (из тканей) снова проникает внутрь эритроцитов.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При этом кислород связывается с присутствующим в избытке гемоглобином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: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О</a:t>
            </a:r>
            <a:r>
              <a:rPr lang="ru-RU" sz="2000" b="1" i="1" baseline="-25000" dirty="0" smtClean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 + НН</a:t>
            </a:r>
            <a:r>
              <a:rPr lang="en-US" sz="2000" b="1" i="1" dirty="0" smtClean="0">
                <a:solidFill>
                  <a:srgbClr val="000000"/>
                </a:solidFill>
                <a:cs typeface="+mn-cs"/>
              </a:rPr>
              <a:t>b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   </a:t>
            </a:r>
            <a:r>
              <a:rPr lang="en-US" sz="2000" b="1" dirty="0" smtClean="0">
                <a:solidFill>
                  <a:srgbClr val="000000"/>
                </a:solidFill>
                <a:cs typeface="+mn-cs"/>
              </a:rPr>
              <a:t>  </a:t>
            </a:r>
            <a:r>
              <a:rPr lang="en-US" sz="2000" b="1" i="1" dirty="0" smtClean="0">
                <a:solidFill>
                  <a:srgbClr val="000000"/>
                </a:solidFill>
                <a:cs typeface="+mn-cs"/>
              </a:rPr>
              <a:t>HHbO</a:t>
            </a:r>
            <a:r>
              <a:rPr lang="en-US" sz="2000" b="1" i="1" baseline="-25000" dirty="0" smtClean="0">
                <a:solidFill>
                  <a:srgbClr val="000000"/>
                </a:solidFill>
                <a:cs typeface="+mn-cs"/>
              </a:rPr>
              <a:t>2</a:t>
            </a:r>
            <a:endParaRPr lang="ru-RU" sz="2000" b="1" i="1" dirty="0" smtClean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   </a:t>
            </a:r>
            <a:r>
              <a:rPr lang="ru-RU" b="1" dirty="0" smtClean="0">
                <a:solidFill>
                  <a:srgbClr val="FFF909"/>
                </a:solidFill>
                <a:cs typeface="+mn-cs"/>
              </a:rPr>
              <a:t>  </a:t>
            </a:r>
          </a:p>
          <a:p>
            <a:pPr algn="just"/>
            <a:r>
              <a:rPr lang="ru-RU" sz="2000" b="1" dirty="0" smtClean="0">
                <a:solidFill>
                  <a:srgbClr val="FFFF00"/>
                </a:solidFill>
                <a:cs typeface="+mn-cs"/>
              </a:rPr>
              <a:t>       </a:t>
            </a:r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В присутствии           - иона           выступает уже в роли кислоты, образуя          и угольную кислоту: </a:t>
            </a:r>
          </a:p>
          <a:p>
            <a:pPr algn="just"/>
            <a:endParaRPr lang="ru-RU" sz="2000" b="1" dirty="0" smtClean="0">
              <a:solidFill>
                <a:srgbClr val="000000"/>
              </a:solidFill>
              <a:cs typeface="+mn-cs"/>
            </a:endParaRPr>
          </a:p>
          <a:p>
            <a:pPr algn="just"/>
            <a:r>
              <a:rPr lang="ru-RU" sz="2000" b="1" dirty="0" smtClean="0">
                <a:solidFill>
                  <a:srgbClr val="000000"/>
                </a:solidFill>
                <a:cs typeface="+mn-cs"/>
              </a:rPr>
              <a:t>Возникающая угольная кислота под действием карбоангидразы разлагается, уходя в легкие в виде углекислого газа:</a:t>
            </a:r>
          </a:p>
          <a:p>
            <a:pPr algn="ctr"/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Н</a:t>
            </a:r>
            <a:r>
              <a:rPr lang="ru-RU" sz="2000" b="1" i="1" baseline="-25000" dirty="0" smtClean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СО</a:t>
            </a:r>
            <a:r>
              <a:rPr lang="ru-RU" sz="2000" b="1" i="1" baseline="-25000" dirty="0" smtClean="0">
                <a:solidFill>
                  <a:srgbClr val="000000"/>
                </a:solidFill>
                <a:cs typeface="+mn-cs"/>
              </a:rPr>
              <a:t>3</a:t>
            </a:r>
            <a:r>
              <a:rPr lang="ru-RU" sz="2400" i="1" dirty="0" smtClean="0">
                <a:solidFill>
                  <a:srgbClr val="000000"/>
                </a:solidFill>
                <a:cs typeface="+mn-cs"/>
              </a:rPr>
              <a:t>→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Н</a:t>
            </a:r>
            <a:r>
              <a:rPr lang="ru-RU" sz="2000" b="1" i="1" baseline="-25000" dirty="0" smtClean="0">
                <a:solidFill>
                  <a:srgbClr val="000000"/>
                </a:solidFill>
                <a:cs typeface="+mn-cs"/>
              </a:rPr>
              <a:t>2</a:t>
            </a:r>
            <a:r>
              <a:rPr lang="ru-RU" sz="2000" b="1" i="1" dirty="0" smtClean="0">
                <a:solidFill>
                  <a:srgbClr val="000000"/>
                </a:solidFill>
                <a:cs typeface="+mn-cs"/>
              </a:rPr>
              <a:t>О + СО</a:t>
            </a:r>
            <a:r>
              <a:rPr lang="ru-RU" sz="2000" b="1" i="1" baseline="-25000" dirty="0" smtClean="0">
                <a:solidFill>
                  <a:srgbClr val="000000"/>
                </a:solidFill>
                <a:cs typeface="+mn-cs"/>
              </a:rPr>
              <a:t>2</a:t>
            </a:r>
            <a:endParaRPr lang="en-US" sz="2000" b="1" i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7532" name="Object 1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494463" y="333375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59" name="Формула" r:id="rId4" imgW="444240" imgH="241200" progId="Equation.3">
                  <p:embed/>
                </p:oleObj>
              </mc:Choice>
              <mc:Fallback>
                <p:oleObj name="Формула" r:id="rId4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4463" y="333375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24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0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25" name="Object 5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419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1" name="Формула" r:id="rId8" imgW="114120" imgH="215640" progId="Equation.3">
                  <p:embed/>
                </p:oleObj>
              </mc:Choice>
              <mc:Fallback>
                <p:oleObj name="Формула" r:id="rId8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9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7535" name="Object 15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7558088" y="371475"/>
          <a:ext cx="568325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2" name="Формула" r:id="rId9" imgW="355320" imgH="177480" progId="Equation.3">
                  <p:embed/>
                </p:oleObj>
              </mc:Choice>
              <mc:Fallback>
                <p:oleObj name="Формула" r:id="rId9" imgW="3553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8088" y="371475"/>
                        <a:ext cx="568325" cy="284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38" name="Object 18"/>
          <p:cNvGraphicFramePr>
            <a:graphicFrameLocks noChangeAspect="1"/>
          </p:cNvGraphicFramePr>
          <p:nvPr/>
        </p:nvGraphicFramePr>
        <p:xfrm>
          <a:off x="3376613" y="633413"/>
          <a:ext cx="835025" cy="36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3" name="Формула" r:id="rId11" imgW="520560" imgH="228600" progId="Equation.3">
                  <p:embed/>
                </p:oleObj>
              </mc:Choice>
              <mc:Fallback>
                <p:oleObj name="Формула" r:id="rId11" imgW="5205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6613" y="633413"/>
                        <a:ext cx="835025" cy="36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7539" name="Line 19"/>
          <p:cNvSpPr>
            <a:spLocks noChangeShapeType="1"/>
          </p:cNvSpPr>
          <p:nvPr/>
        </p:nvSpPr>
        <p:spPr bwMode="auto">
          <a:xfrm>
            <a:off x="4572000" y="2636838"/>
            <a:ext cx="2889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07540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834271"/>
              </p:ext>
            </p:extLst>
          </p:nvPr>
        </p:nvGraphicFramePr>
        <p:xfrm>
          <a:off x="2555776" y="2780928"/>
          <a:ext cx="709612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4" name="Формула" r:id="rId13" imgW="444240" imgH="241200" progId="Equation.3">
                  <p:embed/>
                </p:oleObj>
              </mc:Choice>
              <mc:Fallback>
                <p:oleObj name="Формула" r:id="rId13" imgW="4442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2780928"/>
                        <a:ext cx="709612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1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143020"/>
              </p:ext>
            </p:extLst>
          </p:nvPr>
        </p:nvGraphicFramePr>
        <p:xfrm>
          <a:off x="4092221" y="2780928"/>
          <a:ext cx="8128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5" name="Формула" r:id="rId15" imgW="507960" imgH="215640" progId="Equation.3">
                  <p:embed/>
                </p:oleObj>
              </mc:Choice>
              <mc:Fallback>
                <p:oleObj name="Формула" r:id="rId15" imgW="50796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2221" y="2780928"/>
                        <a:ext cx="812800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3510064"/>
              </p:ext>
            </p:extLst>
          </p:nvPr>
        </p:nvGraphicFramePr>
        <p:xfrm>
          <a:off x="1115616" y="3068960"/>
          <a:ext cx="673100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6" name="Формула" r:id="rId17" imgW="419040" imgH="228600" progId="Equation.3">
                  <p:embed/>
                </p:oleObj>
              </mc:Choice>
              <mc:Fallback>
                <p:oleObj name="Формула" r:id="rId17" imgW="419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3068960"/>
                        <a:ext cx="673100" cy="366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7543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6130140"/>
              </p:ext>
            </p:extLst>
          </p:nvPr>
        </p:nvGraphicFramePr>
        <p:xfrm>
          <a:off x="2800350" y="3356992"/>
          <a:ext cx="4121150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67" name="Формула" r:id="rId19" imgW="2286000" imgH="457200" progId="Equation.3">
                  <p:embed/>
                </p:oleObj>
              </mc:Choice>
              <mc:Fallback>
                <p:oleObj name="Формула" r:id="rId19" imgW="2286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00350" y="3356992"/>
                        <a:ext cx="4121150" cy="8239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0701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0" y="1601788"/>
            <a:ext cx="91440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 совокупности взаимосвязь буферных систем крови проявляется следующим образом. Протоны, генерируемые клетками тканей, переходят во внеклеточное пространство, где связываются в основном гидрокарбонатной буферной системой. Попадая далее в кровь, они нейтрализуются гидрокарбонатной системой и системами плазматических белков. Из плазмы ион водорода переходит к гемоглобину эритроцитов – основной буферной системы последних. Между всеми этими системами поддерживается равновесие.</a:t>
            </a:r>
            <a:r>
              <a:rPr lang="ru-RU" sz="2000" b="1" dirty="0">
                <a:solidFill>
                  <a:srgbClr val="FFF9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 </a:t>
            </a:r>
            <a:endParaRPr lang="en-US" sz="20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862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0" y="7818"/>
            <a:ext cx="9142040" cy="6085478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Д. Менделеев – химическая теория растворов: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столкновение молекул или колебание ионов кристаллической решётки растворяемого вещества не может быть причиной появления в растворе ионов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И. Каблуков 1891 г.: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объединил физическую и химическую теории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объяснил механизм диссоциации электролитов: молекулы растворителя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+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молекулы и ионы растворяемого вещества </a:t>
            </a:r>
          </a:p>
          <a:p>
            <a:pPr marL="0" indent="0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сольваты, гидраты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2627784" y="4869160"/>
            <a:ext cx="0" cy="50405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0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ext Box 2"/>
          <p:cNvSpPr txBox="1">
            <a:spLocks noChangeArrowheads="1"/>
          </p:cNvSpPr>
          <p:nvPr/>
        </p:nvSpPr>
        <p:spPr bwMode="auto">
          <a:xfrm>
            <a:off x="0" y="188913"/>
            <a:ext cx="9144000" cy="7386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FFF909"/>
                </a:solidFill>
                <a:cs typeface="+mn-cs"/>
              </a:rPr>
              <a:t> </a:t>
            </a:r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Влияние разбавления и концентрирования на рН буферных </a:t>
            </a:r>
            <a:r>
              <a:rPr lang="ru-RU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растворов</a:t>
            </a:r>
          </a:p>
          <a:p>
            <a:pPr algn="ctr"/>
            <a:r>
              <a:rPr lang="ru-RU" sz="2000" b="1" dirty="0" smtClean="0">
                <a:solidFill>
                  <a:srgbClr val="FFF9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(СРС)</a:t>
            </a:r>
            <a:endParaRPr lang="ru-RU" sz="2000" b="1" dirty="0">
              <a:solidFill>
                <a:srgbClr val="FFF909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 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Концентрация ионов водорода буферного раствора зависит от величины константы диссоциации слабого электролита и соотношения концентраций кислоты и соли: 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  </a:t>
            </a:r>
          </a:p>
          <a:p>
            <a:pPr algn="just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  При разбавлении или концентрировании буферных растворов одновременно изменяется концентрация обоих компонентов, а их соотношение остается таким же и заметного изменения </a:t>
            </a:r>
            <a:r>
              <a:rPr lang="ru-RU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не наблюдается, например: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 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Свойство буферных систем не изменять значение 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при разбавлении широко используют при анализе плазмы крови, лимфы, мочи. Небольшие количества объекта можно разбавить до нужного объема, поскольку все перечисленные жидкие системы организма обладают буферными свойствами.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</a:t>
            </a: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0" y="188913"/>
            <a:ext cx="9144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1621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3444875" y="2166938"/>
          <a:ext cx="245110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6" name="Формула" r:id="rId3" imgW="1358640" imgH="419040" progId="Equation.3">
                  <p:embed/>
                </p:oleObj>
              </mc:Choice>
              <mc:Fallback>
                <p:oleObj name="Формула" r:id="rId3" imgW="13586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75" y="2166938"/>
                        <a:ext cx="245110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1623" name="Object 7"/>
          <p:cNvGraphicFramePr>
            <a:graphicFrameLocks noGrp="1" noChangeAspect="1"/>
          </p:cNvGraphicFramePr>
          <p:nvPr>
            <p:ph sz="half" idx="2"/>
          </p:nvPr>
        </p:nvGraphicFramePr>
        <p:xfrm>
          <a:off x="2987675" y="4191000"/>
          <a:ext cx="3752850" cy="755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97" name="Формула" r:id="rId5" imgW="2082600" imgH="419040" progId="Equation.3">
                  <p:embed/>
                </p:oleObj>
              </mc:Choice>
              <mc:Fallback>
                <p:oleObj name="Формула" r:id="rId5" imgW="208260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4191000"/>
                        <a:ext cx="3752850" cy="755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650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Буферная емкость</a:t>
            </a:r>
          </a:p>
          <a:p>
            <a:pPr algn="ctr"/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    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Количественной мерой устойчивости буферных систем является </a:t>
            </a:r>
            <a:r>
              <a:rPr lang="ru-RU" sz="20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буферная емкость.</a:t>
            </a:r>
          </a:p>
          <a:p>
            <a:pPr algn="just"/>
            <a:endParaRPr lang="ru-RU" sz="2000" b="1" i="1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just"/>
            <a:r>
              <a:rPr lang="ru-RU" sz="2000" b="1" i="1" dirty="0">
                <a:solidFill>
                  <a:srgbClr val="000000"/>
                </a:solidFill>
                <a:cs typeface="+mn-cs"/>
              </a:rPr>
              <a:t>       </a:t>
            </a:r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Буферной емкостью (В)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называется количество вещества сильной кислоты или сильного основания, которое нужно прибавить к одному литру буферного раствора, чтобы изменить его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на единицу. Она выражается в моль/л или чаще в </a:t>
            </a:r>
            <a:r>
              <a:rPr lang="ru-RU" sz="2000" b="1" dirty="0" err="1">
                <a:solidFill>
                  <a:srgbClr val="000000"/>
                </a:solidFill>
                <a:cs typeface="+mn-cs"/>
              </a:rPr>
              <a:t>ммоль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/л и определяется по формуле:</a:t>
            </a:r>
          </a:p>
          <a:p>
            <a:pPr algn="just"/>
            <a:r>
              <a:rPr lang="ru-RU" sz="2000" b="1" dirty="0">
                <a:solidFill>
                  <a:srgbClr val="FFF909"/>
                </a:solidFill>
                <a:cs typeface="+mn-cs"/>
              </a:rPr>
              <a:t>   </a:t>
            </a:r>
            <a:endParaRPr lang="ru-RU" sz="2000" b="1" i="1" dirty="0">
              <a:solidFill>
                <a:srgbClr val="FFF909"/>
              </a:solidFill>
              <a:cs typeface="+mn-cs"/>
            </a:endParaRPr>
          </a:p>
          <a:p>
            <a:pPr algn="ctr"/>
            <a:endParaRPr lang="ru-RU" sz="24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</a:p>
          <a:p>
            <a:pPr algn="just"/>
            <a:endParaRPr lang="ru-RU" sz="2000" b="1" dirty="0">
              <a:solidFill>
                <a:srgbClr val="FFFF00"/>
              </a:solidFill>
              <a:cs typeface="+mn-cs"/>
            </a:endParaRPr>
          </a:p>
          <a:p>
            <a:pPr algn="just"/>
            <a:r>
              <a:rPr lang="ru-RU" sz="2000" b="1" dirty="0">
                <a:solidFill>
                  <a:srgbClr val="000000"/>
                </a:solidFill>
                <a:cs typeface="+mn-cs"/>
              </a:rPr>
              <a:t>      Где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В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буферная емкость; </a:t>
            </a:r>
            <a:r>
              <a:rPr lang="ru-RU" sz="2000" b="1" i="1" dirty="0">
                <a:solidFill>
                  <a:srgbClr val="000000"/>
                </a:solidFill>
                <a:cs typeface="+mn-cs"/>
              </a:rPr>
              <a:t>С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концентрация сильной кислоты или основания, моль/л;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объем добавленной сильной кислоты или сильного основания, л; </a:t>
            </a:r>
            <a:r>
              <a:rPr lang="en-US" sz="2000" b="1" i="1" dirty="0">
                <a:solidFill>
                  <a:srgbClr val="000000"/>
                </a:solidFill>
                <a:cs typeface="+mn-cs"/>
              </a:rPr>
              <a:t>V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б</a:t>
            </a:r>
            <a:r>
              <a:rPr lang="ru-RU" sz="2000" b="1" dirty="0">
                <a:solidFill>
                  <a:srgbClr val="000000"/>
                </a:solidFill>
                <a:cs typeface="+mn-cs"/>
              </a:rPr>
              <a:t> – объем буферного раствора, л; 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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– изменение </a:t>
            </a:r>
            <a:r>
              <a:rPr lang="ru-RU" sz="2000" b="1" i="1" dirty="0">
                <a:solidFill>
                  <a:srgbClr val="000000"/>
                </a:solidFill>
                <a:cs typeface="+mn-cs"/>
                <a:sym typeface="Symbol" pitchFamily="18" charset="2"/>
              </a:rPr>
              <a:t>рН</a:t>
            </a:r>
            <a:r>
              <a:rPr lang="ru-RU" sz="2000" b="1" dirty="0">
                <a:solidFill>
                  <a:srgbClr val="000000"/>
                </a:solidFill>
                <a:cs typeface="+mn-cs"/>
                <a:sym typeface="Symbol" pitchFamily="18" charset="2"/>
              </a:rPr>
              <a:t> буферного раствора, вызванное добавлением сильной кислоты или щелочи. </a:t>
            </a:r>
            <a:r>
              <a:rPr lang="ru-RU" sz="2000" b="1" i="1" baseline="-25000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2000" b="1" baseline="-25000" dirty="0">
                <a:solidFill>
                  <a:srgbClr val="000000"/>
                </a:solidFill>
                <a:cs typeface="+mn-cs"/>
              </a:rPr>
              <a:t> </a:t>
            </a:r>
            <a:endParaRPr lang="ru-RU" sz="2000" b="1" dirty="0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1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1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692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2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aphicFrame>
        <p:nvGraphicFramePr>
          <p:cNvPr id="114694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3495675" y="3213100"/>
          <a:ext cx="18542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063" name="Формула" r:id="rId6" imgW="927000" imgH="431640" progId="Equation.3">
                  <p:embed/>
                </p:oleObj>
              </mc:Choice>
              <mc:Fallback>
                <p:oleObj name="Формула" r:id="rId6" imgW="9270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5675" y="3213100"/>
                        <a:ext cx="1854200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3481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000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Зависимость буферной емкости от соотношения концентрации компонентов буферной смеси имеет вид:   </a:t>
            </a:r>
          </a:p>
          <a:p>
            <a:pPr algn="ctr"/>
            <a:endParaRPr lang="ru-RU" sz="2000" b="1" i="1" dirty="0">
              <a:solidFill>
                <a:srgbClr val="7E00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algn="ctr"/>
            <a:r>
              <a:rPr lang="ru-RU" sz="2000" b="1" dirty="0">
                <a:solidFill>
                  <a:srgbClr val="FFFF00"/>
                </a:solidFill>
                <a:cs typeface="+mn-cs"/>
              </a:rPr>
              <a:t>       </a:t>
            </a:r>
            <a:endParaRPr lang="ru-RU" sz="2000" b="1" baseline="-25000" dirty="0">
              <a:solidFill>
                <a:srgbClr val="FFF909"/>
              </a:solidFill>
              <a:cs typeface="+mn-cs"/>
            </a:endParaRPr>
          </a:p>
        </p:txBody>
      </p:sp>
      <p:graphicFrame>
        <p:nvGraphicFramePr>
          <p:cNvPr id="76803" name="Object 3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6610350" y="25844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4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25844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804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610350" y="4924425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5" name="Формула" r:id="rId5" imgW="114120" imgH="215640" progId="Equation.3">
                  <p:embed/>
                </p:oleObj>
              </mc:Choice>
              <mc:Fallback>
                <p:oleObj name="Формула" r:id="rId5" imgW="11412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10350" y="4924425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>
              <a:solidFill>
                <a:srgbClr val="000000"/>
              </a:solidFill>
              <a:cs typeface="+mn-cs"/>
            </a:endParaRPr>
          </a:p>
        </p:txBody>
      </p:sp>
      <p:grpSp>
        <p:nvGrpSpPr>
          <p:cNvPr id="76809" name="Group 9"/>
          <p:cNvGrpSpPr>
            <a:grpSpLocks/>
          </p:cNvGrpSpPr>
          <p:nvPr/>
        </p:nvGrpSpPr>
        <p:grpSpPr bwMode="auto">
          <a:xfrm>
            <a:off x="2843213" y="765175"/>
            <a:ext cx="4465637" cy="2879725"/>
            <a:chOff x="1437" y="8694"/>
            <a:chExt cx="5658" cy="3936"/>
          </a:xfrm>
        </p:grpSpPr>
        <p:sp>
          <p:nvSpPr>
            <p:cNvPr id="76810" name="Line 10"/>
            <p:cNvSpPr>
              <a:spLocks noChangeShapeType="1"/>
            </p:cNvSpPr>
            <p:nvPr/>
          </p:nvSpPr>
          <p:spPr bwMode="auto">
            <a:xfrm>
              <a:off x="1701" y="8694"/>
              <a:ext cx="0" cy="306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1" name="Line 11"/>
            <p:cNvSpPr>
              <a:spLocks noChangeShapeType="1"/>
            </p:cNvSpPr>
            <p:nvPr/>
          </p:nvSpPr>
          <p:spPr bwMode="auto">
            <a:xfrm>
              <a:off x="1701" y="11754"/>
              <a:ext cx="36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2" name="Freeform 12"/>
            <p:cNvSpPr>
              <a:spLocks/>
            </p:cNvSpPr>
            <p:nvPr/>
          </p:nvSpPr>
          <p:spPr bwMode="auto">
            <a:xfrm>
              <a:off x="1965" y="9080"/>
              <a:ext cx="3105" cy="1960"/>
            </a:xfrm>
            <a:custGeom>
              <a:avLst/>
              <a:gdLst>
                <a:gd name="T0" fmla="*/ 3105 w 3105"/>
                <a:gd name="T1" fmla="*/ 1915 h 1960"/>
                <a:gd name="T2" fmla="*/ 2445 w 3105"/>
                <a:gd name="T3" fmla="*/ 505 h 1960"/>
                <a:gd name="T4" fmla="*/ 1890 w 3105"/>
                <a:gd name="T5" fmla="*/ 70 h 1960"/>
                <a:gd name="T6" fmla="*/ 1335 w 3105"/>
                <a:gd name="T7" fmla="*/ 85 h 1960"/>
                <a:gd name="T8" fmla="*/ 709 w 3105"/>
                <a:gd name="T9" fmla="*/ 505 h 1960"/>
                <a:gd name="T10" fmla="*/ 0 w 3105"/>
                <a:gd name="T11" fmla="*/ 1960 h 1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05" h="1960">
                  <a:moveTo>
                    <a:pt x="3105" y="1915"/>
                  </a:moveTo>
                  <a:cubicBezTo>
                    <a:pt x="2998" y="1680"/>
                    <a:pt x="2647" y="812"/>
                    <a:pt x="2445" y="505"/>
                  </a:cubicBezTo>
                  <a:cubicBezTo>
                    <a:pt x="2243" y="198"/>
                    <a:pt x="2075" y="140"/>
                    <a:pt x="1890" y="70"/>
                  </a:cubicBezTo>
                  <a:cubicBezTo>
                    <a:pt x="1705" y="0"/>
                    <a:pt x="1532" y="13"/>
                    <a:pt x="1335" y="85"/>
                  </a:cubicBezTo>
                  <a:cubicBezTo>
                    <a:pt x="1138" y="157"/>
                    <a:pt x="931" y="193"/>
                    <a:pt x="709" y="505"/>
                  </a:cubicBezTo>
                  <a:cubicBezTo>
                    <a:pt x="414" y="775"/>
                    <a:pt x="148" y="1657"/>
                    <a:pt x="0" y="19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3" name="Line 13"/>
            <p:cNvSpPr>
              <a:spLocks noChangeShapeType="1"/>
            </p:cNvSpPr>
            <p:nvPr/>
          </p:nvSpPr>
          <p:spPr bwMode="auto">
            <a:xfrm>
              <a:off x="3498" y="9054"/>
              <a:ext cx="0" cy="27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4" name="Text Box 14"/>
            <p:cNvSpPr txBox="1">
              <a:spLocks noChangeArrowheads="1"/>
            </p:cNvSpPr>
            <p:nvPr/>
          </p:nvSpPr>
          <p:spPr bwMode="auto">
            <a:xfrm>
              <a:off x="1701" y="11934"/>
              <a:ext cx="5394" cy="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ru-RU" sz="1400">
                  <a:solidFill>
                    <a:srgbClr val="000000"/>
                  </a:solidFill>
                  <a:cs typeface="+mn-cs"/>
                </a:rPr>
                <a:t>0	        50	                 100  кислота    </a:t>
              </a:r>
            </a:p>
            <a:p>
              <a:r>
                <a:rPr lang="ru-RU" sz="1400">
                  <a:solidFill>
                    <a:srgbClr val="000000"/>
                  </a:solidFill>
                  <a:cs typeface="+mn-cs"/>
                </a:rPr>
                <a:t>100	        50	                   0   соль</a:t>
              </a:r>
            </a:p>
            <a:p>
              <a:endParaRPr lang="ru-RU" sz="1400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5" name="Line 15"/>
            <p:cNvSpPr>
              <a:spLocks noChangeShapeType="1"/>
            </p:cNvSpPr>
            <p:nvPr/>
          </p:nvSpPr>
          <p:spPr bwMode="auto">
            <a:xfrm>
              <a:off x="35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6" name="Line 16"/>
            <p:cNvSpPr>
              <a:spLocks noChangeShapeType="1"/>
            </p:cNvSpPr>
            <p:nvPr/>
          </p:nvSpPr>
          <p:spPr bwMode="auto">
            <a:xfrm>
              <a:off x="53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7" name="Line 17"/>
            <p:cNvSpPr>
              <a:spLocks noChangeShapeType="1"/>
            </p:cNvSpPr>
            <p:nvPr/>
          </p:nvSpPr>
          <p:spPr bwMode="auto">
            <a:xfrm>
              <a:off x="1701" y="11754"/>
              <a:ext cx="0" cy="1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ru-RU">
                <a:solidFill>
                  <a:srgbClr val="000000"/>
                </a:solidFill>
                <a:cs typeface="+mn-cs"/>
              </a:endParaRPr>
            </a:p>
          </p:txBody>
        </p:sp>
        <p:sp>
          <p:nvSpPr>
            <p:cNvPr id="76818" name="Text Box 18"/>
            <p:cNvSpPr txBox="1">
              <a:spLocks noChangeArrowheads="1"/>
            </p:cNvSpPr>
            <p:nvPr/>
          </p:nvSpPr>
          <p:spPr bwMode="auto">
            <a:xfrm>
              <a:off x="1437" y="8694"/>
              <a:ext cx="264" cy="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r>
                <a:rPr lang="ru-RU" sz="1400">
                  <a:solidFill>
                    <a:srgbClr val="000000"/>
                  </a:solidFill>
                  <a:cs typeface="+mn-cs"/>
                </a:rPr>
                <a:t>В</a:t>
              </a:r>
            </a:p>
          </p:txBody>
        </p:sp>
      </p:grpSp>
      <p:sp>
        <p:nvSpPr>
          <p:cNvPr id="76819" name="Text Box 19"/>
          <p:cNvSpPr txBox="1">
            <a:spLocks noChangeArrowheads="1"/>
          </p:cNvSpPr>
          <p:nvPr/>
        </p:nvSpPr>
        <p:spPr bwMode="auto">
          <a:xfrm>
            <a:off x="0" y="3632200"/>
            <a:ext cx="91440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1400" b="1" i="1">
                <a:solidFill>
                  <a:srgbClr val="000000"/>
                </a:solidFill>
                <a:cs typeface="+mn-cs"/>
              </a:rPr>
              <a:t>Рис. Изменение буферной емкости в зависимости </a:t>
            </a:r>
            <a:endParaRPr lang="en-US" sz="1400" b="1" i="1">
              <a:solidFill>
                <a:srgbClr val="000000"/>
              </a:solidFill>
              <a:cs typeface="+mn-cs"/>
            </a:endParaRPr>
          </a:p>
          <a:p>
            <a:pPr algn="ctr"/>
            <a:r>
              <a:rPr lang="ru-RU" sz="1400" b="1" i="1">
                <a:solidFill>
                  <a:srgbClr val="000000"/>
                </a:solidFill>
                <a:cs typeface="+mn-cs"/>
              </a:rPr>
              <a:t>от величины отношения</a:t>
            </a:r>
            <a:r>
              <a:rPr lang="en-US" sz="1400" b="1" i="1">
                <a:solidFill>
                  <a:srgbClr val="000000"/>
                </a:solidFill>
                <a:cs typeface="+mn-cs"/>
              </a:rPr>
              <a:t> [</a:t>
            </a:r>
            <a:r>
              <a:rPr lang="ru-RU" sz="1400" b="1" i="1">
                <a:solidFill>
                  <a:srgbClr val="000000"/>
                </a:solidFill>
                <a:cs typeface="+mn-cs"/>
              </a:rPr>
              <a:t>соль</a:t>
            </a:r>
            <a:r>
              <a:rPr lang="en-US" sz="1400" b="1" i="1">
                <a:solidFill>
                  <a:srgbClr val="000000"/>
                </a:solidFill>
                <a:cs typeface="+mn-cs"/>
              </a:rPr>
              <a:t>] / [</a:t>
            </a:r>
            <a:r>
              <a:rPr lang="ru-RU" sz="1400" b="1" i="1">
                <a:solidFill>
                  <a:srgbClr val="000000"/>
                </a:solidFill>
                <a:cs typeface="+mn-cs"/>
              </a:rPr>
              <a:t>кислота</a:t>
            </a:r>
            <a:r>
              <a:rPr lang="en-US" sz="1400" b="1" i="1">
                <a:solidFill>
                  <a:srgbClr val="000000"/>
                </a:solidFill>
                <a:cs typeface="+mn-cs"/>
              </a:rPr>
              <a:t>]</a:t>
            </a:r>
            <a:r>
              <a:rPr lang="ru-RU" sz="1400" b="1" i="1">
                <a:solidFill>
                  <a:srgbClr val="000000"/>
                </a:solidFill>
                <a:cs typeface="+mn-cs"/>
              </a:rPr>
              <a:t>. </a:t>
            </a:r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0" y="4292600"/>
            <a:ext cx="9144000" cy="256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FFF909"/>
                </a:solidFill>
                <a:cs typeface="+mn-cs"/>
              </a:rPr>
              <a:t>   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Концентрация 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акцептора протонов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определяет </a:t>
            </a:r>
            <a:r>
              <a:rPr lang="ru-RU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кислотную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буферную емкость, а концентрация </a:t>
            </a:r>
            <a:r>
              <a:rPr lang="ru-RU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донора протонов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– </a:t>
            </a:r>
            <a:r>
              <a:rPr lang="ru-RU" b="1" i="1" dirty="0">
                <a:solidFill>
                  <a:srgbClr val="7E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основную.</a:t>
            </a:r>
          </a:p>
          <a:p>
            <a:pPr algn="just">
              <a:spcBef>
                <a:spcPct val="50000"/>
              </a:spcBef>
            </a:pPr>
            <a:r>
              <a:rPr lang="ru-RU" b="1" dirty="0">
                <a:solidFill>
                  <a:srgbClr val="000000"/>
                </a:solidFill>
                <a:cs typeface="+mn-cs"/>
              </a:rPr>
              <a:t>      Для обеспечения максимальной буферной емкости при приготовлении буферных растворов учитывают концентрацию компонентов (чем выше, тем емкость больше) и соотношение их близкое к единице. </a:t>
            </a:r>
          </a:p>
          <a:p>
            <a:pPr algn="just">
              <a:spcBef>
                <a:spcPct val="50000"/>
              </a:spcBef>
            </a:pPr>
            <a:r>
              <a:rPr lang="ru-RU" dirty="0">
                <a:solidFill>
                  <a:srgbClr val="000000"/>
                </a:solidFill>
                <a:cs typeface="+mn-cs"/>
              </a:rPr>
              <a:t>      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Лучше выбирать такие кислоты, у которых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ru-RU" b="1" i="1" baseline="-25000" dirty="0" err="1">
                <a:solidFill>
                  <a:srgbClr val="000000"/>
                </a:solidFill>
                <a:cs typeface="+mn-cs"/>
              </a:rPr>
              <a:t>а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близко к требуемому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буферного раствора, или такие основания, у которых (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14 – </a:t>
            </a:r>
            <a:r>
              <a:rPr lang="ru-RU" b="1" i="1" dirty="0" err="1">
                <a:solidFill>
                  <a:srgbClr val="000000"/>
                </a:solidFill>
                <a:cs typeface="+mn-cs"/>
              </a:rPr>
              <a:t>рК</a:t>
            </a:r>
            <a:r>
              <a:rPr lang="en-US" b="1" i="1" baseline="-25000" dirty="0">
                <a:solidFill>
                  <a:srgbClr val="000000"/>
                </a:solidFill>
                <a:cs typeface="+mn-cs"/>
              </a:rPr>
              <a:t>b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) близко к требуемому </a:t>
            </a:r>
            <a:r>
              <a:rPr lang="ru-RU" b="1" i="1" dirty="0">
                <a:solidFill>
                  <a:srgbClr val="000000"/>
                </a:solidFill>
                <a:cs typeface="+mn-cs"/>
              </a:rPr>
              <a:t>рН</a:t>
            </a:r>
            <a:r>
              <a:rPr lang="ru-RU" b="1" dirty="0">
                <a:solidFill>
                  <a:srgbClr val="000000"/>
                </a:solidFill>
                <a:cs typeface="+mn-cs"/>
              </a:rPr>
              <a:t> буферного раствора.  </a:t>
            </a:r>
          </a:p>
        </p:txBody>
      </p:sp>
    </p:spTree>
    <p:extLst>
      <p:ext uri="{BB962C8B-B14F-4D97-AF65-F5344CB8AC3E}">
        <p14:creationId xmlns:p14="http://schemas.microsoft.com/office/powerpoint/2010/main" val="306028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1)</a:t>
            </a:r>
            <a:r>
              <a:rPr lang="ru-RU" b="1" dirty="0" smtClean="0"/>
              <a:t>↑</a:t>
            </a:r>
            <a:r>
              <a:rPr lang="en-US" sz="2400" b="1" dirty="0" smtClean="0"/>
              <a:t>[H</a:t>
            </a:r>
            <a:r>
              <a:rPr lang="en-US" sz="2400" b="1" baseline="30000" dirty="0" smtClean="0"/>
              <a:t>+</a:t>
            </a:r>
            <a:r>
              <a:rPr lang="en-US" sz="2400" b="1" dirty="0" smtClean="0"/>
              <a:t>], </a:t>
            </a:r>
            <a:r>
              <a:rPr lang="en-US" b="1" dirty="0" smtClean="0"/>
              <a:t>↓ </a:t>
            </a:r>
            <a:r>
              <a:rPr lang="en-US" sz="2400" b="1" dirty="0" smtClean="0"/>
              <a:t>pH, </a:t>
            </a:r>
            <a:r>
              <a:rPr lang="en-US" b="1" dirty="0" smtClean="0"/>
              <a:t>↓ </a:t>
            </a:r>
            <a:r>
              <a:rPr lang="ru-RU" sz="2400" b="1" dirty="0" smtClean="0"/>
              <a:t>резервной щёлочности крови – </a:t>
            </a:r>
            <a:r>
              <a:rPr lang="ru-RU" sz="2400" b="1" dirty="0" smtClean="0">
                <a:solidFill>
                  <a:srgbClr val="FF0000"/>
                </a:solidFill>
              </a:rPr>
              <a:t>ацидоз</a:t>
            </a:r>
          </a:p>
          <a:p>
            <a:pPr marL="0" indent="0">
              <a:buNone/>
            </a:pPr>
            <a:r>
              <a:rPr lang="ru-RU" sz="2400" b="1" dirty="0" smtClean="0"/>
              <a:t>2) </a:t>
            </a:r>
            <a:r>
              <a:rPr lang="en-US" sz="2400" b="1" dirty="0"/>
              <a:t>↓ [H</a:t>
            </a:r>
            <a:r>
              <a:rPr lang="en-US" sz="2400" b="1" baseline="30000" dirty="0"/>
              <a:t>+</a:t>
            </a:r>
            <a:r>
              <a:rPr lang="en-US" sz="2400" b="1" dirty="0"/>
              <a:t>], </a:t>
            </a:r>
            <a:r>
              <a:rPr lang="ru-RU" sz="2400" b="1" dirty="0" smtClean="0"/>
              <a:t>↑</a:t>
            </a:r>
            <a:r>
              <a:rPr lang="en-US" sz="2400" b="1" dirty="0"/>
              <a:t> </a:t>
            </a:r>
            <a:r>
              <a:rPr lang="en-US" sz="2400" b="1" dirty="0" smtClean="0"/>
              <a:t>pH</a:t>
            </a:r>
            <a:r>
              <a:rPr lang="ru-RU" sz="2400" b="1" dirty="0" smtClean="0"/>
              <a:t>, ↑</a:t>
            </a:r>
            <a:r>
              <a:rPr lang="ru-RU" sz="2400" b="1" dirty="0"/>
              <a:t> резервной щёлочности крови – </a:t>
            </a:r>
            <a:r>
              <a:rPr lang="ru-RU" sz="2400" b="1" dirty="0" smtClean="0">
                <a:solidFill>
                  <a:srgbClr val="FF0000"/>
                </a:solidFill>
              </a:rPr>
              <a:t>алкалоз</a:t>
            </a:r>
          </a:p>
          <a:p>
            <a:pPr marL="0" indent="0">
              <a:buNone/>
            </a:pPr>
            <a:r>
              <a:rPr lang="ru-RU" sz="2400" b="1" dirty="0" smtClean="0"/>
              <a:t>3) Современная клиническая практика: </a:t>
            </a:r>
            <a:r>
              <a:rPr lang="ru-RU" sz="2400" b="1" dirty="0" err="1" smtClean="0"/>
              <a:t>микрометод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Аструпа</a:t>
            </a:r>
            <a:r>
              <a:rPr lang="ru-RU" sz="2400" b="1" dirty="0" smtClean="0"/>
              <a:t> – определение КОР крови в единицах ВЕ (</a:t>
            </a:r>
            <a:r>
              <a:rPr lang="en-US" sz="2400" b="1" dirty="0" smtClean="0"/>
              <a:t>bi-excess – </a:t>
            </a:r>
            <a:r>
              <a:rPr lang="ru-RU" sz="2400" b="1" dirty="0" smtClean="0"/>
              <a:t>избыток оснований). В норме КОР=ОВЕ, что соответствует рН=7,40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80814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79512" y="116632"/>
            <a:ext cx="8964488" cy="4616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b="1" dirty="0" smtClean="0">
                <a:solidFill>
                  <a:srgbClr val="003300"/>
                </a:solidFill>
              </a:rPr>
              <a:t>Количественной характеристикой распада молекул на ионы является:</a:t>
            </a:r>
          </a:p>
          <a:p>
            <a:pPr algn="ctr" eaLnBrk="1" hangingPunct="1"/>
            <a:r>
              <a:rPr lang="ru-RU" b="1" dirty="0" smtClean="0">
                <a:solidFill>
                  <a:srgbClr val="003300"/>
                </a:solidFill>
              </a:rPr>
              <a:t>	</a:t>
            </a:r>
            <a:r>
              <a:rPr lang="ru-RU" sz="2400" b="1" dirty="0" smtClean="0">
                <a:solidFill>
                  <a:srgbClr val="003300"/>
                </a:solidFill>
              </a:rPr>
              <a:t> </a:t>
            </a:r>
            <a:r>
              <a:rPr lang="ru-RU" sz="2400" b="1" dirty="0" smtClean="0">
                <a:solidFill>
                  <a:srgbClr val="000099"/>
                </a:solidFill>
              </a:rPr>
              <a:t>Степень электролитической диссоциации</a:t>
            </a:r>
            <a:r>
              <a:rPr lang="ru-RU" sz="2400" b="1" dirty="0" smtClean="0">
                <a:solidFill>
                  <a:srgbClr val="003300"/>
                </a:solidFill>
              </a:rPr>
              <a:t> </a:t>
            </a:r>
            <a:r>
              <a:rPr lang="ru-RU" b="1" dirty="0" smtClean="0">
                <a:solidFill>
                  <a:srgbClr val="003300"/>
                </a:solidFill>
              </a:rPr>
              <a:t>-       </a:t>
            </a:r>
          </a:p>
          <a:p>
            <a:pPr algn="ctr" eaLnBrk="1" hangingPunct="1"/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 =</a:t>
            </a:r>
            <a:r>
              <a:rPr lang="en-US" sz="2800" b="1" dirty="0" smtClean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 / </a:t>
            </a:r>
            <a:r>
              <a:rPr lang="en-US" sz="2800" b="1" dirty="0" smtClean="0">
                <a:solidFill>
                  <a:srgbClr val="990000"/>
                </a:solidFill>
                <a:sym typeface="Symbol" pitchFamily="18" charset="2"/>
              </a:rPr>
              <a:t>N</a:t>
            </a:r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    </a:t>
            </a:r>
            <a:r>
              <a:rPr lang="ru-RU" sz="2800" dirty="0" smtClean="0">
                <a:solidFill>
                  <a:srgbClr val="990000"/>
                </a:solidFill>
                <a:sym typeface="Symbol" pitchFamily="18" charset="2"/>
              </a:rPr>
              <a:t>или</a:t>
            </a:r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      </a:t>
            </a:r>
            <a:r>
              <a:rPr lang="ru-RU" sz="2800" b="1" dirty="0" err="1" smtClean="0">
                <a:solidFill>
                  <a:srgbClr val="990000"/>
                </a:solidFill>
                <a:sym typeface="Symbol" pitchFamily="18" charset="2"/>
              </a:rPr>
              <a:t>С</a:t>
            </a:r>
            <a:r>
              <a:rPr lang="ru-RU" sz="2800" b="1" baseline="-25000" dirty="0" err="1" smtClean="0">
                <a:solidFill>
                  <a:srgbClr val="990000"/>
                </a:solidFill>
                <a:sym typeface="Symbol" pitchFamily="18" charset="2"/>
              </a:rPr>
              <a:t>дисс</a:t>
            </a:r>
            <a:r>
              <a:rPr lang="ru-RU" sz="2800" b="1" baseline="-25000" dirty="0" smtClean="0">
                <a:solidFill>
                  <a:srgbClr val="990000"/>
                </a:solidFill>
                <a:sym typeface="Symbol" pitchFamily="18" charset="2"/>
              </a:rPr>
              <a:t>. </a:t>
            </a:r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/ С</a:t>
            </a:r>
            <a:r>
              <a:rPr lang="ru-RU" sz="2800" b="1" baseline="-25000" dirty="0" smtClean="0">
                <a:solidFill>
                  <a:srgbClr val="990000"/>
                </a:solidFill>
                <a:sym typeface="Symbol" pitchFamily="18" charset="2"/>
              </a:rPr>
              <a:t>0 </a:t>
            </a:r>
            <a:r>
              <a:rPr lang="ru-RU" sz="2800" b="1" dirty="0" smtClean="0">
                <a:solidFill>
                  <a:srgbClr val="990000"/>
                </a:solidFill>
                <a:sym typeface="Symbol" pitchFamily="18" charset="2"/>
              </a:rPr>
              <a:t> , </a:t>
            </a:r>
            <a:r>
              <a:rPr lang="ru-RU" dirty="0" smtClean="0">
                <a:solidFill>
                  <a:srgbClr val="990000"/>
                </a:solidFill>
                <a:sym typeface="Symbol" pitchFamily="18" charset="2"/>
              </a:rPr>
              <a:t>где:</a:t>
            </a:r>
          </a:p>
          <a:p>
            <a:pPr eaLnBrk="1" hangingPunct="1"/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 smtClean="0">
                <a:solidFill>
                  <a:srgbClr val="003300"/>
                </a:solidFill>
                <a:sym typeface="Symbol" pitchFamily="18" charset="2"/>
              </a:rPr>
              <a:t>n  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и</a:t>
            </a:r>
            <a:r>
              <a:rPr lang="en-US" dirty="0" smtClean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ru-RU" baseline="-25000" dirty="0" err="1" smtClean="0">
                <a:solidFill>
                  <a:srgbClr val="003300"/>
                </a:solidFill>
                <a:sym typeface="Symbol" pitchFamily="18" charset="2"/>
              </a:rPr>
              <a:t>дисс</a:t>
            </a:r>
            <a:r>
              <a:rPr lang="ru-RU" baseline="-25000" dirty="0" smtClean="0">
                <a:solidFill>
                  <a:srgbClr val="003300"/>
                </a:solidFill>
                <a:sym typeface="Symbol" pitchFamily="18" charset="2"/>
              </a:rPr>
              <a:t>.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 – число и </a:t>
            </a:r>
            <a:r>
              <a:rPr lang="ru-RU" dirty="0" err="1" smtClean="0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. </a:t>
            </a:r>
            <a:r>
              <a:rPr lang="ru-RU" dirty="0" err="1" smtClean="0">
                <a:solidFill>
                  <a:srgbClr val="003300"/>
                </a:solidFill>
                <a:sym typeface="Symbol" pitchFamily="18" charset="2"/>
              </a:rPr>
              <a:t>продиссоциированных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 молекул,</a:t>
            </a:r>
          </a:p>
          <a:p>
            <a:pPr eaLnBrk="1" hangingPunct="1"/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	</a:t>
            </a:r>
            <a:r>
              <a:rPr lang="en-US" dirty="0" smtClean="0">
                <a:solidFill>
                  <a:srgbClr val="003300"/>
                </a:solidFill>
                <a:sym typeface="Symbol" pitchFamily="18" charset="2"/>
              </a:rPr>
              <a:t>N 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и </a:t>
            </a:r>
            <a:r>
              <a:rPr lang="en-US" dirty="0" smtClean="0">
                <a:solidFill>
                  <a:srgbClr val="003300"/>
                </a:solidFill>
                <a:sym typeface="Symbol" pitchFamily="18" charset="2"/>
              </a:rPr>
              <a:t> C</a:t>
            </a:r>
            <a:r>
              <a:rPr lang="en-US" baseline="-25000" dirty="0" smtClean="0">
                <a:solidFill>
                  <a:srgbClr val="003300"/>
                </a:solidFill>
                <a:sym typeface="Symbol" pitchFamily="18" charset="2"/>
              </a:rPr>
              <a:t>0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 – число и </a:t>
            </a:r>
            <a:r>
              <a:rPr lang="ru-RU" dirty="0" err="1" smtClean="0">
                <a:solidFill>
                  <a:srgbClr val="003300"/>
                </a:solidFill>
                <a:sym typeface="Symbol" pitchFamily="18" charset="2"/>
              </a:rPr>
              <a:t>конц</a:t>
            </a:r>
            <a:r>
              <a:rPr lang="ru-RU" dirty="0" smtClean="0">
                <a:solidFill>
                  <a:srgbClr val="003300"/>
                </a:solidFill>
                <a:sym typeface="Symbol" pitchFamily="18" charset="2"/>
              </a:rPr>
              <a:t>.  молекул исходного электролита</a:t>
            </a:r>
          </a:p>
          <a:p>
            <a:pPr marL="285750" indent="-285750" eaLnBrk="1" hangingPunct="1">
              <a:buFont typeface="Symbol" pitchFamily="18" charset="2"/>
              <a:buChar char="a"/>
            </a:pPr>
            <a:r>
              <a:rPr lang="ru-RU" b="1" dirty="0" smtClean="0">
                <a:solidFill>
                  <a:srgbClr val="990000"/>
                </a:solidFill>
                <a:sym typeface="Symbol" pitchFamily="18" charset="2"/>
              </a:rPr>
              <a:t>- зависит от:</a:t>
            </a:r>
          </a:p>
          <a:p>
            <a:pPr marL="285750" indent="-285750" eaLnBrk="1" hangingPunct="1">
              <a:buFontTx/>
              <a:buChar char="-"/>
            </a:pP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п</a:t>
            </a:r>
            <a:r>
              <a:rPr lang="ru-RU" b="1" dirty="0" smtClean="0">
                <a:solidFill>
                  <a:srgbClr val="990000"/>
                </a:solidFill>
                <a:sym typeface="Symbol" pitchFamily="18" charset="2"/>
              </a:rPr>
              <a:t>рироды растворённого 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вещества </a:t>
            </a:r>
            <a:r>
              <a:rPr lang="ru-RU" b="1" dirty="0" smtClean="0">
                <a:solidFill>
                  <a:srgbClr val="990000"/>
                </a:solidFill>
                <a:sym typeface="Symbol" pitchFamily="18" charset="2"/>
              </a:rPr>
              <a:t>    - температуры </a:t>
            </a: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раствора</a:t>
            </a:r>
          </a:p>
          <a:p>
            <a:pPr marL="285750" indent="-285750" eaLnBrk="1" hangingPunct="1">
              <a:buFontTx/>
              <a:buChar char="-"/>
            </a:pPr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концентрации </a:t>
            </a:r>
            <a:r>
              <a:rPr lang="ru-RU" b="1" dirty="0" smtClean="0">
                <a:solidFill>
                  <a:srgbClr val="990000"/>
                </a:solidFill>
                <a:sym typeface="Symbol" pitchFamily="18" charset="2"/>
              </a:rPr>
              <a:t>раствора                         - природы растворителя</a:t>
            </a:r>
          </a:p>
          <a:p>
            <a:pPr algn="ctr" eaLnBrk="1" hangingPunct="1"/>
            <a:r>
              <a:rPr lang="ru-RU" sz="2400" b="1" dirty="0" smtClean="0">
                <a:solidFill>
                  <a:srgbClr val="990000"/>
                </a:solidFill>
                <a:sym typeface="Symbol" pitchFamily="18" charset="2"/>
              </a:rPr>
              <a:t>Электролиты  по </a:t>
            </a:r>
            <a:r>
              <a:rPr lang="el-GR" sz="2400" b="1" dirty="0" smtClean="0">
                <a:solidFill>
                  <a:srgbClr val="990000"/>
                </a:solidFill>
                <a:sym typeface="Symbol" pitchFamily="18" charset="2"/>
              </a:rPr>
              <a:t>α</a:t>
            </a:r>
            <a:endParaRPr lang="ru-RU" sz="2400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 smtClean="0">
              <a:solidFill>
                <a:srgbClr val="990000"/>
              </a:solidFill>
              <a:sym typeface="Symbol" pitchFamily="18" charset="2"/>
            </a:endParaRPr>
          </a:p>
          <a:p>
            <a:pPr eaLnBrk="1" hangingPunct="1"/>
            <a:r>
              <a:rPr lang="ru-RU" b="1" dirty="0">
                <a:solidFill>
                  <a:srgbClr val="990000"/>
                </a:solidFill>
                <a:sym typeface="Symbol" pitchFamily="18" charset="2"/>
              </a:rPr>
              <a:t>	</a:t>
            </a:r>
            <a:endParaRPr lang="ru-RU" b="1" i="1" dirty="0">
              <a:solidFill>
                <a:srgbClr val="003300"/>
              </a:solidFill>
            </a:endParaRPr>
          </a:p>
          <a:p>
            <a:pPr eaLnBrk="1" hangingPunct="1"/>
            <a:endParaRPr lang="ru-RU" b="1" dirty="0" smtClean="0">
              <a:solidFill>
                <a:srgbClr val="990000"/>
              </a:solidFill>
              <a:sym typeface="Symbol" pitchFamily="18" charset="2"/>
            </a:endParaRPr>
          </a:p>
          <a:p>
            <a:pPr marL="285750" indent="-285750" eaLnBrk="1" hangingPunct="1">
              <a:buFontTx/>
              <a:buChar char="-"/>
            </a:pPr>
            <a:endParaRPr lang="ru-RU" b="1" dirty="0" smtClean="0">
              <a:solidFill>
                <a:srgbClr val="003300"/>
              </a:solidFill>
              <a:sym typeface="Symbol" pitchFamily="18" charset="2"/>
            </a:endParaRPr>
          </a:p>
          <a:p>
            <a:pPr eaLnBrk="1" hangingPunct="1"/>
            <a:r>
              <a:rPr lang="ru-RU" b="1" i="1" dirty="0" smtClean="0">
                <a:solidFill>
                  <a:srgbClr val="990000"/>
                </a:solidFill>
              </a:rPr>
              <a:t>	</a:t>
            </a:r>
            <a:r>
              <a:rPr lang="ru-RU" sz="2000" b="1" i="1" dirty="0">
                <a:solidFill>
                  <a:srgbClr val="990000"/>
                </a:solidFill>
              </a:rPr>
              <a:t>	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1979711" y="2924944"/>
            <a:ext cx="1296145" cy="35457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355976" y="2924944"/>
            <a:ext cx="0" cy="41982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56176" y="2924944"/>
            <a:ext cx="1224136" cy="3600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-598" y="3284984"/>
            <a:ext cx="2484365" cy="34563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ru-RU" b="1" spc="-150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Сильные электролиты </a:t>
            </a:r>
            <a:endParaRPr lang="ru-RU" b="1" spc="-150" dirty="0">
              <a:solidFill>
                <a:srgbClr val="003300"/>
              </a:solidFill>
              <a:latin typeface="Arial" charset="0"/>
              <a:cs typeface="Arial" charset="0"/>
            </a:endParaRPr>
          </a:p>
          <a:p>
            <a:pPr lvl="0"/>
            <a:r>
              <a:rPr lang="ru-RU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диссоциируют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в растворе практически полностью. </a:t>
            </a: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Это вещества с ионной и сильно полярной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ковалентной 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связью  (все  </a:t>
            </a:r>
            <a:r>
              <a:rPr lang="ru-RU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раств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 соли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HHal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HNO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HMnO</a:t>
            </a:r>
            <a:r>
              <a:rPr lang="en-US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,HClO</a:t>
            </a:r>
            <a:r>
              <a:rPr lang="en-US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en-US" b="1" dirty="0" err="1">
                <a:solidFill>
                  <a:schemeClr val="tx1"/>
                </a:solidFill>
                <a:latin typeface="Arial" charset="0"/>
                <a:cs typeface="Arial" charset="0"/>
              </a:rPr>
              <a:t>HCl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HI,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щелочи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)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endParaRPr lang="en-US" b="1" dirty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627784" y="3291743"/>
            <a:ext cx="3024336" cy="344962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Средней силы</a:t>
            </a:r>
            <a:r>
              <a:rPr lang="ru-RU" b="1" dirty="0" smtClean="0"/>
              <a:t> 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некоторые </a:t>
            </a:r>
            <a:r>
              <a:rPr lang="ru-RU" b="1" dirty="0"/>
              <a:t>органические кислоты (муравьиная, щавелевая), некоторые минеральные кислоты</a:t>
            </a:r>
            <a:r>
              <a:rPr lang="en-US" b="1" dirty="0"/>
              <a:t> (</a:t>
            </a:r>
            <a:r>
              <a:rPr lang="en-US" b="1" dirty="0" smtClean="0"/>
              <a:t>H</a:t>
            </a:r>
            <a:r>
              <a:rPr lang="en-US" b="1" baseline="-25000" dirty="0" smtClean="0"/>
              <a:t>2</a:t>
            </a:r>
            <a:r>
              <a:rPr lang="en-US" b="1" dirty="0" smtClean="0"/>
              <a:t>SO</a:t>
            </a:r>
            <a:r>
              <a:rPr lang="ru-RU" b="1" baseline="-25000" dirty="0"/>
              <a:t>3</a:t>
            </a:r>
            <a:r>
              <a:rPr lang="en-US" b="1" dirty="0" smtClean="0"/>
              <a:t>,H</a:t>
            </a:r>
            <a:r>
              <a:rPr lang="en-US" b="1" baseline="-25000" dirty="0" smtClean="0"/>
              <a:t>3</a:t>
            </a:r>
            <a:r>
              <a:rPr lang="en-US" b="1" dirty="0" smtClean="0"/>
              <a:t>PO</a:t>
            </a:r>
            <a:r>
              <a:rPr lang="en-US" b="1" baseline="-25000" dirty="0" smtClean="0"/>
              <a:t>4</a:t>
            </a:r>
            <a:r>
              <a:rPr lang="en-US" b="1" dirty="0" smtClean="0"/>
              <a:t>,HNO</a:t>
            </a:r>
            <a:r>
              <a:rPr lang="en-US" b="1" baseline="-25000" dirty="0" smtClean="0"/>
              <a:t>2</a:t>
            </a:r>
            <a:r>
              <a:rPr lang="en-US" b="1" dirty="0" smtClean="0"/>
              <a:t>),</a:t>
            </a:r>
            <a:r>
              <a:rPr lang="ru-RU" b="1" dirty="0" smtClean="0"/>
              <a:t> основания </a:t>
            </a:r>
            <a:r>
              <a:rPr lang="ru-RU" b="1" dirty="0"/>
              <a:t>(</a:t>
            </a:r>
            <a:r>
              <a:rPr lang="en-US" b="1" dirty="0"/>
              <a:t>Mg(OH)</a:t>
            </a:r>
            <a:r>
              <a:rPr lang="en-US" b="1" baseline="-25000" dirty="0"/>
              <a:t>2</a:t>
            </a:r>
            <a:r>
              <a:rPr lang="en-US" b="1" dirty="0"/>
              <a:t>),</a:t>
            </a:r>
            <a:r>
              <a:rPr lang="ru-RU" b="1" dirty="0"/>
              <a:t> соли (</a:t>
            </a:r>
            <a:r>
              <a:rPr lang="en-US" b="1" dirty="0"/>
              <a:t>ZnCl</a:t>
            </a:r>
            <a:r>
              <a:rPr lang="en-US" b="1" baseline="-25000" dirty="0"/>
              <a:t>2</a:t>
            </a:r>
            <a:r>
              <a:rPr lang="en-US" b="1" dirty="0"/>
              <a:t>,CdCl</a:t>
            </a:r>
            <a:r>
              <a:rPr lang="en-US" b="1" baseline="-25000" dirty="0"/>
              <a:t>2</a:t>
            </a:r>
            <a:r>
              <a:rPr lang="ru-RU" b="1" dirty="0"/>
              <a:t>)</a:t>
            </a:r>
            <a:r>
              <a:rPr lang="en-US" b="1" dirty="0"/>
              <a:t>.</a:t>
            </a:r>
            <a:endParaRPr lang="ru-RU" b="1" baseline="-25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96136" y="3283536"/>
            <a:ext cx="3347864" cy="34578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    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C</a:t>
            </a:r>
            <a:r>
              <a:rPr lang="ru-RU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лабые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Arial" charset="0"/>
                <a:cs typeface="Arial" charset="0"/>
              </a:rPr>
              <a:t>электролиты </a:t>
            </a:r>
            <a:r>
              <a:rPr lang="ru-RU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диссоциируют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в растворе</a:t>
            </a:r>
            <a:r>
              <a:rPr lang="ru-RU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частично и обратимо (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S,HCN,H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CO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,H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BO</a:t>
            </a:r>
            <a:r>
              <a:rPr lang="en-US" b="1" baseline="-25000" dirty="0">
                <a:solidFill>
                  <a:schemeClr val="tx1"/>
                </a:solidFill>
                <a:latin typeface="Arial" charset="0"/>
                <a:cs typeface="Arial" charset="0"/>
              </a:rPr>
              <a:t>3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H</a:t>
            </a:r>
            <a:r>
              <a:rPr lang="en-US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SiO</a:t>
            </a:r>
            <a:r>
              <a:rPr lang="en-US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3 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почти все</a:t>
            </a:r>
            <a:r>
              <a:rPr lang="en-US" b="1" dirty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орг. к-ты, Н</a:t>
            </a:r>
            <a:r>
              <a:rPr lang="ru-RU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О,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NH</a:t>
            </a:r>
            <a:r>
              <a:rPr lang="en-US" b="1" baseline="-250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4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OH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, </a:t>
            </a:r>
            <a:r>
              <a:rPr lang="ru-RU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малораств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</a:p>
          <a:p>
            <a:pPr lvl="0"/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основания </a:t>
            </a:r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и соли).</a:t>
            </a:r>
          </a:p>
          <a:p>
            <a:pPr lvl="0"/>
            <a:r>
              <a:rPr lang="ru-RU" b="1" dirty="0">
                <a:solidFill>
                  <a:schemeClr val="tx1"/>
                </a:solidFill>
                <a:latin typeface="Arial" charset="0"/>
                <a:cs typeface="Arial" charset="0"/>
              </a:rPr>
              <a:t> В состоянии </a:t>
            </a:r>
            <a:r>
              <a:rPr lang="ru-RU" b="1" dirty="0" err="1" smtClean="0">
                <a:solidFill>
                  <a:schemeClr val="tx1"/>
                </a:solidFill>
                <a:latin typeface="Arial" charset="0"/>
                <a:cs typeface="Arial" charset="0"/>
              </a:rPr>
              <a:t>динамичес</a:t>
            </a:r>
            <a:r>
              <a:rPr lang="ru-RU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-кого равновесия</a:t>
            </a:r>
            <a:r>
              <a:rPr lang="ru-RU" b="1" i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:                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– СООН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  <a:sym typeface="Symbol" pitchFamily="18" charset="2"/>
              </a:rPr>
              <a:t>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СН</a:t>
            </a:r>
            <a:r>
              <a:rPr lang="ru-RU" b="1" i="1" spc="-150" baseline="-250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СОО </a:t>
            </a:r>
            <a:r>
              <a:rPr lang="ru-RU" b="1" i="1" spc="-150" baseline="300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- 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r>
              <a:rPr lang="ru-RU" b="1" i="1" spc="-150" dirty="0">
                <a:solidFill>
                  <a:srgbClr val="000099"/>
                </a:solidFill>
                <a:latin typeface="Arial" charset="0"/>
                <a:cs typeface="Arial" charset="0"/>
              </a:rPr>
              <a:t>+ </a:t>
            </a:r>
            <a:r>
              <a:rPr lang="ru-RU" b="1" i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Н </a:t>
            </a:r>
            <a:r>
              <a:rPr lang="ru-RU" b="1" i="1" spc="-150" baseline="3000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spc="-150" dirty="0" smtClean="0">
                <a:solidFill>
                  <a:srgbClr val="000099"/>
                </a:solidFill>
                <a:latin typeface="Arial" charset="0"/>
                <a:cs typeface="Arial" charset="0"/>
              </a:rPr>
              <a:t> </a:t>
            </a:r>
            <a:endParaRPr lang="ru-RU" b="1" spc="-150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b="1" dirty="0" err="1">
                <a:solidFill>
                  <a:srgbClr val="000099"/>
                </a:solidFill>
                <a:latin typeface="Arial" charset="0"/>
                <a:cs typeface="Arial" charset="0"/>
              </a:rPr>
              <a:t>К</a:t>
            </a:r>
            <a:r>
              <a:rPr lang="ru-RU" b="1" baseline="-25000" dirty="0" err="1">
                <a:solidFill>
                  <a:srgbClr val="000099"/>
                </a:solidFill>
                <a:latin typeface="Arial" charset="0"/>
                <a:cs typeface="Arial" charset="0"/>
              </a:rPr>
              <a:t>дисс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. = 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[СН</a:t>
            </a:r>
            <a:r>
              <a:rPr lang="ru-RU" b="1" u="sng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СОО-] [Н</a:t>
            </a:r>
            <a:r>
              <a:rPr lang="ru-RU" b="1" u="sng" baseline="30000" dirty="0">
                <a:solidFill>
                  <a:srgbClr val="000099"/>
                </a:solidFill>
                <a:latin typeface="Arial" charset="0"/>
                <a:cs typeface="Arial" charset="0"/>
              </a:rPr>
              <a:t>+</a:t>
            </a:r>
            <a:r>
              <a:rPr lang="ru-RU" b="1" u="sng" dirty="0">
                <a:solidFill>
                  <a:srgbClr val="000099"/>
                </a:solidFill>
                <a:latin typeface="Arial" charset="0"/>
                <a:cs typeface="Arial" charset="0"/>
              </a:rPr>
              <a:t>]</a:t>
            </a:r>
            <a:endParaRPr lang="ru-RU" b="1" dirty="0">
              <a:solidFill>
                <a:srgbClr val="000099"/>
              </a:solidFill>
              <a:latin typeface="Arial" charset="0"/>
              <a:cs typeface="Arial" charset="0"/>
            </a:endParaRPr>
          </a:p>
          <a:p>
            <a:pPr lvl="0" algn="ctr"/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                  [СН</a:t>
            </a:r>
            <a:r>
              <a:rPr lang="ru-RU" b="1" baseline="-25000" dirty="0">
                <a:solidFill>
                  <a:srgbClr val="000099"/>
                </a:solidFill>
                <a:latin typeface="Arial" charset="0"/>
                <a:cs typeface="Arial" charset="0"/>
              </a:rPr>
              <a:t>3</a:t>
            </a:r>
            <a:r>
              <a:rPr lang="ru-RU" b="1" dirty="0">
                <a:solidFill>
                  <a:srgbClr val="000099"/>
                </a:solidFill>
                <a:latin typeface="Arial" charset="0"/>
                <a:cs typeface="Arial" charset="0"/>
              </a:rPr>
              <a:t>СООН</a:t>
            </a:r>
            <a:r>
              <a:rPr lang="ru-RU" dirty="0">
                <a:solidFill>
                  <a:srgbClr val="000099"/>
                </a:solidFill>
                <a:latin typeface="Arial" charset="0"/>
                <a:cs typeface="Arial" charset="0"/>
              </a:rPr>
              <a:t>]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6" name="Text Box 2"/>
              <p:cNvSpPr txBox="1">
                <a:spLocks noChangeArrowheads="1"/>
              </p:cNvSpPr>
              <p:nvPr/>
            </p:nvSpPr>
            <p:spPr bwMode="auto">
              <a:xfrm>
                <a:off x="-55418" y="256077"/>
                <a:ext cx="9144000" cy="68763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 b="1" i="1" dirty="0" smtClean="0">
                    <a:solidFill>
                      <a:srgbClr val="000099"/>
                    </a:solidFill>
                  </a:rPr>
                  <a:t>Константа диссоциации </a:t>
                </a:r>
                <a:r>
                  <a:rPr lang="ru-RU" b="1" i="1" dirty="0" err="1">
                    <a:solidFill>
                      <a:srgbClr val="000099"/>
                    </a:solidFill>
                  </a:rPr>
                  <a:t>К</a:t>
                </a:r>
                <a:r>
                  <a:rPr lang="ru-RU" b="1" i="1" baseline="-25000" dirty="0" err="1">
                    <a:solidFill>
                      <a:srgbClr val="000099"/>
                    </a:solidFill>
                  </a:rPr>
                  <a:t>дисс</a:t>
                </a:r>
                <a:r>
                  <a:rPr lang="ru-RU" b="1" dirty="0">
                    <a:solidFill>
                      <a:srgbClr val="000099"/>
                    </a:solidFill>
                  </a:rPr>
                  <a:t> – </a:t>
                </a:r>
                <a:r>
                  <a:rPr lang="ru-RU" b="1" dirty="0">
                    <a:solidFill>
                      <a:srgbClr val="003300"/>
                    </a:solidFill>
                  </a:rPr>
                  <a:t>величина постоянная при данной температуре. Зависит от природы растворителя и растворенного вещества и не зависит от концентрации. </a:t>
                </a:r>
                <a:r>
                  <a:rPr lang="ru-RU" b="1" dirty="0">
                    <a:solidFill>
                      <a:srgbClr val="990000"/>
                    </a:solidFill>
                  </a:rPr>
                  <a:t>Чем меньше </a:t>
                </a:r>
                <a:r>
                  <a:rPr lang="ru-RU" b="1" dirty="0" err="1">
                    <a:solidFill>
                      <a:srgbClr val="990000"/>
                    </a:solidFill>
                  </a:rPr>
                  <a:t>Кдисс</a:t>
                </a:r>
                <a:r>
                  <a:rPr lang="ru-RU" b="1" dirty="0">
                    <a:solidFill>
                      <a:srgbClr val="990000"/>
                    </a:solidFill>
                  </a:rPr>
                  <a:t>. тем слабее  электролит!!!</a:t>
                </a:r>
              </a:p>
              <a:p>
                <a:pPr algn="ctr" eaLnBrk="1" hangingPunct="1"/>
                <a:r>
                  <a:rPr lang="ru-RU" b="1" dirty="0" smtClean="0">
                    <a:solidFill>
                      <a:srgbClr val="990000"/>
                    </a:solidFill>
                  </a:rPr>
                  <a:t>ЗАВИСИМОСТЬ К</a:t>
                </a:r>
                <a:r>
                  <a:rPr lang="ru-RU" b="1" baseline="-25000" dirty="0" smtClean="0">
                    <a:solidFill>
                      <a:srgbClr val="990000"/>
                    </a:solidFill>
                  </a:rPr>
                  <a:t>ДИСС.</a:t>
                </a:r>
                <a:r>
                  <a:rPr lang="ru-RU" b="1" dirty="0" smtClean="0">
                    <a:solidFill>
                      <a:srgbClr val="990000"/>
                    </a:solidFill>
                  </a:rPr>
                  <a:t> ОТ СИЛЫ ЭЛЕКТРОЛИТА</a:t>
                </a:r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algn="ctr" eaLnBrk="1" hangingPunct="1"/>
                <a:endParaRPr lang="en-US" b="1" dirty="0" smtClean="0">
                  <a:solidFill>
                    <a:srgbClr val="990000"/>
                  </a:solidFill>
                </a:endParaRPr>
              </a:p>
              <a:p>
                <a:pPr eaLnBrk="1" hangingPunct="1"/>
                <a:r>
                  <a:rPr lang="ru-RU" sz="2000" dirty="0" smtClean="0">
                    <a:solidFill>
                      <a:schemeClr val="tx2"/>
                    </a:solidFill>
                  </a:rPr>
                  <a:t>Связь </a:t>
                </a:r>
                <a:r>
                  <a:rPr lang="ru-RU" sz="2000" dirty="0">
                    <a:solidFill>
                      <a:schemeClr val="tx2"/>
                    </a:solidFill>
                  </a:rPr>
                  <a:t>между </a:t>
                </a:r>
                <a:r>
                  <a:rPr lang="ru-RU" sz="2400" b="1" dirty="0">
                    <a:solidFill>
                      <a:srgbClr val="000099"/>
                    </a:solidFill>
                    <a:sym typeface="Symbol" pitchFamily="18" charset="2"/>
                  </a:rPr>
                  <a:t> </a:t>
                </a:r>
                <a:r>
                  <a:rPr lang="ru-RU" b="1" dirty="0">
                    <a:solidFill>
                      <a:srgbClr val="000099"/>
                    </a:solidFill>
                    <a:sym typeface="Symbol" pitchFamily="18" charset="2"/>
                  </a:rPr>
                  <a:t>и </a:t>
                </a:r>
                <a:r>
                  <a:rPr lang="ru-RU" b="1" dirty="0" err="1">
                    <a:solidFill>
                      <a:srgbClr val="000099"/>
                    </a:solidFill>
                    <a:sym typeface="Symbol" pitchFamily="18" charset="2"/>
                  </a:rPr>
                  <a:t>К</a:t>
                </a:r>
                <a:r>
                  <a:rPr lang="ru-RU" b="1" baseline="-25000" dirty="0" err="1">
                    <a:solidFill>
                      <a:srgbClr val="000099"/>
                    </a:solidFill>
                    <a:sym typeface="Symbol" pitchFamily="18" charset="2"/>
                  </a:rPr>
                  <a:t>дисс</a:t>
                </a:r>
                <a:r>
                  <a:rPr lang="ru-RU" b="1" baseline="-25000" dirty="0">
                    <a:solidFill>
                      <a:srgbClr val="000099"/>
                    </a:solidFill>
                    <a:sym typeface="Symbol" pitchFamily="18" charset="2"/>
                  </a:rPr>
                  <a:t>.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  </a:t>
                </a:r>
                <a:r>
                  <a:rPr lang="ru-RU" dirty="0">
                    <a:solidFill>
                      <a:srgbClr val="C00000"/>
                    </a:solidFill>
                    <a:sym typeface="Symbol" pitchFamily="18" charset="2"/>
                  </a:rPr>
                  <a:t>для слабых электролитов </a:t>
                </a:r>
                <a:r>
                  <a:rPr lang="ru-RU" dirty="0">
                    <a:solidFill>
                      <a:schemeClr val="tx2"/>
                    </a:solidFill>
                    <a:sym typeface="Symbol" pitchFamily="18" charset="2"/>
                  </a:rPr>
                  <a:t>(  1%) </a:t>
                </a:r>
                <a:r>
                  <a:rPr lang="ru-RU" dirty="0" smtClean="0">
                    <a:solidFill>
                      <a:schemeClr val="tx2"/>
                    </a:solidFill>
                    <a:sym typeface="Symbol" pitchFamily="18" charset="2"/>
                  </a:rPr>
                  <a:t>выражается</a:t>
                </a:r>
              </a:p>
              <a:p>
                <a:pPr eaLnBrk="1" hangingPunct="1"/>
                <a:r>
                  <a:rPr lang="ru-RU" dirty="0" smtClean="0">
                    <a:solidFill>
                      <a:schemeClr val="tx2"/>
                    </a:solidFill>
                    <a:sym typeface="Symbol" pitchFamily="18" charset="2"/>
                  </a:rPr>
                  <a:t> </a:t>
                </a:r>
                <a:r>
                  <a:rPr lang="ru-RU" b="1" i="1" dirty="0">
                    <a:solidFill>
                      <a:srgbClr val="000099"/>
                    </a:solidFill>
                    <a:sym typeface="Symbol" pitchFamily="18" charset="2"/>
                  </a:rPr>
                  <a:t>законом разбавления </a:t>
                </a:r>
                <a:r>
                  <a:rPr lang="ru-RU" b="1" i="1" dirty="0" err="1">
                    <a:solidFill>
                      <a:srgbClr val="000099"/>
                    </a:solidFill>
                    <a:sym typeface="Symbol" pitchFamily="18" charset="2"/>
                  </a:rPr>
                  <a:t>Оствальда</a:t>
                </a:r>
                <a:r>
                  <a:rPr lang="ru-RU" b="1" i="1" dirty="0" smtClean="0">
                    <a:solidFill>
                      <a:srgbClr val="000099"/>
                    </a:solidFill>
                    <a:sym typeface="Symbol" pitchFamily="18" charset="2"/>
                  </a:rPr>
                  <a:t>:</a:t>
                </a:r>
                <a:endParaRPr lang="ru-RU" b="1" i="1" dirty="0">
                  <a:solidFill>
                    <a:srgbClr val="000099"/>
                  </a:solidFill>
                  <a:sym typeface="Symbol" pitchFamily="18" charset="2"/>
                </a:endParaRPr>
              </a:p>
              <a:p>
                <a:pPr eaLnBrk="1" hangingPunct="1"/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sSubPr>
                      <m:e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К</m:t>
                        </m:r>
                      </m:e>
                      <m:sub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дисс.</m:t>
                        </m:r>
                      </m:sub>
                    </m:sSub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sym typeface="Symbol" pitchFamily="18" charset="2"/>
                      </a:rPr>
                      <m:t>=</m:t>
                    </m:r>
                    <m:f>
                      <m:fPr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sym typeface="Symbol" pitchFamily="18" charset="2"/>
                          </a:rPr>
                        </m:ctrlPr>
                      </m:fPr>
                      <m:num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С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∙</m:t>
                        </m:r>
                        <m:sSup>
                          <m:sSup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Cambria Math"/>
                                <a:sym typeface="Symbol" pitchFamily="18" charset="2"/>
                              </a:rPr>
                            </m:ctrlPr>
                          </m:sSupPr>
                          <m:e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𝛂</m:t>
                            </m:r>
                          </m:e>
                          <m:sup>
                            <m:r>
                              <a:rPr lang="ru-RU" sz="2400" b="1" i="0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sym typeface="Symbol" pitchFamily="18" charset="2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𝟏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sym typeface="Symbol" pitchFamily="18" charset="2"/>
                          </a:rPr>
                          <m:t>−</m:t>
                        </m:r>
                        <m:r>
                          <a:rPr lang="ru-RU" sz="2400" b="1" i="0" smtClean="0">
                            <a:solidFill>
                              <a:srgbClr val="000099"/>
                            </a:solidFill>
                            <a:latin typeface="Cambria Math"/>
                            <a:ea typeface="Cambria Math"/>
                            <a:sym typeface="Symbol" pitchFamily="18" charset="2"/>
                          </a:rPr>
                          <m:t>𝛂</m:t>
                        </m:r>
                      </m:den>
                    </m:f>
                  </m:oMath>
                </a14:m>
                <a:r>
                  <a:rPr lang="ru-RU" sz="2400" b="1" dirty="0" smtClean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                                К</a:t>
                </a:r>
                <a:r>
                  <a:rPr lang="ru-RU" sz="2400" b="1" baseline="-25000" dirty="0" smtClean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дисс</a:t>
                </a:r>
                <a:r>
                  <a:rPr lang="ru-RU" sz="2400" b="1" baseline="-25000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. </a:t>
                </a:r>
                <a:r>
                  <a:rPr lang="ru-RU" sz="2400" b="1" dirty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= </a:t>
                </a:r>
                <a:r>
                  <a:rPr lang="ru-RU" sz="2400" b="1" baseline="30000" dirty="0" smtClean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2</a:t>
                </a:r>
                <a:r>
                  <a:rPr lang="ru-RU" sz="2400" b="1" dirty="0" smtClean="0">
                    <a:solidFill>
                      <a:srgbClr val="000099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С </a:t>
                </a:r>
                <a14:m>
                  <m:oMath xmlns:m="http://schemas.openxmlformats.org/officeDocument/2006/math">
                    <m:r>
                      <a:rPr lang="ru-RU" sz="2400" b="1" i="0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                        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𝜶</m:t>
                    </m:r>
                    <m:r>
                      <a:rPr lang="ru-RU" sz="2400" b="1" i="1" smtClean="0">
                        <a:solidFill>
                          <a:srgbClr val="000099"/>
                        </a:solidFill>
                        <a:latin typeface="Cambria Math"/>
                        <a:ea typeface="Cambria Math"/>
                        <a:cs typeface="Times New Roman" pitchFamily="18" charset="0"/>
                        <a:sym typeface="Symbol" pitchFamily="18" charset="2"/>
                      </a:rPr>
                      <m:t>=±</m:t>
                    </m:r>
                    <m:rad>
                      <m:radPr>
                        <m:degHide m:val="on"/>
                        <m:ctrlPr>
                          <a:rPr lang="ru-RU" sz="2400" b="1" i="1" smtClean="0">
                            <a:solidFill>
                              <a:srgbClr val="000099"/>
                            </a:solidFill>
                            <a:latin typeface="Cambria Math" panose="02040503050406030204" pitchFamily="18" charset="0"/>
                            <a:ea typeface="Cambria Math"/>
                            <a:cs typeface="Times New Roman" pitchFamily="18" charset="0"/>
                            <a:sym typeface="Symbol" pitchFamily="18" charset="2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</m:ctrlPr>
                              </m:sSubPr>
                              <m:e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К</m:t>
                                </m:r>
                              </m:e>
                              <m:sub>
                                <m:r>
                                  <a:rPr lang="ru-RU" sz="2400" b="1" i="1" smtClean="0">
                                    <a:solidFill>
                                      <a:srgbClr val="000099"/>
                                    </a:solidFill>
                                    <a:latin typeface="Cambria Math"/>
                                    <a:ea typeface="Cambria Math"/>
                                    <a:cs typeface="Times New Roman" pitchFamily="18" charset="0"/>
                                    <a:sym typeface="Symbol" pitchFamily="18" charset="2"/>
                                  </a:rPr>
                                  <m:t>дисс.</m:t>
                                </m:r>
                              </m:sub>
                            </m:sSub>
                          </m:num>
                          <m:den>
                            <m:r>
                              <a:rPr lang="ru-RU" sz="2400" b="1" i="1" smtClean="0">
                                <a:solidFill>
                                  <a:srgbClr val="000099"/>
                                </a:solidFill>
                                <a:latin typeface="Cambria Math"/>
                                <a:ea typeface="Cambria Math"/>
                                <a:cs typeface="Times New Roman" pitchFamily="18" charset="0"/>
                                <a:sym typeface="Symbol" pitchFamily="18" charset="2"/>
                              </a:rPr>
                              <m:t>С</m:t>
                            </m:r>
                          </m:den>
                        </m:f>
                      </m:e>
                    </m:rad>
                  </m:oMath>
                </a14:m>
                <a:endParaRPr lang="ru-RU" sz="2400" b="1" dirty="0" smtClean="0">
                  <a:solidFill>
                    <a:srgbClr val="000099"/>
                  </a:solidFill>
                  <a:latin typeface="Times New Roman" pitchFamily="18" charset="0"/>
                  <a:cs typeface="Times New Roman" pitchFamily="18" charset="0"/>
                  <a:sym typeface="Symbol" pitchFamily="18" charset="2"/>
                </a:endParaRPr>
              </a:p>
              <a:p>
                <a:pPr eaLnBrk="1" hangingPunct="1"/>
                <a:r>
                  <a:rPr lang="ru-RU" sz="2000" b="1" dirty="0" smtClean="0">
                    <a:solidFill>
                      <a:srgbClr val="C00000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Для сильных электролитов</a:t>
                </a:r>
                <a:r>
                  <a:rPr lang="ru-RU" sz="2000" b="1" dirty="0" smtClean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:         </a:t>
                </a:r>
                <a:r>
                  <a:rPr lang="en-US" sz="2000" b="1" dirty="0" smtClean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a</a:t>
                </a:r>
                <a:r>
                  <a:rPr lang="ru-RU" sz="2000" b="1" dirty="0" smtClean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=С∙</a:t>
                </a:r>
                <a:r>
                  <a:rPr lang="en-US" sz="2000" b="1" dirty="0" smtClean="0">
                    <a:solidFill>
                      <a:srgbClr val="000099"/>
                    </a:solidFill>
                    <a:latin typeface="+mn-lt"/>
                    <a:cs typeface="Times New Roman" pitchFamily="18" charset="0"/>
                    <a:sym typeface="Symbol" pitchFamily="18" charset="2"/>
                  </a:rPr>
                  <a:t>f, </a:t>
                </a:r>
              </a:p>
              <a:p>
                <a:pPr eaLnBrk="1" hangingPunct="1"/>
                <a:r>
                  <a:rPr lang="ru-RU" sz="2000" dirty="0" smtClean="0">
                    <a:latin typeface="+mn-lt"/>
                    <a:cs typeface="Times New Roman" pitchFamily="18" charset="0"/>
                    <a:sym typeface="Symbol" pitchFamily="18" charset="2"/>
                  </a:rPr>
                  <a:t>а – активность (</a:t>
                </a:r>
                <a:r>
                  <a:rPr lang="ru-RU" sz="2000" dirty="0" err="1" smtClean="0">
                    <a:latin typeface="+mn-lt"/>
                    <a:cs typeface="Times New Roman" pitchFamily="18" charset="0"/>
                    <a:sym typeface="Symbol" pitchFamily="18" charset="2"/>
                  </a:rPr>
                  <a:t>конц</a:t>
                </a:r>
                <a:r>
                  <a:rPr lang="ru-RU" sz="2000" dirty="0" smtClean="0">
                    <a:latin typeface="+mn-lt"/>
                    <a:cs typeface="Times New Roman" pitchFamily="18" charset="0"/>
                    <a:sym typeface="Symbol" pitchFamily="18" charset="2"/>
                  </a:rPr>
                  <a:t>. реального р-</a:t>
                </a:r>
                <a:r>
                  <a:rPr lang="ru-RU" sz="2000" dirty="0" err="1" smtClean="0">
                    <a:latin typeface="+mn-lt"/>
                    <a:cs typeface="Times New Roman" pitchFamily="18" charset="0"/>
                    <a:sym typeface="Symbol" pitchFamily="18" charset="2"/>
                  </a:rPr>
                  <a:t>ра</a:t>
                </a:r>
                <a:r>
                  <a:rPr lang="ru-RU" sz="2000" dirty="0" smtClean="0">
                    <a:latin typeface="+mn-lt"/>
                    <a:cs typeface="Times New Roman" pitchFamily="18" charset="0"/>
                    <a:sym typeface="Symbol" pitchFamily="18" charset="2"/>
                  </a:rPr>
                  <a:t>), </a:t>
                </a:r>
              </a:p>
              <a:p>
                <a:pPr eaLnBrk="1" hangingPunct="1"/>
                <a:r>
                  <a:rPr lang="uk-UA" sz="2000" dirty="0" smtClean="0">
                    <a:cs typeface="Times New Roman" pitchFamily="18" charset="0"/>
                    <a:sym typeface="Symbol" pitchFamily="18" charset="2"/>
                  </a:rPr>
                  <a:t>С</a:t>
                </a:r>
                <a:r>
                  <a:rPr lang="ru-RU" sz="2000" dirty="0" smtClean="0">
                    <a:cs typeface="Times New Roman" pitchFamily="18" charset="0"/>
                    <a:sym typeface="Symbol" pitchFamily="18" charset="2"/>
                  </a:rPr>
                  <a:t> </a:t>
                </a:r>
                <a:r>
                  <a:rPr lang="ru-RU" sz="2000" dirty="0">
                    <a:cs typeface="Times New Roman" pitchFamily="18" charset="0"/>
                    <a:sym typeface="Symbol" pitchFamily="18" charset="2"/>
                  </a:rPr>
                  <a:t>– аналитическая </a:t>
                </a:r>
                <a:r>
                  <a:rPr lang="ru-RU" sz="2000" dirty="0" smtClean="0">
                    <a:cs typeface="Times New Roman" pitchFamily="18" charset="0"/>
                    <a:sym typeface="Symbol" pitchFamily="18" charset="2"/>
                  </a:rPr>
                  <a:t>концентрация (исходная молярная концентрация),</a:t>
                </a:r>
                <a:endParaRPr lang="ru-RU" sz="2000" dirty="0">
                  <a:cs typeface="Times New Roman" pitchFamily="18" charset="0"/>
                  <a:sym typeface="Symbol" pitchFamily="18" charset="2"/>
                </a:endParaRPr>
              </a:p>
              <a:p>
                <a:pPr eaLnBrk="1" hangingPunct="1"/>
                <a:r>
                  <a:rPr lang="en-US" sz="2000" dirty="0" smtClean="0">
                    <a:latin typeface="+mn-lt"/>
                    <a:cs typeface="Times New Roman" pitchFamily="18" charset="0"/>
                    <a:sym typeface="Symbol" pitchFamily="18" charset="2"/>
                  </a:rPr>
                  <a:t>f – </a:t>
                </a:r>
                <a:r>
                  <a:rPr lang="ru-RU" sz="2000" dirty="0" smtClean="0">
                    <a:latin typeface="+mn-lt"/>
                    <a:cs typeface="Times New Roman" pitchFamily="18" charset="0"/>
                    <a:sym typeface="Symbol" pitchFamily="18" charset="2"/>
                  </a:rPr>
                  <a:t>коэффициент активности </a:t>
                </a:r>
                <a:endParaRPr lang="en-US" sz="2400" dirty="0"/>
              </a:p>
              <a:p>
                <a:pPr algn="ctr" eaLnBrk="1" hangingPunct="1"/>
                <a:endParaRPr lang="en-US" b="1" dirty="0">
                  <a:solidFill>
                    <a:srgbClr val="990000"/>
                  </a:solidFill>
                </a:endParaRPr>
              </a:p>
            </p:txBody>
          </p:sp>
        </mc:Choice>
        <mc:Fallback xmlns="">
          <p:sp>
            <p:nvSpPr>
              <p:cNvPr id="11266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55418" y="256077"/>
                <a:ext cx="9144000" cy="6876306"/>
              </a:xfrm>
              <a:prstGeom prst="rect">
                <a:avLst/>
              </a:prstGeom>
              <a:blipFill rotWithShape="1">
                <a:blip r:embed="rId2"/>
                <a:stretch>
                  <a:fillRect l="-733" t="-443" r="-800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67" name="Group 27"/>
          <p:cNvGrpSpPr>
            <a:grpSpLocks/>
          </p:cNvGrpSpPr>
          <p:nvPr/>
        </p:nvGrpSpPr>
        <p:grpSpPr bwMode="auto">
          <a:xfrm>
            <a:off x="596354" y="1492923"/>
            <a:ext cx="7951291" cy="2510666"/>
            <a:chOff x="340" y="384"/>
            <a:chExt cx="5300" cy="2456"/>
          </a:xfrm>
        </p:grpSpPr>
        <p:sp>
          <p:nvSpPr>
            <p:cNvPr id="11268" name="Line 5"/>
            <p:cNvSpPr>
              <a:spLocks noChangeShapeType="1"/>
            </p:cNvSpPr>
            <p:nvPr/>
          </p:nvSpPr>
          <p:spPr bwMode="auto">
            <a:xfrm>
              <a:off x="1791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Line 6"/>
            <p:cNvSpPr>
              <a:spLocks noChangeShapeType="1"/>
            </p:cNvSpPr>
            <p:nvPr/>
          </p:nvSpPr>
          <p:spPr bwMode="auto">
            <a:xfrm>
              <a:off x="3379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Line 7"/>
            <p:cNvSpPr>
              <a:spLocks noChangeShapeType="1"/>
            </p:cNvSpPr>
            <p:nvPr/>
          </p:nvSpPr>
          <p:spPr bwMode="auto">
            <a:xfrm>
              <a:off x="340" y="2840"/>
              <a:ext cx="52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Line 8"/>
            <p:cNvSpPr>
              <a:spLocks noChangeShapeType="1"/>
            </p:cNvSpPr>
            <p:nvPr/>
          </p:nvSpPr>
          <p:spPr bwMode="auto">
            <a:xfrm>
              <a:off x="340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Line 9"/>
            <p:cNvSpPr>
              <a:spLocks noChangeShapeType="1"/>
            </p:cNvSpPr>
            <p:nvPr/>
          </p:nvSpPr>
          <p:spPr bwMode="auto">
            <a:xfrm>
              <a:off x="5602" y="391"/>
              <a:ext cx="0" cy="24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273" name="Group 26"/>
            <p:cNvGrpSpPr>
              <a:grpSpLocks/>
            </p:cNvGrpSpPr>
            <p:nvPr/>
          </p:nvGrpSpPr>
          <p:grpSpPr bwMode="auto">
            <a:xfrm>
              <a:off x="340" y="384"/>
              <a:ext cx="5300" cy="2094"/>
              <a:chOff x="340" y="384"/>
              <a:chExt cx="5300" cy="2094"/>
            </a:xfrm>
          </p:grpSpPr>
          <p:sp>
            <p:nvSpPr>
              <p:cNvPr id="11274" name="Line 3"/>
              <p:cNvSpPr>
                <a:spLocks noChangeShapeType="1"/>
              </p:cNvSpPr>
              <p:nvPr/>
            </p:nvSpPr>
            <p:spPr bwMode="auto">
              <a:xfrm>
                <a:off x="340" y="391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5" name="Line 4"/>
              <p:cNvSpPr>
                <a:spLocks noChangeShapeType="1"/>
              </p:cNvSpPr>
              <p:nvPr/>
            </p:nvSpPr>
            <p:spPr bwMode="auto">
              <a:xfrm>
                <a:off x="340" y="799"/>
                <a:ext cx="526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76" name="Text Box 11"/>
              <p:cNvSpPr txBox="1">
                <a:spLocks noChangeArrowheads="1"/>
              </p:cNvSpPr>
              <p:nvPr/>
            </p:nvSpPr>
            <p:spPr bwMode="auto">
              <a:xfrm>
                <a:off x="431" y="384"/>
                <a:ext cx="1360" cy="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dirty="0"/>
                  <a:t>Сила </a:t>
                </a:r>
                <a:r>
                  <a:rPr lang="ru-RU" dirty="0" smtClean="0"/>
                  <a:t>электролита</a:t>
                </a:r>
                <a:endParaRPr lang="ru-RU" dirty="0"/>
              </a:p>
            </p:txBody>
          </p:sp>
          <p:sp>
            <p:nvSpPr>
              <p:cNvPr id="11277" name="Text Box 12"/>
              <p:cNvSpPr txBox="1">
                <a:spLocks noChangeArrowheads="1"/>
              </p:cNvSpPr>
              <p:nvPr/>
            </p:nvSpPr>
            <p:spPr bwMode="auto">
              <a:xfrm>
                <a:off x="2018" y="482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Значение К</a:t>
                </a:r>
                <a:r>
                  <a:rPr lang="ru-RU" baseline="-25000"/>
                  <a:t>дисс.</a:t>
                </a:r>
                <a:endParaRPr lang="ru-RU"/>
              </a:p>
            </p:txBody>
          </p:sp>
          <p:sp>
            <p:nvSpPr>
              <p:cNvPr id="11278" name="Text Box 13"/>
              <p:cNvSpPr txBox="1">
                <a:spLocks noChangeArrowheads="1"/>
              </p:cNvSpPr>
              <p:nvPr/>
            </p:nvSpPr>
            <p:spPr bwMode="auto">
              <a:xfrm>
                <a:off x="3833" y="482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Пример</a:t>
                </a:r>
              </a:p>
            </p:txBody>
          </p:sp>
          <p:sp>
            <p:nvSpPr>
              <p:cNvPr id="11279" name="Text Box 14"/>
              <p:cNvSpPr txBox="1">
                <a:spLocks noChangeArrowheads="1"/>
              </p:cNvSpPr>
              <p:nvPr/>
            </p:nvSpPr>
            <p:spPr bwMode="auto">
              <a:xfrm>
                <a:off x="431" y="1034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Сильные</a:t>
                </a:r>
              </a:p>
            </p:txBody>
          </p:sp>
          <p:sp>
            <p:nvSpPr>
              <p:cNvPr id="11280" name="Text Box 15"/>
              <p:cNvSpPr txBox="1">
                <a:spLocks noChangeArrowheads="1"/>
              </p:cNvSpPr>
              <p:nvPr/>
            </p:nvSpPr>
            <p:spPr bwMode="auto">
              <a:xfrm>
                <a:off x="431" y="1434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Средней силы</a:t>
                </a:r>
              </a:p>
            </p:txBody>
          </p:sp>
          <p:sp>
            <p:nvSpPr>
              <p:cNvPr id="11281" name="Text Box 16"/>
              <p:cNvSpPr txBox="1">
                <a:spLocks noChangeArrowheads="1"/>
              </p:cNvSpPr>
              <p:nvPr/>
            </p:nvSpPr>
            <p:spPr bwMode="auto">
              <a:xfrm>
                <a:off x="431" y="1842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Слабые</a:t>
                </a:r>
              </a:p>
            </p:txBody>
          </p:sp>
          <p:sp>
            <p:nvSpPr>
              <p:cNvPr id="11282" name="Text Box 17"/>
              <p:cNvSpPr txBox="1">
                <a:spLocks noChangeArrowheads="1"/>
              </p:cNvSpPr>
              <p:nvPr/>
            </p:nvSpPr>
            <p:spPr bwMode="auto">
              <a:xfrm>
                <a:off x="431" y="2259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Очень слабые</a:t>
                </a:r>
              </a:p>
            </p:txBody>
          </p:sp>
          <p:sp>
            <p:nvSpPr>
              <p:cNvPr id="11283" name="Text Box 18"/>
              <p:cNvSpPr txBox="1">
                <a:spLocks noChangeArrowheads="1"/>
              </p:cNvSpPr>
              <p:nvPr/>
            </p:nvSpPr>
            <p:spPr bwMode="auto">
              <a:xfrm>
                <a:off x="1949" y="1013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&gt; 1,0</a:t>
                </a:r>
                <a:endParaRPr lang="ru-RU"/>
              </a:p>
            </p:txBody>
          </p:sp>
          <p:sp>
            <p:nvSpPr>
              <p:cNvPr id="11284" name="Text Box 19"/>
              <p:cNvSpPr txBox="1">
                <a:spLocks noChangeArrowheads="1"/>
              </p:cNvSpPr>
              <p:nvPr/>
            </p:nvSpPr>
            <p:spPr bwMode="auto">
              <a:xfrm>
                <a:off x="1957" y="1421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1,0 – 10</a:t>
                </a:r>
                <a:r>
                  <a:rPr lang="ru-RU" baseline="30000"/>
                  <a:t>-4</a:t>
                </a:r>
                <a:endParaRPr lang="ru-RU"/>
              </a:p>
            </p:txBody>
          </p:sp>
          <p:sp>
            <p:nvSpPr>
              <p:cNvPr id="11285" name="Text Box 20"/>
              <p:cNvSpPr txBox="1">
                <a:spLocks noChangeArrowheads="1"/>
              </p:cNvSpPr>
              <p:nvPr/>
            </p:nvSpPr>
            <p:spPr bwMode="auto">
              <a:xfrm>
                <a:off x="1957" y="1851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ru-RU"/>
                  <a:t>10</a:t>
                </a:r>
                <a:r>
                  <a:rPr lang="ru-RU" baseline="30000"/>
                  <a:t>-4</a:t>
                </a:r>
                <a:r>
                  <a:rPr lang="ru-RU"/>
                  <a:t> – 10</a:t>
                </a:r>
                <a:r>
                  <a:rPr lang="ru-RU" baseline="30000"/>
                  <a:t>-10  </a:t>
                </a:r>
                <a:endParaRPr lang="ru-RU"/>
              </a:p>
            </p:txBody>
          </p:sp>
          <p:sp>
            <p:nvSpPr>
              <p:cNvPr id="11286" name="Text Box 21"/>
              <p:cNvSpPr txBox="1">
                <a:spLocks noChangeArrowheads="1"/>
              </p:cNvSpPr>
              <p:nvPr/>
            </p:nvSpPr>
            <p:spPr bwMode="auto">
              <a:xfrm>
                <a:off x="1973" y="2259"/>
                <a:ext cx="1270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&lt; 10</a:t>
                </a:r>
                <a:r>
                  <a:rPr lang="en-US" baseline="30000"/>
                  <a:t>-10</a:t>
                </a:r>
                <a:endParaRPr lang="ru-RU"/>
              </a:p>
            </p:txBody>
          </p:sp>
          <p:sp>
            <p:nvSpPr>
              <p:cNvPr id="11287" name="Text Box 22"/>
              <p:cNvSpPr txBox="1">
                <a:spLocks noChangeArrowheads="1"/>
              </p:cNvSpPr>
              <p:nvPr/>
            </p:nvSpPr>
            <p:spPr bwMode="auto">
              <a:xfrm>
                <a:off x="3379" y="10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HNO</a:t>
                </a:r>
                <a:r>
                  <a:rPr lang="en-US" baseline="-25000"/>
                  <a:t>3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4</a:t>
                </a:r>
                <a:r>
                  <a:rPr lang="en-US"/>
                  <a:t>, KOH</a:t>
                </a:r>
                <a:endParaRPr lang="ru-RU"/>
              </a:p>
            </p:txBody>
          </p:sp>
          <p:sp>
            <p:nvSpPr>
              <p:cNvPr id="11288" name="Text Box 23"/>
              <p:cNvSpPr txBox="1">
                <a:spLocks noChangeArrowheads="1"/>
              </p:cNvSpPr>
              <p:nvPr/>
            </p:nvSpPr>
            <p:spPr bwMode="auto">
              <a:xfrm>
                <a:off x="3417" y="1434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</a:t>
                </a:r>
                <a:r>
                  <a:rPr lang="en-US" baseline="-25000"/>
                  <a:t>3</a:t>
                </a:r>
                <a:r>
                  <a:rPr lang="en-US"/>
                  <a:t>PO</a:t>
                </a:r>
                <a:r>
                  <a:rPr lang="en-US" baseline="-25000"/>
                  <a:t>4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SO</a:t>
                </a:r>
                <a:r>
                  <a:rPr lang="en-US" baseline="-25000"/>
                  <a:t>3</a:t>
                </a:r>
                <a:r>
                  <a:rPr lang="en-US"/>
                  <a:t>, HNO</a:t>
                </a:r>
                <a:r>
                  <a:rPr lang="en-US" baseline="-25000"/>
                  <a:t>2</a:t>
                </a:r>
                <a:endParaRPr lang="ru-RU"/>
              </a:p>
            </p:txBody>
          </p:sp>
          <p:sp>
            <p:nvSpPr>
              <p:cNvPr id="11289" name="Text Box 24"/>
              <p:cNvSpPr txBox="1">
                <a:spLocks noChangeArrowheads="1"/>
              </p:cNvSpPr>
              <p:nvPr/>
            </p:nvSpPr>
            <p:spPr bwMode="auto">
              <a:xfrm>
                <a:off x="3371" y="1840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HOCl, CH</a:t>
                </a:r>
                <a:r>
                  <a:rPr lang="en-US" baseline="-25000"/>
                  <a:t>3</a:t>
                </a:r>
                <a:r>
                  <a:rPr lang="en-US"/>
                  <a:t>COOH, NH</a:t>
                </a:r>
                <a:r>
                  <a:rPr lang="en-US" baseline="-25000"/>
                  <a:t>4</a:t>
                </a:r>
                <a:r>
                  <a:rPr lang="en-US"/>
                  <a:t>OH</a:t>
                </a:r>
                <a:endParaRPr lang="ru-RU"/>
              </a:p>
            </p:txBody>
          </p:sp>
          <p:sp>
            <p:nvSpPr>
              <p:cNvPr id="11290" name="Text Box 25"/>
              <p:cNvSpPr txBox="1">
                <a:spLocks noChangeArrowheads="1"/>
              </p:cNvSpPr>
              <p:nvPr/>
            </p:nvSpPr>
            <p:spPr bwMode="auto">
              <a:xfrm>
                <a:off x="3379" y="2305"/>
                <a:ext cx="2223" cy="1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/>
                  <a:t>HAlO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r>
                  <a:rPr lang="en-US" baseline="-25000"/>
                  <a:t>2</a:t>
                </a:r>
                <a:r>
                  <a:rPr lang="en-US"/>
                  <a:t>, H</a:t>
                </a:r>
                <a:r>
                  <a:rPr lang="en-US" baseline="-25000"/>
                  <a:t>2</a:t>
                </a:r>
                <a:r>
                  <a:rPr lang="en-US"/>
                  <a:t>O</a:t>
                </a: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6586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b="1" dirty="0">
                <a:solidFill>
                  <a:srgbClr val="000099"/>
                </a:solidFill>
              </a:rPr>
              <a:t>ИОННОЕ ПРОИЗВЕДЕНИЕ ВОДЫ – </a:t>
            </a:r>
            <a:r>
              <a:rPr lang="en-US" b="1" dirty="0">
                <a:solidFill>
                  <a:srgbClr val="000099"/>
                </a:solidFill>
              </a:rPr>
              <a:t>Kw (</a:t>
            </a:r>
            <a:r>
              <a:rPr lang="ru-RU" b="1" dirty="0">
                <a:solidFill>
                  <a:srgbClr val="000099"/>
                </a:solidFill>
              </a:rPr>
              <a:t>или </a:t>
            </a:r>
            <a:r>
              <a:rPr lang="ru-RU" b="1" dirty="0" smtClean="0">
                <a:solidFill>
                  <a:srgbClr val="000099"/>
                </a:solidFill>
              </a:rPr>
              <a:t>К</a:t>
            </a:r>
            <a:r>
              <a:rPr lang="ru-RU" b="1" baseline="-25000" dirty="0" smtClean="0">
                <a:solidFill>
                  <a:srgbClr val="000099"/>
                </a:solidFill>
              </a:rPr>
              <a:t>НОН</a:t>
            </a:r>
            <a:r>
              <a:rPr lang="en-US" b="1" dirty="0" smtClean="0">
                <a:solidFill>
                  <a:srgbClr val="000099"/>
                </a:solidFill>
              </a:rPr>
              <a:t>) </a:t>
            </a:r>
            <a:endParaRPr lang="ru-RU" b="1" dirty="0">
              <a:solidFill>
                <a:srgbClr val="000099"/>
              </a:solidFill>
            </a:endParaRPr>
          </a:p>
          <a:p>
            <a:pPr eaLnBrk="1" hangingPunct="1"/>
            <a:r>
              <a:rPr lang="ru-RU" b="1" dirty="0" smtClean="0"/>
              <a:t>Эксперимент: чистая вода трудно проводит электрический ток</a:t>
            </a:r>
            <a:endParaRPr lang="ru-RU" b="1" dirty="0"/>
          </a:p>
          <a:p>
            <a:pPr eaLnBrk="1" hangingPunct="1"/>
            <a:r>
              <a:rPr lang="ru-RU" b="1" dirty="0" smtClean="0"/>
              <a:t>Как </a:t>
            </a:r>
            <a:r>
              <a:rPr lang="ru-RU" b="1" dirty="0"/>
              <a:t>слабый электролит вода </a:t>
            </a:r>
            <a:r>
              <a:rPr lang="ru-RU" b="1" dirty="0" smtClean="0"/>
              <a:t>частично </a:t>
            </a:r>
            <a:r>
              <a:rPr lang="ru-RU" b="1" dirty="0" err="1" smtClean="0"/>
              <a:t>диссоциирует</a:t>
            </a:r>
            <a:r>
              <a:rPr lang="ru-RU" b="1" dirty="0"/>
              <a:t>: </a:t>
            </a:r>
            <a:r>
              <a:rPr lang="ru-RU" sz="2000" dirty="0">
                <a:solidFill>
                  <a:srgbClr val="000099"/>
                </a:solidFill>
              </a:rPr>
              <a:t>2Н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ru-RU" sz="2000" dirty="0">
                <a:solidFill>
                  <a:srgbClr val="000099"/>
                </a:solidFill>
                <a:sym typeface="Symbol" pitchFamily="18" charset="2"/>
              </a:rPr>
              <a:t>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-25000" dirty="0">
                <a:solidFill>
                  <a:srgbClr val="000099"/>
                </a:solidFill>
              </a:rPr>
              <a:t>3</a:t>
            </a:r>
            <a:r>
              <a:rPr lang="ru-RU" sz="2000" dirty="0">
                <a:solidFill>
                  <a:srgbClr val="000099"/>
                </a:solidFill>
              </a:rPr>
              <a:t>О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r>
              <a:rPr lang="ru-RU" b="1" dirty="0"/>
              <a:t>или упрощенно: 		</a:t>
            </a:r>
            <a:r>
              <a:rPr lang="ru-RU" sz="2000" dirty="0">
                <a:solidFill>
                  <a:srgbClr val="000099"/>
                </a:solidFill>
              </a:rPr>
              <a:t>Н</a:t>
            </a:r>
            <a:r>
              <a:rPr lang="ru-RU" sz="2000" baseline="-25000" dirty="0">
                <a:solidFill>
                  <a:srgbClr val="000099"/>
                </a:solidFill>
              </a:rPr>
              <a:t>2</a:t>
            </a:r>
            <a:r>
              <a:rPr lang="ru-RU" sz="2000" dirty="0">
                <a:solidFill>
                  <a:srgbClr val="000099"/>
                </a:solidFill>
              </a:rPr>
              <a:t>О </a:t>
            </a:r>
            <a:r>
              <a:rPr lang="ru-RU" dirty="0">
                <a:solidFill>
                  <a:srgbClr val="000099"/>
                </a:solidFill>
                <a:sym typeface="Symbol" pitchFamily="18" charset="2"/>
              </a:rPr>
              <a:t></a:t>
            </a:r>
            <a:r>
              <a:rPr lang="ru-RU" sz="2000" dirty="0">
                <a:solidFill>
                  <a:srgbClr val="000099"/>
                </a:solidFill>
              </a:rPr>
              <a:t> Н</a:t>
            </a:r>
            <a:r>
              <a:rPr lang="ru-RU" sz="2000" baseline="30000" dirty="0">
                <a:solidFill>
                  <a:srgbClr val="000099"/>
                </a:solidFill>
              </a:rPr>
              <a:t>+</a:t>
            </a:r>
            <a:r>
              <a:rPr lang="ru-RU" sz="2000" dirty="0">
                <a:solidFill>
                  <a:srgbClr val="000099"/>
                </a:solidFill>
              </a:rPr>
              <a:t> + ОН</a:t>
            </a:r>
            <a:r>
              <a:rPr lang="ru-RU" sz="2000" baseline="30000" dirty="0">
                <a:solidFill>
                  <a:srgbClr val="000099"/>
                </a:solidFill>
              </a:rPr>
              <a:t>-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	                              </a:t>
            </a:r>
            <a:r>
              <a:rPr lang="ru-RU" dirty="0" err="1" smtClean="0"/>
              <a:t>К</a:t>
            </a:r>
            <a:r>
              <a:rPr lang="ru-RU" baseline="-25000" dirty="0" err="1" smtClean="0"/>
              <a:t>дисс</a:t>
            </a:r>
            <a:r>
              <a:rPr lang="ru-RU" dirty="0" smtClean="0"/>
              <a:t>.</a:t>
            </a:r>
            <a:r>
              <a:rPr lang="ru-RU" b="1" dirty="0" smtClean="0"/>
              <a:t> </a:t>
            </a:r>
            <a:r>
              <a:rPr lang="ru-RU" dirty="0" smtClean="0"/>
              <a:t>=</a:t>
            </a:r>
            <a:r>
              <a:rPr lang="ru-RU" b="1" dirty="0" smtClean="0"/>
              <a:t>                           </a:t>
            </a:r>
            <a:r>
              <a:rPr lang="ru-RU" dirty="0" smtClean="0"/>
              <a:t>=</a:t>
            </a:r>
            <a:r>
              <a:rPr lang="ru-RU" b="1" dirty="0" smtClean="0"/>
              <a:t> </a:t>
            </a:r>
            <a:r>
              <a:rPr lang="ru-RU" dirty="0" smtClean="0"/>
              <a:t>1,8∙10</a:t>
            </a:r>
            <a:r>
              <a:rPr lang="ru-RU" baseline="30000" dirty="0" smtClean="0"/>
              <a:t>-16</a:t>
            </a:r>
            <a:r>
              <a:rPr lang="ru-RU" b="1" dirty="0" smtClean="0"/>
              <a:t> при 22-25 </a:t>
            </a:r>
            <a:r>
              <a:rPr lang="ru-RU" b="1" baseline="30000" dirty="0" smtClean="0"/>
              <a:t>0</a:t>
            </a:r>
            <a:r>
              <a:rPr lang="ru-RU" b="1" dirty="0" smtClean="0"/>
              <a:t>С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dirty="0" smtClean="0"/>
              <a:t>                                               по закону действующих масс</a:t>
            </a:r>
            <a:endParaRPr lang="ru-RU" b="1" dirty="0" smtClean="0"/>
          </a:p>
          <a:p>
            <a:pPr eaLnBrk="1" hangingPunct="1"/>
            <a:r>
              <a:rPr lang="ru-RU" b="1" dirty="0"/>
              <a:t>	(</a:t>
            </a:r>
            <a:r>
              <a:rPr lang="ru-RU" dirty="0"/>
              <a:t>на </a:t>
            </a:r>
            <a:r>
              <a:rPr lang="ru-RU" dirty="0" smtClean="0"/>
              <a:t>основании данных измерения электропроводности чистой </a:t>
            </a:r>
            <a:r>
              <a:rPr lang="ru-RU" dirty="0"/>
              <a:t>воды)</a:t>
            </a:r>
            <a:r>
              <a:rPr lang="ru-RU" b="1" dirty="0"/>
              <a:t> </a:t>
            </a:r>
          </a:p>
          <a:p>
            <a:pPr eaLnBrk="1" hangingPunct="1"/>
            <a:r>
              <a:rPr lang="ru-RU" b="1" dirty="0"/>
              <a:t>Концентрация недиссоциированных молекул </a:t>
            </a:r>
            <a:r>
              <a:rPr lang="ru-RU" b="1" dirty="0" smtClean="0"/>
              <a:t>воды </a:t>
            </a:r>
            <a:r>
              <a:rPr lang="ru-RU" b="1" dirty="0"/>
              <a:t>постоянна.</a:t>
            </a: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Н</a:t>
            </a:r>
            <a:r>
              <a:rPr lang="ru-RU" sz="2000" b="1" baseline="-25000" dirty="0">
                <a:solidFill>
                  <a:srgbClr val="000099"/>
                </a:solidFill>
                <a:sym typeface="Symbol" pitchFamily="18" charset="2"/>
              </a:rPr>
              <a:t>2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О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]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= 1000г / 18 г/моль = 55,56  </a:t>
            </a:r>
            <a:r>
              <a:rPr lang="ru-RU" sz="2000" b="1" dirty="0" smtClean="0">
                <a:solidFill>
                  <a:srgbClr val="000099"/>
                </a:solidFill>
              </a:rPr>
              <a:t>моль,</a:t>
            </a:r>
            <a:r>
              <a:rPr lang="ru-RU" b="1" dirty="0" smtClean="0"/>
              <a:t> </a:t>
            </a:r>
            <a:r>
              <a:rPr lang="ru-RU" b="1" dirty="0"/>
              <a:t>тогда</a:t>
            </a:r>
          </a:p>
          <a:p>
            <a:pPr eaLnBrk="1" hangingPunct="1"/>
            <a:endParaRPr lang="ru-RU" b="1" dirty="0">
              <a:sym typeface="Symbol" pitchFamily="18" charset="2"/>
            </a:endParaRPr>
          </a:p>
          <a:p>
            <a:pPr eaLnBrk="1" hangingPunct="1"/>
            <a:r>
              <a:rPr lang="ru-RU" b="1" dirty="0">
                <a:sym typeface="Symbol" pitchFamily="18" charset="2"/>
              </a:rPr>
              <a:t>	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 </a:t>
            </a:r>
            <a:r>
              <a:rPr lang="en-US" sz="2000" b="1" dirty="0">
                <a:solidFill>
                  <a:srgbClr val="000099"/>
                </a:solidFill>
                <a:sym typeface="Symbol" pitchFamily="18" charset="2"/>
              </a:rPr>
              <a:t>[</a:t>
            </a:r>
            <a:r>
              <a:rPr lang="ru-RU" sz="2000" b="1" dirty="0">
                <a:solidFill>
                  <a:srgbClr val="000099"/>
                </a:solidFill>
              </a:rPr>
              <a:t>Н</a:t>
            </a:r>
            <a:r>
              <a:rPr lang="ru-RU" sz="2000" b="1" baseline="30000" dirty="0">
                <a:solidFill>
                  <a:srgbClr val="000099"/>
                </a:solidFill>
              </a:rPr>
              <a:t>+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∙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000099"/>
                </a:solidFill>
              </a:rPr>
              <a:t>ОН</a:t>
            </a:r>
            <a:r>
              <a:rPr lang="ru-RU" sz="2000" b="1" baseline="30000" dirty="0">
                <a:solidFill>
                  <a:srgbClr val="000099"/>
                </a:solidFill>
              </a:rPr>
              <a:t>-</a:t>
            </a:r>
            <a:r>
              <a:rPr lang="ru-RU" sz="2000" b="1" dirty="0">
                <a:solidFill>
                  <a:srgbClr val="000099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000099"/>
                </a:solidFill>
              </a:rPr>
              <a:t> = 1,8∙10</a:t>
            </a:r>
            <a:r>
              <a:rPr lang="ru-RU" sz="2000" b="1" baseline="30000" dirty="0">
                <a:solidFill>
                  <a:srgbClr val="000099"/>
                </a:solidFill>
              </a:rPr>
              <a:t>-16</a:t>
            </a:r>
            <a:r>
              <a:rPr lang="ru-RU" sz="2000" b="1" dirty="0">
                <a:solidFill>
                  <a:srgbClr val="000099"/>
                </a:solidFill>
              </a:rPr>
              <a:t> ∙ 55,6 = </a:t>
            </a:r>
            <a:r>
              <a:rPr lang="ru-RU" sz="2400" b="1" i="1" u="sng" dirty="0">
                <a:solidFill>
                  <a:srgbClr val="990000"/>
                </a:solidFill>
              </a:rPr>
              <a:t>10</a:t>
            </a:r>
            <a:r>
              <a:rPr lang="ru-RU" sz="2400" b="1" i="1" u="sng" baseline="30000" dirty="0">
                <a:solidFill>
                  <a:srgbClr val="990000"/>
                </a:solidFill>
              </a:rPr>
              <a:t>-14</a:t>
            </a:r>
            <a:r>
              <a:rPr lang="ru-RU" sz="2400" b="1" i="1" u="sng" dirty="0">
                <a:solidFill>
                  <a:srgbClr val="990000"/>
                </a:solidFill>
              </a:rPr>
              <a:t> = </a:t>
            </a:r>
            <a:r>
              <a:rPr lang="en-US" sz="2400" b="1" i="1" u="sng" dirty="0">
                <a:solidFill>
                  <a:srgbClr val="990000"/>
                </a:solidFill>
              </a:rPr>
              <a:t>K</a:t>
            </a:r>
            <a:r>
              <a:rPr lang="en-US" sz="2400" b="1" i="1" u="sng" baseline="-25000" dirty="0">
                <a:solidFill>
                  <a:srgbClr val="990000"/>
                </a:solidFill>
              </a:rPr>
              <a:t>w</a:t>
            </a:r>
            <a:r>
              <a:rPr lang="ru-RU" sz="2000" b="1" dirty="0">
                <a:solidFill>
                  <a:srgbClr val="000099"/>
                </a:solidFill>
              </a:rPr>
              <a:t>–</a:t>
            </a:r>
            <a:r>
              <a:rPr lang="en-US" sz="2000" b="1" dirty="0" err="1">
                <a:solidFill>
                  <a:srgbClr val="000099"/>
                </a:solidFill>
              </a:rPr>
              <a:t>const</a:t>
            </a:r>
            <a:r>
              <a:rPr lang="ru-RU" b="1" dirty="0"/>
              <a:t> (</a:t>
            </a:r>
            <a:r>
              <a:rPr lang="ru-RU" dirty="0"/>
              <a:t>при нормальной 	                                                                                           температуре). </a:t>
            </a:r>
          </a:p>
          <a:p>
            <a:pPr eaLnBrk="1" hangingPunct="1"/>
            <a:r>
              <a:rPr lang="ru-RU" b="1" dirty="0"/>
              <a:t>	</a:t>
            </a:r>
            <a:r>
              <a:rPr lang="ru-RU" dirty="0"/>
              <a:t>При повышении температуры </a:t>
            </a:r>
            <a:r>
              <a:rPr lang="en-US" dirty="0"/>
              <a:t>Kw</a:t>
            </a:r>
            <a:r>
              <a:rPr lang="ru-RU" dirty="0"/>
              <a:t> растет, т.к. диссоциация воды процесс </a:t>
            </a:r>
            <a:r>
              <a:rPr lang="ru-RU" i="1" u="sng" dirty="0" smtClean="0"/>
              <a:t>эндотермический</a:t>
            </a:r>
            <a:r>
              <a:rPr lang="ru-RU" b="1" dirty="0" smtClean="0"/>
              <a:t>: </a:t>
            </a:r>
            <a:r>
              <a:rPr lang="ru-RU" b="1" spc="-150" dirty="0" smtClean="0"/>
              <a:t>при 30</a:t>
            </a:r>
            <a:r>
              <a:rPr lang="ru-RU" b="1" spc="-150" baseline="30000" dirty="0" smtClean="0"/>
              <a:t>0</a:t>
            </a:r>
            <a:r>
              <a:rPr lang="ru-RU" b="1" spc="-150" dirty="0" smtClean="0"/>
              <a:t>С К</a:t>
            </a:r>
            <a:r>
              <a:rPr lang="ru-RU" b="1" spc="-150" baseline="-25000" dirty="0" smtClean="0"/>
              <a:t>НОН</a:t>
            </a:r>
            <a:r>
              <a:rPr lang="ru-RU" b="1" spc="-150" dirty="0" smtClean="0"/>
              <a:t>=1,89∙10</a:t>
            </a:r>
            <a:r>
              <a:rPr lang="ru-RU" b="1" spc="-150" baseline="30000" dirty="0" smtClean="0"/>
              <a:t>-14</a:t>
            </a:r>
            <a:r>
              <a:rPr lang="ru-RU" b="1" spc="-150" dirty="0" smtClean="0"/>
              <a:t>, при</a:t>
            </a:r>
            <a:r>
              <a:rPr lang="ru-RU" b="1" spc="-150" dirty="0"/>
              <a:t> </a:t>
            </a:r>
            <a:r>
              <a:rPr lang="ru-RU" b="1" spc="-150" dirty="0" smtClean="0"/>
              <a:t>50</a:t>
            </a:r>
            <a:r>
              <a:rPr lang="ru-RU" b="1" spc="-150" baseline="30000" dirty="0" smtClean="0"/>
              <a:t>0</a:t>
            </a:r>
            <a:r>
              <a:rPr lang="ru-RU" b="1" spc="-150" dirty="0" smtClean="0"/>
              <a:t>С</a:t>
            </a:r>
            <a:r>
              <a:rPr lang="ru-RU" b="1" spc="-150" dirty="0"/>
              <a:t> </a:t>
            </a:r>
            <a:r>
              <a:rPr lang="ru-RU" b="1" spc="-150" dirty="0" smtClean="0"/>
              <a:t>К</a:t>
            </a:r>
            <a:r>
              <a:rPr lang="ru-RU" b="1" spc="-150" baseline="-25000" dirty="0" smtClean="0"/>
              <a:t>НОН</a:t>
            </a:r>
            <a:r>
              <a:rPr lang="ru-RU" b="1" spc="-150" dirty="0" smtClean="0"/>
              <a:t>=5,6∙10</a:t>
            </a:r>
            <a:r>
              <a:rPr lang="ru-RU" b="1" spc="-150" baseline="30000" dirty="0" smtClean="0"/>
              <a:t>-14</a:t>
            </a:r>
            <a:r>
              <a:rPr lang="ru-RU" b="1" spc="-150" dirty="0" smtClean="0"/>
              <a:t>,</a:t>
            </a:r>
            <a:r>
              <a:rPr lang="ru-RU" b="1" spc="-150" dirty="0"/>
              <a:t> при </a:t>
            </a:r>
            <a:r>
              <a:rPr lang="ru-RU" b="1" spc="-150" dirty="0" smtClean="0"/>
              <a:t>100</a:t>
            </a:r>
            <a:r>
              <a:rPr lang="ru-RU" b="1" spc="-150" baseline="30000" dirty="0" smtClean="0"/>
              <a:t>0</a:t>
            </a:r>
            <a:r>
              <a:rPr lang="ru-RU" b="1" spc="-150" dirty="0" smtClean="0"/>
              <a:t>С К</a:t>
            </a:r>
            <a:r>
              <a:rPr lang="ru-RU" b="1" spc="-150" baseline="-25000" dirty="0" smtClean="0"/>
              <a:t>НОН</a:t>
            </a:r>
            <a:r>
              <a:rPr lang="ru-RU" b="1" spc="-150" dirty="0" smtClean="0"/>
              <a:t>=74∙</a:t>
            </a:r>
            <a:r>
              <a:rPr lang="ru-RU" b="1" spc="-150" dirty="0"/>
              <a:t>10</a:t>
            </a:r>
            <a:r>
              <a:rPr lang="ru-RU" b="1" spc="-150" baseline="30000" dirty="0"/>
              <a:t>-14</a:t>
            </a:r>
            <a:endParaRPr lang="ru-RU" b="1" spc="-150" dirty="0"/>
          </a:p>
          <a:p>
            <a:pPr eaLnBrk="1" hangingPunct="1"/>
            <a:r>
              <a:rPr lang="ru-RU" b="1" dirty="0"/>
              <a:t>	</a:t>
            </a:r>
          </a:p>
          <a:p>
            <a:pPr algn="ctr" eaLnBrk="1" hangingPunct="1"/>
            <a:r>
              <a:rPr lang="ru-RU" b="1" dirty="0"/>
              <a:t>	</a:t>
            </a:r>
            <a:r>
              <a:rPr lang="ru-RU" sz="2000" b="1" dirty="0">
                <a:solidFill>
                  <a:srgbClr val="800000"/>
                </a:solidFill>
              </a:rPr>
              <a:t>Поскольку </a:t>
            </a:r>
            <a:r>
              <a:rPr lang="en-US" sz="2000" b="1" dirty="0">
                <a:solidFill>
                  <a:srgbClr val="800000"/>
                </a:solidFill>
              </a:rPr>
              <a:t>Kw</a:t>
            </a:r>
            <a:r>
              <a:rPr lang="ru-RU" sz="2000" b="1" dirty="0">
                <a:solidFill>
                  <a:srgbClr val="800000"/>
                </a:solidFill>
              </a:rPr>
              <a:t> = </a:t>
            </a:r>
            <a:r>
              <a:rPr lang="en-US" sz="2000" b="1" dirty="0" err="1">
                <a:solidFill>
                  <a:srgbClr val="800000"/>
                </a:solidFill>
              </a:rPr>
              <a:t>const</a:t>
            </a:r>
            <a:r>
              <a:rPr lang="ru-RU" sz="2000" b="1" dirty="0">
                <a:solidFill>
                  <a:srgbClr val="800000"/>
                </a:solidFill>
              </a:rPr>
              <a:t>, значит в любом растворе</a:t>
            </a:r>
          </a:p>
          <a:p>
            <a:pPr algn="ctr" eaLnBrk="1" hangingPunct="1"/>
            <a:r>
              <a:rPr lang="ru-RU" sz="2000" b="1" dirty="0">
                <a:solidFill>
                  <a:srgbClr val="800000"/>
                </a:solidFill>
              </a:rPr>
              <a:t> (</a:t>
            </a:r>
            <a:r>
              <a:rPr lang="ru-RU" sz="2000" b="1" dirty="0">
                <a:solidFill>
                  <a:srgbClr val="003300"/>
                </a:solidFill>
              </a:rPr>
              <a:t>кислом, щелочном, нейтральном</a:t>
            </a:r>
            <a:r>
              <a:rPr lang="ru-RU" sz="2000" b="1" dirty="0">
                <a:solidFill>
                  <a:srgbClr val="800000"/>
                </a:solidFill>
              </a:rPr>
              <a:t>) </a:t>
            </a:r>
          </a:p>
          <a:p>
            <a:pPr algn="ctr" eaLnBrk="1" hangingPunct="1"/>
            <a:r>
              <a:rPr lang="ru-RU" sz="2000" b="1" dirty="0">
                <a:solidFill>
                  <a:srgbClr val="800000"/>
                </a:solidFill>
              </a:rPr>
              <a:t>произведение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Н</a:t>
            </a:r>
            <a:r>
              <a:rPr lang="ru-RU" sz="2000" b="1" baseline="-25000" dirty="0">
                <a:solidFill>
                  <a:srgbClr val="800000"/>
                </a:solidFill>
              </a:rPr>
              <a:t>3</a:t>
            </a:r>
            <a:r>
              <a:rPr lang="ru-RU" sz="2000" b="1" dirty="0">
                <a:solidFill>
                  <a:srgbClr val="800000"/>
                </a:solidFill>
              </a:rPr>
              <a:t>О</a:t>
            </a:r>
            <a:r>
              <a:rPr lang="ru-RU" sz="2000" b="1" baseline="30000" dirty="0">
                <a:solidFill>
                  <a:srgbClr val="800000"/>
                </a:solidFill>
              </a:rPr>
              <a:t>+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и 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</a:t>
            </a:r>
            <a:r>
              <a:rPr lang="ru-RU" sz="2000" b="1" dirty="0">
                <a:solidFill>
                  <a:srgbClr val="800000"/>
                </a:solidFill>
              </a:rPr>
              <a:t> ОН</a:t>
            </a:r>
            <a:r>
              <a:rPr lang="ru-RU" sz="2000" b="1" baseline="30000" dirty="0">
                <a:solidFill>
                  <a:srgbClr val="800000"/>
                </a:solidFill>
              </a:rPr>
              <a:t>-</a:t>
            </a:r>
            <a:r>
              <a:rPr lang="ru-RU" sz="2000" b="1" dirty="0">
                <a:solidFill>
                  <a:srgbClr val="800000"/>
                </a:solidFill>
                <a:sym typeface="Symbol" pitchFamily="18" charset="2"/>
              </a:rPr>
              <a:t></a:t>
            </a:r>
            <a:r>
              <a:rPr lang="ru-RU" sz="2000" b="1" dirty="0">
                <a:solidFill>
                  <a:srgbClr val="800000"/>
                </a:solidFill>
              </a:rPr>
              <a:t> при 298 К </a:t>
            </a:r>
            <a:r>
              <a:rPr lang="ru-RU" b="1" dirty="0">
                <a:solidFill>
                  <a:srgbClr val="800000"/>
                </a:solidFill>
              </a:rPr>
              <a:t>равно</a:t>
            </a:r>
            <a:r>
              <a:rPr lang="ru-RU" dirty="0"/>
              <a:t> </a:t>
            </a:r>
            <a:r>
              <a:rPr lang="ru-RU" sz="2400" b="1" dirty="0">
                <a:solidFill>
                  <a:srgbClr val="000099"/>
                </a:solidFill>
              </a:rPr>
              <a:t>10</a:t>
            </a:r>
            <a:r>
              <a:rPr lang="ru-RU" sz="2400" b="1" baseline="30000" dirty="0">
                <a:solidFill>
                  <a:srgbClr val="000099"/>
                </a:solidFill>
              </a:rPr>
              <a:t>-14</a:t>
            </a:r>
            <a:r>
              <a:rPr lang="ru-RU" sz="2400" b="1" dirty="0">
                <a:solidFill>
                  <a:srgbClr val="000099"/>
                </a:solidFill>
              </a:rPr>
              <a:t>.</a:t>
            </a:r>
          </a:p>
          <a:p>
            <a:pPr eaLnBrk="1" hangingPunct="1"/>
            <a:endParaRPr lang="ru-RU" sz="2000" b="1" dirty="0">
              <a:solidFill>
                <a:srgbClr val="800000"/>
              </a:solidFill>
            </a:endParaRPr>
          </a:p>
          <a:p>
            <a:pPr eaLnBrk="1" hangingPunct="1"/>
            <a:r>
              <a:rPr lang="ru-RU" sz="2000" b="1" dirty="0">
                <a:solidFill>
                  <a:srgbClr val="800000"/>
                </a:solidFill>
              </a:rPr>
              <a:t>	Удобнее пользоваться величиной </a:t>
            </a:r>
            <a:r>
              <a:rPr lang="ru-RU" sz="2000" b="1" u="sng" dirty="0">
                <a:solidFill>
                  <a:srgbClr val="000099"/>
                </a:solidFill>
              </a:rPr>
              <a:t>р</a:t>
            </a:r>
            <a:r>
              <a:rPr lang="en-US" sz="2000" b="1" u="sng" dirty="0">
                <a:solidFill>
                  <a:srgbClr val="000099"/>
                </a:solidFill>
              </a:rPr>
              <a:t>K</a:t>
            </a:r>
            <a:r>
              <a:rPr lang="en-US" sz="2000" b="1" u="sng" baseline="-25000" dirty="0">
                <a:solidFill>
                  <a:srgbClr val="000099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– </a:t>
            </a:r>
            <a:r>
              <a:rPr lang="en-US" sz="2000" b="1" u="sng" dirty="0" err="1">
                <a:solidFill>
                  <a:srgbClr val="800000"/>
                </a:solidFill>
              </a:rPr>
              <a:t>lgK</a:t>
            </a:r>
            <a:r>
              <a:rPr lang="en-US" sz="2000" b="1" u="sng" baseline="-25000" dirty="0" err="1">
                <a:solidFill>
                  <a:srgbClr val="800000"/>
                </a:solidFill>
              </a:rPr>
              <a:t>w</a:t>
            </a:r>
            <a:r>
              <a:rPr lang="ru-RU" sz="2000" b="1" u="sng" dirty="0">
                <a:solidFill>
                  <a:srgbClr val="800000"/>
                </a:solidFill>
              </a:rPr>
              <a:t> = </a:t>
            </a:r>
            <a:r>
              <a:rPr lang="ru-RU" sz="2000" b="1" u="sng" dirty="0">
                <a:solidFill>
                  <a:srgbClr val="000099"/>
                </a:solidFill>
              </a:rPr>
              <a:t>14.</a:t>
            </a:r>
            <a:r>
              <a:rPr lang="ru-RU" sz="2000" dirty="0">
                <a:solidFill>
                  <a:srgbClr val="800000"/>
                </a:solidFill>
              </a:rPr>
              <a:t> </a:t>
            </a:r>
          </a:p>
        </p:txBody>
      </p:sp>
      <p:sp>
        <p:nvSpPr>
          <p:cNvPr id="1229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229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45599774"/>
              </p:ext>
            </p:extLst>
          </p:nvPr>
        </p:nvGraphicFramePr>
        <p:xfrm>
          <a:off x="3924300" y="1268413"/>
          <a:ext cx="119538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2" name="Формула" r:id="rId3" imgW="799920" imgH="457200" progId="Equation.3">
                  <p:embed/>
                </p:oleObj>
              </mc:Choice>
              <mc:Fallback>
                <p:oleObj name="Формула" r:id="rId3" imgW="79992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1268413"/>
                        <a:ext cx="1195388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23" name="Формула" r:id="rId5" imgW="114151" imgH="215619" progId="Equation.3">
                  <p:embed/>
                </p:oleObj>
              </mc:Choice>
              <mc:Fallback>
                <p:oleObj name="Формула" r:id="rId5" imgW="114151" imgH="215619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699792" y="1268760"/>
            <a:ext cx="3744416" cy="10801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431840" y="1628800"/>
            <a:ext cx="2460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</a:t>
            </a:r>
            <a:r>
              <a:rPr lang="ru-RU" dirty="0" smtClean="0"/>
              <a:t>.е. распавшихся на ионы молекул мало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305634"/>
            <a:ext cx="2844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[H</a:t>
            </a:r>
            <a:r>
              <a:rPr lang="en-US" baseline="-25000" dirty="0" smtClean="0"/>
              <a:t>2</a:t>
            </a:r>
            <a:r>
              <a:rPr lang="en-US" dirty="0" smtClean="0"/>
              <a:t>O]</a:t>
            </a:r>
            <a:r>
              <a:rPr lang="ru-RU" dirty="0" smtClean="0"/>
              <a:t> равновесная </a:t>
            </a:r>
            <a:r>
              <a:rPr lang="ru-RU" dirty="0" err="1" smtClean="0"/>
              <a:t>конц</a:t>
            </a:r>
            <a:r>
              <a:rPr lang="ru-RU" dirty="0" smtClean="0"/>
              <a:t>.</a:t>
            </a:r>
          </a:p>
          <a:p>
            <a:r>
              <a:rPr lang="ru-RU" dirty="0" err="1" smtClean="0"/>
              <a:t>недисс</a:t>
            </a:r>
            <a:r>
              <a:rPr lang="ru-RU" dirty="0" smtClean="0"/>
              <a:t>-х молекул </a:t>
            </a:r>
            <a:r>
              <a:rPr lang="en-US" dirty="0"/>
              <a:t>H</a:t>
            </a:r>
            <a:r>
              <a:rPr lang="en-US" baseline="-25000" dirty="0"/>
              <a:t>2</a:t>
            </a:r>
            <a:r>
              <a:rPr lang="en-US" dirty="0"/>
              <a:t>O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3314" name="Text Box 2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ru-RU" b="1" dirty="0" smtClean="0"/>
                  <a:t>Тогда</a:t>
                </a:r>
                <a:r>
                  <a:rPr lang="ru-RU" b="1" dirty="0"/>
                  <a:t>: </a:t>
                </a:r>
                <a:r>
                  <a:rPr lang="ru-RU" b="1" dirty="0" smtClean="0"/>
                  <a:t>в чистой воде  </a:t>
                </a:r>
                <a:r>
                  <a:rPr lang="ru-RU" dirty="0" smtClean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 smtClean="0">
                    <a:sym typeface="Symbol" pitchFamily="18" charset="2"/>
                  </a:rPr>
                  <a:t></a:t>
                </a:r>
                <a:r>
                  <a:rPr lang="ru-RU" dirty="0" smtClean="0"/>
                  <a:t>= </a:t>
                </a:r>
                <a:r>
                  <a:rPr lang="ru-RU" dirty="0">
                    <a:sym typeface="Symbol" pitchFamily="18" charset="2"/>
                  </a:rPr>
                  <a:t>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 smtClean="0">
                    <a:sym typeface="Symbol" pitchFamily="18" charset="2"/>
                  </a:rPr>
                  <a:t></a:t>
                </a:r>
                <a:r>
                  <a:rPr lang="ru-RU" dirty="0" smtClean="0"/>
                  <a:t>=</a:t>
                </a:r>
                <a:r>
                  <a:rPr lang="ru-RU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ru-RU" i="1">
                                <a:latin typeface="Cambria Math"/>
                              </a:rPr>
                              <m:t>К</m:t>
                            </m:r>
                          </m:e>
                          <m:sub>
                            <m:r>
                              <a:rPr lang="ru-RU" i="1">
                                <a:latin typeface="Cambria Math"/>
                              </a:rPr>
                              <m:t>НОН</m:t>
                            </m:r>
                          </m:sub>
                        </m:sSub>
                      </m:e>
                    </m:rad>
                  </m:oMath>
                </a14:m>
                <a:r>
                  <a:rPr lang="ru-RU" dirty="0"/>
                  <a:t>=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ru-RU" i="1">
                                <a:latin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ru-RU" i="1">
                                <a:latin typeface="Cambria Math"/>
                              </a:rPr>
                              <m:t>−14</m:t>
                            </m:r>
                          </m:sup>
                        </m:sSup>
                      </m:e>
                    </m:rad>
                  </m:oMath>
                </a14:m>
                <a:r>
                  <a:rPr lang="ru-RU" dirty="0">
                    <a:sym typeface="Symbol" pitchFamily="18" charset="2"/>
                  </a:rPr>
                  <a:t>=</a:t>
                </a:r>
                <a:r>
                  <a:rPr lang="ru-RU" dirty="0" smtClean="0"/>
                  <a:t> </a:t>
                </a:r>
                <a:r>
                  <a:rPr lang="ru-RU" dirty="0"/>
                  <a:t>10</a:t>
                </a:r>
                <a:r>
                  <a:rPr lang="ru-RU" baseline="30000" dirty="0"/>
                  <a:t>-7</a:t>
                </a:r>
                <a:r>
                  <a:rPr lang="ru-RU" dirty="0">
                    <a:solidFill>
                      <a:srgbClr val="000099"/>
                    </a:solidFill>
                  </a:rPr>
                  <a:t> 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моль/л  </a:t>
                </a:r>
                <a:r>
                  <a:rPr lang="ru-RU" dirty="0">
                    <a:solidFill>
                      <a:srgbClr val="009900"/>
                    </a:solidFill>
                  </a:rPr>
                  <a:t>нейтральная среда</a:t>
                </a:r>
                <a:r>
                  <a:rPr lang="ru-RU" dirty="0">
                    <a:solidFill>
                      <a:srgbClr val="000099"/>
                    </a:solidFill>
                  </a:rPr>
                  <a:t> </a:t>
                </a:r>
                <a:endParaRPr lang="ru-RU" dirty="0">
                  <a:solidFill>
                    <a:srgbClr val="000099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smtClean="0">
                    <a:sym typeface="Symbol" pitchFamily="18" charset="2"/>
                  </a:rPr>
                  <a:t>если к чистой Н</a:t>
                </a:r>
                <a:r>
                  <a:rPr lang="ru-RU" b="1" baseline="-25000" dirty="0" smtClean="0">
                    <a:sym typeface="Symbol" pitchFamily="18" charset="2"/>
                  </a:rPr>
                  <a:t>2</a:t>
                </a:r>
                <a:r>
                  <a:rPr lang="ru-RU" b="1" dirty="0" smtClean="0">
                    <a:sym typeface="Symbol" pitchFamily="18" charset="2"/>
                  </a:rPr>
                  <a:t>О добавить кислоту  </a:t>
                </a:r>
                <a:r>
                  <a:rPr lang="ru-RU" dirty="0" smtClean="0">
                    <a:sym typeface="Symbol" pitchFamily="18" charset="2"/>
                  </a:rPr>
                  <a:t></a:t>
                </a:r>
                <a:r>
                  <a:rPr lang="ru-RU" dirty="0"/>
                  <a:t>Н</a:t>
                </a:r>
                <a:r>
                  <a:rPr lang="ru-RU" baseline="30000" dirty="0"/>
                  <a:t>+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 smtClean="0"/>
                  <a:t> </a:t>
                </a:r>
                <a:r>
                  <a:rPr lang="ru-RU" dirty="0"/>
                  <a:t> </a:t>
                </a:r>
                <a:r>
                  <a:rPr lang="ru-RU" dirty="0" smtClean="0"/>
                  <a:t>        </a:t>
                </a:r>
                <a:r>
                  <a:rPr lang="ru-RU" dirty="0" smtClean="0">
                    <a:solidFill>
                      <a:srgbClr val="990000"/>
                    </a:solidFill>
                  </a:rPr>
                  <a:t>кислая </a:t>
                </a:r>
                <a:endParaRPr lang="ru-RU" dirty="0">
                  <a:solidFill>
                    <a:srgbClr val="990000"/>
                  </a:solidFill>
                  <a:sym typeface="Symbol" pitchFamily="18" charset="2"/>
                </a:endParaRPr>
              </a:p>
              <a:p>
                <a:pPr eaLnBrk="1" hangingPunct="1"/>
                <a:r>
                  <a:rPr lang="ru-RU" b="1" dirty="0" smtClean="0">
                    <a:sym typeface="Symbol" pitchFamily="18" charset="2"/>
                  </a:rPr>
                  <a:t>если </a:t>
                </a:r>
                <a:r>
                  <a:rPr lang="ru-RU" b="1" dirty="0">
                    <a:sym typeface="Symbol" pitchFamily="18" charset="2"/>
                  </a:rPr>
                  <a:t>к чистой Н</a:t>
                </a:r>
                <a:r>
                  <a:rPr lang="ru-RU" b="1" baseline="-25000" dirty="0">
                    <a:sym typeface="Symbol" pitchFamily="18" charset="2"/>
                  </a:rPr>
                  <a:t>2</a:t>
                </a:r>
                <a:r>
                  <a:rPr lang="ru-RU" b="1" dirty="0">
                    <a:sym typeface="Symbol" pitchFamily="18" charset="2"/>
                  </a:rPr>
                  <a:t>О </a:t>
                </a:r>
                <a:r>
                  <a:rPr lang="ru-RU" b="1" dirty="0" smtClean="0">
                    <a:sym typeface="Symbol" pitchFamily="18" charset="2"/>
                  </a:rPr>
                  <a:t>добавить щёлочь</a:t>
                </a:r>
                <a:r>
                  <a:rPr lang="ru-RU" dirty="0" smtClean="0">
                    <a:sym typeface="Symbol" pitchFamily="18" charset="2"/>
                  </a:rPr>
                  <a:t> </a:t>
                </a:r>
                <a:r>
                  <a:rPr lang="ru-RU" dirty="0"/>
                  <a:t>ОН</a:t>
                </a:r>
                <a:r>
                  <a:rPr lang="ru-RU" baseline="30000" dirty="0"/>
                  <a:t>-</a:t>
                </a:r>
                <a:r>
                  <a:rPr lang="ru-RU" dirty="0">
                    <a:sym typeface="Symbol" pitchFamily="18" charset="2"/>
                  </a:rPr>
                  <a:t></a:t>
                </a:r>
                <a:r>
                  <a:rPr lang="ru-RU" dirty="0"/>
                  <a:t> </a:t>
                </a:r>
                <a:r>
                  <a:rPr lang="en-US" dirty="0"/>
                  <a:t>&gt;</a:t>
                </a:r>
                <a:r>
                  <a:rPr lang="ru-RU" dirty="0"/>
                  <a:t> 10</a:t>
                </a:r>
                <a:r>
                  <a:rPr lang="ru-RU" baseline="30000" dirty="0"/>
                  <a:t>-7 </a:t>
                </a:r>
                <a:r>
                  <a:rPr lang="ru-RU" dirty="0">
                    <a:solidFill>
                      <a:srgbClr val="000099"/>
                    </a:solidFill>
                  </a:rPr>
                  <a:t> моль/л </a:t>
                </a:r>
                <a:r>
                  <a:rPr lang="ru-RU" baseline="30000" dirty="0" smtClean="0"/>
                  <a:t>            </a:t>
                </a:r>
                <a:r>
                  <a:rPr lang="ru-RU" dirty="0" smtClean="0">
                    <a:solidFill>
                      <a:srgbClr val="000099"/>
                    </a:solidFill>
                  </a:rPr>
                  <a:t>щелочная.</a:t>
                </a:r>
              </a:p>
              <a:p>
                <a:pPr eaLnBrk="1" hangingPunct="1"/>
                <a:r>
                  <a:rPr lang="ru-RU" b="1" dirty="0" smtClean="0">
                    <a:solidFill>
                      <a:srgbClr val="000099"/>
                    </a:solidFill>
                  </a:rPr>
                  <a:t>Произведение этих величин – величина постоянная</a:t>
                </a:r>
                <a:endParaRPr lang="ru-RU" b="1" dirty="0">
                  <a:solidFill>
                    <a:srgbClr val="000099"/>
                  </a:solidFill>
                </a:endParaRPr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smtClean="0"/>
                  <a:t>Кислотность среды обозначают водородным показателем рН</a:t>
                </a:r>
                <a:endParaRPr lang="ru-RU" dirty="0" smtClean="0"/>
              </a:p>
              <a:p>
                <a:pPr eaLnBrk="1" hangingPunct="1"/>
                <a:r>
                  <a:rPr lang="ru-RU" b="1" dirty="0"/>
                  <a:t> </a:t>
                </a:r>
                <a:r>
                  <a:rPr lang="ru-RU" b="1" dirty="0" smtClean="0"/>
                  <a:t>                              или</a:t>
                </a:r>
                <a:r>
                  <a:rPr lang="en-US" b="1" dirty="0" smtClean="0"/>
                  <a:t> [ H</a:t>
                </a:r>
                <a:r>
                  <a:rPr lang="en-US" b="1" baseline="30000" dirty="0" smtClean="0"/>
                  <a:t>+</a:t>
                </a:r>
                <a:r>
                  <a:rPr lang="en-US" b="1" dirty="0" smtClean="0"/>
                  <a:t> ]</a:t>
                </a:r>
                <a:r>
                  <a:rPr lang="ru-RU" b="1" dirty="0" smtClean="0"/>
                  <a:t> </a:t>
                </a:r>
                <a:r>
                  <a:rPr lang="en-US" b="1" dirty="0" smtClean="0"/>
                  <a:t>=10</a:t>
                </a:r>
                <a:r>
                  <a:rPr lang="en-US" b="1" i="1" baseline="30000" dirty="0" smtClean="0"/>
                  <a:t>-</a:t>
                </a:r>
                <a:r>
                  <a:rPr lang="en-US" b="1" baseline="30000" dirty="0" smtClean="0"/>
                  <a:t>pH</a:t>
                </a:r>
                <a:r>
                  <a:rPr lang="en-US" b="1" dirty="0" smtClean="0"/>
                  <a:t>, </a:t>
                </a:r>
                <a:r>
                  <a:rPr lang="ru-RU" b="1" dirty="0" smtClean="0"/>
                  <a:t>где </a:t>
                </a:r>
                <a:r>
                  <a:rPr lang="en-US" b="1" dirty="0"/>
                  <a:t>[ H</a:t>
                </a:r>
                <a:r>
                  <a:rPr lang="en-US" b="1" baseline="30000" dirty="0"/>
                  <a:t>+</a:t>
                </a:r>
                <a:r>
                  <a:rPr lang="en-US" b="1" dirty="0"/>
                  <a:t> ]</a:t>
                </a:r>
                <a:r>
                  <a:rPr lang="ru-RU" b="1" dirty="0"/>
                  <a:t> </a:t>
                </a:r>
                <a:r>
                  <a:rPr lang="ru-RU" b="1" dirty="0" smtClean="0"/>
                  <a:t> - молярная концентрация Н</a:t>
                </a:r>
                <a:r>
                  <a:rPr lang="ru-RU" b="1" baseline="30000" dirty="0" smtClean="0"/>
                  <a:t>+ </a:t>
                </a:r>
                <a:r>
                  <a:rPr lang="ru-RU" b="1" dirty="0" smtClean="0"/>
                  <a:t>в р-ре</a:t>
                </a:r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  <a:p>
                <a:pPr eaLnBrk="1" hangingPunct="1"/>
                <a:endParaRPr lang="ru-RU" b="1" dirty="0" smtClean="0"/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</a:t>
                </a:r>
                <a:endParaRPr lang="ru-RU" b="1" dirty="0" smtClean="0"/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 </a:t>
                </a:r>
                <a:r>
                  <a:rPr lang="ru-RU" sz="2000" b="1" i="1" dirty="0" smtClean="0">
                    <a:solidFill>
                      <a:srgbClr val="990000"/>
                    </a:solidFill>
                  </a:rPr>
                  <a:t>            рН 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= 7 – нейтральная среда      при 36,6 </a:t>
                </a:r>
                <a:r>
                  <a:rPr lang="ru-RU" sz="2000" b="1" i="1" baseline="30000" dirty="0">
                    <a:solidFill>
                      <a:srgbClr val="990000"/>
                    </a:solidFill>
                  </a:rPr>
                  <a:t>0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 С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&lt; 7 – кислая среда                  </a:t>
                </a:r>
                <a:r>
                  <a:rPr lang="ru-RU" sz="2000" b="1" i="1" dirty="0" err="1">
                    <a:solidFill>
                      <a:srgbClr val="990000"/>
                    </a:solidFill>
                  </a:rPr>
                  <a:t>рН+рОН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=13,6</a:t>
                </a:r>
              </a:p>
              <a:p>
                <a:pPr eaLnBrk="1" hangingPunct="1"/>
                <a:r>
                  <a:rPr lang="ru-RU" sz="2000" b="1" i="1" dirty="0">
                    <a:solidFill>
                      <a:srgbClr val="990000"/>
                    </a:solidFill>
                  </a:rPr>
                  <a:t>	рН &gt; 7 – щелочная среда            рН</a:t>
                </a:r>
                <a:r>
                  <a:rPr lang="en-US" sz="2000" b="1" i="1" dirty="0">
                    <a:solidFill>
                      <a:srgbClr val="990000"/>
                    </a:solidFill>
                  </a:rPr>
                  <a:t>&lt;</a:t>
                </a:r>
                <a:r>
                  <a:rPr lang="ru-RU" sz="2000" b="1" i="1" dirty="0">
                    <a:solidFill>
                      <a:srgbClr val="990000"/>
                    </a:solidFill>
                  </a:rPr>
                  <a:t>6,8 – кислотный    физ. 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р.р</a:t>
                </a:r>
                <a:endParaRPr lang="ru-RU" sz="2000" b="1" i="1" dirty="0">
                  <a:solidFill>
                    <a:srgbClr val="800000"/>
                  </a:solidFill>
                </a:endParaRPr>
              </a:p>
              <a:p>
                <a:pPr eaLnBrk="1" hangingPunct="1"/>
                <a:r>
                  <a:rPr lang="ru-RU" b="1" dirty="0">
                    <a:solidFill>
                      <a:srgbClr val="800000"/>
                    </a:solidFill>
                  </a:rPr>
                  <a:t>	</a:t>
                </a:r>
                <a:r>
                  <a:rPr lang="ru-RU" b="1" dirty="0"/>
                  <a:t>Отсюда:</a:t>
                </a:r>
                <a:r>
                  <a:rPr lang="ru-RU" b="1" dirty="0">
                    <a:solidFill>
                      <a:srgbClr val="800000"/>
                    </a:solidFill>
                  </a:rPr>
                  <a:t>                                               рН</a:t>
                </a:r>
                <a:r>
                  <a:rPr lang="en-US" b="1" dirty="0">
                    <a:solidFill>
                      <a:srgbClr val="800000"/>
                    </a:solidFill>
                  </a:rPr>
                  <a:t>&gt;</a:t>
                </a:r>
                <a:r>
                  <a:rPr lang="ru-RU" b="1" dirty="0">
                    <a:solidFill>
                      <a:srgbClr val="800000"/>
                    </a:solidFill>
                  </a:rPr>
                  <a:t>6,8 – щелочной           </a:t>
                </a:r>
                <a:r>
                  <a:rPr lang="ru-RU" b="1" i="1" dirty="0">
                    <a:solidFill>
                      <a:srgbClr val="800000"/>
                    </a:solidFill>
                  </a:rPr>
                  <a:t>физ. </a:t>
                </a:r>
                <a:r>
                  <a:rPr lang="ru-RU" b="1" dirty="0" err="1">
                    <a:solidFill>
                      <a:srgbClr val="800000"/>
                    </a:solidFill>
                  </a:rPr>
                  <a:t>р.р</a:t>
                </a:r>
                <a:endParaRPr lang="ru-RU" b="1" dirty="0">
                  <a:solidFill>
                    <a:srgbClr val="800000"/>
                  </a:solidFill>
                </a:endParaRPr>
              </a:p>
              <a:p>
                <a:pPr eaLnBrk="1" hangingPunct="1"/>
                <a:endParaRPr lang="ru-RU" b="1" dirty="0"/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smtClean="0"/>
                  <a:t>                                                                                              ,</a:t>
                </a:r>
              </a:p>
              <a:p>
                <a:pPr eaLnBrk="1" hangingPunct="1"/>
                <a:r>
                  <a:rPr lang="ru-RU" b="1" dirty="0" smtClean="0"/>
                  <a:t>где </a:t>
                </a:r>
                <a:r>
                  <a:rPr lang="en-US" b="1" dirty="0" smtClean="0"/>
                  <a:t>[OH</a:t>
                </a:r>
                <a:r>
                  <a:rPr lang="en-US" baseline="30000" dirty="0" smtClean="0"/>
                  <a:t>−</a:t>
                </a:r>
                <a:r>
                  <a:rPr lang="en-US" b="1" dirty="0" smtClean="0"/>
                  <a:t>] – </a:t>
                </a:r>
                <a:r>
                  <a:rPr lang="ru-RU" b="1" dirty="0" smtClean="0"/>
                  <a:t>молярная концентрация</a:t>
                </a:r>
                <a:r>
                  <a:rPr lang="en-US" b="1" dirty="0"/>
                  <a:t> OH</a:t>
                </a:r>
                <a:r>
                  <a:rPr lang="en-US" baseline="30000" dirty="0" smtClean="0"/>
                  <a:t>−</a:t>
                </a:r>
                <a:r>
                  <a:rPr lang="ru-RU" baseline="30000" dirty="0" smtClean="0"/>
                  <a:t>         </a:t>
                </a:r>
                <a:r>
                  <a:rPr lang="ru-RU" b="1" dirty="0" smtClean="0"/>
                  <a:t>рН= 14 - </a:t>
                </a:r>
                <a:r>
                  <a:rPr lang="ru-RU" b="1" dirty="0" err="1" smtClean="0"/>
                  <a:t>рОН</a:t>
                </a:r>
                <a:endParaRPr lang="ru-RU" b="1" dirty="0"/>
              </a:p>
              <a:p>
                <a:pPr eaLnBrk="1" hangingPunct="1"/>
                <a:r>
                  <a:rPr lang="ru-RU" b="1" dirty="0"/>
                  <a:t>	</a:t>
                </a:r>
                <a:r>
                  <a:rPr lang="ru-RU" b="1" dirty="0" smtClean="0"/>
                  <a:t>                                                               </a:t>
                </a:r>
                <a:r>
                  <a:rPr lang="ru-RU" b="1" dirty="0" err="1" smtClean="0"/>
                  <a:t>рОН</a:t>
                </a:r>
                <a:r>
                  <a:rPr lang="ru-RU" b="1" dirty="0" smtClean="0"/>
                  <a:t>=14 - рН</a:t>
                </a:r>
                <a:endParaRPr lang="ru-RU" b="1" dirty="0"/>
              </a:p>
              <a:p>
                <a:pPr eaLnBrk="1" hangingPunct="1"/>
                <a:r>
                  <a:rPr lang="ru-RU" b="1" dirty="0"/>
                  <a:t>	Для определения реакции среды используют:</a:t>
                </a:r>
              </a:p>
              <a:p>
                <a:pPr eaLnBrk="1" hangingPunct="1"/>
                <a:r>
                  <a:rPr lang="ru-RU" b="1" dirty="0"/>
                  <a:t>- </a:t>
                </a:r>
                <a:r>
                  <a:rPr lang="ru-RU" b="1" dirty="0">
                    <a:solidFill>
                      <a:srgbClr val="000099"/>
                    </a:solidFill>
                  </a:rPr>
                  <a:t>Индикаторы </a:t>
                </a:r>
                <a:r>
                  <a:rPr lang="ru-RU" dirty="0"/>
                  <a:t>(низкая точность</a:t>
                </a:r>
                <a:r>
                  <a:rPr lang="ru-RU" b="1" dirty="0"/>
                  <a:t>);</a:t>
                </a:r>
              </a:p>
              <a:p>
                <a:pPr eaLnBrk="1" hangingPunct="1"/>
                <a:r>
                  <a:rPr lang="ru-RU" b="1" dirty="0"/>
                  <a:t>-</a:t>
                </a:r>
                <a:r>
                  <a:rPr lang="ru-RU" b="1" dirty="0">
                    <a:solidFill>
                      <a:srgbClr val="000099"/>
                    </a:solidFill>
                  </a:rPr>
                  <a:t>Потенциометрические методы</a:t>
                </a:r>
                <a:r>
                  <a:rPr lang="ru-RU" b="1" dirty="0"/>
                  <a:t> (</a:t>
                </a:r>
                <a:r>
                  <a:rPr lang="ru-RU" dirty="0" err="1"/>
                  <a:t>иономеры</a:t>
                </a:r>
                <a:r>
                  <a:rPr lang="ru-RU" dirty="0"/>
                  <a:t>, рН-метры</a:t>
                </a:r>
                <a:r>
                  <a:rPr lang="ru-RU" b="1" dirty="0"/>
                  <a:t>)		</a:t>
                </a:r>
                <a:r>
                  <a:rPr lang="ru-RU" dirty="0"/>
                  <a:t> </a:t>
                </a:r>
              </a:p>
            </p:txBody>
          </p:sp>
        </mc:Choice>
        <mc:Fallback xmlns="">
          <p:sp>
            <p:nvSpPr>
              <p:cNvPr id="13314" name="Text 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0"/>
                <a:ext cx="9144000" cy="6337056"/>
              </a:xfrm>
              <a:prstGeom prst="rect">
                <a:avLst/>
              </a:prstGeom>
              <a:blipFill rotWithShape="1">
                <a:blip r:embed="rId3"/>
                <a:stretch>
                  <a:fillRect l="-533" r="-133" b="-577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3317" name="Rectangle 6"/>
          <p:cNvSpPr>
            <a:spLocks noChangeArrowheads="1"/>
          </p:cNvSpPr>
          <p:nvPr/>
        </p:nvSpPr>
        <p:spPr bwMode="auto">
          <a:xfrm>
            <a:off x="0" y="32956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18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8419083"/>
              </p:ext>
            </p:extLst>
          </p:nvPr>
        </p:nvGraphicFramePr>
        <p:xfrm>
          <a:off x="49974" y="1340768"/>
          <a:ext cx="186055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96" name="Формула" r:id="rId4" imgW="1028254" imgH="266584" progId="Equation.3">
                  <p:embed/>
                </p:oleObj>
              </mc:Choice>
              <mc:Fallback>
                <p:oleObj name="Формула" r:id="rId4" imgW="1028254" imgH="266584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74" y="1340768"/>
                        <a:ext cx="186055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Rectangle 34"/>
          <p:cNvSpPr>
            <a:spLocks noChangeArrowheads="1"/>
          </p:cNvSpPr>
          <p:nvPr/>
        </p:nvSpPr>
        <p:spPr bwMode="auto">
          <a:xfrm>
            <a:off x="0" y="3309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2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2583050"/>
              </p:ext>
            </p:extLst>
          </p:nvPr>
        </p:nvGraphicFramePr>
        <p:xfrm>
          <a:off x="1483811" y="4437112"/>
          <a:ext cx="2641600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97" name="Формула" r:id="rId6" imgW="1282700" imgH="241300" progId="Equation.3">
                  <p:embed/>
                </p:oleObj>
              </mc:Choice>
              <mc:Fallback>
                <p:oleObj name="Формула" r:id="rId6" imgW="1282700" imgH="241300" progId="Equation.3">
                  <p:embed/>
                  <p:pic>
                    <p:nvPicPr>
                      <p:cNvPr id="0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3811" y="4437112"/>
                        <a:ext cx="2641600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36"/>
          <p:cNvSpPr>
            <a:spLocks noChangeArrowheads="1"/>
          </p:cNvSpPr>
          <p:nvPr/>
        </p:nvSpPr>
        <p:spPr bwMode="auto">
          <a:xfrm>
            <a:off x="0" y="3314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32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1432938"/>
              </p:ext>
            </p:extLst>
          </p:nvPr>
        </p:nvGraphicFramePr>
        <p:xfrm>
          <a:off x="4574379" y="4437112"/>
          <a:ext cx="2309812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698" name="Формула" r:id="rId8" imgW="1091726" imgH="228501" progId="Equation.3">
                  <p:embed/>
                </p:oleObj>
              </mc:Choice>
              <mc:Fallback>
                <p:oleObj name="Формула" r:id="rId8" imgW="1091726" imgH="228501" progId="Equation.3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379" y="4437112"/>
                        <a:ext cx="2309812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974" y="1961444"/>
            <a:ext cx="9094026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 </a:t>
            </a:r>
            <a:r>
              <a:rPr lang="ru-RU" b="1" smtClean="0">
                <a:solidFill>
                  <a:srgbClr val="FF0000"/>
                </a:solidFill>
              </a:rPr>
              <a:t> </a:t>
            </a:r>
            <a:r>
              <a:rPr lang="en-US" smtClean="0">
                <a:solidFill>
                  <a:srgbClr val="FF0000"/>
                </a:solidFill>
              </a:rPr>
              <a:t> </a:t>
            </a:r>
            <a:r>
              <a:rPr lang="ru-RU" sz="1600" dirty="0" smtClean="0"/>
              <a:t>сильнокислые  </a:t>
            </a:r>
            <a:r>
              <a:rPr lang="ru-RU" dirty="0" smtClean="0"/>
              <a:t>3   4 </a:t>
            </a:r>
            <a:r>
              <a:rPr lang="ru-RU" sz="1600" dirty="0" smtClean="0"/>
              <a:t>слабокислые  6      </a:t>
            </a:r>
            <a:r>
              <a:rPr lang="en-US" b="1" dirty="0" smtClean="0">
                <a:solidFill>
                  <a:srgbClr val="006600"/>
                </a:solidFill>
              </a:rPr>
              <a:t>N</a:t>
            </a:r>
            <a:r>
              <a:rPr lang="en-US" b="1" dirty="0" smtClean="0"/>
              <a:t> </a:t>
            </a:r>
            <a:r>
              <a:rPr lang="ru-RU" b="1" dirty="0" smtClean="0"/>
              <a:t>  </a:t>
            </a:r>
            <a:r>
              <a:rPr lang="ru-RU" dirty="0" smtClean="0"/>
              <a:t>8 </a:t>
            </a:r>
            <a:r>
              <a:rPr lang="ru-RU" sz="1600" dirty="0" smtClean="0"/>
              <a:t>слабощелочные </a:t>
            </a:r>
            <a:r>
              <a:rPr lang="ru-RU" dirty="0" smtClean="0"/>
              <a:t> 10  11 </a:t>
            </a:r>
            <a:r>
              <a:rPr lang="ru-RU" sz="1600" dirty="0" err="1" smtClean="0"/>
              <a:t>сильнощелоч</a:t>
            </a:r>
            <a:r>
              <a:rPr lang="ru-RU" dirty="0" smtClean="0"/>
              <a:t>.     </a:t>
            </a:r>
            <a:r>
              <a:rPr lang="ru-RU" b="1" dirty="0" smtClean="0">
                <a:solidFill>
                  <a:srgbClr val="002060"/>
                </a:solidFill>
              </a:rPr>
              <a:t>14</a:t>
            </a:r>
          </a:p>
          <a:p>
            <a:r>
              <a:rPr lang="ru-RU" dirty="0" smtClean="0"/>
              <a:t>       </a:t>
            </a:r>
            <a:r>
              <a:rPr lang="ru-RU" sz="1600" dirty="0" smtClean="0"/>
              <a:t> среды                       </a:t>
            </a:r>
            <a:r>
              <a:rPr lang="ru-RU" sz="1400" dirty="0" smtClean="0"/>
              <a:t> </a:t>
            </a:r>
            <a:r>
              <a:rPr lang="ru-RU" sz="1600" dirty="0" err="1" smtClean="0"/>
              <a:t>среды</a:t>
            </a:r>
            <a:r>
              <a:rPr lang="ru-RU" sz="1600" dirty="0" smtClean="0"/>
              <a:t>                           </a:t>
            </a:r>
            <a:r>
              <a:rPr lang="ru-RU" sz="1400" dirty="0" smtClean="0"/>
              <a:t> </a:t>
            </a:r>
            <a:r>
              <a:rPr lang="ru-RU" sz="1600" dirty="0" err="1" smtClean="0"/>
              <a:t>среды</a:t>
            </a:r>
            <a:r>
              <a:rPr lang="ru-RU" sz="1600" dirty="0" smtClean="0"/>
              <a:t>  </a:t>
            </a:r>
            <a:r>
              <a:rPr lang="ru-RU" sz="1400" dirty="0" smtClean="0"/>
              <a:t>                                      </a:t>
            </a:r>
            <a:r>
              <a:rPr lang="ru-RU" sz="1600" dirty="0" err="1" smtClean="0"/>
              <a:t>среды</a:t>
            </a:r>
            <a:endParaRPr lang="ru-RU" dirty="0" smtClean="0"/>
          </a:p>
          <a:p>
            <a:r>
              <a:rPr lang="ru-RU" sz="2000" b="1" dirty="0" smtClean="0">
                <a:solidFill>
                  <a:srgbClr val="FF0000"/>
                </a:solidFill>
              </a:rPr>
              <a:t>1</a:t>
            </a:r>
            <a:r>
              <a:rPr lang="ru-RU" sz="2000" dirty="0" smtClean="0"/>
              <a:t>                                                        </a:t>
            </a:r>
            <a:r>
              <a:rPr lang="ru-RU" sz="2000" b="1" dirty="0" smtClean="0">
                <a:solidFill>
                  <a:srgbClr val="006600"/>
                </a:solidFill>
              </a:rPr>
              <a:t>7</a:t>
            </a:r>
            <a:r>
              <a:rPr lang="ru-RU" sz="2000" dirty="0" smtClean="0"/>
              <a:t>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14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07504" y="2589004"/>
            <a:ext cx="4019039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355976" y="2589004"/>
            <a:ext cx="468052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0" y="0"/>
            <a:ext cx="9144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ru-RU" b="1">
              <a:solidFill>
                <a:srgbClr val="990000"/>
              </a:solidFill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7617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>
              <a:spcBef>
                <a:spcPts val="0"/>
              </a:spcBef>
            </a:pPr>
            <a:r>
              <a:rPr lang="ru-RU" dirty="0"/>
              <a:t>Важнейшее свойство живых организмов – поддержание </a:t>
            </a:r>
            <a:r>
              <a:rPr lang="ru-RU" dirty="0" smtClean="0"/>
              <a:t>кислотно-основного гомеостаза </a:t>
            </a:r>
            <a:r>
              <a:rPr lang="ru-RU" dirty="0"/>
              <a:t>– </a:t>
            </a:r>
            <a:r>
              <a:rPr lang="ru-RU" b="1" dirty="0">
                <a:solidFill>
                  <a:srgbClr val="000099"/>
                </a:solidFill>
              </a:rPr>
              <a:t>постоянство рН биологических жидкостей в тканях </a:t>
            </a:r>
            <a:r>
              <a:rPr lang="ru-RU" b="1" dirty="0" smtClean="0">
                <a:solidFill>
                  <a:srgbClr val="000099"/>
                </a:solidFill>
              </a:rPr>
              <a:t>и органах.</a:t>
            </a:r>
          </a:p>
          <a:p>
            <a:pPr algn="ctr" eaLnBrk="1" hangingPunct="1">
              <a:spcBef>
                <a:spcPts val="0"/>
              </a:spcBef>
            </a:pPr>
            <a:r>
              <a:rPr lang="ru-RU" b="1" dirty="0">
                <a:solidFill>
                  <a:srgbClr val="000099"/>
                </a:solidFill>
              </a:rPr>
              <a:t>Значения рН некоторых биологических </a:t>
            </a:r>
            <a:r>
              <a:rPr lang="ru-RU" b="1" dirty="0" smtClean="0">
                <a:solidFill>
                  <a:srgbClr val="000099"/>
                </a:solidFill>
              </a:rPr>
              <a:t>жидкостей</a:t>
            </a:r>
          </a:p>
          <a:p>
            <a:pPr eaLnBrk="1" hangingPunct="1">
              <a:spcBef>
                <a:spcPts val="0"/>
              </a:spcBef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b="1" dirty="0">
              <a:solidFill>
                <a:srgbClr val="000099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b="1" dirty="0">
                <a:solidFill>
                  <a:srgbClr val="000099"/>
                </a:solidFill>
              </a:rPr>
              <a:t>	</a:t>
            </a:r>
            <a:r>
              <a:rPr lang="ru-RU" b="1" dirty="0">
                <a:solidFill>
                  <a:srgbClr val="0000CC"/>
                </a:solidFill>
              </a:rPr>
              <a:t>	</a:t>
            </a:r>
            <a:endParaRPr lang="ru-RU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 smtClean="0">
              <a:solidFill>
                <a:srgbClr val="0000CC"/>
              </a:solidFill>
            </a:endParaRPr>
          </a:p>
          <a:p>
            <a:pPr eaLnBrk="1" hangingPunct="1">
              <a:spcBef>
                <a:spcPct val="50000"/>
              </a:spcBef>
            </a:pPr>
            <a:endParaRPr lang="ru-RU" sz="2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endParaRPr lang="ru-RU" sz="2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ts val="0"/>
              </a:spcBef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Активность </a:t>
            </a:r>
            <a:r>
              <a:rPr lang="ru-RU" sz="2000" b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ферментов, специфика биохимических реакций возможна  только при оптимальных значениях рН 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!!!</a:t>
            </a:r>
          </a:p>
          <a:p>
            <a:pPr eaLnBrk="1" hangingPunct="1">
              <a:spcBef>
                <a:spcPts val="0"/>
              </a:spcBef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b="1" i="1" u="sng" dirty="0">
                <a:latin typeface="Times New Roman" pitchFamily="18" charset="0"/>
                <a:cs typeface="Times New Roman" pitchFamily="18" charset="0"/>
              </a:rPr>
              <a:t>нормальном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функционировании организм справляется с кислотно-основными колебаниями с помощью 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физиологических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почки, печень, легкие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и т.д.) и </a:t>
            </a:r>
            <a:r>
              <a:rPr lang="ru-RU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физико-химических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буферные системы организма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) механизмов компенсации.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591520"/>
              </p:ext>
            </p:extLst>
          </p:nvPr>
        </p:nvGraphicFramePr>
        <p:xfrm>
          <a:off x="827584" y="1052736"/>
          <a:ext cx="7344815" cy="4114800"/>
        </p:xfrm>
        <a:graphic>
          <a:graphicData uri="http://schemas.openxmlformats.org/drawingml/2006/table">
            <a:tbl>
              <a:tblPr firstRow="1" firstCol="1" bandRow="1"/>
              <a:tblGrid>
                <a:gridCol w="2560578"/>
                <a:gridCol w="2088892"/>
                <a:gridCol w="2695345"/>
              </a:tblGrid>
              <a:tr h="212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Среда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Значение рН в норме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Возможные колебания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Желудочный сок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1,2-3,0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98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Желчь печёночная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6,2-8,5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625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Желчь пузырная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5,4-6,9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5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Кровь (плазма)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Моча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5,8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4,8-7,4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72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Пот 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4,2-7,8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48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Слёзная жидкость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7,4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7,9-7,8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2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Слюна 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6,75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6,35-6,85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708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Спиномозговая жидкость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7,35-7,45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16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 поджелудочной  железы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8,8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8,6-9,7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256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spc="-1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Сок толстого кишечника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6,51</a:t>
                      </a:r>
                      <a:endParaRPr lang="ru-RU" sz="15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5,07-7,07</a:t>
                      </a:r>
                      <a:endParaRPr lang="ru-RU" sz="15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1903</TotalTime>
  <Words>2799</Words>
  <Application>Microsoft Office PowerPoint</Application>
  <PresentationFormat>Экран (4:3)</PresentationFormat>
  <Paragraphs>644</Paragraphs>
  <Slides>43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1" baseType="lpstr">
      <vt:lpstr>Arial</vt:lpstr>
      <vt:lpstr>Calibri</vt:lpstr>
      <vt:lpstr>Cambria Math</vt:lpstr>
      <vt:lpstr>Symbol</vt:lpstr>
      <vt:lpstr>Times New Roman</vt:lpstr>
      <vt:lpstr>Оформление по умолчанию</vt:lpstr>
      <vt:lpstr>1_Оформление по умолчанию</vt:lpstr>
      <vt:lpstr>Формула</vt:lpstr>
      <vt:lpstr>Презентация PowerPoint</vt:lpstr>
      <vt:lpstr>ПЛАН ЛЕКЦИИ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Буферные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ХНМУ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Пользователь Windows</cp:lastModifiedBy>
  <cp:revision>138</cp:revision>
  <cp:lastPrinted>2013-09-27T12:49:45Z</cp:lastPrinted>
  <dcterms:created xsi:type="dcterms:W3CDTF">2009-09-03T07:31:27Z</dcterms:created>
  <dcterms:modified xsi:type="dcterms:W3CDTF">2018-09-19T13:00:39Z</dcterms:modified>
</cp:coreProperties>
</file>