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990000"/>
    <a:srgbClr val="FF9900"/>
    <a:srgbClr val="E7F379"/>
    <a:srgbClr val="FFFF99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E5D1-DFDD-4802-9F7D-56632683C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3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18947-D618-4420-A1C6-965A438E07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8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A0935-D50B-4496-97CD-1ED786F380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C71FA-AA1D-465D-93D2-EF770E8B52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7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AE12F-8722-4B94-9405-33EB1459A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CADDD-CAB4-4359-80EC-A5D19B8EB9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4BB2C-68C3-44A9-99D7-B9D35E2CDD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C75-199B-49AB-8A60-A2720E8CE1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5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5D9B-C37F-4173-8820-64ACCAE73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B8F1D-5DC8-490D-B154-D55535463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D6C24-7E41-4369-9A4D-DED17FB0E5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15BD84-F15B-4189-A78F-214BA5C80B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50167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uk-UA" sz="3200" i="0" dirty="0" smtClean="0">
                <a:solidFill>
                  <a:srgbClr val="000000"/>
                </a:solidFill>
                <a:latin typeface="Arial" charset="0"/>
              </a:rPr>
              <a:t>Структура і функції </a:t>
            </a:r>
            <a:r>
              <a:rPr lang="uk-UA" sz="3200" i="0" dirty="0" err="1" smtClean="0">
                <a:solidFill>
                  <a:srgbClr val="000000"/>
                </a:solidFill>
                <a:latin typeface="Arial" charset="0"/>
              </a:rPr>
              <a:t>ди</a:t>
            </a:r>
            <a:r>
              <a:rPr lang="uk-UA" sz="3200" i="0" dirty="0" smtClean="0">
                <a:solidFill>
                  <a:srgbClr val="000000"/>
                </a:solidFill>
                <a:latin typeface="Arial" charset="0"/>
              </a:rPr>
              <a:t>- та </a:t>
            </a:r>
          </a:p>
          <a:p>
            <a:pPr eaLnBrk="1" hangingPunct="1">
              <a:spcBef>
                <a:spcPct val="50000"/>
              </a:spcBef>
            </a:pPr>
            <a:r>
              <a:rPr lang="uk-UA" sz="3200" i="0" dirty="0" smtClean="0">
                <a:solidFill>
                  <a:srgbClr val="000000"/>
                </a:solidFill>
                <a:latin typeface="Arial" charset="0"/>
              </a:rPr>
              <a:t>полісахаридів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24" y="163847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6612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6600CC"/>
                </a:solidFill>
              </a:rPr>
              <a:t>Лектор: доцент кафедри медичної та біоорганічної </a:t>
            </a:r>
            <a:r>
              <a:rPr lang="uk-UA" b="1">
                <a:solidFill>
                  <a:srgbClr val="6600CC"/>
                </a:solidFill>
              </a:rPr>
              <a:t>хімії </a:t>
            </a:r>
            <a:r>
              <a:rPr lang="uk-UA" b="1">
                <a:solidFill>
                  <a:srgbClr val="6600CC"/>
                </a:solidFill>
              </a:rPr>
              <a:t>Макаров В.О.</a:t>
            </a:r>
            <a:endParaRPr lang="uk-UA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6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418"/>
            <a:ext cx="8229600" cy="64807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ДЕКСТРАНИ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ru-RU" sz="1600" b="1" kern="1200" dirty="0" err="1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Декстрани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–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полісахариди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бактеріального</a:t>
            </a:r>
            <a:r>
              <a:rPr lang="ru-RU" sz="1600" kern="1200" dirty="0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походження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Складаються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 -Д-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глюкопіранозних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дуже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розгалужені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Основним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типом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зв`язку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є 1,6-глікозидний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зв'язок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в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місцях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розгалуження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- 1-4 і 1-3-глікозидні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зв’язки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Використовуються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як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замінники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плазми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крові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поліглюкін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реополіглюкін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165011"/>
              </p:ext>
            </p:extLst>
          </p:nvPr>
        </p:nvGraphicFramePr>
        <p:xfrm>
          <a:off x="2687767" y="2150279"/>
          <a:ext cx="6469432" cy="386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2" name="ISIS/Draw Sketch" r:id="rId3" imgW="6546850" imgH="3830320" progId="ISISServer">
                  <p:embed/>
                </p:oleObj>
              </mc:Choice>
              <mc:Fallback>
                <p:oleObj name="ISIS/Draw Sketch" r:id="rId3" imgW="6546850" imgH="3830320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767" y="2150279"/>
                        <a:ext cx="6469432" cy="386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" y="1916832"/>
            <a:ext cx="2541836" cy="254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" y="4458668"/>
            <a:ext cx="2541836" cy="218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238"/>
            <a:ext cx="8229600" cy="648072"/>
          </a:xfrm>
        </p:spPr>
        <p:txBody>
          <a:bodyPr/>
          <a:lstStyle/>
          <a:p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ГетерополІсахаридИ</a:t>
            </a:r>
            <a:endParaRPr lang="ru-RU" sz="6600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9"/>
            <a:ext cx="9036496" cy="4176464"/>
          </a:xfrm>
        </p:spPr>
        <p:txBody>
          <a:bodyPr/>
          <a:lstStyle/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b="1" kern="1200" dirty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ru-RU" sz="2000" b="1" kern="1200" dirty="0" err="1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Гетерополісахариди</a:t>
            </a:r>
            <a:r>
              <a:rPr lang="ru-RU" sz="2000" b="1" kern="1200" dirty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-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високомолекулярні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сполуки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що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складаються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із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різних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моносахаридів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.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Найбільш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важливими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є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полісахариди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сполучної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тканини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шкіра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хрящі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рогівка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стінки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великих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кровоносних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судин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кістки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) -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гіалуронова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 кислота, </a:t>
            </a:r>
            <a:r>
              <a:rPr lang="ru-RU" sz="2000" kern="1200" dirty="0" err="1">
                <a:latin typeface="Arial" charset="0"/>
                <a:cs typeface="Arial" charset="0"/>
                <a:sym typeface="Symbol" pitchFamily="18" charset="2"/>
              </a:rPr>
              <a:t>хондроїтинсульфати</a:t>
            </a:r>
            <a:r>
              <a:rPr lang="ru-RU" sz="2000" kern="1200" dirty="0">
                <a:latin typeface="Arial" charset="0"/>
                <a:cs typeface="Arial" charset="0"/>
                <a:sym typeface="Symbol" pitchFamily="18" charset="2"/>
              </a:rPr>
              <a:t>, гепарин</a:t>
            </a:r>
            <a:r>
              <a:rPr lang="ru-RU" sz="1800" i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i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ru-RU" sz="1800" b="1" i="1" kern="1200" dirty="0" err="1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Гіалуронова</a:t>
            </a:r>
            <a:r>
              <a:rPr lang="ru-RU" sz="1800" b="1" i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 кислота</a:t>
            </a:r>
            <a:r>
              <a:rPr lang="ru-RU" sz="1800" b="1" i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побудована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дисахарідних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сполучених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-1-4-глікозидними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зв’язками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Дисахаридний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фрагмент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складається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із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глюкуронової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кислоти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N-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ацетилглюкозаміну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пов'язаних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-1-3-глікозидним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зв'язком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Склоподібне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тіло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ока, пуповина,</a:t>
            </a:r>
          </a:p>
          <a:p>
            <a:pPr marL="0" lvl="0" indent="0" algn="just" defTabSz="360363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хрящі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суглобова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рідина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ru-RU" sz="1600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67808"/>
              </p:ext>
            </p:extLst>
          </p:nvPr>
        </p:nvGraphicFramePr>
        <p:xfrm>
          <a:off x="4611688" y="2574925"/>
          <a:ext cx="4529137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5" name="ISIS/Draw Sketch" r:id="rId3" imgW="3809880" imgH="2057400" progId="ISISServer">
                  <p:embed/>
                </p:oleObj>
              </mc:Choice>
              <mc:Fallback>
                <p:oleObj name="ISIS/Draw Sketch" r:id="rId3" imgW="3809880" imgH="205740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2574925"/>
                        <a:ext cx="4529137" cy="244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11310" b="12989"/>
          <a:stretch/>
        </p:blipFill>
        <p:spPr bwMode="auto">
          <a:xfrm>
            <a:off x="323528" y="5023159"/>
            <a:ext cx="3923928" cy="14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11603" r="8330" b="8849"/>
          <a:stretch/>
        </p:blipFill>
        <p:spPr bwMode="auto">
          <a:xfrm>
            <a:off x="6444208" y="5023159"/>
            <a:ext cx="1781505" cy="17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ХОНДРОЇТИН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Хондроїтин</a:t>
            </a:r>
            <a:r>
              <a:rPr lang="ru-RU" sz="1800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утворює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сірчанокислі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ефіри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(Хондроїтин-4-сульфат і хондроїтин-6-сульфат),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 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які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є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основними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структурними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компонентами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хрящової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і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кісткової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тканини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За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своєю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структурою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хондроїтин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майже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ідентичний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гіалуроновій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кислоті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.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Єдина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відмінність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полягає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в тому,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що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він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містить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залишки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en-US" sz="1800" kern="1200" dirty="0">
                <a:latin typeface="Arial" charset="0"/>
                <a:cs typeface="Arial" charset="0"/>
                <a:sym typeface="Symbol" pitchFamily="18" charset="2"/>
              </a:rPr>
              <a:t>N-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ацетил-Д-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галактозаміну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Чимало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структурних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компонентів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клітин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представляють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собою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біополімери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: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протеоглікани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гліколіпіди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,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глікопротеїни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764703"/>
            <a:ext cx="3580770" cy="197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4620"/>
            <a:ext cx="2399300" cy="189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92" y="3929186"/>
            <a:ext cx="3600400" cy="204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08255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06"/>
            <a:ext cx="8229600" cy="64807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ГЕПАРИН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830" y="404665"/>
            <a:ext cx="6900086" cy="3672408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800" b="1" i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Гепарин</a:t>
            </a:r>
            <a:r>
              <a:rPr lang="ru-RU" sz="18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міститься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в органах і тканинах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тварин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людини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- в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печінці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легенях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серці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скелетних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м'язах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Антикоагулянт.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Складається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повторюваних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дисахарідних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одиниць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до складу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яких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входять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- 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глюкозамін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сульфатованою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або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ацетильованою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аміногрупою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уронові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кислоти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 - 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глюкуронова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L-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глюкуронова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Усередині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дисахаридного фрагменту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здійснюється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-1-4-глікозидний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зв'язок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а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між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дисахаридними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фрагментами: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-1-4-глікозидний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зв'язок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якщо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фрагмент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закінчується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L-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ідуроновою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-1-4-зв'язок, коли фрагмент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закінчується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глюкуроновою</a:t>
            </a:r>
            <a:r>
              <a:rPr lang="ru-RU" sz="1800" kern="120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кислотою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292481"/>
              </p:ext>
            </p:extLst>
          </p:nvPr>
        </p:nvGraphicFramePr>
        <p:xfrm>
          <a:off x="611560" y="4653136"/>
          <a:ext cx="7686997" cy="20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9" name="ISIS/Draw Sketch" r:id="rId3" imgW="6403340" imgH="1739900" progId="ISISServer">
                  <p:embed/>
                </p:oleObj>
              </mc:Choice>
              <mc:Fallback>
                <p:oleObj name="ISIS/Draw Sketch" r:id="rId3" imgW="6403340" imgH="173990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7686997" cy="2083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38" y="812700"/>
            <a:ext cx="24209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0" b="32608"/>
          <a:stretch/>
        </p:blipFill>
        <p:spPr bwMode="auto">
          <a:xfrm>
            <a:off x="6723039" y="2708920"/>
            <a:ext cx="2420959" cy="10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err="1" smtClean="0"/>
              <a:t>Дисахариди</a:t>
            </a:r>
            <a:r>
              <a:rPr lang="ru-RU" sz="2400" dirty="0"/>
              <a:t>: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/>
              <a:t>В</a:t>
            </a:r>
            <a:r>
              <a:rPr lang="ru-RU" sz="2400" dirty="0" err="1" smtClean="0"/>
              <a:t>іднов</a:t>
            </a:r>
            <a:r>
              <a:rPr lang="uk-UA" sz="2400" dirty="0"/>
              <a:t>н</a:t>
            </a:r>
            <a:r>
              <a:rPr lang="ru-RU" sz="2400" dirty="0"/>
              <a:t>і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 smtClean="0"/>
              <a:t>невідновні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дисахариди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Полісахариди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Гомо- </a:t>
            </a:r>
            <a:r>
              <a:rPr lang="ru-RU" sz="2400" dirty="0"/>
              <a:t>і </a:t>
            </a:r>
            <a:r>
              <a:rPr lang="ru-RU" sz="2400" dirty="0" err="1" smtClean="0"/>
              <a:t>гетерополісахариди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84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ДИСАХАРИДИ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Вуглеводи</a:t>
            </a:r>
            <a:r>
              <a:rPr lang="ru-RU" sz="2000" dirty="0"/>
              <a:t>, </a:t>
            </a:r>
            <a:r>
              <a:rPr lang="ru-RU" sz="2000" dirty="0" err="1"/>
              <a:t>молекули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складаються</a:t>
            </a:r>
            <a:r>
              <a:rPr lang="ru-RU" sz="2000" dirty="0"/>
              <a:t> з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однакових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залишків</a:t>
            </a:r>
            <a:r>
              <a:rPr lang="ru-RU" sz="2000" dirty="0"/>
              <a:t> </a:t>
            </a:r>
            <a:r>
              <a:rPr lang="ru-RU" sz="2000" dirty="0" err="1"/>
              <a:t>моносахаридів</a:t>
            </a:r>
            <a:r>
              <a:rPr lang="ru-RU" sz="2000" dirty="0"/>
              <a:t>, </a:t>
            </a:r>
            <a:r>
              <a:rPr lang="ru-RU" sz="2000" dirty="0" err="1"/>
              <a:t>з'єднаних</a:t>
            </a:r>
            <a:r>
              <a:rPr lang="ru-RU" sz="2000" dirty="0"/>
              <a:t> </a:t>
            </a:r>
            <a:r>
              <a:rPr lang="ru-RU" sz="2000" dirty="0" err="1"/>
              <a:t>глікозидним</a:t>
            </a:r>
            <a:r>
              <a:rPr lang="ru-RU" sz="2000" dirty="0"/>
              <a:t> </a:t>
            </a:r>
            <a:r>
              <a:rPr lang="ru-RU" sz="2000" dirty="0" err="1"/>
              <a:t>зв'язком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Дисахариды – О-</a:t>
            </a:r>
            <a:r>
              <a:rPr lang="ru-RU" sz="2000" dirty="0" err="1"/>
              <a:t>глікозиди</a:t>
            </a:r>
            <a:r>
              <a:rPr lang="ru-RU" sz="2000" dirty="0"/>
              <a:t> (</a:t>
            </a:r>
            <a:r>
              <a:rPr lang="ru-RU" sz="2000" dirty="0" err="1"/>
              <a:t>повні</a:t>
            </a:r>
            <a:r>
              <a:rPr lang="ru-RU" sz="2000" dirty="0"/>
              <a:t> </a:t>
            </a:r>
            <a:r>
              <a:rPr lang="ru-RU" sz="2000" dirty="0" err="1"/>
              <a:t>ацеталі</a:t>
            </a:r>
            <a:r>
              <a:rPr lang="ru-RU" sz="2000" dirty="0"/>
              <a:t>), С</a:t>
            </a:r>
            <a:r>
              <a:rPr lang="ru-RU" sz="2000" baseline="-25000" dirty="0"/>
              <a:t>12</a:t>
            </a:r>
            <a:r>
              <a:rPr lang="ru-RU" sz="2000" dirty="0"/>
              <a:t>Н</a:t>
            </a:r>
            <a:r>
              <a:rPr lang="ru-RU" sz="2000" baseline="-25000" dirty="0"/>
              <a:t>22</a:t>
            </a:r>
            <a:r>
              <a:rPr lang="ru-RU" sz="2000" dirty="0"/>
              <a:t>О</a:t>
            </a:r>
            <a:r>
              <a:rPr lang="ru-RU" sz="2000" baseline="-25000" dirty="0"/>
              <a:t>11</a:t>
            </a:r>
            <a:r>
              <a:rPr lang="ru-RU" sz="2000" dirty="0"/>
              <a:t>.</a:t>
            </a:r>
            <a:endParaRPr lang="ru-RU" sz="2000" baseline="-25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4942" y="170080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ДИСАХАРИДИ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708920"/>
            <a:ext cx="4113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err="1"/>
              <a:t>ВідновНі</a:t>
            </a:r>
            <a:endParaRPr lang="ru-RU" b="1" cap="all" dirty="0"/>
          </a:p>
          <a:p>
            <a:endParaRPr lang="ru-RU" cap="all" dirty="0"/>
          </a:p>
          <a:p>
            <a:pPr algn="just"/>
            <a:r>
              <a:rPr lang="ru-RU" dirty="0" err="1"/>
              <a:t>Глікозидний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утворений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навіацетальної</a:t>
            </a:r>
            <a:r>
              <a:rPr lang="ru-RU" dirty="0"/>
              <a:t> (</a:t>
            </a:r>
            <a:r>
              <a:rPr lang="ru-RU" dirty="0" err="1"/>
              <a:t>глікозидної</a:t>
            </a:r>
            <a:r>
              <a:rPr lang="ru-RU" dirty="0"/>
              <a:t>) ОН-</a:t>
            </a:r>
            <a:r>
              <a:rPr lang="ru-RU" dirty="0" err="1"/>
              <a:t>групи</a:t>
            </a:r>
            <a:r>
              <a:rPr lang="ru-RU" dirty="0"/>
              <a:t> одного моносахариду і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спиртової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моносахариду (</a:t>
            </a:r>
            <a:r>
              <a:rPr lang="ru-RU" dirty="0" err="1"/>
              <a:t>частіше</a:t>
            </a:r>
            <a:r>
              <a:rPr lang="ru-RU" dirty="0"/>
              <a:t> в С-4). У </a:t>
            </a:r>
            <a:r>
              <a:rPr lang="ru-RU" dirty="0" err="1"/>
              <a:t>молекулі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одна 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напівцетальна</a:t>
            </a:r>
            <a:r>
              <a:rPr lang="ru-RU" dirty="0"/>
              <a:t> ОН-</a:t>
            </a:r>
            <a:r>
              <a:rPr lang="ru-RU" dirty="0" err="1"/>
              <a:t>група</a:t>
            </a:r>
            <a:r>
              <a:rPr lang="ru-RU" dirty="0"/>
              <a:t>, тому дисахарид </a:t>
            </a:r>
            <a:r>
              <a:rPr lang="ru-RU" dirty="0" err="1"/>
              <a:t>здатний</a:t>
            </a:r>
            <a:r>
              <a:rPr lang="ru-RU" dirty="0"/>
              <a:t> до ЦИКЛО-ОКСО-</a:t>
            </a:r>
            <a:r>
              <a:rPr lang="ru-RU" dirty="0" err="1"/>
              <a:t>таутомерії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відновлюючі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мутаротацію</a:t>
            </a:r>
            <a:r>
              <a:rPr lang="ru-RU" dirty="0"/>
              <a:t> (мальтоза, лактоза, </a:t>
            </a:r>
            <a:r>
              <a:rPr lang="ru-RU" dirty="0" err="1"/>
              <a:t>целобіоза</a:t>
            </a:r>
            <a:r>
              <a:rPr lang="ru-RU" dirty="0"/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6085" y="2708919"/>
            <a:ext cx="4644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НЕ</a:t>
            </a:r>
            <a:r>
              <a:rPr lang="ru-RU" b="1" cap="all" dirty="0" err="1"/>
              <a:t>ВідновНі</a:t>
            </a:r>
            <a:endParaRPr lang="ru-RU" b="1" cap="all" dirty="0"/>
          </a:p>
          <a:p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 err="1"/>
              <a:t>Глікозидний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напівацетальних</a:t>
            </a:r>
            <a:r>
              <a:rPr lang="ru-RU" dirty="0"/>
              <a:t> ОН-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моносахаридів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дисахариди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напівацетального</a:t>
            </a:r>
            <a:r>
              <a:rPr lang="ru-RU" dirty="0"/>
              <a:t> </a:t>
            </a:r>
            <a:r>
              <a:rPr lang="ru-RU" dirty="0" err="1"/>
              <a:t>гідроксилу</a:t>
            </a:r>
            <a:r>
              <a:rPr lang="ru-RU" dirty="0"/>
              <a:t>, тому в </a:t>
            </a:r>
            <a:r>
              <a:rPr lang="ru-RU" dirty="0" err="1"/>
              <a:t>розчинах</a:t>
            </a:r>
            <a:r>
              <a:rPr lang="ru-RU" dirty="0"/>
              <a:t> вони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циклічній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не </a:t>
            </a:r>
            <a:r>
              <a:rPr lang="ru-RU" dirty="0" err="1"/>
              <a:t>мутаротують</a:t>
            </a:r>
            <a:r>
              <a:rPr lang="ru-RU" dirty="0"/>
              <a:t> і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відновлюючих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не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за </a:t>
            </a:r>
            <a:r>
              <a:rPr lang="ru-RU" dirty="0" err="1"/>
              <a:t>альдегідною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і </a:t>
            </a:r>
            <a:r>
              <a:rPr lang="ru-RU" dirty="0" err="1"/>
              <a:t>глікозидним</a:t>
            </a:r>
            <a:r>
              <a:rPr lang="ru-RU" dirty="0"/>
              <a:t> </a:t>
            </a:r>
            <a:r>
              <a:rPr lang="ru-RU" dirty="0" err="1"/>
              <a:t>гідроксилом</a:t>
            </a:r>
            <a:r>
              <a:rPr lang="ru-RU" dirty="0"/>
              <a:t>.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утворювати</a:t>
            </a:r>
            <a:r>
              <a:rPr lang="ru-RU" dirty="0"/>
              <a:t> </a:t>
            </a:r>
            <a:r>
              <a:rPr lang="ru-RU" dirty="0" err="1"/>
              <a:t>етери</a:t>
            </a:r>
            <a:r>
              <a:rPr lang="ru-RU" dirty="0"/>
              <a:t> і </a:t>
            </a:r>
            <a:r>
              <a:rPr lang="ru-RU" dirty="0" err="1"/>
              <a:t>естери</a:t>
            </a:r>
            <a:r>
              <a:rPr lang="ru-RU" dirty="0"/>
              <a:t> (сахароза).</a:t>
            </a:r>
          </a:p>
        </p:txBody>
      </p:sp>
    </p:spTree>
    <p:extLst>
      <p:ext uri="{BB962C8B-B14F-4D97-AF65-F5344CB8AC3E}">
        <p14:creationId xmlns:p14="http://schemas.microsoft.com/office/powerpoint/2010/main" val="34794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43" y="8400"/>
            <a:ext cx="8229600" cy="1143000"/>
          </a:xfrm>
        </p:spPr>
        <p:txBody>
          <a:bodyPr/>
          <a:lstStyle/>
          <a:p>
            <a:r>
              <a:rPr lang="ru-RU" sz="3200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3200" b="1" cap="all" dirty="0" err="1">
                <a:solidFill>
                  <a:srgbClr val="FF0000"/>
                </a:solidFill>
              </a:rPr>
              <a:t>ВідновНі</a:t>
            </a:r>
            <a:r>
              <a:rPr lang="ru-RU" sz="3200" b="1" cap="all" dirty="0"/>
              <a:t/>
            </a:r>
            <a:br>
              <a:rPr lang="ru-RU" sz="3200" b="1" cap="all" dirty="0"/>
            </a:br>
            <a:endParaRPr lang="ru-RU" sz="3200" cap="all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78759"/>
              </p:ext>
            </p:extLst>
          </p:nvPr>
        </p:nvGraphicFramePr>
        <p:xfrm>
          <a:off x="1087438" y="803275"/>
          <a:ext cx="6010275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3" name="ISIS/Draw Sketch" r:id="rId3" imgW="6248160" imgH="1962000" progId="ISISServer">
                  <p:embed/>
                </p:oleObj>
              </mc:Choice>
              <mc:Fallback>
                <p:oleObj name="ISIS/Draw Sketch" r:id="rId3" imgW="6248160" imgH="1962000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803275"/>
                        <a:ext cx="6010275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790" y="476672"/>
            <a:ext cx="77217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ea typeface="+mj-ea"/>
                <a:sym typeface="Symbol" pitchFamily="18" charset="2"/>
              </a:rPr>
              <a:t>Мальтоза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 (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солодовий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цукор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) – основной продукт 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розщеплення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+mj-ea"/>
                <a:sym typeface="Symbol" pitchFamily="18" charset="2"/>
              </a:rPr>
              <a:t>крохмалю</a:t>
            </a:r>
            <a: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  <a:t>:</a:t>
            </a:r>
            <a:br>
              <a:rPr lang="ru-RU" sz="1600" b="1" dirty="0">
                <a:solidFill>
                  <a:srgbClr val="000000"/>
                </a:solidFill>
                <a:ea typeface="+mj-ea"/>
                <a:sym typeface="Symbol" pitchFamily="18" charset="2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9174" y="2704827"/>
            <a:ext cx="527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- Д-</a:t>
            </a:r>
            <a:r>
              <a:rPr lang="ru-RU" sz="1600" dirty="0" err="1">
                <a:solidFill>
                  <a:srgbClr val="990000"/>
                </a:solidFill>
                <a:sym typeface="Symbol" pitchFamily="18" charset="2"/>
              </a:rPr>
              <a:t>глюкопіран</a:t>
            </a:r>
            <a:r>
              <a:rPr lang="ru-RU" b="1" dirty="0" err="1">
                <a:solidFill>
                  <a:srgbClr val="000099"/>
                </a:solidFill>
                <a:sym typeface="Symbol" pitchFamily="18" charset="2"/>
              </a:rPr>
              <a:t>озил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-(14)- - Д-</a:t>
            </a:r>
            <a:r>
              <a:rPr lang="ru-RU" sz="1600" dirty="0" err="1">
                <a:solidFill>
                  <a:srgbClr val="990000"/>
                </a:solidFill>
                <a:sym typeface="Symbol" pitchFamily="18" charset="2"/>
              </a:rPr>
              <a:t>глюкопіран</a:t>
            </a:r>
            <a:r>
              <a:rPr lang="ru-RU" b="1" dirty="0" err="1">
                <a:solidFill>
                  <a:srgbClr val="000099"/>
                </a:solidFill>
                <a:sym typeface="Symbol" pitchFamily="18" charset="2"/>
              </a:rPr>
              <a:t>оза</a:t>
            </a:r>
            <a:r>
              <a:rPr lang="ru-RU" b="1" dirty="0">
                <a:solidFill>
                  <a:srgbClr val="000099"/>
                </a:solidFill>
                <a:sym typeface="Symbol" pitchFamily="18" charset="2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1337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-Д-глюкоза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92457" y="2388679"/>
            <a:ext cx="1337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-Д-глюкоза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4" y="298620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600" b="1" dirty="0">
                <a:solidFill>
                  <a:srgbClr val="000099"/>
                </a:solidFill>
              </a:rPr>
              <a:t>Лактоза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молочний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цукор</a:t>
            </a:r>
            <a:r>
              <a:rPr lang="ru-RU" sz="1600" dirty="0">
                <a:solidFill>
                  <a:srgbClr val="000000"/>
                </a:solidFill>
              </a:rPr>
              <a:t>) </a:t>
            </a:r>
            <a:r>
              <a:rPr lang="ru-RU" sz="1600" dirty="0" err="1">
                <a:solidFill>
                  <a:srgbClr val="000000"/>
                </a:solidFill>
              </a:rPr>
              <a:t>міститься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молоці</a:t>
            </a:r>
            <a:r>
              <a:rPr lang="ru-RU" sz="1600" dirty="0">
                <a:solidFill>
                  <a:srgbClr val="000000"/>
                </a:solidFill>
              </a:rPr>
              <a:t>: </a:t>
            </a:r>
            <a:r>
              <a:rPr lang="ru-RU" sz="1600" dirty="0" err="1">
                <a:solidFill>
                  <a:srgbClr val="000000"/>
                </a:solidFill>
              </a:rPr>
              <a:t>складається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із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залишків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el-GR" sz="1600" dirty="0">
                <a:sym typeface="Symbol" pitchFamily="18" charset="2"/>
              </a:rPr>
              <a:t>α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-Д-</a:t>
            </a:r>
            <a:r>
              <a:rPr lang="ru-RU" sz="1600" dirty="0" err="1">
                <a:solidFill>
                  <a:srgbClr val="000000"/>
                </a:solidFill>
              </a:rPr>
              <a:t>галактопіранози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el-GR" sz="1600" dirty="0">
                <a:solidFill>
                  <a:srgbClr val="000000"/>
                </a:solidFill>
              </a:rPr>
              <a:t>β</a:t>
            </a:r>
            <a:r>
              <a:rPr lang="ru-RU" sz="1600" dirty="0">
                <a:solidFill>
                  <a:srgbClr val="000000"/>
                </a:solidFill>
              </a:rPr>
              <a:t>-Д-</a:t>
            </a:r>
            <a:r>
              <a:rPr lang="ru-RU" sz="1600" dirty="0" err="1">
                <a:solidFill>
                  <a:srgbClr val="000000"/>
                </a:solidFill>
              </a:rPr>
              <a:t>глюкопіранози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</a:p>
          <a:p>
            <a:pPr lvl="0" algn="just"/>
            <a:r>
              <a:rPr lang="ru-RU" sz="1600" dirty="0" err="1">
                <a:solidFill>
                  <a:srgbClr val="000000"/>
                </a:solidFill>
              </a:rPr>
              <a:t>Відновні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дисахариди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ru-RU" sz="1600" dirty="0" err="1">
                <a:solidFill>
                  <a:srgbClr val="000000"/>
                </a:solidFill>
              </a:rPr>
              <a:t>здатні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завдяки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наявності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агліконі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ru-RU" sz="1600" dirty="0" err="1">
                <a:solidFill>
                  <a:srgbClr val="000000"/>
                </a:solidFill>
              </a:rPr>
              <a:t>вільного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напівацетального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гідроксилу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ru-RU" sz="1600" dirty="0">
                <a:solidFill>
                  <a:srgbClr val="000000"/>
                </a:solidFill>
              </a:rPr>
              <a:t>до </a:t>
            </a:r>
            <a:r>
              <a:rPr lang="ru-RU" sz="1600" dirty="0" err="1">
                <a:solidFill>
                  <a:srgbClr val="000000"/>
                </a:solidFill>
              </a:rPr>
              <a:t>таутомерних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перетворень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  <a:endParaRPr lang="ru-RU" sz="1600" dirty="0">
              <a:solidFill>
                <a:srgbClr val="99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889052"/>
              </p:ext>
            </p:extLst>
          </p:nvPr>
        </p:nvGraphicFramePr>
        <p:xfrm>
          <a:off x="5719763" y="3284538"/>
          <a:ext cx="32321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4" name="ISIS/Draw Sketch" r:id="rId5" imgW="3590640" imgH="2628720" progId="ISISServer">
                  <p:embed/>
                </p:oleObj>
              </mc:Choice>
              <mc:Fallback>
                <p:oleObj name="ISIS/Draw Sketch" r:id="rId5" imgW="3590640" imgH="262872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284538"/>
                        <a:ext cx="32321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82339"/>
              </p:ext>
            </p:extLst>
          </p:nvPr>
        </p:nvGraphicFramePr>
        <p:xfrm>
          <a:off x="211559" y="4802088"/>
          <a:ext cx="579755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5" name="ISIS/Draw Sketch" r:id="rId7" imgW="6391898" imgH="1687634" progId="ISISServer">
                  <p:embed/>
                </p:oleObj>
              </mc:Choice>
              <mc:Fallback>
                <p:oleObj name="ISIS/Draw Sketch" r:id="rId7" imgW="6391898" imgH="1687634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59" y="4802088"/>
                        <a:ext cx="579755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46979" y="6268069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err="1">
                <a:solidFill>
                  <a:srgbClr val="000000"/>
                </a:solidFill>
              </a:rPr>
              <a:t>відкрита</a:t>
            </a:r>
            <a:r>
              <a:rPr lang="ru-RU" sz="1400" dirty="0">
                <a:solidFill>
                  <a:srgbClr val="000000"/>
                </a:solidFill>
              </a:rPr>
              <a:t> (</a:t>
            </a:r>
            <a:r>
              <a:rPr lang="ru-RU" sz="1400" dirty="0" err="1">
                <a:solidFill>
                  <a:srgbClr val="000000"/>
                </a:solidFill>
              </a:rPr>
              <a:t>альдегідна</a:t>
            </a:r>
            <a:r>
              <a:rPr lang="ru-RU" sz="1400" dirty="0">
                <a:solidFill>
                  <a:srgbClr val="000000"/>
                </a:solidFill>
              </a:rPr>
              <a:t>)                          (</a:t>
            </a:r>
            <a:r>
              <a:rPr lang="ru-RU" sz="1400" dirty="0" err="1">
                <a:solidFill>
                  <a:srgbClr val="000000"/>
                </a:solidFill>
              </a:rPr>
              <a:t>циклічна</a:t>
            </a:r>
            <a:r>
              <a:rPr lang="ru-RU" sz="1400" dirty="0">
                <a:solidFill>
                  <a:srgbClr val="000000"/>
                </a:solidFill>
              </a:rPr>
              <a:t>) </a:t>
            </a:r>
            <a:r>
              <a:rPr lang="ru-RU" sz="1400" dirty="0" err="1">
                <a:solidFill>
                  <a:srgbClr val="000000"/>
                </a:solidFill>
              </a:rPr>
              <a:t>форми</a:t>
            </a:r>
            <a:r>
              <a:rPr lang="ru-RU" sz="1400" dirty="0">
                <a:solidFill>
                  <a:srgbClr val="000000"/>
                </a:solidFill>
              </a:rPr>
              <a:t>           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99"/>
                </a:solidFill>
                <a:sym typeface="Symbol" pitchFamily="18" charset="2"/>
              </a:rPr>
              <a:t></a:t>
            </a:r>
            <a:r>
              <a:rPr lang="ru-RU" sz="1400" dirty="0">
                <a:solidFill>
                  <a:srgbClr val="000099"/>
                </a:solidFill>
              </a:rPr>
              <a:t>-мальтоза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004" y="2637059"/>
            <a:ext cx="194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</a:t>
            </a:r>
            <a:r>
              <a:rPr lang="ru-RU" sz="1600" dirty="0" err="1">
                <a:latin typeface="Arial"/>
                <a:cs typeface="Arial"/>
              </a:rPr>
              <a:t>глюкопіраноза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0825" y="2647652"/>
            <a:ext cx="194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/>
                <a:cs typeface="Arial"/>
              </a:rPr>
              <a:t>α</a:t>
            </a:r>
            <a:r>
              <a:rPr lang="ru-RU" sz="1600" dirty="0">
                <a:latin typeface="Arial"/>
                <a:cs typeface="Arial"/>
              </a:rPr>
              <a:t>-Д-</a:t>
            </a:r>
            <a:r>
              <a:rPr lang="ru-RU" sz="1600" dirty="0" err="1">
                <a:latin typeface="Arial"/>
                <a:cs typeface="Arial"/>
              </a:rPr>
              <a:t>глюкопіраноза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00604" y="2388679"/>
            <a:ext cx="26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latin typeface="Times New Roman"/>
                <a:cs typeface="Times New Roman"/>
              </a:rPr>
              <a:t>→4 г</a:t>
            </a:r>
            <a:r>
              <a:rPr lang="uk-UA" dirty="0" err="1" smtClean="0">
                <a:latin typeface="Times New Roman"/>
                <a:cs typeface="Times New Roman"/>
              </a:rPr>
              <a:t>лікозидний</a:t>
            </a:r>
            <a:r>
              <a:rPr lang="uk-UA" dirty="0" smtClean="0">
                <a:latin typeface="Times New Roman"/>
                <a:cs typeface="Times New Roman"/>
              </a:rPr>
              <a:t> зв’язок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40511" y="2069270"/>
            <a:ext cx="13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uk-UA" dirty="0" smtClean="0">
                <a:latin typeface="Times New Roman"/>
                <a:cs typeface="Times New Roman"/>
              </a:rPr>
              <a:t>- мальтоза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2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989"/>
            <a:ext cx="8229600" cy="562074"/>
          </a:xfrm>
        </p:spPr>
        <p:txBody>
          <a:bodyPr/>
          <a:lstStyle/>
          <a:p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НЕ</a:t>
            </a:r>
            <a:r>
              <a:rPr lang="ru-RU" sz="3200" b="1" cap="all" dirty="0" err="1">
                <a:solidFill>
                  <a:srgbClr val="FF0000"/>
                </a:solidFill>
              </a:rPr>
              <a:t>ВідновНі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br>
              <a:rPr lang="ru-RU" sz="3200" b="1" kern="1200" cap="all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2000" b="1" kern="1200" dirty="0">
                <a:solidFill>
                  <a:srgbClr val="000099"/>
                </a:solidFill>
                <a:latin typeface="Arial" charset="0"/>
                <a:cs typeface="Arial" charset="0"/>
                <a:sym typeface="Symbol" pitchFamily="18" charset="2"/>
              </a:rPr>
              <a:t>	Сахароза</a:t>
            </a:r>
            <a:r>
              <a:rPr lang="ru-RU" sz="20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20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буряковий</a:t>
            </a:r>
            <a:r>
              <a:rPr lang="ru-RU" sz="20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b="1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цукор</a:t>
            </a:r>
            <a:r>
              <a:rPr lang="ru-RU" sz="2000" b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):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складається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із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глюкопіранози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(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глюкози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 и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фруктофуранози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-Д-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фруктози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),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сполучених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1-2-глікозидним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зв'язком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Сахароза не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здібна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до цикло-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оксо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таутомерії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!!!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Сахароза                       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Д-глюкоза+Д-фруктоза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інвертний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цукор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Інверсія</a:t>
            </a: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l-GR" sz="2000" kern="1200" dirty="0">
                <a:solidFill>
                  <a:srgbClr val="000000"/>
                </a:solidFill>
              </a:rPr>
              <a:t>[</a:t>
            </a:r>
            <a:r>
              <a:rPr lang="el-GR" sz="2000" kern="120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ru-RU" sz="2000" kern="1200" baseline="-25000" dirty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lang="ru-RU" sz="2000" kern="1200" baseline="300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r>
              <a:rPr lang="ru-RU" sz="2000" kern="1200" dirty="0">
                <a:solidFill>
                  <a:srgbClr val="000000"/>
                </a:solidFill>
                <a:latin typeface="Arial"/>
                <a:cs typeface="Arial"/>
              </a:rPr>
              <a:t>=+66,5</a:t>
            </a:r>
            <a:r>
              <a:rPr lang="ru-RU" sz="2000" kern="1200" dirty="0">
                <a:solidFill>
                  <a:srgbClr val="000000"/>
                </a:solidFill>
                <a:latin typeface="Times New Roman"/>
                <a:cs typeface="Times New Roman"/>
              </a:rPr>
              <a:t>°</a:t>
            </a:r>
            <a:r>
              <a:rPr lang="ru-RU" sz="2000" kern="1200" dirty="0">
                <a:solidFill>
                  <a:srgbClr val="000000"/>
                </a:solidFill>
                <a:latin typeface="Arial"/>
                <a:cs typeface="Arial"/>
              </a:rPr>
              <a:t>] →</a:t>
            </a:r>
            <a:r>
              <a:rPr lang="el-GR" sz="2000" kern="1200" dirty="0">
                <a:solidFill>
                  <a:srgbClr val="000000"/>
                </a:solidFill>
              </a:rPr>
              <a:t> [α</a:t>
            </a:r>
            <a:r>
              <a:rPr lang="ru-RU" sz="2000" kern="1200" baseline="-25000" dirty="0">
                <a:solidFill>
                  <a:srgbClr val="000000"/>
                </a:solidFill>
              </a:rPr>
              <a:t>0</a:t>
            </a:r>
            <a:r>
              <a:rPr lang="ru-RU" sz="2000" kern="1200" baseline="30000" dirty="0">
                <a:solidFill>
                  <a:srgbClr val="000000"/>
                </a:solidFill>
              </a:rPr>
              <a:t>20</a:t>
            </a:r>
            <a:r>
              <a:rPr lang="ru-RU" sz="2000" kern="1200" dirty="0">
                <a:solidFill>
                  <a:srgbClr val="000000"/>
                </a:solidFill>
              </a:rPr>
              <a:t>=-39,5</a:t>
            </a:r>
            <a:r>
              <a:rPr lang="ru-RU" sz="2000" kern="1200" dirty="0">
                <a:solidFill>
                  <a:srgbClr val="000000"/>
                </a:solidFill>
                <a:latin typeface="Times New Roman"/>
                <a:cs typeface="Times New Roman"/>
              </a:rPr>
              <a:t>°</a:t>
            </a:r>
            <a:r>
              <a:rPr lang="ru-RU" sz="2000" kern="1200" dirty="0">
                <a:solidFill>
                  <a:srgbClr val="000000"/>
                </a:solidFill>
              </a:rPr>
              <a:t>] </a:t>
            </a:r>
            <a:endParaRPr lang="ru-RU" sz="2000" dirty="0"/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395752"/>
              </p:ext>
            </p:extLst>
          </p:nvPr>
        </p:nvGraphicFramePr>
        <p:xfrm>
          <a:off x="7008184" y="2347628"/>
          <a:ext cx="2137425" cy="324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5" name="ISIS/Draw Sketch" r:id="rId3" imgW="2314800" imgH="4169880" progId="ISISServer">
                  <p:embed/>
                </p:oleObj>
              </mc:Choice>
              <mc:Fallback>
                <p:oleObj name="ISIS/Draw Sketch" r:id="rId3" imgW="2314800" imgH="41698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184" y="2347628"/>
                        <a:ext cx="2137425" cy="324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>
            <a:off x="1248690" y="2174505"/>
            <a:ext cx="15951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266024" y="1851340"/>
            <a:ext cx="164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мін</a:t>
            </a:r>
            <a:r>
              <a:rPr lang="ru-RU" dirty="0"/>
              <a:t>. к-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t</a:t>
            </a:r>
          </a:p>
          <a:p>
            <a:r>
              <a:rPr lang="ru-RU" dirty="0" err="1"/>
              <a:t>гідроліз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5892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400" b="1" dirty="0">
                <a:solidFill>
                  <a:srgbClr val="990000"/>
                </a:solidFill>
              </a:rPr>
              <a:t>-Д-</a:t>
            </a:r>
            <a:r>
              <a:rPr lang="ru-RU" sz="1400" b="1" dirty="0" err="1">
                <a:solidFill>
                  <a:srgbClr val="990000"/>
                </a:solidFill>
              </a:rPr>
              <a:t>глюкопіран</a:t>
            </a:r>
            <a:r>
              <a:rPr lang="ru-RU" sz="1600" b="1" dirty="0" err="1">
                <a:solidFill>
                  <a:srgbClr val="000099"/>
                </a:solidFill>
              </a:rPr>
              <a:t>озил</a:t>
            </a:r>
            <a:r>
              <a:rPr lang="ru-RU" sz="1400" b="1" dirty="0">
                <a:solidFill>
                  <a:srgbClr val="990000"/>
                </a:solidFill>
              </a:rPr>
              <a:t>- (1</a:t>
            </a:r>
            <a:r>
              <a:rPr lang="ru-RU" sz="1400" b="1" dirty="0">
                <a:solidFill>
                  <a:srgbClr val="990000"/>
                </a:solidFill>
                <a:sym typeface="Symbol" pitchFamily="18" charset="2"/>
              </a:rPr>
              <a:t>2)- </a:t>
            </a:r>
            <a:r>
              <a:rPr lang="ru-RU" sz="1400" b="1" dirty="0">
                <a:solidFill>
                  <a:srgbClr val="990000"/>
                </a:solidFill>
              </a:rPr>
              <a:t>-Д-</a:t>
            </a:r>
            <a:r>
              <a:rPr lang="ru-RU" sz="1400" b="1" dirty="0" err="1">
                <a:solidFill>
                  <a:srgbClr val="990000"/>
                </a:solidFill>
              </a:rPr>
              <a:t>фруктофуран</a:t>
            </a:r>
            <a:r>
              <a:rPr lang="ru-RU" sz="1600" b="1" dirty="0" err="1">
                <a:solidFill>
                  <a:srgbClr val="000099"/>
                </a:solidFill>
              </a:rPr>
              <a:t>озид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0" y="3711969"/>
            <a:ext cx="3886572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58" y="3210444"/>
            <a:ext cx="2634865" cy="19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58644" y="6174015"/>
            <a:ext cx="5143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err="1"/>
              <a:t>напівацетальні</a:t>
            </a:r>
            <a:r>
              <a:rPr lang="ru-RU" dirty="0"/>
              <a:t>  –ОН </a:t>
            </a:r>
            <a:r>
              <a:rPr lang="ru-RU" dirty="0" err="1"/>
              <a:t>обох</a:t>
            </a:r>
            <a:r>
              <a:rPr lang="ru-RU" dirty="0"/>
              <a:t> молекул</a:t>
            </a:r>
          </a:p>
          <a:p>
            <a:pPr algn="l"/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утворенні</a:t>
            </a:r>
            <a:r>
              <a:rPr lang="ru-RU" dirty="0"/>
              <a:t> </a:t>
            </a:r>
            <a:r>
              <a:rPr lang="ru-RU" dirty="0" err="1"/>
              <a:t>глікозидного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2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САХАРОЗА І КАРІЕС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26" y="-7001"/>
            <a:ext cx="31467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4642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1 мл </a:t>
            </a:r>
            <a:r>
              <a:rPr lang="ru-RU" sz="2400" dirty="0" err="1"/>
              <a:t>слини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100 млн. </a:t>
            </a:r>
            <a:r>
              <a:rPr lang="ru-RU" sz="2400" dirty="0" err="1"/>
              <a:t>бактерій</a:t>
            </a:r>
            <a:r>
              <a:rPr lang="ru-RU" sz="2400" dirty="0"/>
              <a:t>.! </a:t>
            </a:r>
            <a:r>
              <a:rPr lang="en-US" sz="2400" dirty="0"/>
              <a:t>Streptococcus </a:t>
            </a:r>
            <a:r>
              <a:rPr lang="en-US" sz="2400" dirty="0" err="1"/>
              <a:t>mutans</a:t>
            </a:r>
            <a:r>
              <a:rPr lang="en-US" sz="2400" dirty="0">
                <a:latin typeface="Arial"/>
                <a:cs typeface="Arial"/>
              </a:rPr>
              <a:t>→</a:t>
            </a:r>
            <a:r>
              <a:rPr lang="ru-RU" sz="2400" dirty="0" err="1">
                <a:latin typeface="Arial"/>
                <a:cs typeface="Arial"/>
              </a:rPr>
              <a:t>каріес</a:t>
            </a:r>
            <a:r>
              <a:rPr lang="ru-RU" sz="2400" dirty="0"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r>
              <a:rPr lang="ru-RU" sz="2400" dirty="0">
                <a:latin typeface="Arial"/>
                <a:cs typeface="Arial"/>
              </a:rPr>
              <a:t>На </a:t>
            </a:r>
            <a:r>
              <a:rPr lang="ru-RU" sz="2400" dirty="0" err="1">
                <a:latin typeface="Arial"/>
                <a:cs typeface="Arial"/>
              </a:rPr>
              <a:t>поверхні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err="1">
                <a:latin typeface="Arial"/>
                <a:cs typeface="Arial"/>
              </a:rPr>
              <a:t>цих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err="1">
                <a:latin typeface="Arial"/>
                <a:cs typeface="Arial"/>
              </a:rPr>
              <a:t>бактерій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err="1">
                <a:latin typeface="Arial"/>
                <a:cs typeface="Arial"/>
              </a:rPr>
              <a:t>утворюється</a:t>
            </a:r>
            <a:r>
              <a:rPr lang="ru-RU" sz="2400" dirty="0">
                <a:latin typeface="Arial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ru-RU" sz="2400" dirty="0">
                <a:latin typeface="Arial"/>
                <a:cs typeface="Arial"/>
              </a:rPr>
              <a:t>Ф </a:t>
            </a:r>
            <a:r>
              <a:rPr lang="ru-RU" sz="2400" dirty="0" err="1">
                <a:latin typeface="Arial"/>
                <a:cs typeface="Arial"/>
              </a:rPr>
              <a:t>глюкозилтрансфераза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>
            <a:off x="2339752" y="3151600"/>
            <a:ext cx="72008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5222630" y="3140968"/>
            <a:ext cx="86409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75051" y="3573639"/>
            <a:ext cx="258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Розщеплює</a:t>
            </a:r>
            <a:r>
              <a:rPr lang="ru-RU" dirty="0"/>
              <a:t> сахарозу </a:t>
            </a:r>
          </a:p>
          <a:p>
            <a:r>
              <a:rPr lang="ru-RU" dirty="0"/>
              <a:t>на глюкозу + фруктозу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38" y="3583648"/>
            <a:ext cx="5175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Синтез декстрану </a:t>
            </a:r>
          </a:p>
          <a:p>
            <a:r>
              <a:rPr lang="ru-RU" dirty="0"/>
              <a:t>(структурна од. </a:t>
            </a:r>
            <a:r>
              <a:rPr lang="el-GR" dirty="0">
                <a:latin typeface="Arial"/>
                <a:cs typeface="Arial"/>
              </a:rPr>
              <a:t>β</a:t>
            </a:r>
            <a:r>
              <a:rPr lang="ru-RU" dirty="0">
                <a:latin typeface="Arial"/>
                <a:cs typeface="Arial"/>
              </a:rPr>
              <a:t>-Д-</a:t>
            </a:r>
            <a:r>
              <a:rPr lang="ru-RU" dirty="0" err="1">
                <a:latin typeface="Arial"/>
                <a:cs typeface="Arial"/>
              </a:rPr>
              <a:t>глюкопіраноза</a:t>
            </a:r>
            <a:r>
              <a:rPr lang="ru-RU" dirty="0">
                <a:latin typeface="Arial"/>
                <a:cs typeface="Arial"/>
              </a:rPr>
              <a:t>)</a:t>
            </a:r>
          </a:p>
          <a:p>
            <a:r>
              <a:rPr lang="ru-RU" dirty="0" err="1">
                <a:latin typeface="Arial"/>
                <a:cs typeface="Arial"/>
              </a:rPr>
              <a:t>Зубний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наліт</a:t>
            </a:r>
            <a:r>
              <a:rPr lang="ru-RU" dirty="0">
                <a:latin typeface="Arial"/>
                <a:cs typeface="Arial"/>
              </a:rPr>
              <a:t> на 10% </a:t>
            </a:r>
            <a:r>
              <a:rPr lang="ru-RU" dirty="0" err="1">
                <a:latin typeface="Arial"/>
                <a:cs typeface="Arial"/>
              </a:rPr>
              <a:t>складається</a:t>
            </a:r>
            <a:r>
              <a:rPr lang="ru-RU" dirty="0">
                <a:latin typeface="Arial"/>
                <a:cs typeface="Arial"/>
              </a:rPr>
              <a:t> з декстрану,</a:t>
            </a:r>
          </a:p>
          <a:p>
            <a:r>
              <a:rPr lang="ru-RU" dirty="0" err="1">
                <a:latin typeface="Arial"/>
                <a:cs typeface="Arial"/>
              </a:rPr>
              <a:t>який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зв’язує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емаль</a:t>
            </a:r>
            <a:r>
              <a:rPr lang="ru-RU" dirty="0">
                <a:latin typeface="Arial"/>
                <a:cs typeface="Arial"/>
              </a:rPr>
              <a:t> зуба і </a:t>
            </a:r>
            <a:r>
              <a:rPr lang="ru-RU" dirty="0" err="1">
                <a:latin typeface="Arial"/>
                <a:cs typeface="Arial"/>
              </a:rPr>
              <a:t>бактерії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979712" y="4219970"/>
            <a:ext cx="0" cy="1081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1979712" y="5301208"/>
            <a:ext cx="42389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242847" y="4900086"/>
            <a:ext cx="37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гліколіз</a:t>
            </a:r>
            <a:r>
              <a:rPr lang="ru-RU" dirty="0"/>
              <a:t> и </a:t>
            </a:r>
            <a:r>
              <a:rPr lang="ru-RU" dirty="0" err="1"/>
              <a:t>молочнокисле</a:t>
            </a:r>
            <a:r>
              <a:rPr lang="ru-RU" dirty="0"/>
              <a:t> </a:t>
            </a:r>
            <a:r>
              <a:rPr lang="ru-RU" dirty="0" err="1"/>
              <a:t>бродіння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09744" y="4891941"/>
            <a:ext cx="3034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268288" algn="l"/>
              </a:tabLst>
            </a:pPr>
            <a:r>
              <a:rPr lang="ru-RU" dirty="0"/>
              <a:t>	</a:t>
            </a:r>
            <a:r>
              <a:rPr lang="ru-RU" dirty="0" err="1"/>
              <a:t>Молочна</a:t>
            </a:r>
            <a:r>
              <a:rPr lang="ru-RU" dirty="0"/>
              <a:t> кислота,</a:t>
            </a:r>
          </a:p>
          <a:p>
            <a:pPr algn="l"/>
            <a:r>
              <a:rPr lang="ru-RU" dirty="0"/>
              <a:t>↑ </a:t>
            </a:r>
            <a:r>
              <a:rPr lang="ru-RU" dirty="0" err="1"/>
              <a:t>кислотність</a:t>
            </a:r>
            <a:r>
              <a:rPr lang="ru-RU" dirty="0"/>
              <a:t>  в </a:t>
            </a:r>
            <a:r>
              <a:rPr lang="ru-RU" dirty="0" err="1"/>
              <a:t>порожнині</a:t>
            </a:r>
            <a:endParaRPr lang="ru-RU" dirty="0"/>
          </a:p>
          <a:p>
            <a:pPr algn="l"/>
            <a:r>
              <a:rPr lang="ru-RU" dirty="0"/>
              <a:t>рота, </a:t>
            </a:r>
            <a:r>
              <a:rPr lang="ru-RU" dirty="0" err="1"/>
              <a:t>сприяє</a:t>
            </a:r>
            <a:endParaRPr lang="ru-RU" dirty="0"/>
          </a:p>
          <a:p>
            <a:pPr algn="l"/>
            <a:r>
              <a:rPr lang="ru-RU" dirty="0" err="1"/>
              <a:t>розчиненню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endParaRPr lang="ru-RU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58" y="5316362"/>
            <a:ext cx="2224700" cy="156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854" y="71462"/>
            <a:ext cx="7776864" cy="84407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ПОЛІСАХАРИДИ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3530"/>
            <a:ext cx="8874916" cy="852373"/>
          </a:xfrm>
        </p:spPr>
        <p:txBody>
          <a:bodyPr/>
          <a:lstStyle/>
          <a:p>
            <a:pPr marL="0" lvl="0" indent="0" algn="just">
              <a:buNone/>
              <a:tabLst>
                <a:tab pos="360363" algn="l"/>
              </a:tabLst>
            </a:pPr>
            <a:r>
              <a:rPr lang="ru-RU" sz="2000" dirty="0"/>
              <a:t>	</a:t>
            </a:r>
            <a:r>
              <a:rPr lang="ru-RU" sz="2000" dirty="0" err="1"/>
              <a:t>Сполуки</a:t>
            </a:r>
            <a:r>
              <a:rPr lang="ru-RU" sz="2000" dirty="0"/>
              <a:t>, </a:t>
            </a:r>
            <a:r>
              <a:rPr lang="ru-RU" sz="2000" dirty="0" err="1"/>
              <a:t>молекули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10 </a:t>
            </a:r>
            <a:r>
              <a:rPr lang="ru-RU" sz="2000" dirty="0" err="1"/>
              <a:t>моносахаридів</a:t>
            </a:r>
            <a:r>
              <a:rPr lang="ru-RU" sz="2000" dirty="0"/>
              <a:t>, </a:t>
            </a:r>
            <a:r>
              <a:rPr lang="ru-RU" sz="2000" dirty="0" err="1"/>
              <a:t>сполучених</a:t>
            </a:r>
            <a:r>
              <a:rPr lang="ru-RU" sz="2000" dirty="0"/>
              <a:t> О-</a:t>
            </a:r>
            <a:r>
              <a:rPr lang="ru-RU" sz="2000" dirty="0" err="1"/>
              <a:t>глікозидним</a:t>
            </a:r>
            <a:r>
              <a:rPr lang="ru-RU" sz="2000" dirty="0"/>
              <a:t> </a:t>
            </a:r>
            <a:r>
              <a:rPr lang="ru-RU" sz="2000" dirty="0" err="1"/>
              <a:t>зв'язком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вуглеводи</a:t>
            </a:r>
            <a:r>
              <a:rPr lang="ru-RU" sz="2000" dirty="0"/>
              <a:t>, </a:t>
            </a:r>
            <a:r>
              <a:rPr lang="ru-RU" sz="2000" dirty="0" err="1"/>
              <a:t>поліацеталі</a:t>
            </a:r>
            <a:r>
              <a:rPr lang="ru-RU" sz="2000" dirty="0"/>
              <a:t>,  </a:t>
            </a:r>
            <a:r>
              <a:rPr lang="ru-RU" sz="2000" dirty="0" err="1"/>
              <a:t>поліглікозиди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49" y="2685712"/>
            <a:ext cx="45905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Гомоглікани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 </a:t>
            </a:r>
          </a:p>
          <a:p>
            <a:pPr algn="l"/>
            <a:r>
              <a:rPr lang="ru-RU" sz="2000" dirty="0" err="1"/>
              <a:t>побудовані</a:t>
            </a:r>
            <a:r>
              <a:rPr lang="ru-RU" sz="2000" dirty="0"/>
              <a:t> з </a:t>
            </a:r>
            <a:r>
              <a:rPr lang="ru-RU" sz="2000" dirty="0" err="1"/>
              <a:t>однакових</a:t>
            </a:r>
            <a:endParaRPr lang="ru-RU" sz="2000" dirty="0"/>
          </a:p>
          <a:p>
            <a:pPr algn="l"/>
            <a:r>
              <a:rPr lang="ru-RU" sz="2000" dirty="0"/>
              <a:t>  </a:t>
            </a:r>
            <a:r>
              <a:rPr lang="ru-RU" sz="2000" dirty="0" err="1"/>
              <a:t>моносахаридних</a:t>
            </a:r>
            <a:r>
              <a:rPr lang="ru-RU" sz="2000" dirty="0"/>
              <a:t> ланок:</a:t>
            </a:r>
          </a:p>
          <a:p>
            <a:pPr algn="l"/>
            <a:r>
              <a:rPr lang="ru-RU" sz="2000" dirty="0"/>
              <a:t>з пентоз → </a:t>
            </a:r>
            <a:r>
              <a:rPr lang="ru-RU" sz="2000" dirty="0" err="1"/>
              <a:t>пентозани</a:t>
            </a:r>
            <a:r>
              <a:rPr lang="ru-RU" sz="2000" dirty="0"/>
              <a:t> </a:t>
            </a:r>
            <a:r>
              <a:rPr lang="ru-RU" sz="2000" dirty="0">
                <a:latin typeface="Arial"/>
                <a:cs typeface="Arial"/>
              </a:rPr>
              <a:t>(С</a:t>
            </a:r>
            <a:r>
              <a:rPr lang="ru-RU" sz="2000" baseline="-25000" dirty="0">
                <a:latin typeface="Arial"/>
                <a:cs typeface="Arial"/>
              </a:rPr>
              <a:t>5</a:t>
            </a:r>
            <a:r>
              <a:rPr lang="ru-RU" sz="2000" dirty="0">
                <a:latin typeface="Arial"/>
                <a:cs typeface="Arial"/>
              </a:rPr>
              <a:t>Н</a:t>
            </a:r>
            <a:r>
              <a:rPr lang="ru-RU" sz="2000" baseline="-25000" dirty="0">
                <a:latin typeface="Arial"/>
                <a:cs typeface="Arial"/>
              </a:rPr>
              <a:t>8</a:t>
            </a:r>
            <a:r>
              <a:rPr lang="ru-RU" sz="2000" dirty="0">
                <a:latin typeface="Arial"/>
                <a:cs typeface="Arial"/>
              </a:rPr>
              <a:t>О</a:t>
            </a:r>
            <a:r>
              <a:rPr lang="ru-RU" sz="2000" baseline="-25000" dirty="0">
                <a:latin typeface="Arial"/>
                <a:cs typeface="Arial"/>
              </a:rPr>
              <a:t>4</a:t>
            </a:r>
            <a:r>
              <a:rPr lang="ru-RU" sz="2000" dirty="0">
                <a:latin typeface="Arial"/>
                <a:cs typeface="Arial"/>
              </a:rPr>
              <a:t>)</a:t>
            </a:r>
            <a:r>
              <a:rPr lang="en-US" sz="2000" baseline="-25000" dirty="0">
                <a:latin typeface="Arial"/>
                <a:cs typeface="Arial"/>
              </a:rPr>
              <a:t>n</a:t>
            </a:r>
            <a:r>
              <a:rPr lang="ru-RU" sz="2000" dirty="0">
                <a:latin typeface="Arial"/>
                <a:cs typeface="Arial"/>
              </a:rPr>
              <a:t>, </a:t>
            </a:r>
          </a:p>
          <a:p>
            <a:pPr algn="l"/>
            <a:r>
              <a:rPr lang="ru-RU" sz="2000" dirty="0">
                <a:latin typeface="Arial"/>
                <a:cs typeface="Arial"/>
              </a:rPr>
              <a:t>з гексоз →</a:t>
            </a:r>
            <a:r>
              <a:rPr lang="ru-RU" sz="2000" dirty="0" err="1">
                <a:latin typeface="Arial"/>
                <a:cs typeface="Arial"/>
              </a:rPr>
              <a:t>гексозани</a:t>
            </a:r>
            <a:r>
              <a:rPr lang="ru-RU" sz="2000" dirty="0">
                <a:latin typeface="Arial"/>
                <a:cs typeface="Arial"/>
              </a:rPr>
              <a:t> (С</a:t>
            </a:r>
            <a:r>
              <a:rPr lang="ru-RU" sz="2000" baseline="-25000" dirty="0">
                <a:latin typeface="Arial"/>
                <a:cs typeface="Arial"/>
              </a:rPr>
              <a:t>6</a:t>
            </a:r>
            <a:r>
              <a:rPr lang="ru-RU" sz="2000" dirty="0">
                <a:latin typeface="Arial"/>
                <a:cs typeface="Arial"/>
              </a:rPr>
              <a:t>Н</a:t>
            </a:r>
            <a:r>
              <a:rPr lang="ru-RU" sz="2000" baseline="-25000" dirty="0">
                <a:latin typeface="Arial"/>
                <a:cs typeface="Arial"/>
              </a:rPr>
              <a:t>10</a:t>
            </a:r>
            <a:r>
              <a:rPr lang="ru-RU" sz="2000" dirty="0">
                <a:latin typeface="Arial"/>
                <a:cs typeface="Arial"/>
              </a:rPr>
              <a:t>О</a:t>
            </a:r>
            <a:r>
              <a:rPr lang="ru-RU" sz="2000" baseline="-25000" dirty="0">
                <a:latin typeface="Arial"/>
                <a:cs typeface="Arial"/>
              </a:rPr>
              <a:t>5</a:t>
            </a:r>
            <a:r>
              <a:rPr lang="ru-RU" sz="2000" dirty="0">
                <a:latin typeface="Arial"/>
                <a:cs typeface="Arial"/>
              </a:rPr>
              <a:t>)</a:t>
            </a:r>
            <a:r>
              <a:rPr lang="en-US" sz="2000" baseline="-25000" dirty="0">
                <a:latin typeface="Arial"/>
                <a:cs typeface="Arial"/>
              </a:rPr>
              <a:t>n </a:t>
            </a:r>
            <a:r>
              <a:rPr lang="ru-RU" sz="2000" baseline="-25000" dirty="0">
                <a:latin typeface="Arial"/>
                <a:cs typeface="Arial"/>
              </a:rPr>
              <a:t>.</a:t>
            </a:r>
          </a:p>
          <a:p>
            <a:pPr algn="l"/>
            <a:r>
              <a:rPr lang="ru-RU" sz="2000" b="1" dirty="0" err="1">
                <a:solidFill>
                  <a:srgbClr val="FF0000"/>
                </a:solidFill>
                <a:latin typeface="Arial"/>
                <a:cs typeface="Arial"/>
              </a:rPr>
              <a:t>Рослинного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походження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err="1">
                <a:latin typeface="Arial"/>
                <a:cs typeface="Arial"/>
              </a:rPr>
              <a:t>крохмаль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целюлоза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пектинові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речовини</a:t>
            </a:r>
            <a:r>
              <a:rPr lang="ru-RU" sz="2000" dirty="0">
                <a:latin typeface="Arial"/>
                <a:cs typeface="Arial"/>
              </a:rPr>
              <a:t>.</a:t>
            </a:r>
          </a:p>
          <a:p>
            <a:pPr algn="l"/>
            <a:r>
              <a:rPr lang="ru-RU" sz="2000" b="1" dirty="0" err="1">
                <a:solidFill>
                  <a:srgbClr val="FF0000"/>
                </a:solidFill>
                <a:latin typeface="Arial"/>
                <a:cs typeface="Arial"/>
              </a:rPr>
              <a:t>Тваринного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походження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err="1">
                <a:latin typeface="Arial"/>
                <a:cs typeface="Arial"/>
              </a:rPr>
              <a:t>глікоген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хітин</a:t>
            </a:r>
            <a:r>
              <a:rPr lang="ru-RU" sz="2000" dirty="0">
                <a:latin typeface="Arial"/>
                <a:cs typeface="Arial"/>
              </a:rPr>
              <a:t>.</a:t>
            </a:r>
          </a:p>
          <a:p>
            <a:pPr algn="l"/>
            <a:r>
              <a:rPr lang="ru-RU" sz="2000" b="1" dirty="0" err="1">
                <a:solidFill>
                  <a:srgbClr val="FF0000"/>
                </a:solidFill>
                <a:latin typeface="Arial"/>
                <a:cs typeface="Arial"/>
              </a:rPr>
              <a:t>Бактеріального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походження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err="1">
                <a:latin typeface="Arial"/>
                <a:cs typeface="Arial"/>
              </a:rPr>
              <a:t>декстрани</a:t>
            </a:r>
            <a:r>
              <a:rPr lang="ru-RU" sz="2000" dirty="0">
                <a:latin typeface="Arial"/>
                <a:cs typeface="Arial"/>
              </a:rPr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7968" y="2685712"/>
            <a:ext cx="4453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Гетероглікани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  <a:p>
            <a:pPr algn="l"/>
            <a:r>
              <a:rPr lang="ru-RU" sz="2000" dirty="0" err="1"/>
              <a:t>побудовані</a:t>
            </a:r>
            <a:r>
              <a:rPr lang="ru-RU" sz="2000" dirty="0"/>
              <a:t> з </a:t>
            </a:r>
            <a:r>
              <a:rPr lang="ru-RU" sz="2000" dirty="0" err="1"/>
              <a:t>різних</a:t>
            </a:r>
            <a:endParaRPr lang="ru-RU" sz="2000" dirty="0"/>
          </a:p>
          <a:p>
            <a:pPr algn="l"/>
            <a:r>
              <a:rPr lang="ru-RU" sz="2000" dirty="0" err="1"/>
              <a:t>моносахаридних</a:t>
            </a:r>
            <a:r>
              <a:rPr lang="ru-RU" sz="2000" dirty="0"/>
              <a:t> ланок: </a:t>
            </a:r>
            <a:r>
              <a:rPr lang="ru-RU" sz="2000" dirty="0" err="1"/>
              <a:t>гіалуронова</a:t>
            </a:r>
            <a:r>
              <a:rPr lang="ru-RU" sz="2000" dirty="0"/>
              <a:t> кислота, гепарин, </a:t>
            </a:r>
            <a:r>
              <a:rPr lang="ru-RU" sz="2000" dirty="0" err="1"/>
              <a:t>хондроїтинсульфати</a:t>
            </a:r>
            <a:r>
              <a:rPr lang="ru-RU" sz="2000" dirty="0"/>
              <a:t>.</a:t>
            </a:r>
          </a:p>
          <a:p>
            <a:pPr algn="l"/>
            <a:r>
              <a:rPr lang="ru-RU" sz="2000" dirty="0" err="1"/>
              <a:t>Полісахариди</a:t>
            </a:r>
            <a:r>
              <a:rPr lang="ru-RU" sz="2000" dirty="0"/>
              <a:t> </a:t>
            </a:r>
            <a:r>
              <a:rPr lang="ru-RU" sz="2000" dirty="0" err="1"/>
              <a:t>сполучної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(</a:t>
            </a:r>
            <a:r>
              <a:rPr lang="ru-RU" sz="2000" dirty="0" err="1"/>
              <a:t>шкіра</a:t>
            </a:r>
            <a:r>
              <a:rPr lang="ru-RU" sz="2000" dirty="0"/>
              <a:t>, </a:t>
            </a:r>
            <a:r>
              <a:rPr lang="ru-RU" sz="2000" dirty="0" err="1"/>
              <a:t>хрящі</a:t>
            </a:r>
            <a:r>
              <a:rPr lang="ru-RU" sz="2000" dirty="0"/>
              <a:t>, </a:t>
            </a:r>
            <a:r>
              <a:rPr lang="ru-RU" sz="2000" dirty="0" err="1"/>
              <a:t>рогівка</a:t>
            </a:r>
            <a:r>
              <a:rPr lang="ru-RU" sz="2000" dirty="0"/>
              <a:t>, </a:t>
            </a:r>
            <a:r>
              <a:rPr lang="ru-RU" sz="2000" dirty="0" err="1"/>
              <a:t>кістки</a:t>
            </a:r>
            <a:r>
              <a:rPr lang="ru-RU" sz="2000" dirty="0"/>
              <a:t>, </a:t>
            </a:r>
            <a:r>
              <a:rPr lang="ru-RU" sz="2000" dirty="0" err="1"/>
              <a:t>стінки</a:t>
            </a:r>
            <a:r>
              <a:rPr lang="ru-RU" sz="2000" dirty="0"/>
              <a:t> великих </a:t>
            </a:r>
            <a:r>
              <a:rPr lang="ru-RU" sz="2000" dirty="0" err="1"/>
              <a:t>кровоносних</a:t>
            </a:r>
            <a:r>
              <a:rPr lang="ru-RU" sz="2000" dirty="0"/>
              <a:t> </a:t>
            </a:r>
            <a:r>
              <a:rPr lang="ru-RU" sz="2000" dirty="0" err="1"/>
              <a:t>судин</a:t>
            </a:r>
            <a:r>
              <a:rPr lang="ru-RU" sz="2000" dirty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382" y="1950402"/>
            <a:ext cx="357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ГОМОПОЛІСАХАРИДИ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2508" y="1979548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ГЕТЕРОПОЛІСАХАРИДИ</a:t>
            </a:r>
          </a:p>
        </p:txBody>
      </p:sp>
    </p:spTree>
    <p:extLst>
      <p:ext uri="{BB962C8B-B14F-4D97-AF65-F5344CB8AC3E}">
        <p14:creationId xmlns:p14="http://schemas.microsoft.com/office/powerpoint/2010/main" val="1410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2088"/>
          </a:xfrm>
        </p:spPr>
        <p:txBody>
          <a:bodyPr/>
          <a:lstStyle/>
          <a:p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Крохмаль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, </a:t>
            </a:r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амІлоза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, </a:t>
            </a:r>
            <a:r>
              <a:rPr lang="ru-RU" sz="3200" b="1" kern="1200" cap="all" dirty="0" err="1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амілопектин</a:t>
            </a:r>
            <a:endParaRPr lang="ru-RU" sz="7200" b="1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Крохмаль</a:t>
            </a:r>
            <a:r>
              <a:rPr lang="ru-RU" sz="16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є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сумішшю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двох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фракцій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 -  20% 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амілози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фракція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розчинна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 у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воді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) і 80% 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амілопектину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фракція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нерозчинна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 у </a:t>
            </a:r>
            <a:r>
              <a:rPr lang="ru-RU" sz="1600" b="1" kern="1200" dirty="0" err="1">
                <a:latin typeface="Arial" charset="0"/>
                <a:cs typeface="Arial" charset="0"/>
                <a:sym typeface="Symbol" pitchFamily="18" charset="2"/>
              </a:rPr>
              <a:t>воді</a:t>
            </a:r>
            <a:r>
              <a:rPr lang="ru-RU" sz="1600" b="1" kern="1200" dirty="0">
                <a:latin typeface="Arial" charset="0"/>
                <a:cs typeface="Arial" charset="0"/>
                <a:sym typeface="Symbol" pitchFamily="18" charset="2"/>
              </a:rPr>
              <a:t>).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Кислотний</a:t>
            </a:r>
            <a:r>
              <a:rPr lang="ru-RU" sz="16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і </a:t>
            </a:r>
            <a:r>
              <a:rPr lang="ru-RU" sz="16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ферментний</a:t>
            </a:r>
            <a:r>
              <a:rPr lang="ru-RU" sz="16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b="1" kern="1200" dirty="0" err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гідроліз</a:t>
            </a:r>
            <a:r>
              <a:rPr lang="ru-RU" sz="16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en-US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→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22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11  </a:t>
            </a:r>
            <a:r>
              <a:rPr lang="ru-RU" sz="1600" kern="12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крохмаль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декстрини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мальтоза              Д-глюкоза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                        х</a:t>
            </a:r>
            <a:r>
              <a:rPr lang="ru-RU" sz="18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&lt;</a:t>
            </a:r>
            <a:r>
              <a:rPr lang="en-US" sz="18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n</a:t>
            </a:r>
            <a:endParaRPr lang="ru-RU" sz="1600" kern="1200" baseline="-250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Ланцюг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амілози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нерозгалужений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всі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Д-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глюкозні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одиниці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сполучені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-1-4-глікозидними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зв'язками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260347"/>
              </p:ext>
            </p:extLst>
          </p:nvPr>
        </p:nvGraphicFramePr>
        <p:xfrm>
          <a:off x="3039582" y="2276872"/>
          <a:ext cx="61150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ISIS/Draw Sketch" r:id="rId3" imgW="6446584" imgH="1678732" progId="ISISServer">
                  <p:embed/>
                </p:oleObj>
              </mc:Choice>
              <mc:Fallback>
                <p:oleObj name="ISIS/Draw Sketch" r:id="rId3" imgW="6446584" imgH="1678732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582" y="2276872"/>
                        <a:ext cx="61150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6743" y="3789040"/>
            <a:ext cx="5289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>
                <a:solidFill>
                  <a:srgbClr val="660066"/>
                </a:solidFill>
                <a:sym typeface="Symbol" pitchFamily="18" charset="2"/>
              </a:rPr>
              <a:t>Амілопектин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– на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відміну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від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амілози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,</a:t>
            </a:r>
          </a:p>
          <a:p>
            <a:pPr lvl="0" algn="just"/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має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розгалужену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будову</a:t>
            </a:r>
            <a:endParaRPr lang="ru-RU" sz="160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/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Близько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30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розгалужень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молекулі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).</a:t>
            </a:r>
          </a:p>
          <a:p>
            <a:pPr lvl="0" algn="just"/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В основному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ланцюзі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Д-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глюкопіранози</a:t>
            </a:r>
            <a:endParaRPr lang="ru-RU" sz="160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/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пов'язані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-1-4-глікозидним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зв’язками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, </a:t>
            </a:r>
          </a:p>
          <a:p>
            <a:pPr lvl="0" algn="just"/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а в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місцях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розгалуження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– -1-6-глікозидними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зв’язками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lvl="0" algn="just"/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Між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точками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розгалуження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розташовуються</a:t>
            </a:r>
            <a:endParaRPr lang="ru-RU" sz="160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/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20-25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глюкозних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залишків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.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Гідроліз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крохмалю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в ШКТ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відбувається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під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дією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ферментів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що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розщеплюють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(14) і (16) -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глікозидними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зв’язками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глюкози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sym typeface="Symbol" pitchFamily="18" charset="2"/>
              </a:rPr>
              <a:t>мальтози</a:t>
            </a:r>
            <a:r>
              <a:rPr lang="ru-RU" sz="1600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18696"/>
              </p:ext>
            </p:extLst>
          </p:nvPr>
        </p:nvGraphicFramePr>
        <p:xfrm>
          <a:off x="5148064" y="3980094"/>
          <a:ext cx="3644350" cy="290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ISIS/Draw Sketch" r:id="rId5" imgW="4284980" imgH="3417570" progId="ISISServer">
                  <p:embed/>
                </p:oleObj>
              </mc:Choice>
              <mc:Fallback>
                <p:oleObj name="ISIS/Draw Sketch" r:id="rId5" imgW="4284980" imgH="3417570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980094"/>
                        <a:ext cx="3644350" cy="290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4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1600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	</a:t>
            </a:r>
            <a:r>
              <a:rPr lang="ru-RU" sz="1600" kern="1200" dirty="0">
                <a:latin typeface="Arial" charset="0"/>
                <a:cs typeface="Arial" charset="0"/>
              </a:rPr>
              <a:t>У </a:t>
            </a:r>
            <a:r>
              <a:rPr lang="ru-RU" sz="1600" kern="1200" dirty="0" err="1">
                <a:latin typeface="Arial" charset="0"/>
                <a:cs typeface="Arial" charset="0"/>
              </a:rPr>
              <a:t>полісахаридах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рослинного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походження</a:t>
            </a:r>
            <a:r>
              <a:rPr lang="ru-RU" sz="1600" kern="1200" dirty="0">
                <a:latin typeface="Arial" charset="0"/>
                <a:cs typeface="Arial" charset="0"/>
              </a:rPr>
              <a:t>  </a:t>
            </a:r>
            <a:r>
              <a:rPr lang="ru-RU" sz="1600" kern="1200" dirty="0" err="1">
                <a:latin typeface="Arial" charset="0"/>
                <a:cs typeface="Arial" charset="0"/>
              </a:rPr>
              <a:t>переважно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здійснюються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(1→4) і (1→6) </a:t>
            </a:r>
            <a:r>
              <a:rPr lang="ru-RU" sz="1600" kern="1200" dirty="0">
                <a:latin typeface="Arial" charset="0"/>
                <a:cs typeface="Arial" charset="0"/>
              </a:rPr>
              <a:t>-</a:t>
            </a:r>
            <a:r>
              <a:rPr lang="ru-RU" sz="1600" kern="1200" dirty="0" err="1">
                <a:latin typeface="Arial" charset="0"/>
                <a:cs typeface="Arial" charset="0"/>
              </a:rPr>
              <a:t>глікозидні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зв’язки</a:t>
            </a:r>
            <a:r>
              <a:rPr lang="ru-RU" sz="1600" kern="1200" dirty="0">
                <a:latin typeface="Arial" charset="0"/>
                <a:cs typeface="Arial" charset="0"/>
              </a:rPr>
              <a:t>, а в </a:t>
            </a:r>
            <a:r>
              <a:rPr lang="ru-RU" sz="1600" kern="1200" dirty="0" err="1">
                <a:latin typeface="Arial" charset="0"/>
                <a:cs typeface="Arial" charset="0"/>
              </a:rPr>
              <a:t>полісахаридах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тваринного</a:t>
            </a:r>
            <a:r>
              <a:rPr lang="ru-RU" sz="1600" kern="1200" dirty="0">
                <a:latin typeface="Arial" charset="0"/>
                <a:cs typeface="Arial" charset="0"/>
              </a:rPr>
              <a:t> і </a:t>
            </a:r>
            <a:r>
              <a:rPr lang="ru-RU" sz="1600" kern="1200" dirty="0" err="1">
                <a:latin typeface="Arial" charset="0"/>
                <a:cs typeface="Arial" charset="0"/>
              </a:rPr>
              <a:t>бактеріального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походження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додатково</a:t>
            </a:r>
            <a:r>
              <a:rPr lang="ru-RU" sz="1600" kern="1200" dirty="0">
                <a:latin typeface="Arial" charset="0"/>
                <a:cs typeface="Arial" charset="0"/>
              </a:rPr>
              <a:t> є </a:t>
            </a:r>
            <a:r>
              <a:rPr lang="ru-RU" sz="1600" kern="1200" dirty="0" err="1">
                <a:latin typeface="Arial" charset="0"/>
                <a:cs typeface="Arial" charset="0"/>
              </a:rPr>
              <a:t>також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(1→3) і (1→2) </a:t>
            </a:r>
            <a:r>
              <a:rPr lang="ru-RU" sz="1600" kern="1200" dirty="0">
                <a:latin typeface="Arial" charset="0"/>
                <a:cs typeface="Arial" charset="0"/>
              </a:rPr>
              <a:t>-</a:t>
            </a:r>
            <a:r>
              <a:rPr lang="ru-RU" sz="1600" kern="1200" dirty="0" err="1">
                <a:latin typeface="Arial" charset="0"/>
                <a:cs typeface="Arial" charset="0"/>
              </a:rPr>
              <a:t>глікозидні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зв’язки</a:t>
            </a:r>
            <a:r>
              <a:rPr lang="ru-RU" sz="1600" kern="1200" dirty="0">
                <a:latin typeface="Arial" charset="0"/>
                <a:cs typeface="Arial" charset="0"/>
              </a:rPr>
              <a:t>.</a:t>
            </a:r>
          </a:p>
          <a:p>
            <a:pPr marL="0" lvl="0" indent="0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1600" kern="1200" dirty="0">
                <a:latin typeface="Arial" charset="0"/>
                <a:cs typeface="Arial" charset="0"/>
              </a:rPr>
              <a:t>	</a:t>
            </a:r>
            <a:r>
              <a:rPr lang="ru-RU" sz="1600" kern="1200" dirty="0" err="1">
                <a:latin typeface="Arial" charset="0"/>
                <a:cs typeface="Arial" charset="0"/>
              </a:rPr>
              <a:t>Джерелом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енергії</a:t>
            </a:r>
            <a:r>
              <a:rPr lang="ru-RU" sz="1600" kern="1200" dirty="0">
                <a:latin typeface="Arial" charset="0"/>
                <a:cs typeface="Arial" charset="0"/>
              </a:rPr>
              <a:t>, </a:t>
            </a:r>
            <a:r>
              <a:rPr lang="ru-RU" sz="1600" kern="1200" dirty="0" err="1">
                <a:latin typeface="Arial" charset="0"/>
                <a:cs typeface="Arial" charset="0"/>
              </a:rPr>
              <a:t>резервним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вуглеводом</a:t>
            </a:r>
            <a:r>
              <a:rPr lang="ru-RU" sz="1600" kern="1200" dirty="0">
                <a:latin typeface="Arial" charset="0"/>
                <a:cs typeface="Arial" charset="0"/>
              </a:rPr>
              <a:t> в </a:t>
            </a:r>
            <a:r>
              <a:rPr lang="ru-RU" sz="1600" kern="1200" dirty="0" err="1">
                <a:latin typeface="Arial" charset="0"/>
                <a:cs typeface="Arial" charset="0"/>
              </a:rPr>
              <a:t>організмі</a:t>
            </a:r>
            <a:r>
              <a:rPr lang="ru-RU" sz="1600" kern="1200" dirty="0">
                <a:latin typeface="Arial" charset="0"/>
                <a:cs typeface="Arial" charset="0"/>
              </a:rPr>
              <a:t> є </a:t>
            </a:r>
            <a:r>
              <a:rPr lang="ru-RU" sz="1600" kern="1200" dirty="0" err="1">
                <a:latin typeface="Arial" charset="0"/>
                <a:cs typeface="Arial" charset="0"/>
              </a:rPr>
              <a:t>тваринний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крохмаль</a:t>
            </a:r>
            <a:r>
              <a:rPr lang="ru-RU" sz="1600" kern="1200" dirty="0">
                <a:latin typeface="Arial" charset="0"/>
                <a:cs typeface="Arial" charset="0"/>
              </a:rPr>
              <a:t> -</a:t>
            </a:r>
            <a:r>
              <a:rPr lang="ru-RU" sz="16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глікоген</a:t>
            </a:r>
            <a:r>
              <a:rPr lang="ru-RU" sz="1600" kern="1200" dirty="0">
                <a:latin typeface="Arial" charset="0"/>
                <a:cs typeface="Arial" charset="0"/>
              </a:rPr>
              <a:t>. За </a:t>
            </a:r>
            <a:r>
              <a:rPr lang="ru-RU" sz="1600" kern="1200" dirty="0" err="1">
                <a:latin typeface="Arial" charset="0"/>
                <a:cs typeface="Arial" charset="0"/>
              </a:rPr>
              <a:t>будовою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він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подібний</a:t>
            </a:r>
            <a:r>
              <a:rPr lang="ru-RU" sz="1600" kern="1200" dirty="0">
                <a:latin typeface="Arial" charset="0"/>
                <a:cs typeface="Arial" charset="0"/>
              </a:rPr>
              <a:t>  до </a:t>
            </a:r>
            <a:r>
              <a:rPr lang="ru-RU" sz="1600" kern="1200" dirty="0" err="1">
                <a:latin typeface="Arial" charset="0"/>
                <a:cs typeface="Arial" charset="0"/>
              </a:rPr>
              <a:t>амілопектина</a:t>
            </a:r>
            <a:r>
              <a:rPr lang="ru-RU" sz="1600" kern="1200" dirty="0">
                <a:latin typeface="Arial" charset="0"/>
                <a:cs typeface="Arial" charset="0"/>
              </a:rPr>
              <a:t>, але </a:t>
            </a:r>
            <a:r>
              <a:rPr lang="ru-RU" sz="1600" kern="1200" dirty="0" err="1">
                <a:latin typeface="Arial" charset="0"/>
                <a:cs typeface="Arial" charset="0"/>
              </a:rPr>
              <a:t>має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більшу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кількість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розгалужень</a:t>
            </a:r>
            <a:r>
              <a:rPr lang="ru-RU" sz="1600" kern="1200" dirty="0">
                <a:latin typeface="Arial" charset="0"/>
                <a:cs typeface="Arial" charset="0"/>
              </a:rPr>
              <a:t> - в </a:t>
            </a:r>
            <a:r>
              <a:rPr lang="ru-RU" sz="1600" kern="1200" dirty="0" err="1">
                <a:latin typeface="Arial" charset="0"/>
                <a:cs typeface="Arial" charset="0"/>
              </a:rPr>
              <a:t>середньому</a:t>
            </a:r>
            <a:r>
              <a:rPr lang="ru-RU" sz="1600" kern="1200" dirty="0">
                <a:latin typeface="Arial" charset="0"/>
                <a:cs typeface="Arial" charset="0"/>
              </a:rPr>
              <a:t> через </a:t>
            </a:r>
            <a:r>
              <a:rPr lang="ru-RU" sz="1600" kern="1200" dirty="0" err="1">
                <a:latin typeface="Arial" charset="0"/>
                <a:cs typeface="Arial" charset="0"/>
              </a:rPr>
              <a:t>кожні</a:t>
            </a:r>
            <a:r>
              <a:rPr lang="ru-RU" sz="1600" kern="1200" dirty="0">
                <a:latin typeface="Arial" charset="0"/>
                <a:cs typeface="Arial" charset="0"/>
              </a:rPr>
              <a:t> 8-10 </a:t>
            </a:r>
            <a:r>
              <a:rPr lang="ru-RU" sz="1600" kern="1200" dirty="0" err="1">
                <a:latin typeface="Arial" charset="0"/>
                <a:cs typeface="Arial" charset="0"/>
              </a:rPr>
              <a:t>залишків</a:t>
            </a:r>
            <a:r>
              <a:rPr lang="ru-RU" sz="1600" kern="1200" dirty="0">
                <a:latin typeface="Arial" charset="0"/>
                <a:cs typeface="Arial" charset="0"/>
              </a:rPr>
              <a:t> Д-</a:t>
            </a:r>
            <a:r>
              <a:rPr lang="ru-RU" sz="1600" kern="1200" dirty="0" err="1">
                <a:latin typeface="Arial" charset="0"/>
                <a:cs typeface="Arial" charset="0"/>
              </a:rPr>
              <a:t>глюкози</a:t>
            </a:r>
            <a:r>
              <a:rPr lang="ru-RU" sz="1600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algn="ctr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2400" b="1" kern="1200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ЦЕЛЮЛОЗА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До числа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досить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поширених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в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рослинному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світі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полісахаридів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відноситься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целюлоза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клітковина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 -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структурний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полісахарід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виконує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роль опорного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матеріалу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рослин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Гідроліз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целюлози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при t в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прис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сульфатної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кислоти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en-US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→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10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5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22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11  </a:t>
            </a:r>
            <a:r>
              <a:rPr lang="ru-RU" sz="1600" kern="1200" dirty="0">
                <a:solidFill>
                  <a:srgbClr val="000000"/>
                </a:solidFill>
                <a:sym typeface="Symbol" pitchFamily="18" charset="2"/>
              </a:rPr>
              <a:t>→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12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О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целюлоза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амілоїд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</a:t>
            </a:r>
            <a:r>
              <a:rPr lang="ru-RU" sz="1600" kern="1200" baseline="-250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целобіоза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Д-глюкоза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                                                                       </a:t>
            </a:r>
            <a:r>
              <a:rPr lang="ru-RU" sz="1600" kern="1200" baseline="-250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lang="ru-RU" sz="16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&lt;</a:t>
            </a:r>
            <a:r>
              <a:rPr lang="en-US" sz="1600" kern="1200" baseline="-25000" dirty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n</a:t>
            </a: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Складається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із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-Д-</a:t>
            </a:r>
            <a:r>
              <a:rPr lang="ru-RU" sz="1600" kern="1200" dirty="0" err="1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глюкопіраноз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сполучених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-1-4-глікозидними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зв’язками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має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лінійну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будову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1193"/>
              </p:ext>
            </p:extLst>
          </p:nvPr>
        </p:nvGraphicFramePr>
        <p:xfrm>
          <a:off x="971600" y="4149080"/>
          <a:ext cx="744190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4" name="ISIS/Draw Sketch" r:id="rId3" imgW="4867910" imgH="1696720" progId="ISISServer">
                  <p:embed/>
                </p:oleObj>
              </mc:Choice>
              <mc:Fallback>
                <p:oleObj name="ISIS/Draw Sketch" r:id="rId3" imgW="4867910" imgH="169672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49080"/>
                        <a:ext cx="744190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630</Words>
  <Application>Microsoft Office PowerPoint</Application>
  <PresentationFormat>Экран (4:3)</PresentationFormat>
  <Paragraphs>143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Symbol</vt:lpstr>
      <vt:lpstr>Times New Roman</vt:lpstr>
      <vt:lpstr>Оформление по умолчанию</vt:lpstr>
      <vt:lpstr>ISIS/Draw Sketch</vt:lpstr>
      <vt:lpstr>Презентация PowerPoint</vt:lpstr>
      <vt:lpstr>ПЛАН ЛЕКЦІЇ</vt:lpstr>
      <vt:lpstr>ДИСАХАРИДИ</vt:lpstr>
      <vt:lpstr> ВідновНі </vt:lpstr>
      <vt:lpstr>НЕВідновНі  </vt:lpstr>
      <vt:lpstr>САХАРОЗА І КАРІЕС</vt:lpstr>
      <vt:lpstr>ПОЛІСАХАРИДИ</vt:lpstr>
      <vt:lpstr>Крохмаль, амІлоза, амілопектин</vt:lpstr>
      <vt:lpstr>Презентация PowerPoint</vt:lpstr>
      <vt:lpstr>ДЕКСТРАНИ</vt:lpstr>
      <vt:lpstr>ГетерополІсахаридИ</vt:lpstr>
      <vt:lpstr>ХОНДРОЇТИН</vt:lpstr>
      <vt:lpstr>ГЕПАРИН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178</cp:revision>
  <cp:lastPrinted>2015-02-13T12:42:49Z</cp:lastPrinted>
  <dcterms:created xsi:type="dcterms:W3CDTF">2009-02-09T13:55:22Z</dcterms:created>
  <dcterms:modified xsi:type="dcterms:W3CDTF">2018-03-01T14:49:06Z</dcterms:modified>
</cp:coreProperties>
</file>