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7.xml" ContentType="application/vnd.openxmlformats-officedocument.theme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8.xml" ContentType="application/vnd.openxmlformats-officedocument.theme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9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6" r:id="rId3"/>
    <p:sldMasterId id="2147483699" r:id="rId4"/>
    <p:sldMasterId id="2147483712" r:id="rId5"/>
    <p:sldMasterId id="2147483738" r:id="rId6"/>
    <p:sldMasterId id="2147483764" r:id="rId7"/>
    <p:sldMasterId id="2147483777" r:id="rId8"/>
    <p:sldMasterId id="2147483790" r:id="rId9"/>
    <p:sldMasterId id="2147483803" r:id="rId10"/>
  </p:sldMasterIdLst>
  <p:sldIdLst>
    <p:sldId id="299" r:id="rId11"/>
    <p:sldId id="285" r:id="rId12"/>
    <p:sldId id="300" r:id="rId13"/>
    <p:sldId id="301" r:id="rId14"/>
    <p:sldId id="289" r:id="rId15"/>
    <p:sldId id="304" r:id="rId16"/>
    <p:sldId id="309" r:id="rId17"/>
    <p:sldId id="312" r:id="rId18"/>
    <p:sldId id="314" r:id="rId19"/>
    <p:sldId id="316" r:id="rId20"/>
    <p:sldId id="294" r:id="rId21"/>
    <p:sldId id="325" r:id="rId22"/>
    <p:sldId id="295" r:id="rId23"/>
    <p:sldId id="296" r:id="rId24"/>
  </p:sldIdLst>
  <p:sldSz cx="9144000" cy="6858000" type="screen4x3"/>
  <p:notesSz cx="6667500" cy="99044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796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tableStyles" Target="tableStyles.xml"/><Relationship Id="rId61" Type="http://schemas.microsoft.com/office/2015/10/relationships/revisionInfo" Target="revisionInfo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67005-2377-4316-8081-7D674E0C2419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0D99-0436-483E-A68D-565A1D56A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690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67005-2377-4316-8081-7D674E0C2419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0D99-0436-483E-A68D-565A1D56A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472301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AE6BE-5C89-43EF-AB14-08F56A90B82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03158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F2686-4A16-4D5A-977C-E77BCD63166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71551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937E3-FD02-4BAF-AE6D-0C6C80F0470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30758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A49D0-A36B-4B14-90FA-16C6475DF76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884380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AF9CB-5FAA-404F-AAEE-524BB550EED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46652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7D4C3-8B42-4D10-AAE8-07438878C7E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52468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7BE90-F0A1-49E2-904F-A1F04E6649D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523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62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897DDEF-B623-4D8A-B46C-2E2151BE969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9567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82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174083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084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085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086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087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088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74089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7409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74091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9696B06-97C3-4D41-971D-7DE34233F81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740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409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26003793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60012-9E10-49CB-8BAF-D97F0242B04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56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67005-2377-4316-8081-7D674E0C2419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0D99-0436-483E-A68D-565A1D56A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675989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04821-C72A-4E01-BC67-3F6FCB602DD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560994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A5D61-5342-4E6F-80BB-C0141F01032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33615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AE6BE-5C89-43EF-AB14-08F56A90B82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026183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F2686-4A16-4D5A-977C-E77BCD63166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125778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937E3-FD02-4BAF-AE6D-0C6C80F0470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53518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A49D0-A36B-4B14-90FA-16C6475DF76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875914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AF9CB-5FAA-404F-AAEE-524BB550EED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830089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7D4C3-8B42-4D10-AAE8-07438878C7E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92466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7BE90-F0A1-49E2-904F-A1F04E6649D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60761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62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897DDEF-B623-4D8A-B46C-2E2151BE969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7186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82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174083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084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085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086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087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088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74089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7409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74091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9696B06-97C3-4D41-971D-7DE34233F81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740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409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857331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60012-9E10-49CB-8BAF-D97F0242B04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954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04821-C72A-4E01-BC67-3F6FCB602DD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319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A5D61-5342-4E6F-80BB-C0141F01032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6948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AE6BE-5C89-43EF-AB14-08F56A90B82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9109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F2686-4A16-4D5A-977C-E77BCD63166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9521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937E3-FD02-4BAF-AE6D-0C6C80F0470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0410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A49D0-A36B-4B14-90FA-16C6475DF76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773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67005-2377-4316-8081-7D674E0C2419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0D99-0436-483E-A68D-565A1D56A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8256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AF9CB-5FAA-404F-AAEE-524BB550EED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9603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7D4C3-8B42-4D10-AAE8-07438878C7E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030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7BE90-F0A1-49E2-904F-A1F04E6649D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2998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62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897DDEF-B623-4D8A-B46C-2E2151BE969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8215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82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174083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084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085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086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087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088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74089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7409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74091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9696B06-97C3-4D41-971D-7DE34233F81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740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409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3168244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60012-9E10-49CB-8BAF-D97F0242B04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5498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04821-C72A-4E01-BC67-3F6FCB602DD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8173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A5D61-5342-4E6F-80BB-C0141F01032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5942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AE6BE-5C89-43EF-AB14-08F56A90B82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8010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F2686-4A16-4D5A-977C-E77BCD63166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062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67005-2377-4316-8081-7D674E0C2419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0D99-0436-483E-A68D-565A1D56A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4791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937E3-FD02-4BAF-AE6D-0C6C80F0470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4221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A49D0-A36B-4B14-90FA-16C6475DF76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2787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AF9CB-5FAA-404F-AAEE-524BB550EED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280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7D4C3-8B42-4D10-AAE8-07438878C7E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4133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7BE90-F0A1-49E2-904F-A1F04E6649D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9441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62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897DDEF-B623-4D8A-B46C-2E2151BE969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6775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82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174083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084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085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086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087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088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74089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7409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74091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9696B06-97C3-4D41-971D-7DE34233F81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740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409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3889181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60012-9E10-49CB-8BAF-D97F0242B04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6970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04821-C72A-4E01-BC67-3F6FCB602DD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88273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A5D61-5342-4E6F-80BB-C0141F01032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693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67005-2377-4316-8081-7D674E0C2419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0D99-0436-483E-A68D-565A1D56A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55313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AE6BE-5C89-43EF-AB14-08F56A90B82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30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F2686-4A16-4D5A-977C-E77BCD63166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82610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937E3-FD02-4BAF-AE6D-0C6C80F0470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8764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A49D0-A36B-4B14-90FA-16C6475DF76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23477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AF9CB-5FAA-404F-AAEE-524BB550EED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9197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7D4C3-8B42-4D10-AAE8-07438878C7E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5552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7BE90-F0A1-49E2-904F-A1F04E6649D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73102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62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897DDEF-B623-4D8A-B46C-2E2151BE969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80694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82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174083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084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085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086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087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088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74089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7409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74091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9696B06-97C3-4D41-971D-7DE34233F81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740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409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40271303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60012-9E10-49CB-8BAF-D97F0242B04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15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67005-2377-4316-8081-7D674E0C2419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0D99-0436-483E-A68D-565A1D56A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92211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04821-C72A-4E01-BC67-3F6FCB602DD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06456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A5D61-5342-4E6F-80BB-C0141F01032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84535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AE6BE-5C89-43EF-AB14-08F56A90B82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17597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F2686-4A16-4D5A-977C-E77BCD63166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60342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937E3-FD02-4BAF-AE6D-0C6C80F0470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7330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A49D0-A36B-4B14-90FA-16C6475DF76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2985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AF9CB-5FAA-404F-AAEE-524BB550EED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01824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7D4C3-8B42-4D10-AAE8-07438878C7E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71209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7BE90-F0A1-49E2-904F-A1F04E6649D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97814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62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897DDEF-B623-4D8A-B46C-2E2151BE969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52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67005-2377-4316-8081-7D674E0C2419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0D99-0436-483E-A68D-565A1D56A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89707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82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174083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084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085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086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087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088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74089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7409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74091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9696B06-97C3-4D41-971D-7DE34233F81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740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409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93169432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60012-9E10-49CB-8BAF-D97F0242B04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61137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04821-C72A-4E01-BC67-3F6FCB602DD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85720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A5D61-5342-4E6F-80BB-C0141F01032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74637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AE6BE-5C89-43EF-AB14-08F56A90B82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41426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F2686-4A16-4D5A-977C-E77BCD63166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94772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937E3-FD02-4BAF-AE6D-0C6C80F0470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9285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A49D0-A36B-4B14-90FA-16C6475DF76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47466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AF9CB-5FAA-404F-AAEE-524BB550EED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44510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7D4C3-8B42-4D10-AAE8-07438878C7E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12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67005-2377-4316-8081-7D674E0C2419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0D99-0436-483E-A68D-565A1D56A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13551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7BE90-F0A1-49E2-904F-A1F04E6649D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14487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62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897DDEF-B623-4D8A-B46C-2E2151BE969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17646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82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174083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084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085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086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087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088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74089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7409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74091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9696B06-97C3-4D41-971D-7DE34233F81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740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409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95412770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60012-9E10-49CB-8BAF-D97F0242B04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61411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04821-C72A-4E01-BC67-3F6FCB602DD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87443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A5D61-5342-4E6F-80BB-C0141F01032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99602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AE6BE-5C89-43EF-AB14-08F56A90B82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93019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F2686-4A16-4D5A-977C-E77BCD63166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5425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937E3-FD02-4BAF-AE6D-0C6C80F0470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40284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A49D0-A36B-4B14-90FA-16C6475DF76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297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67005-2377-4316-8081-7D674E0C2419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0D99-0436-483E-A68D-565A1D56A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13090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AF9CB-5FAA-404F-AAEE-524BB550EED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20593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7D4C3-8B42-4D10-AAE8-07438878C7E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1588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7BE90-F0A1-49E2-904F-A1F04E6649D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28165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62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897DDEF-B623-4D8A-B46C-2E2151BE969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5858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82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174083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084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085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086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087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088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74089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7409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74091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9696B06-97C3-4D41-971D-7DE34233F81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740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409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20876594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60012-9E10-49CB-8BAF-D97F0242B04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16991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04821-C72A-4E01-BC67-3F6FCB602DD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8224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A5D61-5342-4E6F-80BB-C0141F01032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82272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AE6BE-5C89-43EF-AB14-08F56A90B82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80512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F2686-4A16-4D5A-977C-E77BCD63166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243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67005-2377-4316-8081-7D674E0C2419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0D99-0436-483E-A68D-565A1D56A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42208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937E3-FD02-4BAF-AE6D-0C6C80F0470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55499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A49D0-A36B-4B14-90FA-16C6475DF76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00937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AF9CB-5FAA-404F-AAEE-524BB550EED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01207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7D4C3-8B42-4D10-AAE8-07438878C7E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35169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7BE90-F0A1-49E2-904F-A1F04E6649D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55619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62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897DDEF-B623-4D8A-B46C-2E2151BE969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26180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82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174083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084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085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086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087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088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74089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7409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74091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9696B06-97C3-4D41-971D-7DE34233F81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740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409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65838327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60012-9E10-49CB-8BAF-D97F0242B04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306262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04821-C72A-4E01-BC67-3F6FCB602DD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2248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A5D61-5342-4E6F-80BB-C0141F01032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384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slideLayout" Target="../slideLayouts/slideLayout83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1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6.xml"/><Relationship Id="rId7" Type="http://schemas.openxmlformats.org/officeDocument/2006/relationships/slideLayout" Target="../slideLayouts/slideLayout90.xml"/><Relationship Id="rId12" Type="http://schemas.openxmlformats.org/officeDocument/2006/relationships/slideLayout" Target="../slideLayouts/slideLayout95.xml"/><Relationship Id="rId2" Type="http://schemas.openxmlformats.org/officeDocument/2006/relationships/slideLayout" Target="../slideLayouts/slideLayout85.xml"/><Relationship Id="rId1" Type="http://schemas.openxmlformats.org/officeDocument/2006/relationships/slideLayout" Target="../slideLayouts/slideLayout84.xml"/><Relationship Id="rId6" Type="http://schemas.openxmlformats.org/officeDocument/2006/relationships/slideLayout" Target="../slideLayouts/slideLayout89.xml"/><Relationship Id="rId11" Type="http://schemas.openxmlformats.org/officeDocument/2006/relationships/slideLayout" Target="../slideLayouts/slideLayout94.xml"/><Relationship Id="rId5" Type="http://schemas.openxmlformats.org/officeDocument/2006/relationships/slideLayout" Target="../slideLayouts/slideLayout88.xml"/><Relationship Id="rId10" Type="http://schemas.openxmlformats.org/officeDocument/2006/relationships/slideLayout" Target="../slideLayouts/slideLayout93.xml"/><Relationship Id="rId4" Type="http://schemas.openxmlformats.org/officeDocument/2006/relationships/slideLayout" Target="../slideLayouts/slideLayout87.xml"/><Relationship Id="rId9" Type="http://schemas.openxmlformats.org/officeDocument/2006/relationships/slideLayout" Target="../slideLayouts/slideLayout92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3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8.xml"/><Relationship Id="rId7" Type="http://schemas.openxmlformats.org/officeDocument/2006/relationships/slideLayout" Target="../slideLayouts/slideLayout102.xml"/><Relationship Id="rId12" Type="http://schemas.openxmlformats.org/officeDocument/2006/relationships/slideLayout" Target="../slideLayouts/slideLayout107.xml"/><Relationship Id="rId2" Type="http://schemas.openxmlformats.org/officeDocument/2006/relationships/slideLayout" Target="../slideLayouts/slideLayout97.xml"/><Relationship Id="rId1" Type="http://schemas.openxmlformats.org/officeDocument/2006/relationships/slideLayout" Target="../slideLayouts/slideLayout96.xml"/><Relationship Id="rId6" Type="http://schemas.openxmlformats.org/officeDocument/2006/relationships/slideLayout" Target="../slideLayouts/slideLayout101.xml"/><Relationship Id="rId11" Type="http://schemas.openxmlformats.org/officeDocument/2006/relationships/slideLayout" Target="../slideLayouts/slideLayout106.xml"/><Relationship Id="rId5" Type="http://schemas.openxmlformats.org/officeDocument/2006/relationships/slideLayout" Target="../slideLayouts/slideLayout100.xml"/><Relationship Id="rId10" Type="http://schemas.openxmlformats.org/officeDocument/2006/relationships/slideLayout" Target="../slideLayouts/slideLayout105.xml"/><Relationship Id="rId4" Type="http://schemas.openxmlformats.org/officeDocument/2006/relationships/slideLayout" Target="../slideLayouts/slideLayout99.xml"/><Relationship Id="rId9" Type="http://schemas.openxmlformats.org/officeDocument/2006/relationships/slideLayout" Target="../slideLayouts/slideLayout10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67005-2377-4316-8081-7D674E0C2419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20D99-0436-483E-A68D-565A1D56A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816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058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7305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306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306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306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306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7306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7306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7306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7306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64C7FFE-CD6E-43E5-9837-DC859F637372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7306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184937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058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7305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306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306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306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306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7306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7306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7306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7306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64C7FFE-CD6E-43E5-9837-DC859F637372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7306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343031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058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7305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306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306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306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306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7306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7306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7306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7306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64C7FFE-CD6E-43E5-9837-DC859F637372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7306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165780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058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7305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306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306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306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306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7306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7306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7306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7306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64C7FFE-CD6E-43E5-9837-DC859F637372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7306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867739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058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7305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306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306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306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306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7306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7306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7306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7306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64C7FFE-CD6E-43E5-9837-DC859F637372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7306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20083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058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7305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306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306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306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306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7306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7306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7306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7306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64C7FFE-CD6E-43E5-9837-DC859F637372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7306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60577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058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7305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306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306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306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306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7306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7306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7306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7306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64C7FFE-CD6E-43E5-9837-DC859F637372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7306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65371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058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7305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306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306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306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306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7306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7306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7306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7306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64C7FFE-CD6E-43E5-9837-DC859F637372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7306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968720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058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7305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306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306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306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306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7306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7306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7306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7306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64C7FFE-CD6E-43E5-9837-DC859F637372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7306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341000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9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image" Target="../media/image21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11" Type="http://schemas.openxmlformats.org/officeDocument/2006/relationships/image" Target="../media/image20.wmf"/><Relationship Id="rId5" Type="http://schemas.openxmlformats.org/officeDocument/2006/relationships/oleObject" Target="../embeddings/oleObject7.bin"/><Relationship Id="rId15" Type="http://schemas.openxmlformats.org/officeDocument/2006/relationships/image" Target="../media/image22.wmf"/><Relationship Id="rId10" Type="http://schemas.openxmlformats.org/officeDocument/2006/relationships/oleObject" Target="../embeddings/oleObject9.bin"/><Relationship Id="rId4" Type="http://schemas.openxmlformats.org/officeDocument/2006/relationships/image" Target="../media/image17.wmf"/><Relationship Id="rId9" Type="http://schemas.openxmlformats.org/officeDocument/2006/relationships/image" Target="../media/image23.emf"/><Relationship Id="rId1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02.xml"/><Relationship Id="rId5" Type="http://schemas.openxmlformats.org/officeDocument/2006/relationships/slide" Target="slide14.xml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jpg"/><Relationship Id="rId2" Type="http://schemas.openxmlformats.org/officeDocument/2006/relationships/slideLayout" Target="../slideLayouts/slideLayout5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slide" Target="slide14.xml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0" y="260648"/>
            <a:ext cx="9144000" cy="483209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lvl="0" algn="ctr" eaLnBrk="1" hangingPunct="1">
              <a:spcBef>
                <a:spcPct val="50000"/>
              </a:spcBef>
            </a:pPr>
            <a:r>
              <a:rPr lang="ru-RU" sz="2800" i="0" dirty="0" err="1">
                <a:solidFill>
                  <a:srgbClr val="333399"/>
                </a:solidFill>
                <a:latin typeface="Arial" charset="0"/>
              </a:rPr>
              <a:t>Харк</a:t>
            </a:r>
            <a:r>
              <a:rPr lang="uk-UA" sz="2800" i="0" dirty="0">
                <a:solidFill>
                  <a:srgbClr val="333399"/>
                </a:solidFill>
                <a:latin typeface="Arial" charset="0"/>
              </a:rPr>
              <a:t>і</a:t>
            </a:r>
            <a:r>
              <a:rPr lang="ru-RU" sz="2800" i="0" dirty="0" err="1">
                <a:solidFill>
                  <a:srgbClr val="333399"/>
                </a:solidFill>
                <a:latin typeface="Arial" charset="0"/>
              </a:rPr>
              <a:t>вський</a:t>
            </a:r>
            <a:r>
              <a:rPr lang="ru-RU" sz="2800" i="0" dirty="0">
                <a:solidFill>
                  <a:srgbClr val="333399"/>
                </a:solidFill>
                <a:latin typeface="Arial" charset="0"/>
              </a:rPr>
              <a:t> </a:t>
            </a:r>
            <a:r>
              <a:rPr lang="ru-RU" sz="2800" i="0" dirty="0" err="1">
                <a:solidFill>
                  <a:srgbClr val="333399"/>
                </a:solidFill>
                <a:latin typeface="Arial" charset="0"/>
              </a:rPr>
              <a:t>національний</a:t>
            </a:r>
            <a:r>
              <a:rPr lang="ru-RU" sz="2800" i="0" dirty="0">
                <a:solidFill>
                  <a:srgbClr val="333399"/>
                </a:solidFill>
                <a:latin typeface="Arial" charset="0"/>
              </a:rPr>
              <a:t> </a:t>
            </a:r>
            <a:r>
              <a:rPr lang="ru-RU" sz="2800" i="0" dirty="0" err="1">
                <a:solidFill>
                  <a:srgbClr val="333399"/>
                </a:solidFill>
                <a:latin typeface="Arial" charset="0"/>
              </a:rPr>
              <a:t>медичний</a:t>
            </a:r>
            <a:r>
              <a:rPr lang="ru-RU" sz="2800" i="0" dirty="0">
                <a:solidFill>
                  <a:srgbClr val="333399"/>
                </a:solidFill>
                <a:latin typeface="Arial" charset="0"/>
              </a:rPr>
              <a:t> </a:t>
            </a:r>
            <a:r>
              <a:rPr lang="ru-RU" sz="2800" i="0" dirty="0" err="1">
                <a:solidFill>
                  <a:srgbClr val="333399"/>
                </a:solidFill>
                <a:latin typeface="Arial" charset="0"/>
              </a:rPr>
              <a:t>університет</a:t>
            </a:r>
            <a:r>
              <a:rPr lang="ru-RU" sz="2800" i="0" dirty="0">
                <a:solidFill>
                  <a:srgbClr val="333399"/>
                </a:solidFill>
                <a:latin typeface="Arial" charset="0"/>
              </a:rPr>
              <a:t/>
            </a:r>
            <a:br>
              <a:rPr lang="ru-RU" sz="2800" i="0" dirty="0">
                <a:solidFill>
                  <a:srgbClr val="333399"/>
                </a:solidFill>
                <a:latin typeface="Arial" charset="0"/>
              </a:rPr>
            </a:br>
            <a:r>
              <a:rPr lang="ru-RU" sz="2800" i="0" dirty="0">
                <a:solidFill>
                  <a:srgbClr val="333399"/>
                </a:solidFill>
                <a:latin typeface="Arial" charset="0"/>
              </a:rPr>
              <a:t/>
            </a:r>
            <a:br>
              <a:rPr lang="ru-RU" sz="2800" i="0" dirty="0">
                <a:solidFill>
                  <a:srgbClr val="333399"/>
                </a:solidFill>
                <a:latin typeface="Arial" charset="0"/>
              </a:rPr>
            </a:br>
            <a:r>
              <a:rPr lang="ru-RU" sz="2400" i="0" dirty="0">
                <a:solidFill>
                  <a:srgbClr val="333399"/>
                </a:solidFill>
                <a:latin typeface="Arial" charset="0"/>
              </a:rPr>
              <a:t>Кафедра </a:t>
            </a:r>
            <a:r>
              <a:rPr lang="ru-RU" sz="2400" i="0" dirty="0" err="1">
                <a:solidFill>
                  <a:srgbClr val="333399"/>
                </a:solidFill>
                <a:latin typeface="Arial" charset="0"/>
              </a:rPr>
              <a:t>медичної</a:t>
            </a:r>
            <a:r>
              <a:rPr lang="ru-RU" sz="2400" i="0" dirty="0">
                <a:solidFill>
                  <a:srgbClr val="333399"/>
                </a:solidFill>
                <a:latin typeface="Arial" charset="0"/>
              </a:rPr>
              <a:t> та </a:t>
            </a:r>
            <a:r>
              <a:rPr lang="ru-RU" sz="2400" i="0" dirty="0" err="1">
                <a:solidFill>
                  <a:srgbClr val="333399"/>
                </a:solidFill>
                <a:latin typeface="Arial" charset="0"/>
              </a:rPr>
              <a:t>біоорганічної</a:t>
            </a:r>
            <a:r>
              <a:rPr lang="ru-RU" sz="2400" i="0" dirty="0">
                <a:solidFill>
                  <a:srgbClr val="333399"/>
                </a:solidFill>
                <a:latin typeface="Arial" charset="0"/>
              </a:rPr>
              <a:t> </a:t>
            </a:r>
            <a:r>
              <a:rPr lang="ru-RU" sz="2400" i="0" dirty="0" err="1">
                <a:solidFill>
                  <a:srgbClr val="333399"/>
                </a:solidFill>
                <a:latin typeface="Arial" charset="0"/>
              </a:rPr>
              <a:t>хімії</a:t>
            </a:r>
            <a:r>
              <a:rPr lang="ru-RU" sz="2400" i="0" dirty="0">
                <a:solidFill>
                  <a:srgbClr val="333399"/>
                </a:solidFill>
                <a:latin typeface="Arial" charset="0"/>
              </a:rPr>
              <a:t/>
            </a:r>
            <a:br>
              <a:rPr lang="ru-RU" sz="2400" i="0" dirty="0">
                <a:solidFill>
                  <a:srgbClr val="333399"/>
                </a:solidFill>
                <a:latin typeface="Arial" charset="0"/>
              </a:rPr>
            </a:br>
            <a:r>
              <a:rPr lang="ru-RU" sz="2400" i="0" dirty="0">
                <a:solidFill>
                  <a:srgbClr val="333399"/>
                </a:solidFill>
                <a:latin typeface="Arial" charset="0"/>
              </a:rPr>
              <a:t/>
            </a:r>
            <a:br>
              <a:rPr lang="ru-RU" sz="2400" i="0" dirty="0">
                <a:solidFill>
                  <a:srgbClr val="333399"/>
                </a:solidFill>
                <a:latin typeface="Arial" charset="0"/>
              </a:rPr>
            </a:br>
            <a:r>
              <a:rPr lang="ru-RU" sz="2400" i="0" dirty="0">
                <a:solidFill>
                  <a:srgbClr val="006600"/>
                </a:solidFill>
                <a:latin typeface="Arial" charset="0"/>
              </a:rPr>
              <a:t> </a:t>
            </a:r>
            <a:br>
              <a:rPr lang="ru-RU" sz="2400" i="0" dirty="0">
                <a:solidFill>
                  <a:srgbClr val="006600"/>
                </a:solidFill>
                <a:latin typeface="Arial" charset="0"/>
              </a:rPr>
            </a:br>
            <a:r>
              <a:rPr lang="ru-RU" sz="2400" i="0" dirty="0">
                <a:solidFill>
                  <a:srgbClr val="006600"/>
                </a:solidFill>
                <a:latin typeface="Arial" charset="0"/>
              </a:rPr>
              <a:t/>
            </a:r>
            <a:br>
              <a:rPr lang="ru-RU" sz="2400" i="0" dirty="0">
                <a:solidFill>
                  <a:srgbClr val="006600"/>
                </a:solidFill>
                <a:latin typeface="Arial" charset="0"/>
              </a:rPr>
            </a:br>
            <a:endParaRPr lang="ru-RU" sz="2400" i="0" dirty="0">
              <a:solidFill>
                <a:srgbClr val="006600"/>
              </a:solidFill>
              <a:latin typeface="Arial" charset="0"/>
            </a:endParaRPr>
          </a:p>
          <a:p>
            <a:pPr lvl="0" algn="ctr" eaLnBrk="1" hangingPunct="1">
              <a:spcBef>
                <a:spcPct val="50000"/>
              </a:spcBef>
            </a:pPr>
            <a:r>
              <a:rPr lang="ru-RU" sz="2400" i="0" dirty="0" err="1" smtClean="0">
                <a:solidFill>
                  <a:srgbClr val="006600"/>
                </a:solidFill>
                <a:latin typeface="Arial" charset="0"/>
              </a:rPr>
              <a:t>Лекція</a:t>
            </a:r>
            <a:endParaRPr lang="ru-RU" sz="2400" i="0" dirty="0">
              <a:solidFill>
                <a:srgbClr val="006600"/>
              </a:solidFill>
              <a:latin typeface="Arial" charset="0"/>
            </a:endParaRPr>
          </a:p>
          <a:p>
            <a:pPr lvl="0" algn="ctr" eaLnBrk="1" hangingPunct="1">
              <a:spcBef>
                <a:spcPct val="50000"/>
              </a:spcBef>
            </a:pPr>
            <a:r>
              <a:rPr lang="ru-RU" sz="3200" i="0" dirty="0" err="1" smtClean="0">
                <a:solidFill>
                  <a:srgbClr val="000000"/>
                </a:solidFill>
                <a:latin typeface="Arial" charset="0"/>
              </a:rPr>
              <a:t>Фізико-хімічні</a:t>
            </a:r>
            <a:r>
              <a:rPr lang="ru-RU" sz="3200" i="0" dirty="0" smtClean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ru-RU" sz="3200" i="0" dirty="0" err="1" smtClean="0">
                <a:solidFill>
                  <a:srgbClr val="000000"/>
                </a:solidFill>
                <a:latin typeface="Arial" charset="0"/>
              </a:rPr>
              <a:t>основи</a:t>
            </a:r>
            <a:r>
              <a:rPr lang="ru-RU" sz="3200" i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3200" i="0" dirty="0" err="1" smtClean="0">
                <a:solidFill>
                  <a:srgbClr val="000000"/>
                </a:solidFill>
                <a:latin typeface="Arial" charset="0"/>
              </a:rPr>
              <a:t>кінетики</a:t>
            </a:r>
            <a:r>
              <a:rPr lang="uk-UA" sz="3200" i="0" dirty="0" smtClean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lvl="0" algn="ctr" eaLnBrk="1" hangingPunct="1">
              <a:spcBef>
                <a:spcPct val="50000"/>
              </a:spcBef>
            </a:pPr>
            <a:r>
              <a:rPr lang="uk-UA" sz="3200" i="0" dirty="0" smtClean="0">
                <a:solidFill>
                  <a:srgbClr val="000000"/>
                </a:solidFill>
                <a:latin typeface="Arial" charset="0"/>
              </a:rPr>
              <a:t>біохімічних реакцій</a:t>
            </a:r>
            <a:endParaRPr lang="ru-RU" sz="3200" i="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809561"/>
            <a:ext cx="1457325" cy="1857375"/>
          </a:xfrm>
          <a:prstGeom prst="rect">
            <a:avLst/>
          </a:prstGeom>
          <a:noFill/>
        </p:spPr>
      </p:pic>
      <p:pic>
        <p:nvPicPr>
          <p:cNvPr id="7" name="Рисунок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7" y="1556792"/>
            <a:ext cx="1914525" cy="1914525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51520" y="5589240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>
                <a:solidFill>
                  <a:srgbClr val="6600CC"/>
                </a:solidFill>
              </a:rPr>
              <a:t>Лектор: доцент кафедри медичної та біоорганічної </a:t>
            </a:r>
            <a:r>
              <a:rPr lang="uk-UA" b="1">
                <a:solidFill>
                  <a:srgbClr val="6600CC"/>
                </a:solidFill>
              </a:rPr>
              <a:t>хімії Макаров В.О.</a:t>
            </a:r>
            <a:endParaRPr lang="uk-UA" b="1" dirty="0">
              <a:solidFill>
                <a:srgbClr val="66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80699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1175" y="304007"/>
            <a:ext cx="8229600" cy="633412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100" b="1" dirty="0">
                <a:solidFill>
                  <a:srgbClr val="C00000"/>
                </a:solidFill>
              </a:rPr>
              <a:t>МЕХАНІЗМИ СКЛАДНИХ ХІМІЧНИХ ПРОЦЕСІВ: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6303" y="620713"/>
            <a:ext cx="9036050" cy="6237287"/>
          </a:xfrm>
        </p:spPr>
        <p:txBody>
          <a:bodyPr rtlCol="0">
            <a:normAutofit/>
          </a:bodyPr>
          <a:lstStyle/>
          <a:p>
            <a:pPr marL="0" indent="0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ru-RU" sz="2400" dirty="0">
                <a:solidFill>
                  <a:srgbClr val="333399"/>
                </a:solidFill>
                <a:latin typeface="Arial" charset="0"/>
              </a:rPr>
              <a:t>- </a:t>
            </a:r>
            <a:r>
              <a:rPr lang="ru-RU" sz="2400" dirty="0" err="1">
                <a:solidFill>
                  <a:srgbClr val="333399"/>
                </a:solidFill>
                <a:latin typeface="Arial" charset="0"/>
              </a:rPr>
              <a:t>послідовний</a:t>
            </a:r>
            <a:r>
              <a:rPr lang="uk-UA" sz="2400" dirty="0">
                <a:solidFill>
                  <a:srgbClr val="333399"/>
                </a:solidFill>
                <a:latin typeface="Arial" charset="0"/>
              </a:rPr>
              <a:t> </a:t>
            </a:r>
            <a:r>
              <a:rPr lang="uk-UA" sz="2000" dirty="0">
                <a:solidFill>
                  <a:srgbClr val="000000"/>
                </a:solidFill>
                <a:latin typeface="Arial" charset="0"/>
              </a:rPr>
              <a:t> (реакції гідролізу): </a:t>
            </a:r>
            <a:endParaRPr lang="ru-RU" sz="2000" b="1" dirty="0">
              <a:solidFill>
                <a:srgbClr val="000000"/>
              </a:solidFill>
              <a:latin typeface="Arial" charset="0"/>
            </a:endParaRPr>
          </a:p>
          <a:p>
            <a:pPr marL="0" indent="0" algn="ctr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ru-RU" sz="2000" b="1" dirty="0">
                <a:solidFill>
                  <a:srgbClr val="000000"/>
                </a:solidFill>
                <a:latin typeface="Arial" charset="0"/>
              </a:rPr>
              <a:t>А </a:t>
            </a:r>
            <a:r>
              <a:rPr lang="ru-RU" sz="2000" b="1" dirty="0">
                <a:solidFill>
                  <a:srgbClr val="000000"/>
                </a:solidFill>
                <a:latin typeface="Arial" charset="0"/>
                <a:sym typeface="Symbol" pitchFamily="18" charset="2"/>
              </a:rPr>
              <a:t></a:t>
            </a:r>
            <a:r>
              <a:rPr lang="ru-RU" sz="2000" b="1" dirty="0">
                <a:solidFill>
                  <a:srgbClr val="000000"/>
                </a:solidFill>
                <a:latin typeface="Arial" charset="0"/>
              </a:rPr>
              <a:t> В </a:t>
            </a:r>
            <a:r>
              <a:rPr lang="ru-RU" sz="2000" b="1" dirty="0">
                <a:solidFill>
                  <a:srgbClr val="000000"/>
                </a:solidFill>
                <a:latin typeface="Arial" charset="0"/>
                <a:sym typeface="Symbol" pitchFamily="18" charset="2"/>
              </a:rPr>
              <a:t></a:t>
            </a:r>
            <a:r>
              <a:rPr lang="ru-RU" sz="2000" b="1" dirty="0">
                <a:solidFill>
                  <a:srgbClr val="000000"/>
                </a:solidFill>
                <a:latin typeface="Arial" charset="0"/>
              </a:rPr>
              <a:t> С …</a:t>
            </a:r>
            <a:endParaRPr lang="ru-RU" sz="2000" dirty="0">
              <a:solidFill>
                <a:srgbClr val="00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Char char="-"/>
              <a:defRPr/>
            </a:pPr>
            <a:r>
              <a:rPr lang="ru-RU" sz="2400" dirty="0" err="1">
                <a:solidFill>
                  <a:srgbClr val="333399"/>
                </a:solidFill>
                <a:latin typeface="Arial" charset="0"/>
              </a:rPr>
              <a:t>паралельний</a:t>
            </a:r>
            <a:r>
              <a:rPr lang="uk-UA" sz="2000" dirty="0">
                <a:solidFill>
                  <a:srgbClr val="000000"/>
                </a:solidFill>
                <a:latin typeface="Arial" charset="0"/>
              </a:rPr>
              <a:t> ( </a:t>
            </a:r>
            <a:r>
              <a:rPr lang="uk-UA" sz="2000" dirty="0" err="1">
                <a:solidFill>
                  <a:srgbClr val="000000"/>
                </a:solidFill>
                <a:latin typeface="Arial" charset="0"/>
              </a:rPr>
              <a:t>гліколітичний</a:t>
            </a:r>
            <a:r>
              <a:rPr lang="uk-UA" sz="2000" dirty="0">
                <a:solidFill>
                  <a:srgbClr val="000000"/>
                </a:solidFill>
                <a:latin typeface="Arial" charset="0"/>
              </a:rPr>
              <a:t> шлях: глюкоза </a:t>
            </a:r>
            <a:r>
              <a:rPr lang="ru-RU" sz="1600" b="1" dirty="0">
                <a:solidFill>
                  <a:srgbClr val="000000"/>
                </a:solidFill>
                <a:latin typeface="Arial" charset="0"/>
                <a:sym typeface="Symbol" pitchFamily="18" charset="2"/>
              </a:rPr>
              <a:t></a:t>
            </a:r>
            <a:r>
              <a:rPr lang="uk-UA" sz="16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uk-UA" sz="2000" dirty="0" err="1">
                <a:solidFill>
                  <a:srgbClr val="000000"/>
                </a:solidFill>
                <a:latin typeface="Arial" charset="0"/>
              </a:rPr>
              <a:t>піровиноградна</a:t>
            </a:r>
            <a:r>
              <a:rPr lang="uk-UA" sz="2000" dirty="0">
                <a:solidFill>
                  <a:srgbClr val="000000"/>
                </a:solidFill>
                <a:latin typeface="Arial" charset="0"/>
              </a:rPr>
              <a:t> кислота </a:t>
            </a:r>
            <a:r>
              <a:rPr lang="ru-RU" sz="1600" b="1" dirty="0">
                <a:solidFill>
                  <a:srgbClr val="000000"/>
                </a:solidFill>
                <a:latin typeface="Arial" charset="0"/>
                <a:sym typeface="Symbol" pitchFamily="18" charset="2"/>
              </a:rPr>
              <a:t></a:t>
            </a:r>
            <a:r>
              <a:rPr lang="uk-UA" sz="2000" dirty="0">
                <a:solidFill>
                  <a:srgbClr val="000000"/>
                </a:solidFill>
                <a:latin typeface="Arial" charset="0"/>
              </a:rPr>
              <a:t> цикл Кребса; </a:t>
            </a:r>
          </a:p>
          <a:p>
            <a:pPr marL="0" indent="0">
              <a:spcBef>
                <a:spcPct val="0"/>
              </a:spcBef>
              <a:buFontTx/>
              <a:buChar char="-"/>
              <a:defRPr/>
            </a:pPr>
            <a:r>
              <a:rPr lang="uk-UA" sz="2000" dirty="0">
                <a:solidFill>
                  <a:srgbClr val="000000"/>
                </a:solidFill>
                <a:latin typeface="Arial" charset="0"/>
              </a:rPr>
              <a:t> глюкоза </a:t>
            </a:r>
            <a:r>
              <a:rPr lang="ru-RU" sz="1600" b="1" dirty="0">
                <a:solidFill>
                  <a:srgbClr val="000000"/>
                </a:solidFill>
                <a:latin typeface="Arial" charset="0"/>
                <a:sym typeface="Symbol" pitchFamily="18" charset="2"/>
              </a:rPr>
              <a:t></a:t>
            </a:r>
            <a:r>
              <a:rPr lang="uk-UA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гексозомонофосфатний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шлях)</a:t>
            </a:r>
            <a:r>
              <a:rPr lang="uk-UA" sz="2000" dirty="0">
                <a:solidFill>
                  <a:srgbClr val="000000"/>
                </a:solidFill>
                <a:latin typeface="Arial" charset="0"/>
              </a:rPr>
              <a:t>;</a:t>
            </a:r>
          </a:p>
          <a:p>
            <a:pPr marL="0" indent="0">
              <a:spcBef>
                <a:spcPct val="0"/>
              </a:spcBef>
              <a:buFontTx/>
              <a:buChar char="-"/>
              <a:defRPr/>
            </a:pPr>
            <a:endParaRPr lang="uk-UA" sz="2000" dirty="0">
              <a:solidFill>
                <a:srgbClr val="00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Розкладання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бертолетової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солі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KCl</a:t>
            </a: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О</a:t>
            </a:r>
            <a:r>
              <a:rPr lang="en-US" sz="2000" baseline="-25000" dirty="0" smtClean="0">
                <a:solidFill>
                  <a:srgbClr val="000000"/>
                </a:solidFill>
                <a:latin typeface="Arial" charset="0"/>
              </a:rPr>
              <a:t>3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endParaRPr lang="ru-RU" sz="2000" dirty="0">
              <a:solidFill>
                <a:srgbClr val="00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buFont typeface="Arial" pitchFamily="34" charset="0"/>
              <a:buNone/>
              <a:defRPr/>
            </a:pPr>
            <a:endParaRPr lang="ru-RU" sz="2000" dirty="0">
              <a:solidFill>
                <a:srgbClr val="00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- </a:t>
            </a:r>
            <a:r>
              <a:rPr lang="ru-RU" sz="2400" dirty="0" err="1">
                <a:solidFill>
                  <a:srgbClr val="333399"/>
                </a:solidFill>
                <a:latin typeface="Arial" charset="0"/>
              </a:rPr>
              <a:t>супряжений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(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тандемність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ендергонічних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екзергонічних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реакцій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в 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організмі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),  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протікають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за 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допомогою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інших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: А+Б=М</a:t>
            </a:r>
          </a:p>
          <a:p>
            <a:pPr marL="0" indent="0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                                                                          </a:t>
            </a: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 А+С=Н</a:t>
            </a:r>
            <a:endParaRPr lang="ru-RU" sz="2000" dirty="0">
              <a:solidFill>
                <a:srgbClr val="00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Char char="-"/>
              <a:defRPr/>
            </a:pPr>
            <a:r>
              <a:rPr lang="ru-RU" sz="2400" dirty="0">
                <a:solidFill>
                  <a:srgbClr val="333399"/>
                </a:solidFill>
                <a:latin typeface="Arial" charset="0"/>
              </a:rPr>
              <a:t> </a:t>
            </a:r>
            <a:r>
              <a:rPr lang="ru-RU" sz="2400" dirty="0" err="1">
                <a:solidFill>
                  <a:srgbClr val="333399"/>
                </a:solidFill>
                <a:latin typeface="Arial" charset="0"/>
              </a:rPr>
              <a:t>ланцюговий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(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полягає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в 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ряді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регулярно 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повторюваних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елементарних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актів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за 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участю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дуже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активних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частинок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- 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вільних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радикалів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- 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патологічні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явища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в 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організмі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: 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пероксидне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окиснення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ліпідів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руйнування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клітинних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мембран при 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променевій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хворобі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розвиток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пухлин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дія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отруйних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речовин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)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ru-RU" sz="2000" dirty="0">
              <a:solidFill>
                <a:srgbClr val="00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ru-RU" sz="2000" dirty="0">
                <a:solidFill>
                  <a:srgbClr val="000000"/>
                </a:solidFill>
                <a:latin typeface="Arial" charset="0"/>
              </a:rPr>
              <a:t>-</a:t>
            </a:r>
            <a:r>
              <a:rPr lang="ru-RU" sz="2400" dirty="0" err="1">
                <a:solidFill>
                  <a:srgbClr val="333399"/>
                </a:solidFill>
                <a:latin typeface="Arial" charset="0"/>
              </a:rPr>
              <a:t>циклічний</a:t>
            </a:r>
            <a:r>
              <a:rPr lang="ru-RU" sz="2000" dirty="0">
                <a:solidFill>
                  <a:srgbClr val="333399"/>
                </a:solidFill>
                <a:latin typeface="Arial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(цикл Кребса, цикл 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утворення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сечовини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, цикл 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окиснення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жирних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кислот).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5059363" y="2565400"/>
            <a:ext cx="577850" cy="936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091113" y="2906713"/>
            <a:ext cx="546100" cy="1841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670550" y="2195513"/>
            <a:ext cx="15208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/>
                <a:cs typeface="+mn-cs"/>
              </a:rPr>
              <a:t>2</a:t>
            </a:r>
            <a:r>
              <a:rPr lang="ru-RU" dirty="0">
                <a:solidFill>
                  <a:prstClr val="black"/>
                </a:solidFill>
                <a:latin typeface="Calibri"/>
                <a:cs typeface="+mn-cs"/>
              </a:rPr>
              <a:t>К</a:t>
            </a:r>
            <a:r>
              <a:rPr lang="en-US" dirty="0">
                <a:solidFill>
                  <a:prstClr val="black"/>
                </a:solidFill>
                <a:latin typeface="Calibri"/>
                <a:cs typeface="+mn-cs"/>
              </a:rPr>
              <a:t>Cl+3O</a:t>
            </a:r>
            <a:r>
              <a:rPr lang="en-US" baseline="-25000" dirty="0">
                <a:solidFill>
                  <a:prstClr val="black"/>
                </a:solidFill>
                <a:latin typeface="Calibri"/>
                <a:cs typeface="+mn-cs"/>
              </a:rPr>
              <a:t>2</a:t>
            </a:r>
            <a:endParaRPr lang="ru-RU" baseline="-250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37213" y="2906713"/>
            <a:ext cx="1268412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/>
                <a:cs typeface="+mn-cs"/>
              </a:rPr>
              <a:t>3</a:t>
            </a:r>
            <a:r>
              <a:rPr lang="ru-RU" dirty="0">
                <a:solidFill>
                  <a:prstClr val="black"/>
                </a:solidFill>
                <a:latin typeface="Calibri"/>
                <a:cs typeface="+mn-cs"/>
              </a:rPr>
              <a:t>К</a:t>
            </a:r>
            <a:r>
              <a:rPr lang="en-US" dirty="0">
                <a:solidFill>
                  <a:prstClr val="black"/>
                </a:solidFill>
                <a:latin typeface="Calibri"/>
                <a:cs typeface="+mn-cs"/>
              </a:rPr>
              <a:t>ClO</a:t>
            </a:r>
            <a:r>
              <a:rPr lang="en-US" baseline="-25000" dirty="0">
                <a:solidFill>
                  <a:prstClr val="black"/>
                </a:solidFill>
                <a:latin typeface="Calibri"/>
                <a:cs typeface="+mn-cs"/>
              </a:rPr>
              <a:t>4</a:t>
            </a:r>
            <a:r>
              <a:rPr lang="en-US" dirty="0">
                <a:solidFill>
                  <a:prstClr val="black"/>
                </a:solidFill>
                <a:latin typeface="Calibri"/>
                <a:cs typeface="+mn-cs"/>
              </a:rPr>
              <a:t>+HCl</a:t>
            </a:r>
            <a:endParaRPr lang="ru-RU" dirty="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552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5" name="WordArt 9"/>
          <p:cNvSpPr>
            <a:spLocks noChangeArrowheads="1" noChangeShapeType="1" noTextEdit="1"/>
          </p:cNvSpPr>
          <p:nvPr/>
        </p:nvSpPr>
        <p:spPr bwMode="auto">
          <a:xfrm>
            <a:off x="3459163" y="188913"/>
            <a:ext cx="248126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Каталізатори</a:t>
            </a:r>
            <a:endParaRPr lang="ru-RU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83306" name="Picture 10" descr="Berc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488" y="260350"/>
            <a:ext cx="1617662" cy="1800225"/>
          </a:xfrm>
          <a:prstGeom prst="rect">
            <a:avLst/>
          </a:prstGeom>
          <a:noFill/>
          <a:ln w="38100">
            <a:solidFill>
              <a:srgbClr val="CC9900"/>
            </a:solidFill>
            <a:miter lim="800000"/>
            <a:headEnd/>
            <a:tailEnd/>
          </a:ln>
          <a:effectLst/>
        </p:spPr>
      </p:pic>
      <p:sp>
        <p:nvSpPr>
          <p:cNvPr id="183307" name="Text Box 11"/>
          <p:cNvSpPr txBox="1">
            <a:spLocks noChangeArrowheads="1"/>
          </p:cNvSpPr>
          <p:nvPr/>
        </p:nvSpPr>
        <p:spPr bwMode="auto">
          <a:xfrm>
            <a:off x="34925" y="2065338"/>
            <a:ext cx="1871663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err="1">
                <a:solidFill>
                  <a:srgbClr val="000000"/>
                </a:solidFill>
                <a:latin typeface="Palatino Linotype" pitchFamily="18" charset="0"/>
              </a:rPr>
              <a:t>Йенс</a:t>
            </a:r>
            <a:r>
              <a:rPr lang="ru-RU" sz="1600" dirty="0">
                <a:solidFill>
                  <a:srgbClr val="000000"/>
                </a:solidFill>
                <a:latin typeface="Palatino Linotype" pitchFamily="18" charset="0"/>
              </a:rPr>
              <a:t> Якоб </a:t>
            </a:r>
            <a:r>
              <a:rPr lang="ru-RU" sz="1600" dirty="0" err="1">
                <a:solidFill>
                  <a:srgbClr val="000000"/>
                </a:solidFill>
                <a:latin typeface="Palatino Linotype" pitchFamily="18" charset="0"/>
              </a:rPr>
              <a:t>Берцеліус</a:t>
            </a:r>
            <a:endParaRPr lang="ru-RU" sz="1600" dirty="0">
              <a:solidFill>
                <a:srgbClr val="000000"/>
              </a:solidFill>
              <a:latin typeface="Palatino Linotype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err="1">
                <a:solidFill>
                  <a:srgbClr val="000000"/>
                </a:solidFill>
                <a:latin typeface="Palatino Linotype" pitchFamily="18" charset="0"/>
              </a:rPr>
              <a:t>ввів</a:t>
            </a:r>
            <a:r>
              <a:rPr lang="ru-RU" sz="1400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Palatino Linotype" pitchFamily="18" charset="0"/>
              </a:rPr>
              <a:t>термін</a:t>
            </a:r>
            <a:r>
              <a:rPr lang="ru-RU" sz="1400" dirty="0">
                <a:solidFill>
                  <a:srgbClr val="000000"/>
                </a:solidFill>
                <a:latin typeface="Palatino Linotype" pitchFamily="18" charset="0"/>
              </a:rPr>
              <a:t> «</a:t>
            </a:r>
            <a:r>
              <a:rPr lang="ru-RU" sz="1400" b="1" i="1" dirty="0" err="1">
                <a:solidFill>
                  <a:srgbClr val="000000"/>
                </a:solidFill>
                <a:latin typeface="Palatino Linotype" pitchFamily="18" charset="0"/>
              </a:rPr>
              <a:t>каталіз</a:t>
            </a:r>
            <a:r>
              <a:rPr lang="ru-RU" sz="1400" dirty="0">
                <a:solidFill>
                  <a:srgbClr val="000000"/>
                </a:solidFill>
                <a:latin typeface="Palatino Linotype" pitchFamily="18" charset="0"/>
              </a:rPr>
              <a:t>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rgbClr val="000000"/>
                </a:solidFill>
                <a:latin typeface="Palatino Linotype" pitchFamily="18" charset="0"/>
              </a:rPr>
              <a:t>в 1835 р.</a:t>
            </a:r>
            <a:r>
              <a:rPr lang="ru-RU" sz="1400" dirty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183308" name="Picture 12" descr="ostwal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4000" y="3355975"/>
            <a:ext cx="1654175" cy="1944688"/>
          </a:xfrm>
          <a:prstGeom prst="rect">
            <a:avLst/>
          </a:prstGeom>
          <a:noFill/>
          <a:ln w="38100">
            <a:solidFill>
              <a:srgbClr val="CC9900"/>
            </a:solidFill>
            <a:miter lim="800000"/>
            <a:headEnd/>
            <a:tailEnd/>
          </a:ln>
          <a:effectLst/>
        </p:spPr>
      </p:pic>
      <p:sp>
        <p:nvSpPr>
          <p:cNvPr id="183309" name="Text Box 13"/>
          <p:cNvSpPr txBox="1">
            <a:spLocks noChangeArrowheads="1"/>
          </p:cNvSpPr>
          <p:nvPr/>
        </p:nvSpPr>
        <p:spPr bwMode="auto">
          <a:xfrm>
            <a:off x="107950" y="5310188"/>
            <a:ext cx="201612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err="1">
                <a:solidFill>
                  <a:srgbClr val="000000"/>
                </a:solidFill>
                <a:latin typeface="Palatino Linotype" pitchFamily="18" charset="0"/>
              </a:rPr>
              <a:t>Вільгельм</a:t>
            </a:r>
            <a:r>
              <a:rPr lang="ru-RU" sz="1600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Palatino Linotype" pitchFamily="18" charset="0"/>
              </a:rPr>
              <a:t>Оствальд</a:t>
            </a:r>
            <a:endParaRPr lang="ru-RU" sz="1600" dirty="0">
              <a:solidFill>
                <a:srgbClr val="000000"/>
              </a:solidFill>
              <a:latin typeface="Palatino Linotype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rgbClr val="000000"/>
                </a:solidFill>
                <a:latin typeface="Palatino Linotype" pitchFamily="18" charset="0"/>
              </a:rPr>
              <a:t>1909 г. – </a:t>
            </a:r>
            <a:r>
              <a:rPr lang="ru-RU" sz="1400" dirty="0" err="1">
                <a:solidFill>
                  <a:srgbClr val="000000"/>
                </a:solidFill>
                <a:latin typeface="Palatino Linotype" pitchFamily="18" charset="0"/>
              </a:rPr>
              <a:t>Нобелевська</a:t>
            </a:r>
            <a:r>
              <a:rPr lang="ru-RU" sz="1400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Palatino Linotype" pitchFamily="18" charset="0"/>
              </a:rPr>
              <a:t>премія</a:t>
            </a:r>
            <a:endParaRPr lang="ru-RU" sz="1400" dirty="0">
              <a:solidFill>
                <a:srgbClr val="000000"/>
              </a:solidFill>
              <a:latin typeface="Palatino Linotype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rgbClr val="000000"/>
                </a:solidFill>
                <a:latin typeface="Palatino Linotype" pitchFamily="18" charset="0"/>
              </a:rPr>
              <a:t>«</a:t>
            </a:r>
            <a:r>
              <a:rPr lang="ru-RU" sz="1400" dirty="0" err="1">
                <a:solidFill>
                  <a:srgbClr val="000000"/>
                </a:solidFill>
                <a:latin typeface="Palatino Linotype" pitchFamily="18" charset="0"/>
              </a:rPr>
              <a:t>визнання</a:t>
            </a:r>
            <a:r>
              <a:rPr lang="ru-RU" sz="1400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Palatino Linotype" pitchFamily="18" charset="0"/>
              </a:rPr>
              <a:t>робіт</a:t>
            </a:r>
            <a:r>
              <a:rPr lang="ru-RU" sz="1400" dirty="0">
                <a:solidFill>
                  <a:srgbClr val="000000"/>
                </a:solidFill>
                <a:latin typeface="Palatino Linotype" pitchFamily="18" charset="0"/>
              </a:rPr>
              <a:t> з </a:t>
            </a:r>
            <a:r>
              <a:rPr lang="ru-RU" sz="1400" dirty="0" err="1">
                <a:solidFill>
                  <a:srgbClr val="000000"/>
                </a:solidFill>
                <a:latin typeface="Palatino Linotype" pitchFamily="18" charset="0"/>
              </a:rPr>
              <a:t>каталізу</a:t>
            </a:r>
            <a:r>
              <a:rPr lang="ru-RU" sz="1400" dirty="0">
                <a:solidFill>
                  <a:srgbClr val="000000"/>
                </a:solidFill>
                <a:latin typeface="Palatino Linotype" pitchFamily="18" charset="0"/>
              </a:rPr>
              <a:t>»</a:t>
            </a:r>
          </a:p>
        </p:txBody>
      </p:sp>
      <p:sp>
        <p:nvSpPr>
          <p:cNvPr id="183314" name="Text Box 18"/>
          <p:cNvSpPr txBox="1">
            <a:spLocks noChangeArrowheads="1"/>
          </p:cNvSpPr>
          <p:nvPr/>
        </p:nvSpPr>
        <p:spPr bwMode="auto">
          <a:xfrm>
            <a:off x="2843213" y="981075"/>
            <a:ext cx="6049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3315" name="Text Box 19"/>
          <p:cNvSpPr txBox="1">
            <a:spLocks noChangeArrowheads="1"/>
          </p:cNvSpPr>
          <p:nvPr/>
        </p:nvSpPr>
        <p:spPr bwMode="auto">
          <a:xfrm>
            <a:off x="2268538" y="765175"/>
            <a:ext cx="6335712" cy="163121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Char char="-"/>
            </a:pPr>
            <a:r>
              <a:rPr lang="ru-RU" sz="2000" b="1" i="1" dirty="0" err="1">
                <a:solidFill>
                  <a:srgbClr val="000000"/>
                </a:solidFill>
                <a:latin typeface="Palatino Linotype" pitchFamily="18" charset="0"/>
              </a:rPr>
              <a:t>речовини</a:t>
            </a:r>
            <a:r>
              <a:rPr lang="ru-RU" sz="2000" b="1" i="1" dirty="0">
                <a:solidFill>
                  <a:srgbClr val="000000"/>
                </a:solidFill>
                <a:latin typeface="Palatino Linotype" pitchFamily="18" charset="0"/>
              </a:rPr>
              <a:t>, </a:t>
            </a:r>
            <a:r>
              <a:rPr lang="ru-RU" sz="2000" b="1" i="1" dirty="0" err="1">
                <a:solidFill>
                  <a:srgbClr val="000000"/>
                </a:solidFill>
                <a:latin typeface="Palatino Linotype" pitchFamily="18" charset="0"/>
              </a:rPr>
              <a:t>що</a:t>
            </a:r>
            <a:r>
              <a:rPr lang="ru-RU" sz="2000" b="1" i="1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Palatino Linotype" pitchFamily="18" charset="0"/>
              </a:rPr>
              <a:t>змінюють</a:t>
            </a:r>
            <a:r>
              <a:rPr lang="ru-RU" sz="2000" b="1" i="1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Palatino Linotype" pitchFamily="18" charset="0"/>
              </a:rPr>
              <a:t>швидкість</a:t>
            </a:r>
            <a:r>
              <a:rPr lang="ru-RU" sz="2000" b="1" i="1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Palatino Linotype" pitchFamily="18" charset="0"/>
              </a:rPr>
              <a:t>хімічної</a:t>
            </a:r>
            <a:r>
              <a:rPr lang="ru-RU" sz="2000" b="1" i="1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Palatino Linotype" pitchFamily="18" charset="0"/>
              </a:rPr>
              <a:t>реакції</a:t>
            </a:r>
            <a:r>
              <a:rPr lang="ru-RU" sz="2000" b="1" i="1" dirty="0">
                <a:solidFill>
                  <a:srgbClr val="000000"/>
                </a:solidFill>
                <a:latin typeface="Palatino Linotype" pitchFamily="18" charset="0"/>
              </a:rPr>
              <a:t> за </a:t>
            </a:r>
            <a:r>
              <a:rPr lang="ru-RU" sz="2000" b="1" i="1" dirty="0" err="1">
                <a:solidFill>
                  <a:srgbClr val="000000"/>
                </a:solidFill>
                <a:latin typeface="Palatino Linotype" pitchFamily="18" charset="0"/>
              </a:rPr>
              <a:t>рахунок</a:t>
            </a:r>
            <a:r>
              <a:rPr lang="ru-RU" sz="2000" b="1" i="1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Palatino Linotype" pitchFamily="18" charset="0"/>
              </a:rPr>
              <a:t>зміни</a:t>
            </a:r>
            <a:r>
              <a:rPr lang="ru-RU" sz="2000" b="1" i="1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Palatino Linotype" pitchFamily="18" charset="0"/>
              </a:rPr>
              <a:t>енергії</a:t>
            </a:r>
            <a:r>
              <a:rPr lang="ru-RU" sz="2000" b="1" i="1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Palatino Linotype" pitchFamily="18" charset="0"/>
              </a:rPr>
              <a:t>активації</a:t>
            </a:r>
            <a:r>
              <a:rPr lang="ru-RU" sz="2000" b="1" i="1" dirty="0">
                <a:solidFill>
                  <a:srgbClr val="000000"/>
                </a:solidFill>
                <a:latin typeface="Palatino Linotype" pitchFamily="18" charset="0"/>
              </a:rPr>
              <a:t>, але </a:t>
            </a:r>
            <a:r>
              <a:rPr lang="ru-RU" sz="2000" b="1" i="1" dirty="0" err="1">
                <a:solidFill>
                  <a:srgbClr val="000000"/>
                </a:solidFill>
                <a:latin typeface="Palatino Linotype" pitchFamily="18" charset="0"/>
              </a:rPr>
              <a:t>самі</a:t>
            </a:r>
            <a:r>
              <a:rPr lang="ru-RU" sz="2000" b="1" i="1" dirty="0">
                <a:solidFill>
                  <a:srgbClr val="000000"/>
                </a:solidFill>
                <a:latin typeface="Palatino Linotype" pitchFamily="18" charset="0"/>
              </a:rPr>
              <a:t> при </a:t>
            </a:r>
            <a:r>
              <a:rPr lang="ru-RU" sz="2000" b="1" i="1" dirty="0" err="1">
                <a:solidFill>
                  <a:srgbClr val="000000"/>
                </a:solidFill>
                <a:latin typeface="Palatino Linotype" pitchFamily="18" charset="0"/>
              </a:rPr>
              <a:t>цьому</a:t>
            </a:r>
            <a:r>
              <a:rPr lang="ru-RU" sz="2000" b="1" i="1" dirty="0">
                <a:solidFill>
                  <a:srgbClr val="000000"/>
                </a:solidFill>
                <a:latin typeface="Palatino Linotype" pitchFamily="18" charset="0"/>
              </a:rPr>
              <a:t> не </a:t>
            </a:r>
            <a:r>
              <a:rPr lang="ru-RU" sz="2000" b="1" i="1" dirty="0" err="1">
                <a:solidFill>
                  <a:srgbClr val="000000"/>
                </a:solidFill>
                <a:latin typeface="Palatino Linotype" pitchFamily="18" charset="0"/>
              </a:rPr>
              <a:t>витрачаються</a:t>
            </a:r>
            <a:r>
              <a:rPr lang="ru-RU" sz="2000" b="1" i="1" dirty="0">
                <a:solidFill>
                  <a:srgbClr val="000000"/>
                </a:solidFill>
                <a:latin typeface="Palatino Linotype" pitchFamily="18" charset="0"/>
              </a:rPr>
              <a:t>. </a:t>
            </a:r>
            <a:r>
              <a:rPr lang="ru-RU" sz="2000" b="1" i="1" dirty="0" err="1">
                <a:solidFill>
                  <a:srgbClr val="000000"/>
                </a:solidFill>
                <a:latin typeface="Palatino Linotype" pitchFamily="18" charset="0"/>
              </a:rPr>
              <a:t>Процес</a:t>
            </a:r>
            <a:r>
              <a:rPr lang="ru-RU" sz="2000" b="1" i="1" dirty="0">
                <a:solidFill>
                  <a:srgbClr val="000000"/>
                </a:solidFill>
                <a:latin typeface="Palatino Linotype" pitchFamily="18" charset="0"/>
              </a:rPr>
              <a:t> в </a:t>
            </a:r>
            <a:r>
              <a:rPr lang="ru-RU" sz="2000" b="1" i="1" dirty="0" err="1">
                <a:solidFill>
                  <a:srgbClr val="000000"/>
                </a:solidFill>
                <a:latin typeface="Palatino Linotype" pitchFamily="18" charset="0"/>
              </a:rPr>
              <a:t>присутності</a:t>
            </a:r>
            <a:r>
              <a:rPr lang="ru-RU" sz="2000" b="1" i="1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Palatino Linotype" pitchFamily="18" charset="0"/>
              </a:rPr>
              <a:t>каталізатора</a:t>
            </a:r>
            <a:r>
              <a:rPr lang="ru-RU" sz="2000" b="1" i="1" dirty="0">
                <a:solidFill>
                  <a:srgbClr val="000000"/>
                </a:solidFill>
                <a:latin typeface="Palatino Linotype" pitchFamily="18" charset="0"/>
              </a:rPr>
              <a:t> - </a:t>
            </a:r>
            <a:r>
              <a:rPr lang="ru-RU" sz="2000" b="1" i="1" dirty="0" err="1">
                <a:solidFill>
                  <a:srgbClr val="FF0000"/>
                </a:solidFill>
                <a:latin typeface="Palatino Linotype" pitchFamily="18" charset="0"/>
              </a:rPr>
              <a:t>каталіз</a:t>
            </a:r>
            <a:r>
              <a:rPr lang="ru-RU" sz="2000" b="1" i="1" dirty="0">
                <a:solidFill>
                  <a:srgbClr val="FF0000"/>
                </a:solidFill>
                <a:latin typeface="Palatino Linotype" pitchFamily="18" charset="0"/>
              </a:rPr>
              <a:t>. </a:t>
            </a:r>
            <a:r>
              <a:rPr lang="ru-RU" sz="2000" b="1" i="1" dirty="0" err="1">
                <a:solidFill>
                  <a:srgbClr val="000000"/>
                </a:solidFill>
                <a:latin typeface="Palatino Linotype" pitchFamily="18" charset="0"/>
              </a:rPr>
              <a:t>Реакція</a:t>
            </a:r>
            <a:r>
              <a:rPr lang="ru-RU" sz="2000" b="1" i="1" dirty="0">
                <a:solidFill>
                  <a:srgbClr val="000000"/>
                </a:solidFill>
                <a:latin typeface="Palatino Linotype" pitchFamily="18" charset="0"/>
              </a:rPr>
              <a:t> з </a:t>
            </a:r>
            <a:r>
              <a:rPr lang="ru-RU" sz="2000" b="1" i="1" dirty="0" err="1">
                <a:solidFill>
                  <a:srgbClr val="000000"/>
                </a:solidFill>
                <a:latin typeface="Palatino Linotype" pitchFamily="18" charset="0"/>
              </a:rPr>
              <a:t>каталізатором</a:t>
            </a:r>
            <a:r>
              <a:rPr lang="ru-RU" sz="2000" b="1" i="1" dirty="0">
                <a:solidFill>
                  <a:srgbClr val="000000"/>
                </a:solidFill>
                <a:latin typeface="Palatino Linotype" pitchFamily="18" charset="0"/>
              </a:rPr>
              <a:t> - </a:t>
            </a:r>
            <a:r>
              <a:rPr lang="ru-RU" sz="2000" b="1" i="1" dirty="0" err="1">
                <a:solidFill>
                  <a:srgbClr val="FF0000"/>
                </a:solidFill>
                <a:latin typeface="Palatino Linotype" pitchFamily="18" charset="0"/>
              </a:rPr>
              <a:t>каталітична</a:t>
            </a:r>
            <a:r>
              <a:rPr lang="ru-RU" sz="2000" b="1" i="1" dirty="0">
                <a:solidFill>
                  <a:srgbClr val="000000"/>
                </a:solidFill>
                <a:latin typeface="Palatino Linotype" pitchFamily="18" charset="0"/>
              </a:rPr>
              <a:t>.</a:t>
            </a:r>
          </a:p>
        </p:txBody>
      </p:sp>
      <p:sp>
        <p:nvSpPr>
          <p:cNvPr id="183316" name="Text Box 20"/>
          <p:cNvSpPr txBox="1">
            <a:spLocks noChangeArrowheads="1"/>
          </p:cNvSpPr>
          <p:nvPr/>
        </p:nvSpPr>
        <p:spPr bwMode="auto">
          <a:xfrm>
            <a:off x="2195513" y="2349500"/>
            <a:ext cx="6480175" cy="147732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000" i="1" dirty="0" err="1">
                <a:solidFill>
                  <a:srgbClr val="000000"/>
                </a:solidFill>
                <a:latin typeface="Palatino Linotype" pitchFamily="18" charset="0"/>
              </a:rPr>
              <a:t>Позитивні</a:t>
            </a:r>
            <a:r>
              <a:rPr lang="ru-RU" sz="2000" i="1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latin typeface="Palatino Linotype" pitchFamily="18" charset="0"/>
              </a:rPr>
              <a:t>каталізатори</a:t>
            </a:r>
            <a:r>
              <a:rPr lang="ru-RU" sz="2000" i="1" dirty="0">
                <a:solidFill>
                  <a:srgbClr val="000000"/>
                </a:solidFill>
                <a:latin typeface="Palatino Linotype" pitchFamily="18" charset="0"/>
              </a:rPr>
              <a:t> - </a:t>
            </a:r>
            <a:r>
              <a:rPr lang="ru-RU" sz="2000" i="1" dirty="0" err="1">
                <a:solidFill>
                  <a:srgbClr val="000000"/>
                </a:solidFill>
                <a:latin typeface="Palatino Linotype" pitchFamily="18" charset="0"/>
              </a:rPr>
              <a:t>прискорюють</a:t>
            </a:r>
            <a:r>
              <a:rPr lang="ru-RU" sz="2000" i="1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latin typeface="Palatino Linotype" pitchFamily="18" charset="0"/>
              </a:rPr>
              <a:t>реакцію</a:t>
            </a:r>
            <a:r>
              <a:rPr lang="ru-RU" sz="2000" i="1" dirty="0">
                <a:solidFill>
                  <a:srgbClr val="000000"/>
                </a:solidFill>
                <a:latin typeface="Palatino Linotype" pitchFamily="18" charset="0"/>
              </a:rPr>
              <a:t>, </a:t>
            </a:r>
            <a:r>
              <a:rPr lang="ru-RU" sz="2000" b="1" i="1" dirty="0" err="1">
                <a:solidFill>
                  <a:srgbClr val="000000"/>
                </a:solidFill>
                <a:latin typeface="Palatino Linotype" pitchFamily="18" charset="0"/>
              </a:rPr>
              <a:t>зменшуючи</a:t>
            </a:r>
            <a:r>
              <a:rPr lang="ru-RU" sz="2000" b="1" i="1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Palatino Linotype" pitchFamily="18" charset="0"/>
              </a:rPr>
              <a:t>Е</a:t>
            </a:r>
            <a:r>
              <a:rPr lang="ru-RU" sz="2000" b="1" i="1" baseline="-25000" dirty="0" err="1">
                <a:solidFill>
                  <a:srgbClr val="000000"/>
                </a:solidFill>
                <a:latin typeface="Palatino Linotype" pitchFamily="18" charset="0"/>
              </a:rPr>
              <a:t>а</a:t>
            </a:r>
            <a:endParaRPr lang="ru-RU" sz="2000" b="1" i="1" dirty="0">
              <a:solidFill>
                <a:srgbClr val="000000"/>
              </a:solidFill>
              <a:latin typeface="Palatino Linotype" pitchFamily="18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000" i="1" dirty="0" err="1">
                <a:solidFill>
                  <a:srgbClr val="000000"/>
                </a:solidFill>
                <a:latin typeface="Palatino Linotype" pitchFamily="18" charset="0"/>
              </a:rPr>
              <a:t>Негативні</a:t>
            </a:r>
            <a:r>
              <a:rPr lang="ru-RU" sz="2000" i="1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latin typeface="Palatino Linotype" pitchFamily="18" charset="0"/>
              </a:rPr>
              <a:t>каталізатори</a:t>
            </a:r>
            <a:r>
              <a:rPr lang="ru-RU" sz="2000" i="1" dirty="0">
                <a:solidFill>
                  <a:srgbClr val="000000"/>
                </a:solidFill>
                <a:latin typeface="Palatino Linotype" pitchFamily="18" charset="0"/>
              </a:rPr>
              <a:t> (</a:t>
            </a:r>
            <a:r>
              <a:rPr lang="ru-RU" sz="2000" i="1" dirty="0" err="1">
                <a:solidFill>
                  <a:srgbClr val="000000"/>
                </a:solidFill>
                <a:latin typeface="Palatino Linotype" pitchFamily="18" charset="0"/>
              </a:rPr>
              <a:t>інгібітори</a:t>
            </a:r>
            <a:r>
              <a:rPr lang="ru-RU" sz="2000" i="1" dirty="0">
                <a:solidFill>
                  <a:srgbClr val="000000"/>
                </a:solidFill>
                <a:latin typeface="Palatino Linotype" pitchFamily="18" charset="0"/>
              </a:rPr>
              <a:t>) - </a:t>
            </a:r>
            <a:r>
              <a:rPr lang="ru-RU" sz="2000" i="1" dirty="0" err="1">
                <a:solidFill>
                  <a:srgbClr val="000000"/>
                </a:solidFill>
                <a:latin typeface="Palatino Linotype" pitchFamily="18" charset="0"/>
              </a:rPr>
              <a:t>уповільнюють</a:t>
            </a:r>
            <a:r>
              <a:rPr lang="ru-RU" sz="2000" i="1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latin typeface="Palatino Linotype" pitchFamily="18" charset="0"/>
              </a:rPr>
              <a:t>реакцію</a:t>
            </a:r>
            <a:r>
              <a:rPr lang="ru-RU" sz="2000" i="1" dirty="0">
                <a:solidFill>
                  <a:srgbClr val="000000"/>
                </a:solidFill>
                <a:latin typeface="Palatino Linotype" pitchFamily="18" charset="0"/>
              </a:rPr>
              <a:t>, </a:t>
            </a:r>
            <a:r>
              <a:rPr lang="ru-RU" sz="2000" i="1" dirty="0" err="1">
                <a:solidFill>
                  <a:srgbClr val="000000"/>
                </a:solidFill>
                <a:latin typeface="Palatino Linotype" pitchFamily="18" charset="0"/>
              </a:rPr>
              <a:t>збільшуючи</a:t>
            </a:r>
            <a:r>
              <a:rPr lang="ru-RU" sz="2000" i="1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Palatino Linotype" pitchFamily="18" charset="0"/>
              </a:rPr>
              <a:t>Е</a:t>
            </a:r>
            <a:r>
              <a:rPr lang="ru-RU" sz="2000" b="1" i="1" baseline="-25000" dirty="0" err="1">
                <a:solidFill>
                  <a:srgbClr val="000000"/>
                </a:solidFill>
                <a:latin typeface="Palatino Linotype" pitchFamily="18" charset="0"/>
              </a:rPr>
              <a:t>а</a:t>
            </a:r>
            <a:endParaRPr lang="ru-RU" sz="2000" b="1" i="1" dirty="0">
              <a:solidFill>
                <a:srgbClr val="000000"/>
              </a:solidFill>
              <a:latin typeface="Palatino Linotype" pitchFamily="18" charset="0"/>
            </a:endParaRPr>
          </a:p>
        </p:txBody>
      </p:sp>
      <p:sp>
        <p:nvSpPr>
          <p:cNvPr id="183324" name="Rectangle 28"/>
          <p:cNvSpPr>
            <a:spLocks noChangeArrowheads="1"/>
          </p:cNvSpPr>
          <p:nvPr/>
        </p:nvSpPr>
        <p:spPr bwMode="auto">
          <a:xfrm>
            <a:off x="107950" y="115888"/>
            <a:ext cx="8928100" cy="6626225"/>
          </a:xfrm>
          <a:prstGeom prst="rect">
            <a:avLst/>
          </a:prstGeom>
          <a:noFill/>
          <a:ln w="2857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Palatino Linotype" pitchFamily="18" charset="0"/>
            </a:endParaRPr>
          </a:p>
        </p:txBody>
      </p:sp>
      <p:sp>
        <p:nvSpPr>
          <p:cNvPr id="183326" name="Text Box 30"/>
          <p:cNvSpPr txBox="1">
            <a:spLocks noChangeArrowheads="1"/>
          </p:cNvSpPr>
          <p:nvPr/>
        </p:nvSpPr>
        <p:spPr bwMode="auto">
          <a:xfrm>
            <a:off x="2268538" y="3945880"/>
            <a:ext cx="30956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0000"/>
                </a:solidFill>
                <a:latin typeface="Palatino Linotype" pitchFamily="18" charset="0"/>
              </a:rPr>
              <a:t>A + K = AK (1)</a:t>
            </a:r>
            <a:br>
              <a:rPr lang="ru-RU" b="1" dirty="0">
                <a:solidFill>
                  <a:srgbClr val="000000"/>
                </a:solidFill>
                <a:latin typeface="Palatino Linotype" pitchFamily="18" charset="0"/>
              </a:rPr>
            </a:br>
            <a:r>
              <a:rPr lang="ru-RU" b="1" dirty="0">
                <a:solidFill>
                  <a:srgbClr val="000000"/>
                </a:solidFill>
                <a:latin typeface="Palatino Linotype" pitchFamily="18" charset="0"/>
              </a:rPr>
              <a:t>AK + B = AB + K (2)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Сумарна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реакція</a:t>
            </a:r>
            <a:endParaRPr lang="ru-RU" b="1" dirty="0">
              <a:solidFill>
                <a:srgbClr val="000000"/>
              </a:solidFill>
              <a:latin typeface="Palatino Linotype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0000"/>
                </a:solidFill>
                <a:latin typeface="Palatino Linotype" pitchFamily="18" charset="0"/>
              </a:rPr>
              <a:t>A + B = AB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Але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замість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енергетичного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бар'єру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цієї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реакції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долаються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нижчі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бар'єри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реакцій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(1) и (2): E</a:t>
            </a:r>
            <a:r>
              <a:rPr lang="ru-RU" baseline="-25000" dirty="0">
                <a:solidFill>
                  <a:srgbClr val="000000"/>
                </a:solidFill>
                <a:latin typeface="Palatino Linotype" pitchFamily="18" charset="0"/>
              </a:rPr>
              <a:t>1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и E</a:t>
            </a:r>
            <a:r>
              <a:rPr lang="ru-RU" baseline="-25000" dirty="0">
                <a:solidFill>
                  <a:srgbClr val="000000"/>
                </a:solidFill>
                <a:latin typeface="Palatino Linotype" pitchFamily="18" charset="0"/>
              </a:rPr>
              <a:t>2</a:t>
            </a:r>
            <a:endParaRPr lang="ru-RU" dirty="0">
              <a:solidFill>
                <a:srgbClr val="000000"/>
              </a:solidFill>
              <a:latin typeface="Palatino Linotype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042A044F-7FFB-48FD-8664-8658931316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0086" y="3751550"/>
            <a:ext cx="3682940" cy="2845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41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938" y="-34925"/>
            <a:ext cx="9151938" cy="727075"/>
          </a:xfrm>
        </p:spPr>
        <p:txBody>
          <a:bodyPr/>
          <a:lstStyle/>
          <a:p>
            <a:r>
              <a:rPr lang="ru-RU" sz="3200" b="1" dirty="0">
                <a:solidFill>
                  <a:srgbClr val="C00000"/>
                </a:solidFill>
              </a:rPr>
              <a:t>ТЕОРІЯ </a:t>
            </a:r>
            <a:r>
              <a:rPr lang="ru-RU" sz="3200" b="1" dirty="0" smtClean="0">
                <a:solidFill>
                  <a:srgbClr val="C00000"/>
                </a:solidFill>
              </a:rPr>
              <a:t>МИХАЕЛІСА-МЕНТЕНА </a:t>
            </a:r>
            <a:r>
              <a:rPr lang="ru-RU" sz="3200" b="1" dirty="0">
                <a:solidFill>
                  <a:srgbClr val="C00000"/>
                </a:solidFill>
              </a:rPr>
              <a:t>(1913 Р.):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-53975" y="411163"/>
            <a:ext cx="9251950" cy="206210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rgbClr val="990033"/>
                </a:solidFill>
                <a:latin typeface="Calibri"/>
                <a:cs typeface="+mn-cs"/>
              </a:rPr>
              <a:t>Залежність</a:t>
            </a:r>
            <a:r>
              <a:rPr lang="ru-RU" sz="2400" b="1" dirty="0">
                <a:solidFill>
                  <a:srgbClr val="990033"/>
                </a:solidFill>
                <a:latin typeface="Calibri"/>
                <a:cs typeface="+mn-cs"/>
              </a:rPr>
              <a:t> </a:t>
            </a:r>
            <a:r>
              <a:rPr lang="ru-RU" sz="2400" b="1" dirty="0" err="1">
                <a:solidFill>
                  <a:srgbClr val="990033"/>
                </a:solidFill>
                <a:latin typeface="Calibri"/>
                <a:cs typeface="+mn-cs"/>
              </a:rPr>
              <a:t>початкової</a:t>
            </a:r>
            <a:r>
              <a:rPr lang="ru-RU" sz="2400" b="1" dirty="0">
                <a:solidFill>
                  <a:srgbClr val="990033"/>
                </a:solidFill>
                <a:latin typeface="Calibri"/>
                <a:cs typeface="+mn-cs"/>
              </a:rPr>
              <a:t> </a:t>
            </a:r>
            <a:r>
              <a:rPr lang="ru-RU" sz="2400" b="1" dirty="0" err="1">
                <a:solidFill>
                  <a:srgbClr val="990033"/>
                </a:solidFill>
                <a:latin typeface="Calibri"/>
                <a:cs typeface="+mn-cs"/>
              </a:rPr>
              <a:t>швидкості</a:t>
            </a:r>
            <a:r>
              <a:rPr lang="ru-RU" sz="2400" b="1" dirty="0">
                <a:solidFill>
                  <a:srgbClr val="990033"/>
                </a:solidFill>
                <a:latin typeface="Calibri"/>
                <a:cs typeface="+mn-cs"/>
              </a:rPr>
              <a:t> </a:t>
            </a:r>
            <a:r>
              <a:rPr lang="ru-RU" sz="2400" b="1" dirty="0" err="1">
                <a:solidFill>
                  <a:srgbClr val="990033"/>
                </a:solidFill>
                <a:latin typeface="Calibri"/>
                <a:cs typeface="+mn-cs"/>
              </a:rPr>
              <a:t>ферментативної</a:t>
            </a:r>
            <a:r>
              <a:rPr lang="ru-RU" sz="2400" b="1" dirty="0">
                <a:solidFill>
                  <a:srgbClr val="990033"/>
                </a:solidFill>
                <a:latin typeface="Calibri"/>
                <a:cs typeface="+mn-cs"/>
              </a:rPr>
              <a:t> </a:t>
            </a:r>
            <a:r>
              <a:rPr lang="ru-RU" sz="2400" b="1" dirty="0" err="1">
                <a:solidFill>
                  <a:srgbClr val="990033"/>
                </a:solidFill>
                <a:latin typeface="Calibri"/>
                <a:cs typeface="+mn-cs"/>
              </a:rPr>
              <a:t>реакції</a:t>
            </a:r>
            <a:endParaRPr lang="ru-RU" sz="2400" b="1" dirty="0">
              <a:solidFill>
                <a:srgbClr val="990033"/>
              </a:solidFill>
              <a:latin typeface="Calibri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rgbClr val="990033"/>
                </a:solidFill>
                <a:latin typeface="Calibri"/>
                <a:cs typeface="+mn-cs"/>
              </a:rPr>
              <a:t>від</a:t>
            </a:r>
            <a:r>
              <a:rPr lang="ru-RU" sz="2400" b="1" dirty="0">
                <a:solidFill>
                  <a:srgbClr val="990033"/>
                </a:solidFill>
                <a:latin typeface="Calibri"/>
                <a:cs typeface="+mn-cs"/>
              </a:rPr>
              <a:t> </a:t>
            </a:r>
            <a:r>
              <a:rPr lang="ru-RU" sz="2400" b="1" dirty="0" err="1">
                <a:solidFill>
                  <a:srgbClr val="990033"/>
                </a:solidFill>
                <a:latin typeface="Calibri"/>
                <a:cs typeface="+mn-cs"/>
              </a:rPr>
              <a:t>концентрації</a:t>
            </a:r>
            <a:r>
              <a:rPr lang="ru-RU" sz="2400" b="1" dirty="0">
                <a:solidFill>
                  <a:srgbClr val="990033"/>
                </a:solidFill>
                <a:latin typeface="Calibri"/>
                <a:cs typeface="+mn-cs"/>
              </a:rPr>
              <a:t> субстрату</a:t>
            </a:r>
            <a:endParaRPr lang="ru-RU" sz="2000" i="1" dirty="0">
              <a:solidFill>
                <a:srgbClr val="990033"/>
              </a:solidFill>
              <a:latin typeface="Calibri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i="1" dirty="0">
              <a:solidFill>
                <a:srgbClr val="990033"/>
              </a:solidFill>
              <a:latin typeface="Calibri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i="1" dirty="0">
              <a:solidFill>
                <a:srgbClr val="990033"/>
              </a:solidFill>
              <a:latin typeface="Calibri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i="1" dirty="0">
              <a:solidFill>
                <a:srgbClr val="990033"/>
              </a:solidFill>
              <a:latin typeface="Calibri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i="1" dirty="0">
              <a:solidFill>
                <a:srgbClr val="990033"/>
              </a:solidFill>
              <a:latin typeface="Calibri"/>
              <a:cs typeface="+mn-cs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black"/>
              </a:solidFill>
              <a:latin typeface="Calibri"/>
              <a:cs typeface="+mn-cs"/>
            </a:endParaRPr>
          </a:p>
        </p:txBody>
      </p:sp>
      <p:grpSp>
        <p:nvGrpSpPr>
          <p:cNvPr id="8233" name="Group 6"/>
          <p:cNvGrpSpPr>
            <a:grpSpLocks/>
          </p:cNvGrpSpPr>
          <p:nvPr/>
        </p:nvGrpSpPr>
        <p:grpSpPr bwMode="auto">
          <a:xfrm>
            <a:off x="111125" y="3133969"/>
            <a:ext cx="2660675" cy="2048396"/>
            <a:chOff x="1641" y="1804"/>
            <a:chExt cx="6590" cy="5865"/>
          </a:xfrm>
        </p:grpSpPr>
        <p:sp>
          <p:nvSpPr>
            <p:cNvPr id="24583" name="Line 7"/>
            <p:cNvSpPr>
              <a:spLocks noChangeShapeType="1"/>
            </p:cNvSpPr>
            <p:nvPr/>
          </p:nvSpPr>
          <p:spPr bwMode="auto">
            <a:xfrm>
              <a:off x="2426" y="1984"/>
              <a:ext cx="0" cy="516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24584" name="Freeform 8"/>
            <p:cNvSpPr>
              <a:spLocks/>
            </p:cNvSpPr>
            <p:nvPr/>
          </p:nvSpPr>
          <p:spPr bwMode="auto">
            <a:xfrm>
              <a:off x="2421" y="7121"/>
              <a:ext cx="5210" cy="10"/>
            </a:xfrm>
            <a:custGeom>
              <a:avLst/>
              <a:gdLst>
                <a:gd name="T0" fmla="*/ 0 w 5211"/>
                <a:gd name="T1" fmla="*/ 9 h 9"/>
                <a:gd name="T2" fmla="*/ 5211 w 5211"/>
                <a:gd name="T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211" h="9">
                  <a:moveTo>
                    <a:pt x="0" y="9"/>
                  </a:moveTo>
                  <a:lnTo>
                    <a:pt x="5211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 type="none" w="med" len="med"/>
              <a:tailEnd type="none" w="med" len="med"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24585" name="Text Box 9"/>
            <p:cNvSpPr txBox="1">
              <a:spLocks noChangeArrowheads="1"/>
            </p:cNvSpPr>
            <p:nvPr/>
          </p:nvSpPr>
          <p:spPr bwMode="auto">
            <a:xfrm>
              <a:off x="7394" y="7139"/>
              <a:ext cx="837" cy="51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>
                  <a:solidFill>
                    <a:prstClr val="black"/>
                  </a:solidFill>
                  <a:latin typeface="Calibri"/>
                  <a:cs typeface="+mn-cs"/>
                </a:rPr>
                <a:t>Cs</a:t>
              </a:r>
              <a:endParaRPr lang="ru-RU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24586" name="Freeform 10"/>
            <p:cNvSpPr>
              <a:spLocks/>
            </p:cNvSpPr>
            <p:nvPr/>
          </p:nvSpPr>
          <p:spPr bwMode="auto">
            <a:xfrm>
              <a:off x="2421" y="2701"/>
              <a:ext cx="4740" cy="4433"/>
            </a:xfrm>
            <a:custGeom>
              <a:avLst/>
              <a:gdLst>
                <a:gd name="T0" fmla="*/ 0 w 4739"/>
                <a:gd name="T1" fmla="*/ 4432 h 4432"/>
                <a:gd name="T2" fmla="*/ 1199 w 4739"/>
                <a:gd name="T3" fmla="*/ 1258 h 4432"/>
                <a:gd name="T4" fmla="*/ 2879 w 4739"/>
                <a:gd name="T5" fmla="*/ 108 h 4432"/>
                <a:gd name="T6" fmla="*/ 4739 w 4739"/>
                <a:gd name="T7" fmla="*/ 38 h 4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39" h="4432">
                  <a:moveTo>
                    <a:pt x="0" y="4432"/>
                  </a:moveTo>
                  <a:cubicBezTo>
                    <a:pt x="200" y="3903"/>
                    <a:pt x="719" y="1979"/>
                    <a:pt x="1199" y="1258"/>
                  </a:cubicBezTo>
                  <a:cubicBezTo>
                    <a:pt x="1669" y="537"/>
                    <a:pt x="2425" y="216"/>
                    <a:pt x="2879" y="108"/>
                  </a:cubicBezTo>
                  <a:cubicBezTo>
                    <a:pt x="3333" y="0"/>
                    <a:pt x="4352" y="53"/>
                    <a:pt x="4739" y="38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24587" name="Freeform 11"/>
            <p:cNvSpPr>
              <a:spLocks/>
            </p:cNvSpPr>
            <p:nvPr/>
          </p:nvSpPr>
          <p:spPr bwMode="auto">
            <a:xfrm>
              <a:off x="3201" y="4859"/>
              <a:ext cx="0" cy="2270"/>
            </a:xfrm>
            <a:custGeom>
              <a:avLst/>
              <a:gdLst>
                <a:gd name="T0" fmla="*/ 0 w 1"/>
                <a:gd name="T1" fmla="*/ 0 h 2270"/>
                <a:gd name="T2" fmla="*/ 0 w 1"/>
                <a:gd name="T3" fmla="*/ 2270 h 2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2270">
                  <a:moveTo>
                    <a:pt x="0" y="0"/>
                  </a:moveTo>
                  <a:lnTo>
                    <a:pt x="0" y="227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24588" name="Freeform 12"/>
            <p:cNvSpPr>
              <a:spLocks/>
            </p:cNvSpPr>
            <p:nvPr/>
          </p:nvSpPr>
          <p:spPr bwMode="auto">
            <a:xfrm>
              <a:off x="2421" y="4834"/>
              <a:ext cx="780" cy="15"/>
            </a:xfrm>
            <a:custGeom>
              <a:avLst/>
              <a:gdLst>
                <a:gd name="T0" fmla="*/ 779 w 779"/>
                <a:gd name="T1" fmla="*/ 15 h 15"/>
                <a:gd name="T2" fmla="*/ 0 w 779"/>
                <a:gd name="T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9" h="15">
                  <a:moveTo>
                    <a:pt x="779" y="15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24589" name="Line 13"/>
            <p:cNvSpPr>
              <a:spLocks noChangeShapeType="1"/>
            </p:cNvSpPr>
            <p:nvPr/>
          </p:nvSpPr>
          <p:spPr bwMode="auto">
            <a:xfrm flipH="1">
              <a:off x="2421" y="2754"/>
              <a:ext cx="3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24590" name="Text Box 14"/>
            <p:cNvSpPr txBox="1">
              <a:spLocks noChangeArrowheads="1"/>
            </p:cNvSpPr>
            <p:nvPr/>
          </p:nvSpPr>
          <p:spPr bwMode="auto">
            <a:xfrm>
              <a:off x="2961" y="7154"/>
              <a:ext cx="838" cy="51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>
                  <a:solidFill>
                    <a:prstClr val="black"/>
                  </a:solidFill>
                  <a:latin typeface="Calibri"/>
                  <a:cs typeface="+mn-cs"/>
                </a:rPr>
                <a:t>Km</a:t>
              </a:r>
              <a:endParaRPr lang="ru-RU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graphicFrame>
          <p:nvGraphicFramePr>
            <p:cNvPr id="8227" name="Object 35"/>
            <p:cNvGraphicFramePr>
              <a:graphicFrameLocks noChangeAspect="1"/>
            </p:cNvGraphicFramePr>
            <p:nvPr/>
          </p:nvGraphicFramePr>
          <p:xfrm>
            <a:off x="1641" y="3804"/>
            <a:ext cx="727" cy="9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73" name="Формула" r:id="rId3" imgW="317225" imgH="393359" progId="Equation.3">
                    <p:embed/>
                  </p:oleObj>
                </mc:Choice>
                <mc:Fallback>
                  <p:oleObj name="Формула" r:id="rId3" imgW="317225" imgH="393359" progId="Equation.3">
                    <p:embed/>
                    <p:pic>
                      <p:nvPicPr>
                        <p:cNvPr id="8227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1" y="3804"/>
                          <a:ext cx="727" cy="9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28" name="Object 36"/>
            <p:cNvGraphicFramePr>
              <a:graphicFrameLocks noChangeAspect="1"/>
            </p:cNvGraphicFramePr>
            <p:nvPr/>
          </p:nvGraphicFramePr>
          <p:xfrm>
            <a:off x="1701" y="2344"/>
            <a:ext cx="612" cy="5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74" name="Формула" r:id="rId5" imgW="266584" imgH="228501" progId="Equation.3">
                    <p:embed/>
                  </p:oleObj>
                </mc:Choice>
                <mc:Fallback>
                  <p:oleObj name="Формула" r:id="rId5" imgW="266584" imgH="228501" progId="Equation.3">
                    <p:embed/>
                    <p:pic>
                      <p:nvPicPr>
                        <p:cNvPr id="8228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1" y="2344"/>
                          <a:ext cx="612" cy="54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29" name="Object 37"/>
            <p:cNvGraphicFramePr>
              <a:graphicFrameLocks noChangeAspect="1"/>
            </p:cNvGraphicFramePr>
            <p:nvPr/>
          </p:nvGraphicFramePr>
          <p:xfrm>
            <a:off x="2059" y="1804"/>
            <a:ext cx="262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75" name="Формула" r:id="rId7" imgW="114201" imgH="139579" progId="Equation.3">
                    <p:embed/>
                  </p:oleObj>
                </mc:Choice>
                <mc:Fallback>
                  <p:oleObj name="Формула" r:id="rId7" imgW="114201" imgH="139579" progId="Equation.3">
                    <p:embed/>
                    <p:pic>
                      <p:nvPicPr>
                        <p:cNvPr id="8229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9" y="1804"/>
                          <a:ext cx="262" cy="33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TextBox 1"/>
          <p:cNvSpPr txBox="1"/>
          <p:nvPr/>
        </p:nvSpPr>
        <p:spPr>
          <a:xfrm>
            <a:off x="2771800" y="2888186"/>
            <a:ext cx="4824412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Брігс</a:t>
            </a:r>
            <a:r>
              <a:rPr lang="ru-RU" sz="1600" b="1" i="1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1600" b="1" i="1" dirty="0" err="1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Холлдейн</a:t>
            </a:r>
            <a:r>
              <a:rPr lang="ru-RU" sz="1600" b="1" i="1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(1925 р.) </a:t>
            </a:r>
            <a:r>
              <a:rPr lang="ru-RU" sz="1600" b="1" i="1" dirty="0" err="1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вдосконалили</a:t>
            </a:r>
            <a:r>
              <a:rPr lang="ru-RU" sz="1600" b="1" i="1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i="1" dirty="0" err="1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її</a:t>
            </a:r>
            <a:endParaRPr lang="ru-RU" sz="1600" b="1" i="1" dirty="0">
              <a:solidFill>
                <a:srgbClr val="99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350" y="6023774"/>
            <a:ext cx="9090025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>
                <a:solidFill>
                  <a:prstClr val="black"/>
                </a:solidFill>
                <a:latin typeface="Calibri"/>
                <a:cs typeface="+mn-cs"/>
              </a:rPr>
              <a:t>Ферментативні</a:t>
            </a:r>
            <a:r>
              <a:rPr lang="ru-RU" sz="2000" b="1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ru-RU" sz="2000" b="1" dirty="0" err="1">
                <a:solidFill>
                  <a:prstClr val="black"/>
                </a:solidFill>
                <a:latin typeface="Calibri"/>
                <a:cs typeface="+mn-cs"/>
              </a:rPr>
              <a:t>реакції</a:t>
            </a:r>
            <a:r>
              <a:rPr lang="ru-RU" sz="2000" b="1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Calibri"/>
                <a:cs typeface="+mn-cs"/>
              </a:rPr>
              <a:t>in vivo</a:t>
            </a:r>
            <a:r>
              <a:rPr lang="ru-RU" sz="2000" b="1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ru-RU" sz="2000" b="1" dirty="0" err="1">
                <a:solidFill>
                  <a:prstClr val="black"/>
                </a:solidFill>
                <a:latin typeface="Calibri"/>
                <a:cs typeface="+mn-cs"/>
              </a:rPr>
              <a:t>протікають</a:t>
            </a:r>
            <a:r>
              <a:rPr lang="ru-RU" sz="2000" b="1" dirty="0">
                <a:solidFill>
                  <a:prstClr val="black"/>
                </a:solidFill>
                <a:latin typeface="Calibri"/>
                <a:cs typeface="+mn-cs"/>
              </a:rPr>
              <a:t> у </a:t>
            </a:r>
            <a:r>
              <a:rPr lang="ru-RU" sz="2000" b="1" dirty="0" err="1">
                <a:solidFill>
                  <a:prstClr val="black"/>
                </a:solidFill>
                <a:latin typeface="Calibri"/>
                <a:cs typeface="+mn-cs"/>
              </a:rPr>
              <a:t>відкритих</a:t>
            </a:r>
            <a:r>
              <a:rPr lang="ru-RU" sz="2000" b="1" dirty="0">
                <a:solidFill>
                  <a:prstClr val="black"/>
                </a:solidFill>
                <a:latin typeface="Calibri"/>
                <a:cs typeface="+mn-cs"/>
              </a:rPr>
              <a:t> системах =&gt; </a:t>
            </a:r>
            <a:r>
              <a:rPr lang="ru-RU" sz="2000" b="1" dirty="0" err="1">
                <a:solidFill>
                  <a:prstClr val="black"/>
                </a:solidFill>
                <a:latin typeface="Calibri"/>
                <a:cs typeface="+mn-cs"/>
              </a:rPr>
              <a:t>описуються</a:t>
            </a:r>
            <a:r>
              <a:rPr lang="ru-RU" sz="2000" b="1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ru-RU" sz="2000" b="1" dirty="0" err="1">
                <a:solidFill>
                  <a:prstClr val="black"/>
                </a:solidFill>
                <a:latin typeface="Calibri"/>
                <a:cs typeface="+mn-cs"/>
              </a:rPr>
              <a:t>іншими</a:t>
            </a:r>
            <a:r>
              <a:rPr lang="ru-RU" sz="2000" b="1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ru-RU" sz="2000" b="1" dirty="0" err="1">
                <a:solidFill>
                  <a:prstClr val="black"/>
                </a:solidFill>
                <a:latin typeface="Calibri"/>
                <a:cs typeface="+mn-cs"/>
              </a:rPr>
              <a:t>рівняннями</a:t>
            </a:r>
            <a:r>
              <a:rPr lang="ru-RU" sz="2000" b="1" dirty="0">
                <a:solidFill>
                  <a:prstClr val="black"/>
                </a:solidFill>
                <a:latin typeface="Calibri"/>
                <a:cs typeface="+mn-cs"/>
              </a:rPr>
              <a:t>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C8BD998C-9736-4DED-9972-F66B08BCC0F9}"/>
              </a:ext>
            </a:extLst>
          </p:cNvPr>
          <p:cNvSpPr txBox="1"/>
          <p:nvPr/>
        </p:nvSpPr>
        <p:spPr>
          <a:xfrm>
            <a:off x="143465" y="1071866"/>
            <a:ext cx="91173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Стадії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Ф-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каталізу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 1)Ф (Е) –субстратного 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S)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комплекса 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ES)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       К</a:t>
            </a:r>
            <a:r>
              <a:rPr lang="ru-RU" baseline="-25000" dirty="0">
                <a:latin typeface="Arial" panose="020B0604020202020204" pitchFamily="34" charset="0"/>
                <a:cs typeface="Arial" panose="020B0604020202020204" pitchFamily="34" charset="0"/>
              </a:rPr>
              <a:t>1,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К</a:t>
            </a:r>
            <a:r>
              <a:rPr lang="ru-RU" baseline="-2500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константи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швидкості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Розпад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Е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на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Розпад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ES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кінцеві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продукти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реакції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Р+Е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248">
            <a:extLst>
              <a:ext uri="{FF2B5EF4-FFF2-40B4-BE49-F238E27FC236}">
                <a16:creationId xmlns:a16="http://schemas.microsoft.com/office/drawing/2014/main" xmlns="" id="{29667194-B690-4F25-8E94-2E726BB1A3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398197"/>
            <a:ext cx="3672407" cy="683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 Box 3">
            <a:extLst>
              <a:ext uri="{FF2B5EF4-FFF2-40B4-BE49-F238E27FC236}">
                <a16:creationId xmlns:a16="http://schemas.microsoft.com/office/drawing/2014/main" xmlns="" id="{582366E2-5ED5-4E95-A99A-429077C00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101" y="2436240"/>
            <a:ext cx="9032874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ru-RU" sz="2000" b="1" dirty="0" err="1">
                <a:solidFill>
                  <a:srgbClr val="990033"/>
                </a:solidFill>
              </a:rPr>
              <a:t>Залежніть</a:t>
            </a:r>
            <a:r>
              <a:rPr lang="ru-RU" sz="2000" b="1" dirty="0">
                <a:solidFill>
                  <a:srgbClr val="990033"/>
                </a:solidFill>
              </a:rPr>
              <a:t> </a:t>
            </a:r>
            <a:r>
              <a:rPr lang="ru-RU" sz="2000" b="1" dirty="0" err="1">
                <a:solidFill>
                  <a:srgbClr val="990033"/>
                </a:solidFill>
              </a:rPr>
              <a:t>початкової</a:t>
            </a:r>
            <a:r>
              <a:rPr lang="ru-RU" sz="2000" b="1" dirty="0">
                <a:solidFill>
                  <a:srgbClr val="990033"/>
                </a:solidFill>
              </a:rPr>
              <a:t> </a:t>
            </a:r>
            <a:r>
              <a:rPr lang="ru-RU" sz="2000" b="1" dirty="0" err="1">
                <a:solidFill>
                  <a:srgbClr val="990033"/>
                </a:solidFill>
              </a:rPr>
              <a:t>швидкості</a:t>
            </a:r>
            <a:r>
              <a:rPr lang="ru-RU" sz="2000" b="1" dirty="0">
                <a:solidFill>
                  <a:srgbClr val="990033"/>
                </a:solidFill>
              </a:rPr>
              <a:t> </a:t>
            </a:r>
            <a:r>
              <a:rPr lang="ru-RU" sz="2000" b="1" dirty="0" err="1">
                <a:solidFill>
                  <a:srgbClr val="990033"/>
                </a:solidFill>
              </a:rPr>
              <a:t>ферментативної</a:t>
            </a:r>
            <a:r>
              <a:rPr lang="ru-RU" sz="2000" b="1" dirty="0">
                <a:solidFill>
                  <a:srgbClr val="990033"/>
                </a:solidFill>
              </a:rPr>
              <a:t> </a:t>
            </a:r>
            <a:r>
              <a:rPr lang="ru-RU" sz="2000" b="1" dirty="0" err="1">
                <a:solidFill>
                  <a:srgbClr val="990033"/>
                </a:solidFill>
              </a:rPr>
              <a:t>реакції</a:t>
            </a:r>
            <a:r>
              <a:rPr lang="ru-RU" sz="2000" b="1" dirty="0">
                <a:solidFill>
                  <a:srgbClr val="990033"/>
                </a:solidFill>
              </a:rPr>
              <a:t> </a:t>
            </a:r>
            <a:r>
              <a:rPr lang="ru-RU" sz="2000" b="1" dirty="0" err="1">
                <a:solidFill>
                  <a:srgbClr val="990033"/>
                </a:solidFill>
              </a:rPr>
              <a:t>від</a:t>
            </a:r>
            <a:r>
              <a:rPr lang="ru-RU" sz="2000" b="1" dirty="0">
                <a:solidFill>
                  <a:srgbClr val="990033"/>
                </a:solidFill>
              </a:rPr>
              <a:t> </a:t>
            </a:r>
            <a:r>
              <a:rPr lang="ru-RU" sz="2000" b="1" dirty="0" err="1">
                <a:solidFill>
                  <a:srgbClr val="990033"/>
                </a:solidFill>
              </a:rPr>
              <a:t>концентрації</a:t>
            </a:r>
            <a:r>
              <a:rPr lang="ru-RU" sz="2000" b="1" dirty="0">
                <a:solidFill>
                  <a:srgbClr val="990033"/>
                </a:solidFill>
              </a:rPr>
              <a:t> субстрата</a:t>
            </a:r>
            <a:endParaRPr lang="ru-RU" i="1" dirty="0">
              <a:solidFill>
                <a:srgbClr val="990033"/>
              </a:solidFill>
            </a:endParaRPr>
          </a:p>
        </p:txBody>
      </p:sp>
      <p:graphicFrame>
        <p:nvGraphicFramePr>
          <p:cNvPr id="22" name="Объект 21">
            <a:extLst>
              <a:ext uri="{FF2B5EF4-FFF2-40B4-BE49-F238E27FC236}">
                <a16:creationId xmlns:a16="http://schemas.microsoft.com/office/drawing/2014/main" xmlns="" id="{23BAC428-6A75-42F1-AF65-94E072F932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1835272"/>
              </p:ext>
            </p:extLst>
          </p:nvPr>
        </p:nvGraphicFramePr>
        <p:xfrm>
          <a:off x="3137711" y="3206577"/>
          <a:ext cx="1490074" cy="790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76" name="Формула" r:id="rId10" imgW="812520" imgH="431640" progId="Equation.3">
                  <p:embed/>
                </p:oleObj>
              </mc:Choice>
              <mc:Fallback>
                <p:oleObj name="Формула" r:id="rId10" imgW="812520" imgH="431640" progId="Equation.3">
                  <p:embed/>
                  <p:pic>
                    <p:nvPicPr>
                      <p:cNvPr id="7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7711" y="3206577"/>
                        <a:ext cx="1490074" cy="7900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Объект 22">
            <a:extLst>
              <a:ext uri="{FF2B5EF4-FFF2-40B4-BE49-F238E27FC236}">
                <a16:creationId xmlns:a16="http://schemas.microsoft.com/office/drawing/2014/main" xmlns="" id="{EEE4EFF7-7C1D-4266-9CAA-B9CE56E47E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000102"/>
              </p:ext>
            </p:extLst>
          </p:nvPr>
        </p:nvGraphicFramePr>
        <p:xfrm>
          <a:off x="5316394" y="3210301"/>
          <a:ext cx="1591209" cy="719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77" name="Формула" r:id="rId12" imgW="876240" imgH="393480" progId="Equation.3">
                  <p:embed/>
                </p:oleObj>
              </mc:Choice>
              <mc:Fallback>
                <p:oleObj name="Формула" r:id="rId12" imgW="876240" imgH="393480" progId="Equation.3">
                  <p:embed/>
                  <p:pic>
                    <p:nvPicPr>
                      <p:cNvPr id="8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6394" y="3210301"/>
                        <a:ext cx="1591209" cy="7193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A35D00BF-988B-4D8D-8598-D48308FD852F}"/>
              </a:ext>
            </a:extLst>
          </p:cNvPr>
          <p:cNvSpPr/>
          <p:nvPr/>
        </p:nvSpPr>
        <p:spPr>
          <a:xfrm>
            <a:off x="2778626" y="3940006"/>
            <a:ext cx="5594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Arial" charset="0"/>
              </a:rPr>
              <a:t>- </a:t>
            </a:r>
            <a:r>
              <a:rPr lang="ru-RU" b="1" dirty="0">
                <a:latin typeface="Arial" charset="0"/>
              </a:rPr>
              <a:t>К</a:t>
            </a:r>
            <a:r>
              <a:rPr lang="en-US" sz="1600" b="1" dirty="0">
                <a:latin typeface="Arial" charset="0"/>
              </a:rPr>
              <a:t>m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міра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міцності</a:t>
            </a:r>
            <a:r>
              <a:rPr lang="ru-RU" dirty="0">
                <a:latin typeface="Arial" charset="0"/>
              </a:rPr>
              <a:t> Е</a:t>
            </a:r>
            <a:r>
              <a:rPr lang="en-US" dirty="0">
                <a:latin typeface="Arial" charset="0"/>
              </a:rPr>
              <a:t>S</a:t>
            </a:r>
            <a:r>
              <a:rPr lang="ru-RU" dirty="0">
                <a:latin typeface="Arial" charset="0"/>
              </a:rPr>
              <a:t>: </a:t>
            </a:r>
            <a:r>
              <a:rPr lang="ru-RU" dirty="0" err="1">
                <a:latin typeface="Arial" charset="0"/>
              </a:rPr>
              <a:t>чим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вище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значення</a:t>
            </a:r>
            <a:r>
              <a:rPr lang="ru-RU" dirty="0">
                <a:latin typeface="Arial" charset="0"/>
              </a:rPr>
              <a:t> </a:t>
            </a:r>
            <a:r>
              <a:rPr lang="ru-RU" b="1" dirty="0">
                <a:latin typeface="Arial" charset="0"/>
              </a:rPr>
              <a:t>К</a:t>
            </a:r>
            <a:r>
              <a:rPr lang="en-US" sz="1600" b="1" dirty="0">
                <a:latin typeface="Arial" charset="0"/>
              </a:rPr>
              <a:t>m</a:t>
            </a:r>
            <a:r>
              <a:rPr lang="ru-RU" dirty="0">
                <a:latin typeface="Arial" charset="0"/>
              </a:rPr>
              <a:t>, </a:t>
            </a:r>
            <a:r>
              <a:rPr lang="ru-RU" dirty="0" err="1">
                <a:latin typeface="Arial" charset="0"/>
              </a:rPr>
              <a:t>тим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слабше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зв’заний</a:t>
            </a:r>
            <a:r>
              <a:rPr lang="ru-RU" dirty="0">
                <a:latin typeface="Arial" charset="0"/>
              </a:rPr>
              <a:t> субстрат </a:t>
            </a:r>
            <a:r>
              <a:rPr lang="en-US" dirty="0">
                <a:latin typeface="Arial" charset="0"/>
              </a:rPr>
              <a:t>(S) </a:t>
            </a:r>
            <a:r>
              <a:rPr lang="ru-RU" dirty="0">
                <a:latin typeface="Arial" charset="0"/>
              </a:rPr>
              <a:t>з ферментом</a:t>
            </a:r>
            <a:r>
              <a:rPr lang="en-US" dirty="0">
                <a:latin typeface="Arial" charset="0"/>
              </a:rPr>
              <a:t> (E)</a:t>
            </a:r>
            <a:r>
              <a:rPr lang="ru-RU" dirty="0">
                <a:latin typeface="Arial" charset="0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err="1">
                <a:latin typeface="Arial" charset="0"/>
              </a:rPr>
              <a:t>Аналіз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рівняння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Михаеліса-Ментен</a:t>
            </a:r>
            <a:r>
              <a:rPr lang="ru-RU" dirty="0">
                <a:latin typeface="Arial" charset="0"/>
              </a:rPr>
              <a:t> і </a:t>
            </a:r>
            <a:r>
              <a:rPr lang="ru-RU" dirty="0" err="1">
                <a:latin typeface="Arial" charset="0"/>
              </a:rPr>
              <a:t>кінетичної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кривої</a:t>
            </a:r>
            <a:r>
              <a:rPr lang="ru-RU" dirty="0">
                <a:latin typeface="Arial" charset="0"/>
              </a:rPr>
              <a:t>:</a:t>
            </a:r>
          </a:p>
        </p:txBody>
      </p:sp>
      <p:graphicFrame>
        <p:nvGraphicFramePr>
          <p:cNvPr id="25" name="Объект 24">
            <a:extLst>
              <a:ext uri="{FF2B5EF4-FFF2-40B4-BE49-F238E27FC236}">
                <a16:creationId xmlns:a16="http://schemas.microsoft.com/office/drawing/2014/main" xmlns="" id="{4CDF98E9-A113-43AB-8144-2FD10610C1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7352623"/>
              </p:ext>
            </p:extLst>
          </p:nvPr>
        </p:nvGraphicFramePr>
        <p:xfrm>
          <a:off x="3715251" y="4900462"/>
          <a:ext cx="1468755" cy="860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78" name="Формула" r:id="rId14" imgW="736560" imgH="431640" progId="Equation.3">
                  <p:embed/>
                </p:oleObj>
              </mc:Choice>
              <mc:Fallback>
                <p:oleObj name="Формула" r:id="rId14" imgW="736560" imgH="431640" progId="Equation.3">
                  <p:embed/>
                  <p:pic>
                    <p:nvPicPr>
                      <p:cNvPr id="9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5251" y="4900462"/>
                        <a:ext cx="1468755" cy="8609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0ED9A613-7D56-4F9C-A1D6-7489132A9FC8}"/>
              </a:ext>
            </a:extLst>
          </p:cNvPr>
          <p:cNvSpPr/>
          <p:nvPr/>
        </p:nvSpPr>
        <p:spPr>
          <a:xfrm>
            <a:off x="5258984" y="499725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Arial" charset="0"/>
              </a:rPr>
              <a:t>-  </a:t>
            </a:r>
            <a:r>
              <a:rPr lang="ru-RU" dirty="0" err="1">
                <a:latin typeface="Arial" charset="0"/>
              </a:rPr>
              <a:t>тоді</a:t>
            </a:r>
            <a:r>
              <a:rPr lang="ru-RU" dirty="0">
                <a:latin typeface="Arial" charset="0"/>
              </a:rPr>
              <a:t> [</a:t>
            </a:r>
            <a:r>
              <a:rPr lang="en-US" dirty="0">
                <a:latin typeface="Arial" charset="0"/>
              </a:rPr>
              <a:t>S</a:t>
            </a:r>
            <a:r>
              <a:rPr lang="ru-RU" dirty="0">
                <a:latin typeface="Arial" charset="0"/>
              </a:rPr>
              <a:t>] &lt;&lt; </a:t>
            </a:r>
            <a:r>
              <a:rPr lang="en-US" dirty="0">
                <a:latin typeface="Arial" charset="0"/>
              </a:rPr>
              <a:t>K</a:t>
            </a:r>
            <a:r>
              <a:rPr lang="en-US" sz="1600" dirty="0">
                <a:latin typeface="Arial" charset="0"/>
              </a:rPr>
              <a:t>m</a:t>
            </a:r>
            <a:r>
              <a:rPr lang="ru-RU" dirty="0">
                <a:latin typeface="Arial" charset="0"/>
              </a:rPr>
              <a:t>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Arial" charset="0"/>
              </a:rPr>
              <a:t>                 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Arial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>
                <a:latin typeface="Arial" charset="0"/>
              </a:rPr>
              <a:t> 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aseline="-25000" dirty="0">
                <a:latin typeface="Arial" charset="0"/>
              </a:rPr>
              <a:t>max</a:t>
            </a:r>
            <a:r>
              <a:rPr lang="en-US" dirty="0">
                <a:latin typeface="Arial" charset="0"/>
              </a:rPr>
              <a:t> – </a:t>
            </a:r>
            <a:r>
              <a:rPr lang="ru-RU" dirty="0">
                <a:latin typeface="Arial" charset="0"/>
              </a:rPr>
              <a:t>когда</a:t>
            </a:r>
            <a:r>
              <a:rPr lang="en-US" dirty="0">
                <a:latin typeface="Arial" charset="0"/>
              </a:rPr>
              <a:t> [S] &gt;&gt; K</a:t>
            </a:r>
            <a:r>
              <a:rPr lang="en-US" sz="1600" dirty="0">
                <a:latin typeface="Arial" charset="0"/>
              </a:rPr>
              <a:t>m</a:t>
            </a:r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848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4" name="Rectangle 4"/>
          <p:cNvSpPr>
            <a:spLocks noChangeArrowheads="1"/>
          </p:cNvSpPr>
          <p:nvPr/>
        </p:nvSpPr>
        <p:spPr bwMode="auto">
          <a:xfrm>
            <a:off x="107950" y="115888"/>
            <a:ext cx="8928100" cy="6626225"/>
          </a:xfrm>
          <a:prstGeom prst="rect">
            <a:avLst/>
          </a:prstGeom>
          <a:noFill/>
          <a:ln w="2857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Palatino Linotype" pitchFamily="18" charset="0"/>
            </a:endParaRPr>
          </a:p>
        </p:txBody>
      </p:sp>
      <p:sp>
        <p:nvSpPr>
          <p:cNvPr id="215045" name="WordArt 5"/>
          <p:cNvSpPr>
            <a:spLocks noChangeArrowheads="1" noChangeShapeType="1" noTextEdit="1"/>
          </p:cNvSpPr>
          <p:nvPr/>
        </p:nvSpPr>
        <p:spPr bwMode="auto">
          <a:xfrm>
            <a:off x="4067944" y="188342"/>
            <a:ext cx="2232247" cy="43234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Т</a:t>
            </a:r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ИСК</a:t>
            </a:r>
          </a:p>
        </p:txBody>
      </p:sp>
      <p:pic>
        <p:nvPicPr>
          <p:cNvPr id="215047" name="Picture 7" descr="ch3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3716338"/>
            <a:ext cx="4667250" cy="2952750"/>
          </a:xfrm>
          <a:prstGeom prst="rect">
            <a:avLst/>
          </a:prstGeom>
          <a:noFill/>
        </p:spPr>
      </p:pic>
      <p:sp>
        <p:nvSpPr>
          <p:cNvPr id="215048" name="Text Box 8"/>
          <p:cNvSpPr txBox="1">
            <a:spLocks noChangeArrowheads="1"/>
          </p:cNvSpPr>
          <p:nvPr/>
        </p:nvSpPr>
        <p:spPr bwMode="auto">
          <a:xfrm>
            <a:off x="1765856" y="719941"/>
            <a:ext cx="7127081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err="1">
                <a:solidFill>
                  <a:srgbClr val="000000"/>
                </a:solidFill>
                <a:latin typeface="Palatino Linotype" pitchFamily="18" charset="0"/>
              </a:rPr>
              <a:t>Тиск</a:t>
            </a:r>
            <a:r>
              <a:rPr lang="ru-RU" sz="2000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Palatino Linotype" pitchFamily="18" charset="0"/>
              </a:rPr>
              <a:t>дуже</a:t>
            </a:r>
            <a:r>
              <a:rPr lang="ru-RU" sz="2000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Palatino Linotype" pitchFamily="18" charset="0"/>
              </a:rPr>
              <a:t>впливає</a:t>
            </a:r>
            <a:r>
              <a:rPr lang="ru-RU" sz="2000" dirty="0">
                <a:solidFill>
                  <a:srgbClr val="000000"/>
                </a:solidFill>
                <a:latin typeface="Palatino Linotype" pitchFamily="18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latin typeface="Palatino Linotype" pitchFamily="18" charset="0"/>
              </a:rPr>
              <a:t>швидкість</a:t>
            </a:r>
            <a:r>
              <a:rPr lang="ru-RU" sz="2000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Palatino Linotype" pitchFamily="18" charset="0"/>
              </a:rPr>
              <a:t>реакцій</a:t>
            </a:r>
            <a:r>
              <a:rPr lang="ru-RU" sz="2000" dirty="0">
                <a:solidFill>
                  <a:srgbClr val="000000"/>
                </a:solidFill>
                <a:latin typeface="Palatino Linotype" pitchFamily="18" charset="0"/>
              </a:rPr>
              <a:t> за </a:t>
            </a:r>
            <a:r>
              <a:rPr lang="ru-RU" sz="2000" dirty="0" err="1">
                <a:solidFill>
                  <a:srgbClr val="000000"/>
                </a:solidFill>
                <a:latin typeface="Palatino Linotype" pitchFamily="18" charset="0"/>
              </a:rPr>
              <a:t>участю</a:t>
            </a:r>
            <a:r>
              <a:rPr lang="ru-RU" sz="2000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Palatino Linotype" pitchFamily="18" charset="0"/>
              </a:rPr>
              <a:t>газів</a:t>
            </a:r>
            <a:r>
              <a:rPr lang="ru-RU" sz="2000" dirty="0">
                <a:solidFill>
                  <a:srgbClr val="000000"/>
                </a:solidFill>
                <a:latin typeface="Palatino Linotype" pitchFamily="18" charset="0"/>
              </a:rPr>
              <a:t>, тому </a:t>
            </a:r>
            <a:r>
              <a:rPr lang="ru-RU" sz="2000" dirty="0" err="1">
                <a:solidFill>
                  <a:srgbClr val="000000"/>
                </a:solidFill>
                <a:latin typeface="Palatino Linotype" pitchFamily="18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Palatino Linotype" pitchFamily="18" charset="0"/>
              </a:rPr>
              <a:t>він</a:t>
            </a:r>
            <a:r>
              <a:rPr lang="ru-RU" sz="2000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Palatino Linotype" pitchFamily="18" charset="0"/>
              </a:rPr>
              <a:t>безпосередньо</a:t>
            </a:r>
            <a:r>
              <a:rPr lang="ru-RU" sz="2000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Palatino Linotype" pitchFamily="18" charset="0"/>
              </a:rPr>
              <a:t>пов’язаний</a:t>
            </a:r>
            <a:r>
              <a:rPr lang="ru-RU" sz="2000" dirty="0" smtClean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Palatino Linotype" pitchFamily="18" charset="0"/>
              </a:rPr>
              <a:t>з </a:t>
            </a:r>
            <a:r>
              <a:rPr lang="ru-RU" sz="2000" dirty="0" err="1">
                <a:solidFill>
                  <a:srgbClr val="000000"/>
                </a:solidFill>
                <a:latin typeface="Palatino Linotype" pitchFamily="18" charset="0"/>
              </a:rPr>
              <a:t>концентрацією</a:t>
            </a:r>
            <a:r>
              <a:rPr lang="ru-RU" sz="2000" dirty="0">
                <a:solidFill>
                  <a:srgbClr val="000000"/>
                </a:solidFill>
                <a:latin typeface="Palatino Linotype" pitchFamily="18" charset="0"/>
              </a:rPr>
              <a:t>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000000"/>
                </a:solidFill>
                <a:latin typeface="Palatino Linotype" pitchFamily="18" charset="0"/>
              </a:rPr>
              <a:t>У </a:t>
            </a:r>
            <a:r>
              <a:rPr lang="ru-RU" sz="2000" dirty="0" err="1">
                <a:solidFill>
                  <a:srgbClr val="000000"/>
                </a:solidFill>
                <a:latin typeface="Palatino Linotype" pitchFamily="18" charset="0"/>
              </a:rPr>
              <a:t>рівнянні</a:t>
            </a:r>
            <a:r>
              <a:rPr lang="ru-RU" sz="2000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Palatino Linotype" pitchFamily="18" charset="0"/>
              </a:rPr>
              <a:t>Менделєєва-Клапейрона</a:t>
            </a:r>
            <a:r>
              <a:rPr lang="ru-RU" sz="2000" dirty="0">
                <a:solidFill>
                  <a:srgbClr val="000000"/>
                </a:solidFill>
                <a:latin typeface="Palatino Linotype" pitchFamily="18" charset="0"/>
              </a:rPr>
              <a:t>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err="1">
                <a:solidFill>
                  <a:srgbClr val="000000"/>
                </a:solidFill>
                <a:latin typeface="Palatino Linotype" pitchFamily="18" charset="0"/>
              </a:rPr>
              <a:t>pV</a:t>
            </a:r>
            <a:r>
              <a:rPr lang="ru-RU" sz="2000" b="1" dirty="0">
                <a:solidFill>
                  <a:srgbClr val="000000"/>
                </a:solidFill>
                <a:latin typeface="Palatino Linotype" pitchFamily="18" charset="0"/>
              </a:rPr>
              <a:t> = </a:t>
            </a:r>
            <a:r>
              <a:rPr lang="ru-RU" sz="2000" b="1" dirty="0" err="1">
                <a:solidFill>
                  <a:srgbClr val="000000"/>
                </a:solidFill>
                <a:latin typeface="Palatino Linotype" pitchFamily="18" charset="0"/>
              </a:rPr>
              <a:t>nRT</a:t>
            </a:r>
            <a:endParaRPr lang="ru-RU" sz="2000" b="1" dirty="0">
              <a:solidFill>
                <a:srgbClr val="000000"/>
              </a:solidFill>
              <a:latin typeface="Palatino Linotype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err="1">
                <a:solidFill>
                  <a:srgbClr val="000000"/>
                </a:solidFill>
                <a:latin typeface="Palatino Linotype" pitchFamily="18" charset="0"/>
              </a:rPr>
              <a:t>перенесемо</a:t>
            </a:r>
            <a:r>
              <a:rPr lang="ru-RU" sz="2000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Palatino Linotype" pitchFamily="18" charset="0"/>
              </a:rPr>
              <a:t>V</a:t>
            </a:r>
            <a:r>
              <a:rPr lang="ru-RU" sz="2000" dirty="0">
                <a:solidFill>
                  <a:srgbClr val="000000"/>
                </a:solidFill>
                <a:latin typeface="Palatino Linotype" pitchFamily="18" charset="0"/>
              </a:rPr>
              <a:t> в праву </a:t>
            </a:r>
            <a:r>
              <a:rPr lang="ru-RU" sz="2000" dirty="0" err="1">
                <a:solidFill>
                  <a:srgbClr val="000000"/>
                </a:solidFill>
                <a:latin typeface="Palatino Linotype" pitchFamily="18" charset="0"/>
              </a:rPr>
              <a:t>частину</a:t>
            </a:r>
            <a:r>
              <a:rPr lang="ru-RU" sz="2000" dirty="0">
                <a:solidFill>
                  <a:srgbClr val="000000"/>
                </a:solidFill>
                <a:latin typeface="Palatino Linotype" pitchFamily="18" charset="0"/>
              </a:rPr>
              <a:t>, , а </a:t>
            </a:r>
            <a:r>
              <a:rPr lang="ru-RU" sz="2000" b="1" dirty="0">
                <a:solidFill>
                  <a:srgbClr val="000000"/>
                </a:solidFill>
                <a:latin typeface="Palatino Linotype" pitchFamily="18" charset="0"/>
              </a:rPr>
              <a:t>RT</a:t>
            </a:r>
            <a:r>
              <a:rPr lang="ru-RU" sz="2000" dirty="0">
                <a:solidFill>
                  <a:srgbClr val="000000"/>
                </a:solidFill>
                <a:latin typeface="Palatino Linotype" pitchFamily="18" charset="0"/>
              </a:rPr>
              <a:t> – в </a:t>
            </a:r>
            <a:r>
              <a:rPr lang="ru-RU" sz="2000" dirty="0" err="1">
                <a:solidFill>
                  <a:srgbClr val="000000"/>
                </a:solidFill>
                <a:latin typeface="Palatino Linotype" pitchFamily="18" charset="0"/>
              </a:rPr>
              <a:t>ліву</a:t>
            </a:r>
            <a:r>
              <a:rPr lang="ru-RU" sz="2000" dirty="0">
                <a:solidFill>
                  <a:srgbClr val="000000"/>
                </a:solidFill>
                <a:latin typeface="Palatino Linotype" pitchFamily="18" charset="0"/>
              </a:rPr>
              <a:t> , </a:t>
            </a:r>
            <a:r>
              <a:rPr lang="ru-RU" sz="2000" dirty="0" err="1">
                <a:solidFill>
                  <a:srgbClr val="000000"/>
                </a:solidFill>
                <a:latin typeface="Palatino Linotype" pitchFamily="18" charset="0"/>
              </a:rPr>
              <a:t>враховуємо</a:t>
            </a:r>
            <a:r>
              <a:rPr lang="ru-RU" sz="2000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0000"/>
                </a:solidFill>
                <a:latin typeface="Palatino Linotype" pitchFamily="18" charset="0"/>
              </a:rPr>
              <a:t>p/RT = n/V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err="1">
                <a:solidFill>
                  <a:srgbClr val="000000"/>
                </a:solidFill>
                <a:latin typeface="Palatino Linotype" pitchFamily="18" charset="0"/>
              </a:rPr>
              <a:t>враховуємо</a:t>
            </a:r>
            <a:r>
              <a:rPr lang="ru-RU" sz="2000" dirty="0">
                <a:solidFill>
                  <a:srgbClr val="000000"/>
                </a:solidFill>
                <a:latin typeface="Palatino Linotype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Palatino Linotype" pitchFamily="18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Palatino Linotype" pitchFamily="18" charset="0"/>
              </a:rPr>
              <a:t>n/V = C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Palatino Linotype" pitchFamily="18" charset="0"/>
              </a:rPr>
              <a:t>p</a:t>
            </a:r>
            <a:r>
              <a:rPr lang="ru-RU" sz="2000" b="1" dirty="0">
                <a:solidFill>
                  <a:srgbClr val="000000"/>
                </a:solidFill>
                <a:latin typeface="Palatino Linotype" pitchFamily="18" charset="0"/>
              </a:rPr>
              <a:t>/RT = </a:t>
            </a:r>
            <a:r>
              <a:rPr lang="ru-RU" sz="2000" b="1" dirty="0">
                <a:latin typeface="Palatino Linotype" pitchFamily="18" charset="0"/>
              </a:rPr>
              <a:t>C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 err="1">
                <a:solidFill>
                  <a:srgbClr val="000000"/>
                </a:solidFill>
                <a:latin typeface="Palatino Linotype" pitchFamily="18" charset="0"/>
              </a:rPr>
              <a:t>Тиск</a:t>
            </a:r>
            <a:r>
              <a:rPr lang="ru-RU" sz="2000" i="1" dirty="0">
                <a:solidFill>
                  <a:srgbClr val="000000"/>
                </a:solidFill>
                <a:latin typeface="Palatino Linotype" pitchFamily="18" charset="0"/>
              </a:rPr>
              <a:t> і </a:t>
            </a:r>
            <a:r>
              <a:rPr lang="ru-RU" sz="2000" i="1" dirty="0" err="1">
                <a:solidFill>
                  <a:srgbClr val="000000"/>
                </a:solidFill>
                <a:latin typeface="Palatino Linotype" pitchFamily="18" charset="0"/>
              </a:rPr>
              <a:t>молярна</a:t>
            </a:r>
            <a:r>
              <a:rPr lang="ru-RU" sz="2000" i="1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latin typeface="Palatino Linotype" pitchFamily="18" charset="0"/>
              </a:rPr>
              <a:t>концентрація</a:t>
            </a:r>
            <a:r>
              <a:rPr lang="ru-RU" sz="2000" i="1" dirty="0">
                <a:solidFill>
                  <a:srgbClr val="000000"/>
                </a:solidFill>
                <a:latin typeface="Palatino Linotype" pitchFamily="18" charset="0"/>
              </a:rPr>
              <a:t> газу </a:t>
            </a:r>
            <a:r>
              <a:rPr lang="ru-RU" sz="2000" i="1" dirty="0" err="1">
                <a:solidFill>
                  <a:srgbClr val="000000"/>
                </a:solidFill>
                <a:latin typeface="Palatino Linotype" pitchFamily="18" charset="0"/>
              </a:rPr>
              <a:t>пов'язані</a:t>
            </a:r>
            <a:r>
              <a:rPr lang="ru-RU" sz="2000" i="1" dirty="0">
                <a:solidFill>
                  <a:srgbClr val="000000"/>
                </a:solidFill>
                <a:latin typeface="Palatino Linotype" pitchFamily="18" charset="0"/>
              </a:rPr>
              <a:t> прямо </a:t>
            </a:r>
            <a:r>
              <a:rPr lang="ru-RU" sz="2000" b="1" i="1" dirty="0" err="1">
                <a:solidFill>
                  <a:srgbClr val="000000"/>
                </a:solidFill>
                <a:latin typeface="Palatino Linotype" pitchFamily="18" charset="0"/>
              </a:rPr>
              <a:t>пропорційно</a:t>
            </a:r>
            <a:r>
              <a:rPr lang="ru-RU" sz="2000" b="1" i="1" dirty="0">
                <a:solidFill>
                  <a:srgbClr val="000000"/>
                </a:solidFill>
                <a:latin typeface="Palatino Linotype" pitchFamily="18" charset="0"/>
              </a:rPr>
              <a:t>.</a:t>
            </a:r>
          </a:p>
        </p:txBody>
      </p:sp>
      <p:pic>
        <p:nvPicPr>
          <p:cNvPr id="215050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3468688"/>
            <a:ext cx="1587500" cy="2047875"/>
          </a:xfrm>
          <a:prstGeom prst="rect">
            <a:avLst/>
          </a:prstGeom>
          <a:noFill/>
          <a:ln w="38100">
            <a:solidFill>
              <a:srgbClr val="CC9900"/>
            </a:solidFill>
            <a:miter lim="800000"/>
            <a:headEnd/>
            <a:tailEnd/>
          </a:ln>
          <a:effectLst/>
        </p:spPr>
      </p:pic>
      <p:sp>
        <p:nvSpPr>
          <p:cNvPr id="215051" name="Text Box 11"/>
          <p:cNvSpPr txBox="1">
            <a:spLocks noChangeArrowheads="1"/>
          </p:cNvSpPr>
          <p:nvPr/>
        </p:nvSpPr>
        <p:spPr bwMode="auto">
          <a:xfrm>
            <a:off x="179388" y="5551488"/>
            <a:ext cx="18002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Клапейрон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Бенуа Поль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Еміль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(1799 - 1864 р.)</a:t>
            </a:r>
          </a:p>
        </p:txBody>
      </p:sp>
      <p:sp>
        <p:nvSpPr>
          <p:cNvPr id="215052" name="Text Box 12"/>
          <p:cNvSpPr txBox="1">
            <a:spLocks noChangeArrowheads="1"/>
          </p:cNvSpPr>
          <p:nvPr/>
        </p:nvSpPr>
        <p:spPr bwMode="auto">
          <a:xfrm>
            <a:off x="179388" y="2166938"/>
            <a:ext cx="18002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Менделєєв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Дмитро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Іванович</a:t>
            </a:r>
            <a:endParaRPr lang="ru-RU" dirty="0">
              <a:solidFill>
                <a:srgbClr val="000000"/>
              </a:solidFill>
              <a:latin typeface="Palatino Linotype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(1834 - 1907 р.)</a:t>
            </a:r>
          </a:p>
        </p:txBody>
      </p:sp>
      <p:pic>
        <p:nvPicPr>
          <p:cNvPr id="215053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260350"/>
            <a:ext cx="1514475" cy="1895475"/>
          </a:xfrm>
          <a:prstGeom prst="rect">
            <a:avLst/>
          </a:prstGeom>
          <a:noFill/>
          <a:ln w="38100">
            <a:solidFill>
              <a:srgbClr val="CC9900"/>
            </a:solidFill>
            <a:miter lim="800000"/>
            <a:headEnd/>
            <a:tailEnd/>
          </a:ln>
          <a:effectLst/>
        </p:spPr>
      </p:pic>
      <p:sp>
        <p:nvSpPr>
          <p:cNvPr id="215054" name="AutoShape 1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48713" y="6453188"/>
            <a:ext cx="287337" cy="288925"/>
          </a:xfrm>
          <a:prstGeom prst="actionButtonHome">
            <a:avLst/>
          </a:prstGeom>
          <a:solidFill>
            <a:srgbClr val="FFFF00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523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400" name="Picture 8" descr="ch4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4509120"/>
            <a:ext cx="5472113" cy="2232992"/>
          </a:xfrm>
          <a:prstGeom prst="rect">
            <a:avLst/>
          </a:prstGeom>
          <a:noFill/>
        </p:spPr>
      </p:pic>
      <p:sp>
        <p:nvSpPr>
          <p:cNvPr id="187401" name="WordArt 9"/>
          <p:cNvSpPr>
            <a:spLocks noChangeArrowheads="1" noChangeShapeType="1" noTextEdit="1"/>
          </p:cNvSpPr>
          <p:nvPr/>
        </p:nvSpPr>
        <p:spPr bwMode="auto">
          <a:xfrm>
            <a:off x="2123729" y="186709"/>
            <a:ext cx="5184576" cy="6500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Площа</a:t>
            </a:r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стикання</a:t>
            </a:r>
            <a:endParaRPr lang="ru-RU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87402" name="Rectangle 10"/>
          <p:cNvSpPr>
            <a:spLocks noChangeArrowheads="1"/>
          </p:cNvSpPr>
          <p:nvPr/>
        </p:nvSpPr>
        <p:spPr bwMode="auto">
          <a:xfrm>
            <a:off x="107950" y="115888"/>
            <a:ext cx="8928100" cy="6626225"/>
          </a:xfrm>
          <a:prstGeom prst="rect">
            <a:avLst/>
          </a:prstGeom>
          <a:noFill/>
          <a:ln w="2857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Palatino Linotype" pitchFamily="18" charset="0"/>
            </a:endParaRPr>
          </a:p>
        </p:txBody>
      </p:sp>
      <p:sp>
        <p:nvSpPr>
          <p:cNvPr id="187403" name="Text Box 11"/>
          <p:cNvSpPr txBox="1">
            <a:spLocks noChangeArrowheads="1"/>
          </p:cNvSpPr>
          <p:nvPr/>
        </p:nvSpPr>
        <p:spPr bwMode="auto">
          <a:xfrm>
            <a:off x="0" y="810993"/>
            <a:ext cx="903605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Aft>
                <a:spcPct val="0"/>
              </a:spcAft>
            </a:pP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	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Швидкість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гетерогенної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реакції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прямо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пропорційна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площі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поверхні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стикання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реагентів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.</a:t>
            </a:r>
          </a:p>
          <a:p>
            <a:pPr fontAlgn="base">
              <a:spcAft>
                <a:spcPct val="0"/>
              </a:spcAft>
            </a:pP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	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Зі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збільшенням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площі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поверхні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стикання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частинки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реагентів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частіше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зіштовхуються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одна з одною, а значить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швидкість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реакції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збільшується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Збільшити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площу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стикання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реагентів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можна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допомогою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збільшення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ступеня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подрібнення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речовин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. </a:t>
            </a:r>
          </a:p>
        </p:txBody>
      </p:sp>
      <p:sp>
        <p:nvSpPr>
          <p:cNvPr id="187406" name="Text Box 14"/>
          <p:cNvSpPr txBox="1">
            <a:spLocks noChangeArrowheads="1"/>
          </p:cNvSpPr>
          <p:nvPr/>
        </p:nvSpPr>
        <p:spPr bwMode="auto">
          <a:xfrm>
            <a:off x="161130" y="2492896"/>
            <a:ext cx="8874919" cy="2139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900" dirty="0" err="1">
                <a:solidFill>
                  <a:srgbClr val="FF0000"/>
                </a:solidFill>
                <a:latin typeface="Palatino Linotype" pitchFamily="18" charset="0"/>
              </a:rPr>
              <a:t>Швидкість</a:t>
            </a:r>
            <a:r>
              <a:rPr lang="ru-RU" sz="1900" dirty="0">
                <a:solidFill>
                  <a:srgbClr val="FF0000"/>
                </a:solidFill>
                <a:latin typeface="Palatino Linotype" pitchFamily="18" charset="0"/>
              </a:rPr>
              <a:t> </a:t>
            </a:r>
            <a:r>
              <a:rPr lang="ru-RU" sz="1900" dirty="0" err="1">
                <a:solidFill>
                  <a:srgbClr val="FF0000"/>
                </a:solidFill>
                <a:latin typeface="Palatino Linotype" pitchFamily="18" charset="0"/>
              </a:rPr>
              <a:t>гетерогенної</a:t>
            </a:r>
            <a:r>
              <a:rPr lang="ru-RU" sz="1900" dirty="0">
                <a:solidFill>
                  <a:srgbClr val="FF0000"/>
                </a:solidFill>
                <a:latin typeface="Palatino Linotype" pitchFamily="18" charset="0"/>
              </a:rPr>
              <a:t> </a:t>
            </a:r>
            <a:r>
              <a:rPr lang="ru-RU" sz="1900" dirty="0" err="1">
                <a:solidFill>
                  <a:srgbClr val="FF0000"/>
                </a:solidFill>
                <a:latin typeface="Palatino Linotype" pitchFamily="18" charset="0"/>
              </a:rPr>
              <a:t>реакції</a:t>
            </a:r>
            <a:r>
              <a:rPr lang="ru-RU" sz="1900" dirty="0">
                <a:solidFill>
                  <a:srgbClr val="FF0000"/>
                </a:solidFill>
                <a:latin typeface="Palatino Linotype" pitchFamily="18" charset="0"/>
              </a:rPr>
              <a:t> </a:t>
            </a:r>
            <a:r>
              <a:rPr lang="ru-RU" sz="1900" dirty="0" err="1">
                <a:solidFill>
                  <a:srgbClr val="FF0000"/>
                </a:solidFill>
                <a:latin typeface="Palatino Linotype" pitchFamily="18" charset="0"/>
              </a:rPr>
              <a:t>залежить</a:t>
            </a:r>
            <a:r>
              <a:rPr lang="ru-RU" sz="1900" dirty="0">
                <a:solidFill>
                  <a:srgbClr val="FF0000"/>
                </a:solidFill>
                <a:latin typeface="Palatino Linotype" pitchFamily="18" charset="0"/>
              </a:rPr>
              <a:t> </a:t>
            </a:r>
            <a:r>
              <a:rPr lang="ru-RU" sz="1900" dirty="0" err="1">
                <a:solidFill>
                  <a:srgbClr val="FF0000"/>
                </a:solidFill>
                <a:latin typeface="Palatino Linotype" pitchFamily="18" charset="0"/>
              </a:rPr>
              <a:t>від</a:t>
            </a:r>
            <a:r>
              <a:rPr lang="ru-RU" sz="1900" dirty="0">
                <a:solidFill>
                  <a:srgbClr val="FF0000"/>
                </a:solidFill>
                <a:latin typeface="Palatino Linotype" pitchFamily="18" charset="0"/>
              </a:rPr>
              <a:t>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900" dirty="0">
                <a:solidFill>
                  <a:srgbClr val="000000"/>
                </a:solidFill>
                <a:latin typeface="Palatino Linotype" pitchFamily="18" charset="0"/>
              </a:rPr>
              <a:t>а) </a:t>
            </a:r>
            <a:r>
              <a:rPr lang="ru-RU" sz="1900" dirty="0" err="1">
                <a:solidFill>
                  <a:srgbClr val="000000"/>
                </a:solidFill>
                <a:latin typeface="Palatino Linotype" pitchFamily="18" charset="0"/>
              </a:rPr>
              <a:t>швидкості</a:t>
            </a:r>
            <a:r>
              <a:rPr lang="ru-RU" sz="1900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Palatino Linotype" pitchFamily="18" charset="0"/>
              </a:rPr>
              <a:t>підведення</a:t>
            </a:r>
            <a:r>
              <a:rPr lang="ru-RU" sz="1900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Palatino Linotype" pitchFamily="18" charset="0"/>
              </a:rPr>
              <a:t>реагентів</a:t>
            </a:r>
            <a:r>
              <a:rPr lang="ru-RU" sz="1900" dirty="0">
                <a:solidFill>
                  <a:srgbClr val="000000"/>
                </a:solidFill>
                <a:latin typeface="Palatino Linotype" pitchFamily="18" charset="0"/>
              </a:rPr>
              <a:t> до </a:t>
            </a:r>
            <a:r>
              <a:rPr lang="ru-RU" sz="1900" dirty="0" err="1">
                <a:solidFill>
                  <a:srgbClr val="000000"/>
                </a:solidFill>
                <a:latin typeface="Palatino Linotype" pitchFamily="18" charset="0"/>
              </a:rPr>
              <a:t>межі</a:t>
            </a:r>
            <a:r>
              <a:rPr lang="ru-RU" sz="1900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Palatino Linotype" pitchFamily="18" charset="0"/>
              </a:rPr>
              <a:t>розділу</a:t>
            </a:r>
            <a:r>
              <a:rPr lang="ru-RU" sz="1900" dirty="0">
                <a:solidFill>
                  <a:srgbClr val="000000"/>
                </a:solidFill>
                <a:latin typeface="Palatino Linotype" pitchFamily="18" charset="0"/>
              </a:rPr>
              <a:t> фаз;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900" dirty="0">
                <a:solidFill>
                  <a:srgbClr val="000000"/>
                </a:solidFill>
                <a:latin typeface="Palatino Linotype" pitchFamily="18" charset="0"/>
              </a:rPr>
              <a:t>б) </a:t>
            </a:r>
            <a:r>
              <a:rPr lang="ru-RU" sz="1900" dirty="0" err="1">
                <a:solidFill>
                  <a:srgbClr val="000000"/>
                </a:solidFill>
                <a:latin typeface="Palatino Linotype" pitchFamily="18" charset="0"/>
              </a:rPr>
              <a:t>швидкості</a:t>
            </a:r>
            <a:r>
              <a:rPr lang="ru-RU" sz="1900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Palatino Linotype" pitchFamily="18" charset="0"/>
              </a:rPr>
              <a:t>реакції</a:t>
            </a:r>
            <a:r>
              <a:rPr lang="ru-RU" sz="1900" dirty="0">
                <a:solidFill>
                  <a:srgbClr val="000000"/>
                </a:solidFill>
                <a:latin typeface="Palatino Linotype" pitchFamily="18" charset="0"/>
              </a:rPr>
              <a:t> на </a:t>
            </a:r>
            <a:r>
              <a:rPr lang="ru-RU" sz="1900" dirty="0" err="1">
                <a:solidFill>
                  <a:srgbClr val="000000"/>
                </a:solidFill>
                <a:latin typeface="Palatino Linotype" pitchFamily="18" charset="0"/>
              </a:rPr>
              <a:t>поверхні</a:t>
            </a:r>
            <a:r>
              <a:rPr lang="ru-RU" sz="1900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Palatino Linotype" pitchFamily="18" charset="0"/>
              </a:rPr>
              <a:t>розділу</a:t>
            </a:r>
            <a:r>
              <a:rPr lang="ru-RU" sz="1900" dirty="0">
                <a:solidFill>
                  <a:srgbClr val="000000"/>
                </a:solidFill>
                <a:latin typeface="Palatino Linotype" pitchFamily="18" charset="0"/>
              </a:rPr>
              <a:t> фаз, яка </a:t>
            </a:r>
            <a:r>
              <a:rPr lang="ru-RU" sz="1900" dirty="0" err="1">
                <a:solidFill>
                  <a:srgbClr val="000000"/>
                </a:solidFill>
                <a:latin typeface="Palatino Linotype" pitchFamily="18" charset="0"/>
              </a:rPr>
              <a:t>залежить</a:t>
            </a:r>
            <a:r>
              <a:rPr lang="ru-RU" sz="1900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Palatino Linotype" pitchFamily="18" charset="0"/>
              </a:rPr>
              <a:t>від</a:t>
            </a:r>
            <a:r>
              <a:rPr lang="ru-RU" sz="1900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Palatino Linotype" pitchFamily="18" charset="0"/>
              </a:rPr>
              <a:t>площі</a:t>
            </a:r>
            <a:r>
              <a:rPr lang="ru-RU" sz="1900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Palatino Linotype" pitchFamily="18" charset="0"/>
              </a:rPr>
              <a:t>цієї</a:t>
            </a:r>
            <a:r>
              <a:rPr lang="ru-RU" sz="1900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Palatino Linotype" pitchFamily="18" charset="0"/>
              </a:rPr>
              <a:t>поверхні</a:t>
            </a:r>
            <a:r>
              <a:rPr lang="ru-RU" sz="1900" dirty="0">
                <a:solidFill>
                  <a:srgbClr val="000000"/>
                </a:solidFill>
                <a:latin typeface="Palatino Linotype" pitchFamily="18" charset="0"/>
              </a:rPr>
              <a:t>;</a:t>
            </a:r>
            <a:br>
              <a:rPr lang="ru-RU" sz="1900" dirty="0">
                <a:solidFill>
                  <a:srgbClr val="000000"/>
                </a:solidFill>
                <a:latin typeface="Palatino Linotype" pitchFamily="18" charset="0"/>
              </a:rPr>
            </a:br>
            <a:r>
              <a:rPr lang="ru-RU" sz="1900" dirty="0">
                <a:solidFill>
                  <a:srgbClr val="000000"/>
                </a:solidFill>
                <a:latin typeface="Palatino Linotype" pitchFamily="18" charset="0"/>
              </a:rPr>
              <a:t>в) </a:t>
            </a:r>
            <a:r>
              <a:rPr lang="ru-RU" sz="1900" dirty="0" err="1">
                <a:solidFill>
                  <a:srgbClr val="000000"/>
                </a:solidFill>
                <a:latin typeface="Palatino Linotype" pitchFamily="18" charset="0"/>
              </a:rPr>
              <a:t>швидкості</a:t>
            </a:r>
            <a:r>
              <a:rPr lang="ru-RU" sz="1900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Palatino Linotype" pitchFamily="18" charset="0"/>
              </a:rPr>
              <a:t>відведення</a:t>
            </a:r>
            <a:r>
              <a:rPr lang="ru-RU" sz="1900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Palatino Linotype" pitchFamily="18" charset="0"/>
              </a:rPr>
              <a:t>продуктів</a:t>
            </a:r>
            <a:r>
              <a:rPr lang="ru-RU" sz="1900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Palatino Linotype" pitchFamily="18" charset="0"/>
              </a:rPr>
              <a:t>реакції</a:t>
            </a:r>
            <a:r>
              <a:rPr lang="ru-RU" sz="1900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Palatino Linotype" pitchFamily="18" charset="0"/>
              </a:rPr>
              <a:t>від</a:t>
            </a:r>
            <a:r>
              <a:rPr lang="ru-RU" sz="1900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Palatino Linotype" pitchFamily="18" charset="0"/>
              </a:rPr>
              <a:t>межі</a:t>
            </a:r>
            <a:r>
              <a:rPr lang="ru-RU" sz="1900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Palatino Linotype" pitchFamily="18" charset="0"/>
              </a:rPr>
              <a:t>розділу</a:t>
            </a:r>
            <a:r>
              <a:rPr lang="ru-RU" sz="1900" dirty="0">
                <a:solidFill>
                  <a:srgbClr val="000000"/>
                </a:solidFill>
                <a:latin typeface="Palatino Linotype" pitchFamily="18" charset="0"/>
              </a:rPr>
              <a:t> фаз.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900" dirty="0">
                <a:solidFill>
                  <a:srgbClr val="000000"/>
                </a:solidFill>
                <a:latin typeface="Palatino Linotype" pitchFamily="18" charset="0"/>
              </a:rPr>
              <a:t>	</a:t>
            </a:r>
            <a:r>
              <a:rPr lang="ru-RU" sz="1900" dirty="0" err="1">
                <a:latin typeface="Palatino Linotype" pitchFamily="18" charset="0"/>
              </a:rPr>
              <a:t>Стадія</a:t>
            </a:r>
            <a:r>
              <a:rPr lang="ru-RU" sz="1900" dirty="0">
                <a:latin typeface="Palatino Linotype" pitchFamily="18" charset="0"/>
              </a:rPr>
              <a:t>, яка </a:t>
            </a:r>
            <a:r>
              <a:rPr lang="ru-RU" sz="1900" dirty="0" err="1">
                <a:latin typeface="Palatino Linotype" pitchFamily="18" charset="0"/>
              </a:rPr>
              <a:t>протікає</a:t>
            </a:r>
            <a:r>
              <a:rPr lang="ru-RU" sz="1900" dirty="0">
                <a:latin typeface="Palatino Linotype" pitchFamily="18" charset="0"/>
              </a:rPr>
              <a:t> </a:t>
            </a:r>
            <a:r>
              <a:rPr lang="ru-RU" sz="1900" dirty="0" err="1">
                <a:latin typeface="Palatino Linotype" pitchFamily="18" charset="0"/>
              </a:rPr>
              <a:t>найбільш</a:t>
            </a:r>
            <a:r>
              <a:rPr lang="ru-RU" sz="1900" dirty="0">
                <a:latin typeface="Palatino Linotype" pitchFamily="18" charset="0"/>
              </a:rPr>
              <a:t> </a:t>
            </a:r>
            <a:r>
              <a:rPr lang="ru-RU" sz="1900" dirty="0" err="1">
                <a:latin typeface="Palatino Linotype" pitchFamily="18" charset="0"/>
              </a:rPr>
              <a:t>повільно</a:t>
            </a:r>
            <a:r>
              <a:rPr lang="ru-RU" sz="1900" dirty="0">
                <a:latin typeface="Palatino Linotype" pitchFamily="18" charset="0"/>
              </a:rPr>
              <a:t>, </a:t>
            </a:r>
            <a:r>
              <a:rPr lang="ru-RU" sz="1900" b="1" dirty="0" err="1">
                <a:latin typeface="Palatino Linotype" pitchFamily="18" charset="0"/>
              </a:rPr>
              <a:t>називається</a:t>
            </a:r>
            <a:r>
              <a:rPr lang="ru-RU" sz="1900" b="1" dirty="0">
                <a:latin typeface="Palatino Linotype" pitchFamily="18" charset="0"/>
              </a:rPr>
              <a:t> </a:t>
            </a:r>
            <a:r>
              <a:rPr lang="ru-RU" sz="1900" b="1" dirty="0" err="1">
                <a:latin typeface="Palatino Linotype" pitchFamily="18" charset="0"/>
              </a:rPr>
              <a:t>лімітуючою</a:t>
            </a:r>
            <a:r>
              <a:rPr lang="ru-RU" sz="1900" b="1" dirty="0">
                <a:latin typeface="Palatino Linotype" pitchFamily="18" charset="0"/>
              </a:rPr>
              <a:t> - </a:t>
            </a:r>
            <a:r>
              <a:rPr lang="ru-RU" sz="1900" dirty="0" err="1">
                <a:latin typeface="Palatino Linotype" pitchFamily="18" charset="0"/>
              </a:rPr>
              <a:t>саме</a:t>
            </a:r>
            <a:r>
              <a:rPr lang="ru-RU" sz="1900" dirty="0">
                <a:latin typeface="Palatino Linotype" pitchFamily="18" charset="0"/>
              </a:rPr>
              <a:t> вона </a:t>
            </a:r>
            <a:r>
              <a:rPr lang="ru-RU" sz="1900" dirty="0" err="1">
                <a:latin typeface="Palatino Linotype" pitchFamily="18" charset="0"/>
              </a:rPr>
              <a:t>визначає</a:t>
            </a:r>
            <a:r>
              <a:rPr lang="ru-RU" sz="1900" dirty="0">
                <a:latin typeface="Palatino Linotype" pitchFamily="18" charset="0"/>
              </a:rPr>
              <a:t> </a:t>
            </a:r>
            <a:r>
              <a:rPr lang="ru-RU" sz="1900" dirty="0" err="1">
                <a:latin typeface="Palatino Linotype" pitchFamily="18" charset="0"/>
              </a:rPr>
              <a:t>швидкість</a:t>
            </a:r>
            <a:r>
              <a:rPr lang="ru-RU" sz="1900" dirty="0">
                <a:latin typeface="Palatino Linotype" pitchFamily="18" charset="0"/>
              </a:rPr>
              <a:t> </a:t>
            </a:r>
            <a:r>
              <a:rPr lang="ru-RU" sz="1900" dirty="0" err="1">
                <a:latin typeface="Palatino Linotype" pitchFamily="18" charset="0"/>
              </a:rPr>
              <a:t>реакції</a:t>
            </a:r>
            <a:r>
              <a:rPr lang="ru-RU" sz="1900" dirty="0">
                <a:latin typeface="Palatino Linotype" pitchFamily="18" charset="0"/>
              </a:rPr>
              <a:t> в </a:t>
            </a:r>
            <a:r>
              <a:rPr lang="ru-RU" sz="1900" dirty="0" err="1">
                <a:latin typeface="Palatino Linotype" pitchFamily="18" charset="0"/>
              </a:rPr>
              <a:t>цілому</a:t>
            </a:r>
            <a:r>
              <a:rPr lang="ru-RU" sz="1900" dirty="0">
                <a:latin typeface="Palatino Linotype" pitchFamily="18" charset="0"/>
              </a:rPr>
              <a:t>.</a:t>
            </a:r>
          </a:p>
        </p:txBody>
      </p:sp>
      <p:sp>
        <p:nvSpPr>
          <p:cNvPr id="187407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48713" y="6453188"/>
            <a:ext cx="287337" cy="288925"/>
          </a:xfrm>
          <a:prstGeom prst="actionButtonHome">
            <a:avLst/>
          </a:prstGeom>
          <a:solidFill>
            <a:srgbClr val="FFFF00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375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351" name="Picture 7" descr="895957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211281"/>
            <a:ext cx="2051720" cy="1530831"/>
          </a:xfrm>
          <a:prstGeom prst="rect">
            <a:avLst/>
          </a:prstGeom>
          <a:noFill/>
        </p:spPr>
      </p:pic>
      <p:sp>
        <p:nvSpPr>
          <p:cNvPr id="185360" name="Rectangle 16"/>
          <p:cNvSpPr>
            <a:spLocks noChangeArrowheads="1"/>
          </p:cNvSpPr>
          <p:nvPr/>
        </p:nvSpPr>
        <p:spPr bwMode="auto">
          <a:xfrm>
            <a:off x="107950" y="115888"/>
            <a:ext cx="8928100" cy="6626225"/>
          </a:xfrm>
          <a:prstGeom prst="rect">
            <a:avLst/>
          </a:prstGeom>
          <a:noFill/>
          <a:ln w="2857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Palatino Linotype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35696" y="131438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ПЛАН  ЛЕКЦ</a:t>
            </a:r>
            <a:r>
              <a:rPr lang="uk-UA" sz="3200" dirty="0"/>
              <a:t>ІЇ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/>
          </p:nvPr>
        </p:nvSpPr>
        <p:spPr>
          <a:xfrm>
            <a:off x="-396552" y="416745"/>
            <a:ext cx="8784976" cy="4308399"/>
          </a:xfrm>
        </p:spPr>
        <p:txBody>
          <a:bodyPr/>
          <a:lstStyle/>
          <a:p>
            <a:pPr marL="0" indent="531813">
              <a:buNone/>
            </a:pPr>
            <a:r>
              <a:rPr lang="ru-RU" sz="2400" dirty="0"/>
              <a:t>1. </a:t>
            </a:r>
            <a:r>
              <a:rPr lang="ru-RU" sz="2400" dirty="0" err="1"/>
              <a:t>Хімічна</a:t>
            </a:r>
            <a:r>
              <a:rPr lang="ru-RU" sz="2400" dirty="0"/>
              <a:t> </a:t>
            </a:r>
            <a:r>
              <a:rPr lang="ru-RU" sz="2400" dirty="0" err="1"/>
              <a:t>кінетика</a:t>
            </a:r>
            <a:endParaRPr lang="ru-RU" sz="2400" dirty="0"/>
          </a:p>
          <a:p>
            <a:pPr marL="0" indent="531813">
              <a:buNone/>
            </a:pPr>
            <a:r>
              <a:rPr lang="ru-RU" sz="2400" dirty="0"/>
              <a:t>2. </a:t>
            </a:r>
            <a:r>
              <a:rPr lang="ru-RU" sz="2400" dirty="0" err="1"/>
              <a:t>Швидкість</a:t>
            </a:r>
            <a:r>
              <a:rPr lang="ru-RU" sz="2400" dirty="0"/>
              <a:t>  </a:t>
            </a:r>
            <a:r>
              <a:rPr lang="ru-RU" sz="2400" dirty="0" err="1"/>
              <a:t>хімічної</a:t>
            </a:r>
            <a:r>
              <a:rPr lang="ru-RU" sz="2400" dirty="0"/>
              <a:t> </a:t>
            </a:r>
            <a:r>
              <a:rPr lang="ru-RU" sz="2400" dirty="0" err="1"/>
              <a:t>реакції</a:t>
            </a:r>
            <a:endParaRPr lang="ru-RU" sz="2400" dirty="0"/>
          </a:p>
          <a:p>
            <a:pPr marL="0" indent="531813">
              <a:buNone/>
            </a:pPr>
            <a:r>
              <a:rPr lang="ru-RU" sz="2400" dirty="0"/>
              <a:t>3. </a:t>
            </a:r>
            <a:r>
              <a:rPr lang="ru-RU" sz="2400" dirty="0" err="1"/>
              <a:t>Класифікація</a:t>
            </a:r>
            <a:r>
              <a:rPr lang="ru-RU" sz="2400" dirty="0"/>
              <a:t> </a:t>
            </a:r>
            <a:r>
              <a:rPr lang="ru-RU" sz="2400" dirty="0" err="1"/>
              <a:t>реакцій</a:t>
            </a:r>
            <a:r>
              <a:rPr lang="ru-RU" sz="2400" dirty="0"/>
              <a:t> за </a:t>
            </a:r>
            <a:r>
              <a:rPr lang="ru-RU" sz="2400" dirty="0" err="1"/>
              <a:t>фазовим</a:t>
            </a:r>
            <a:r>
              <a:rPr lang="ru-RU" sz="2400" dirty="0"/>
              <a:t> складом</a:t>
            </a:r>
          </a:p>
          <a:p>
            <a:pPr marL="0" indent="531813">
              <a:buNone/>
            </a:pPr>
            <a:r>
              <a:rPr lang="ru-RU" sz="2400" dirty="0"/>
              <a:t>4. </a:t>
            </a:r>
            <a:r>
              <a:rPr lang="ru-RU" sz="2400" dirty="0" err="1"/>
              <a:t>Фактори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впливають</a:t>
            </a:r>
            <a:r>
              <a:rPr lang="ru-RU" sz="2400" dirty="0"/>
              <a:t> на </a:t>
            </a:r>
            <a:r>
              <a:rPr lang="ru-RU" sz="2400" dirty="0" err="1"/>
              <a:t>швидкість</a:t>
            </a:r>
            <a:r>
              <a:rPr lang="ru-RU" sz="2400" dirty="0"/>
              <a:t> </a:t>
            </a:r>
            <a:r>
              <a:rPr lang="ru-RU" sz="2400" dirty="0" err="1"/>
              <a:t>хімічної</a:t>
            </a:r>
            <a:r>
              <a:rPr lang="ru-RU" sz="2400" dirty="0"/>
              <a:t> </a:t>
            </a:r>
            <a:r>
              <a:rPr lang="ru-RU" sz="2400" dirty="0" err="1"/>
              <a:t>реакції</a:t>
            </a:r>
            <a:r>
              <a:rPr lang="ru-RU" sz="2400" dirty="0"/>
              <a:t>: </a:t>
            </a:r>
          </a:p>
          <a:p>
            <a:pPr marL="1077913" indent="-95250">
              <a:buNone/>
            </a:pPr>
            <a:r>
              <a:rPr lang="ru-RU" sz="2400" dirty="0"/>
              <a:t>- </a:t>
            </a:r>
            <a:r>
              <a:rPr lang="ru-RU" sz="2400" dirty="0" err="1"/>
              <a:t>Концентрація</a:t>
            </a:r>
            <a:endParaRPr lang="ru-RU" sz="2400" dirty="0"/>
          </a:p>
          <a:p>
            <a:pPr marL="1077913" indent="-95250">
              <a:buNone/>
            </a:pPr>
            <a:r>
              <a:rPr lang="ru-RU" sz="2400" dirty="0"/>
              <a:t>		</a:t>
            </a:r>
            <a:r>
              <a:rPr lang="ru-RU" sz="2400" dirty="0" err="1"/>
              <a:t>Реакції</a:t>
            </a:r>
            <a:r>
              <a:rPr lang="ru-RU" sz="2400" dirty="0"/>
              <a:t> </a:t>
            </a:r>
            <a:r>
              <a:rPr lang="ru-RU" sz="2400" dirty="0" err="1"/>
              <a:t>нульового</a:t>
            </a:r>
            <a:r>
              <a:rPr lang="ru-RU" sz="2400" dirty="0"/>
              <a:t>, </a:t>
            </a:r>
            <a:r>
              <a:rPr lang="ru-RU" sz="2400" dirty="0" err="1"/>
              <a:t>першого</a:t>
            </a:r>
            <a:r>
              <a:rPr lang="ru-RU" sz="2400" dirty="0"/>
              <a:t>, другого </a:t>
            </a:r>
            <a:r>
              <a:rPr lang="ru-RU" sz="2400" dirty="0" err="1"/>
              <a:t>порядків</a:t>
            </a:r>
            <a:endParaRPr lang="ru-RU" sz="2400" dirty="0"/>
          </a:p>
          <a:p>
            <a:pPr marL="1077913" indent="-95250">
              <a:buNone/>
            </a:pPr>
            <a:r>
              <a:rPr lang="ru-RU" sz="2400" dirty="0"/>
              <a:t>- Температура</a:t>
            </a:r>
          </a:p>
          <a:p>
            <a:pPr marL="1077913" indent="-95250">
              <a:buNone/>
            </a:pPr>
            <a:r>
              <a:rPr lang="ru-RU" sz="2400" dirty="0"/>
              <a:t>- </a:t>
            </a:r>
            <a:r>
              <a:rPr lang="ru-RU" sz="2400" dirty="0" err="1"/>
              <a:t>Енергія</a:t>
            </a:r>
            <a:r>
              <a:rPr lang="ru-RU" sz="2400" dirty="0"/>
              <a:t> </a:t>
            </a:r>
            <a:r>
              <a:rPr lang="ru-RU" sz="2400" dirty="0" err="1"/>
              <a:t>активації</a:t>
            </a:r>
            <a:endParaRPr lang="ru-RU" sz="2400" dirty="0"/>
          </a:p>
          <a:p>
            <a:pPr marL="1077913" indent="-95250">
              <a:buNone/>
            </a:pPr>
            <a:r>
              <a:rPr lang="ru-RU" sz="2400" dirty="0"/>
              <a:t>- Природа </a:t>
            </a:r>
            <a:r>
              <a:rPr lang="ru-RU" sz="2400" dirty="0" err="1"/>
              <a:t>реагуючих</a:t>
            </a:r>
            <a:r>
              <a:rPr lang="ru-RU" sz="2400" dirty="0"/>
              <a:t> </a:t>
            </a:r>
            <a:r>
              <a:rPr lang="ru-RU" sz="2400" dirty="0" err="1"/>
              <a:t>речовин</a:t>
            </a:r>
            <a:endParaRPr lang="ru-RU" sz="2400" dirty="0"/>
          </a:p>
          <a:p>
            <a:pPr marL="1077913" indent="-95250">
              <a:buNone/>
            </a:pPr>
            <a:r>
              <a:rPr lang="ru-RU" sz="2400" dirty="0"/>
              <a:t>- </a:t>
            </a:r>
            <a:r>
              <a:rPr lang="ru-RU" sz="2400" dirty="0" err="1"/>
              <a:t>Каталізатор</a:t>
            </a:r>
            <a:r>
              <a:rPr lang="ru-RU" sz="2400" dirty="0"/>
              <a:t>, </a:t>
            </a:r>
            <a:r>
              <a:rPr lang="ru-RU" sz="2400" dirty="0" err="1"/>
              <a:t>каталіз</a:t>
            </a:r>
            <a:r>
              <a:rPr lang="ru-RU" sz="2400" dirty="0"/>
              <a:t>, </a:t>
            </a:r>
            <a:r>
              <a:rPr lang="ru-RU" sz="2400" dirty="0" err="1"/>
              <a:t>ферментативний</a:t>
            </a:r>
            <a:r>
              <a:rPr lang="ru-RU" sz="2400" dirty="0"/>
              <a:t> </a:t>
            </a:r>
            <a:r>
              <a:rPr lang="ru-RU" sz="2400" dirty="0" err="1"/>
              <a:t>каталіз</a:t>
            </a:r>
            <a:endParaRPr lang="ru-RU" sz="2400" dirty="0"/>
          </a:p>
          <a:p>
            <a:pPr marL="1077913" indent="-95250">
              <a:buNone/>
            </a:pPr>
            <a:r>
              <a:rPr lang="ru-RU" sz="2400" dirty="0"/>
              <a:t>- </a:t>
            </a:r>
            <a:r>
              <a:rPr lang="ru-RU" sz="2400" dirty="0" err="1"/>
              <a:t>Залежність</a:t>
            </a:r>
            <a:r>
              <a:rPr lang="ru-RU" sz="2400" dirty="0"/>
              <a:t> </a:t>
            </a:r>
            <a:r>
              <a:rPr lang="ru-RU" sz="2400" dirty="0" err="1"/>
              <a:t>початкової</a:t>
            </a:r>
            <a:r>
              <a:rPr lang="ru-RU" sz="2400" dirty="0"/>
              <a:t> </a:t>
            </a:r>
            <a:r>
              <a:rPr lang="ru-RU" sz="2400" dirty="0" err="1"/>
              <a:t>швидкості</a:t>
            </a:r>
            <a:r>
              <a:rPr lang="ru-RU" sz="2400" dirty="0"/>
              <a:t> </a:t>
            </a:r>
            <a:r>
              <a:rPr lang="ru-RU" sz="2400" dirty="0" err="1"/>
              <a:t>ферментативної</a:t>
            </a:r>
            <a:r>
              <a:rPr lang="ru-RU" sz="2400" dirty="0"/>
              <a:t> </a:t>
            </a:r>
            <a:r>
              <a:rPr lang="ru-RU" sz="2400" dirty="0" err="1"/>
              <a:t>реакції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концентрації</a:t>
            </a:r>
            <a:r>
              <a:rPr lang="ru-RU" sz="2400" dirty="0"/>
              <a:t> субстрату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7129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980728"/>
            <a:ext cx="9067800" cy="6597352"/>
          </a:xfrm>
        </p:spPr>
        <p:txBody>
          <a:bodyPr anchor="t"/>
          <a:lstStyle/>
          <a:p>
            <a:pPr algn="l"/>
            <a:r>
              <a:rPr lang="ru-RU" sz="1800" b="1" i="1" dirty="0">
                <a:solidFill>
                  <a:schemeClr val="accent2"/>
                </a:solidFill>
              </a:rPr>
              <a:t>	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кінетики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хімічних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реакцій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велике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практичне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керівництво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обміном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речовин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живих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організмах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кінетику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ліків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ферментів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доцільний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підбір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лікарських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швидкості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виведення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організму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ксенобіотиків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різного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походження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контролювання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вибір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оптимальних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умов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нейтралізації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захоронення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шкідливих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відходів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людської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			</a:t>
            </a:r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Фармакокінетика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pharmacon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ліки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kinetikos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рух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Токсикокінетика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4713288"/>
            <a:ext cx="3048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234CD550-9FF9-410B-AE7A-A34EB546A793}"/>
              </a:ext>
            </a:extLst>
          </p:cNvPr>
          <p:cNvSpPr/>
          <p:nvPr/>
        </p:nvSpPr>
        <p:spPr>
          <a:xfrm>
            <a:off x="0" y="116632"/>
            <a:ext cx="87484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solidFill>
                  <a:srgbClr val="FF0000"/>
                </a:solidFill>
              </a:rPr>
              <a:t>Хімічна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кінетика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вивчає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швидкість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хімічних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реакцій</a:t>
            </a:r>
            <a:r>
              <a:rPr lang="ru-RU" sz="2400" b="1" dirty="0">
                <a:solidFill>
                  <a:srgbClr val="FF0000"/>
                </a:solidFill>
              </a:rPr>
              <a:t>, </a:t>
            </a:r>
            <a:r>
              <a:rPr lang="ru-RU" sz="2400" b="1" dirty="0" err="1">
                <a:solidFill>
                  <a:srgbClr val="FF0000"/>
                </a:solidFill>
              </a:rPr>
              <a:t>механізм</a:t>
            </a:r>
            <a:r>
              <a:rPr lang="ru-RU" sz="2400" b="1" dirty="0">
                <a:solidFill>
                  <a:srgbClr val="FF0000"/>
                </a:solidFill>
              </a:rPr>
              <a:t> і </a:t>
            </a:r>
            <a:r>
              <a:rPr lang="ru-RU" sz="2400" b="1" dirty="0" err="1">
                <a:solidFill>
                  <a:srgbClr val="FF0000"/>
                </a:solidFill>
              </a:rPr>
              <a:t>їх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закономірності</a:t>
            </a:r>
            <a:r>
              <a:rPr lang="ru-RU" sz="2400" b="1" dirty="0">
                <a:solidFill>
                  <a:srgbClr val="FF0000"/>
                </a:solidFill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73234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857" y="162790"/>
            <a:ext cx="9144000" cy="404664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dirty="0">
                <a:solidFill>
                  <a:srgbClr val="FF0000"/>
                </a:solidFill>
                <a:latin typeface="Arial" charset="0"/>
              </a:rPr>
              <a:t/>
            </a:r>
            <a:br>
              <a:rPr lang="ru-RU" sz="2700" b="1" dirty="0">
                <a:solidFill>
                  <a:srgbClr val="FF0000"/>
                </a:solidFill>
                <a:latin typeface="Arial" charset="0"/>
              </a:rPr>
            </a:br>
            <a:r>
              <a:rPr lang="ru-RU" sz="2700" b="1" dirty="0">
                <a:solidFill>
                  <a:srgbClr val="FF0000"/>
                </a:solidFill>
                <a:latin typeface="Arial" charset="0"/>
              </a:rPr>
              <a:t>ОСНОВНІ ПОНЯТТЯ ХІМІЧНОЇ КІНЕТИКИ</a:t>
            </a:r>
            <a:r>
              <a:rPr lang="ru-RU" b="1" i="1" dirty="0">
                <a:solidFill>
                  <a:srgbClr val="990033"/>
                </a:solidFill>
                <a:latin typeface="Arial" charset="0"/>
              </a:rPr>
              <a:t/>
            </a:r>
            <a:br>
              <a:rPr lang="ru-RU" b="1" i="1" dirty="0">
                <a:solidFill>
                  <a:srgbClr val="990033"/>
                </a:solidFill>
                <a:latin typeface="Arial" charset="0"/>
              </a:rPr>
            </a:b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B52191E8-B7F8-4D0E-8B71-F7AF50C1A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53" y="527223"/>
            <a:ext cx="9036496" cy="2794625"/>
          </a:xfrm>
        </p:spPr>
        <p:txBody>
          <a:bodyPr/>
          <a:lstStyle/>
          <a:p>
            <a:pPr marL="0" indent="0">
              <a:buNone/>
            </a:pPr>
            <a:r>
              <a:rPr lang="uk-UA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Швидкістю хімічної реакції (</a:t>
            </a:r>
            <a:r>
              <a:rPr lang="en-US" sz="2800" i="1" dirty="0">
                <a:solidFill>
                  <a:srgbClr val="FF0000"/>
                </a:solidFill>
                <a:latin typeface="Bodoni MT" panose="02070603080606020203" pitchFamily="18" charset="0"/>
                <a:cs typeface="Arial" panose="020B0604020202020204" pitchFamily="34" charset="0"/>
              </a:rPr>
              <a:t>v</a:t>
            </a:r>
            <a:r>
              <a:rPr lang="uk-UA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називають зміну кількості речовини за одиницю часу в одиниці об'єму для</a:t>
            </a:r>
            <a:r>
              <a:rPr lang="uk-UA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b="1" i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гомогенних реакцій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і на одиницю поверхні для</a:t>
            </a:r>
            <a:r>
              <a:rPr lang="uk-UA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b="1" i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гетерогенних реакцій: </a:t>
            </a:r>
            <a:endParaRPr lang="ru-RU" sz="2000" b="1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/>
              <a:t>                                      </a:t>
            </a:r>
            <a:endParaRPr lang="ru-RU" dirty="0"/>
          </a:p>
        </p:txBody>
      </p:sp>
      <p:sp>
        <p:nvSpPr>
          <p:cNvPr id="16" name="Rectangle 14">
            <a:extLst>
              <a:ext uri="{FF2B5EF4-FFF2-40B4-BE49-F238E27FC236}">
                <a16:creationId xmlns:a16="http://schemas.microsoft.com/office/drawing/2014/main" xmlns="" id="{3ABAAB36-EEDF-4068-BDDF-7C9D6F24A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119675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D4377AA6-AA67-4C71-BB1E-9D46E0DD34BA}"/>
              </a:ext>
            </a:extLst>
          </p:cNvPr>
          <p:cNvSpPr txBox="1"/>
          <p:nvPr/>
        </p:nvSpPr>
        <p:spPr>
          <a:xfrm>
            <a:off x="53753" y="3124969"/>
            <a:ext cx="909024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/>
              <a:t>Або:</a:t>
            </a:r>
          </a:p>
          <a:p>
            <a:r>
              <a:rPr lang="uk-UA" b="1" i="1" dirty="0">
                <a:solidFill>
                  <a:srgbClr val="0070C0"/>
                </a:solidFill>
              </a:rPr>
              <a:t>Швидкість хімічної реакції –</a:t>
            </a:r>
            <a:r>
              <a:rPr lang="uk-UA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це зміна концентрації реагенту або продукту реакції за одиницю часу в одиниці об’єму.</a:t>
            </a:r>
          </a:p>
          <a:p>
            <a:r>
              <a:rPr lang="uk-UA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Фактори, що впливають на швидкість хімічної реакції:</a:t>
            </a:r>
          </a:p>
          <a:p>
            <a:pPr marL="342900" indent="-342900">
              <a:buAutoNum type="arabicParenR"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природа реагуючих речовин: рівновага при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н.у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uk-UA" dirty="0"/>
              <a:t> </a:t>
            </a:r>
          </a:p>
          <a:p>
            <a:pPr algn="ctr"/>
            <a:r>
              <a:rPr lang="uk-UA" dirty="0" err="1"/>
              <a:t>Н+О→млн.тисяч</a:t>
            </a:r>
            <a:r>
              <a:rPr lang="uk-UA" dirty="0"/>
              <a:t> років</a:t>
            </a:r>
          </a:p>
          <a:p>
            <a:pPr algn="ctr"/>
            <a:r>
              <a:rPr lang="uk-UA" dirty="0"/>
              <a:t>Н+</a:t>
            </a:r>
            <a:r>
              <a:rPr lang="en-US" dirty="0"/>
              <a:t>F</a:t>
            </a:r>
            <a:r>
              <a:rPr lang="ru-RU" dirty="0"/>
              <a:t>→</a:t>
            </a:r>
            <a:r>
              <a:rPr lang="ru-RU" dirty="0" err="1"/>
              <a:t>митт</a:t>
            </a:r>
            <a:r>
              <a:rPr lang="uk-UA" dirty="0"/>
              <a:t>є</a:t>
            </a:r>
            <a:r>
              <a:rPr lang="ru-RU" dirty="0"/>
              <a:t>во</a:t>
            </a:r>
          </a:p>
          <a:p>
            <a:r>
              <a:rPr lang="uk-UA" dirty="0"/>
              <a:t>2</a:t>
            </a:r>
            <a:r>
              <a:rPr lang="ru-RU" dirty="0"/>
              <a:t>) </a:t>
            </a:r>
            <a:r>
              <a:rPr lang="ru-RU" dirty="0" err="1"/>
              <a:t>агрегатний</a:t>
            </a:r>
            <a:r>
              <a:rPr lang="ru-RU" dirty="0"/>
              <a:t> стан (газ &gt; </a:t>
            </a:r>
            <a:r>
              <a:rPr lang="uk-UA" dirty="0"/>
              <a:t>рідина </a:t>
            </a:r>
            <a:r>
              <a:rPr lang="ru-RU" dirty="0"/>
              <a:t>&gt; тверда </a:t>
            </a:r>
            <a:r>
              <a:rPr lang="uk-UA" dirty="0"/>
              <a:t>речовина</a:t>
            </a:r>
            <a:r>
              <a:rPr lang="ru-RU" dirty="0"/>
              <a:t>);</a:t>
            </a:r>
          </a:p>
          <a:p>
            <a:r>
              <a:rPr lang="uk-UA" dirty="0"/>
              <a:t>3</a:t>
            </a:r>
            <a:r>
              <a:rPr lang="ru-RU" dirty="0"/>
              <a:t>) природа </a:t>
            </a:r>
            <a:r>
              <a:rPr lang="ru-RU" dirty="0" err="1"/>
              <a:t>розчинника</a:t>
            </a:r>
            <a:r>
              <a:rPr lang="ru-RU" dirty="0"/>
              <a:t>;</a:t>
            </a:r>
          </a:p>
          <a:p>
            <a:r>
              <a:rPr lang="uk-UA" dirty="0"/>
              <a:t>4</a:t>
            </a:r>
            <a:r>
              <a:rPr lang="ru-RU" dirty="0"/>
              <a:t>) </a:t>
            </a:r>
            <a:r>
              <a:rPr lang="ru-RU" dirty="0" err="1"/>
              <a:t>умови</a:t>
            </a:r>
            <a:r>
              <a:rPr lang="ru-RU" dirty="0"/>
              <a:t>, в </a:t>
            </a:r>
            <a:r>
              <a:rPr lang="uk-UA" dirty="0"/>
              <a:t>яких </a:t>
            </a:r>
            <a:r>
              <a:rPr lang="uk-UA" dirty="0" err="1"/>
              <a:t>знакодиться</a:t>
            </a:r>
            <a:r>
              <a:rPr lang="uk-UA" dirty="0"/>
              <a:t> система (тиск, концентрація</a:t>
            </a:r>
            <a:r>
              <a:rPr lang="ru-RU" dirty="0"/>
              <a:t>, температура);</a:t>
            </a:r>
          </a:p>
          <a:p>
            <a:r>
              <a:rPr lang="uk-UA" dirty="0"/>
              <a:t>5</a:t>
            </a:r>
            <a:r>
              <a:rPr lang="ru-RU" dirty="0"/>
              <a:t>)</a:t>
            </a:r>
            <a:r>
              <a:rPr lang="uk-UA" dirty="0"/>
              <a:t> наявність</a:t>
            </a:r>
            <a:r>
              <a:rPr lang="ru-RU" dirty="0"/>
              <a:t> </a:t>
            </a:r>
            <a:r>
              <a:rPr lang="uk-UA" dirty="0"/>
              <a:t>каталізатора.</a:t>
            </a:r>
          </a:p>
          <a:p>
            <a:endParaRPr lang="uk-UA" dirty="0"/>
          </a:p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051720" y="1965162"/>
                <a:ext cx="5976664" cy="11598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400" i="1">
                        <a:latin typeface="Cambria Math"/>
                        <a:ea typeface="Cambria Math"/>
                      </a:rPr>
                      <m:t>𝜗</m:t>
                    </m:r>
                    <m:r>
                      <a:rPr lang="ru-RU" sz="2400" i="1">
                        <a:latin typeface="Cambria Math"/>
                        <a:ea typeface="Cambria Math"/>
                      </a:rPr>
                      <m:t>=±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𝑛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𝑣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𝜏</m:t>
                        </m:r>
                      </m:den>
                    </m:f>
                  </m:oMath>
                </a14:m>
                <a:r>
                  <a:rPr lang="ru-RU" sz="2400" dirty="0">
                    <a:ea typeface="Cambria Math"/>
                  </a:rPr>
                  <a:t>, </a:t>
                </a:r>
                <a:r>
                  <a:rPr lang="ru-RU" dirty="0">
                    <a:ea typeface="Cambria Math"/>
                  </a:rPr>
                  <a:t>моль/м</a:t>
                </a:r>
                <a:r>
                  <a:rPr lang="ru-RU" baseline="30000" dirty="0">
                    <a:ea typeface="Cambria Math"/>
                  </a:rPr>
                  <a:t>3</a:t>
                </a:r>
                <a:r>
                  <a:rPr lang="ru-RU" dirty="0">
                    <a:ea typeface="Cambria Math"/>
                  </a:rPr>
                  <a:t> ∙с </a:t>
                </a:r>
                <a:r>
                  <a:rPr lang="ru-RU" dirty="0">
                    <a:latin typeface="Arial" pitchFamily="34" charset="0"/>
                    <a:ea typeface="Cambria Math"/>
                    <a:cs typeface="Arial" pitchFamily="34" charset="0"/>
                  </a:rPr>
                  <a:t>–</a:t>
                </a:r>
                <a:r>
                  <a:rPr lang="ru-RU" dirty="0">
                    <a:ea typeface="Cambria Math"/>
                  </a:rPr>
                  <a:t> </a:t>
                </a:r>
                <a:r>
                  <a:rPr lang="ru-RU" dirty="0" smtClean="0">
                    <a:latin typeface="Arial" pitchFamily="34" charset="0"/>
                    <a:ea typeface="Cambria Math"/>
                    <a:cs typeface="Arial" pitchFamily="34" charset="0"/>
                  </a:rPr>
                  <a:t>гомогенна </a:t>
                </a:r>
                <a:r>
                  <a:rPr lang="ru-RU" dirty="0" err="1" smtClean="0">
                    <a:latin typeface="Arial" pitchFamily="34" charset="0"/>
                    <a:ea typeface="Cambria Math"/>
                    <a:cs typeface="Arial" pitchFamily="34" charset="0"/>
                  </a:rPr>
                  <a:t>реакц</a:t>
                </a:r>
                <a:r>
                  <a:rPr lang="uk-UA" dirty="0" smtClean="0">
                    <a:latin typeface="Arial" pitchFamily="34" charset="0"/>
                    <a:ea typeface="Cambria Math"/>
                    <a:cs typeface="Arial" pitchFamily="34" charset="0"/>
                  </a:rPr>
                  <a:t>і</a:t>
                </a:r>
                <a:r>
                  <a:rPr lang="ru-RU" dirty="0" smtClean="0">
                    <a:latin typeface="Arial" pitchFamily="34" charset="0"/>
                    <a:ea typeface="Cambria Math"/>
                    <a:cs typeface="Arial" pitchFamily="34" charset="0"/>
                  </a:rPr>
                  <a:t>я</a:t>
                </a:r>
                <a:endParaRPr lang="ru-RU" dirty="0">
                  <a:latin typeface="Arial" pitchFamily="34" charset="0"/>
                  <a:ea typeface="Cambria Math"/>
                  <a:cs typeface="Arial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ru-RU" sz="24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𝜗</m:t>
                    </m:r>
                    <m:r>
                      <a:rPr lang="ru-RU" sz="24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=±</m:t>
                    </m:r>
                    <m:f>
                      <m:fPr>
                        <m:ctrlPr>
                          <a:rPr lang="ru-RU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ru-RU" sz="2400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𝑠</m:t>
                        </m:r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𝜏</m:t>
                        </m:r>
                      </m:den>
                    </m:f>
                    <m:r>
                      <a:rPr lang="en-US" sz="240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, </m:t>
                    </m:r>
                  </m:oMath>
                </a14:m>
                <a:r>
                  <a:rPr lang="ru-RU" dirty="0">
                    <a:solidFill>
                      <a:srgbClr val="000000"/>
                    </a:solidFill>
                    <a:latin typeface="Arial" charset="0"/>
                  </a:rPr>
                  <a:t>моль/м</a:t>
                </a:r>
                <a:r>
                  <a:rPr lang="ru-RU" sz="1600" baseline="30000" dirty="0">
                    <a:solidFill>
                      <a:srgbClr val="000000"/>
                    </a:solidFill>
                    <a:latin typeface="Arial" charset="0"/>
                  </a:rPr>
                  <a:t>2</a:t>
                </a:r>
                <a:r>
                  <a:rPr lang="ru-RU" dirty="0">
                    <a:solidFill>
                      <a:srgbClr val="000000"/>
                    </a:solidFill>
                    <a:latin typeface="Arial" charset="0"/>
                  </a:rPr>
                  <a:t> ∙</a:t>
                </a:r>
                <a:r>
                  <a:rPr lang="ru-RU" dirty="0" smtClean="0">
                    <a:solidFill>
                      <a:srgbClr val="000000"/>
                    </a:solidFill>
                    <a:latin typeface="Arial" charset="0"/>
                  </a:rPr>
                  <a:t>с – гетерогенна </a:t>
                </a:r>
                <a:r>
                  <a:rPr lang="ru-RU" dirty="0" err="1" smtClean="0">
                    <a:solidFill>
                      <a:srgbClr val="000000"/>
                    </a:solidFill>
                    <a:latin typeface="Arial" charset="0"/>
                  </a:rPr>
                  <a:t>реакція</a:t>
                </a:r>
                <a:r>
                  <a:rPr lang="ru-RU" dirty="0" smtClean="0">
                    <a:solidFill>
                      <a:srgbClr val="000000"/>
                    </a:solidFill>
                    <a:latin typeface="Arial" charset="0"/>
                  </a:rPr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1965162"/>
                <a:ext cx="5976664" cy="115980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1821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6" name="WordArt 6"/>
          <p:cNvSpPr>
            <a:spLocks noChangeArrowheads="1" noChangeShapeType="1" noTextEdit="1"/>
          </p:cNvSpPr>
          <p:nvPr/>
        </p:nvSpPr>
        <p:spPr bwMode="auto">
          <a:xfrm>
            <a:off x="1042988" y="260350"/>
            <a:ext cx="7308850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Середня</a:t>
            </a:r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швидкість</a:t>
            </a:r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гомогенної</a:t>
            </a:r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реакції</a:t>
            </a:r>
            <a:endParaRPr lang="ru-RU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97292" name="Rectangle 12"/>
          <p:cNvSpPr>
            <a:spLocks noChangeArrowheads="1"/>
          </p:cNvSpPr>
          <p:nvPr/>
        </p:nvSpPr>
        <p:spPr bwMode="auto">
          <a:xfrm>
            <a:off x="107950" y="115888"/>
            <a:ext cx="8928100" cy="6626225"/>
          </a:xfrm>
          <a:prstGeom prst="rect">
            <a:avLst/>
          </a:prstGeom>
          <a:noFill/>
          <a:ln w="2857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Palatino Linotype" pitchFamily="18" charset="0"/>
            </a:endParaRPr>
          </a:p>
        </p:txBody>
      </p:sp>
      <p:graphicFrame>
        <p:nvGraphicFramePr>
          <p:cNvPr id="97304" name="Object 24"/>
          <p:cNvGraphicFramePr>
            <a:graphicFrameLocks noChangeAspect="1"/>
          </p:cNvGraphicFramePr>
          <p:nvPr/>
        </p:nvGraphicFramePr>
        <p:xfrm>
          <a:off x="5940425" y="1897063"/>
          <a:ext cx="122396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8" name="Формула" r:id="rId3" imgW="545760" imgH="393480" progId="Equation.3">
                  <p:embed/>
                </p:oleObj>
              </mc:Choice>
              <mc:Fallback>
                <p:oleObj name="Формула" r:id="rId3" imgW="545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1897063"/>
                        <a:ext cx="1223963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305" name="Object 25"/>
          <p:cNvGraphicFramePr>
            <a:graphicFrameLocks noChangeAspect="1"/>
          </p:cNvGraphicFramePr>
          <p:nvPr/>
        </p:nvGraphicFramePr>
        <p:xfrm>
          <a:off x="4932363" y="4221163"/>
          <a:ext cx="1081087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9" name="Формула" r:id="rId5" imgW="393480" imgH="393480" progId="Equation.3">
                  <p:embed/>
                </p:oleObj>
              </mc:Choice>
              <mc:Fallback>
                <p:oleObj name="Формула" r:id="rId5" imgW="393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4221163"/>
                        <a:ext cx="1081087" cy="108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66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306" name="Object 26"/>
          <p:cNvGraphicFramePr>
            <a:graphicFrameLocks noChangeAspect="1"/>
          </p:cNvGraphicFramePr>
          <p:nvPr/>
        </p:nvGraphicFramePr>
        <p:xfrm>
          <a:off x="7380288" y="4221163"/>
          <a:ext cx="1223962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20" name="Формула" r:id="rId7" imgW="469800" imgH="393480" progId="Equation.3">
                  <p:embed/>
                </p:oleObj>
              </mc:Choice>
              <mc:Fallback>
                <p:oleObj name="Формула" r:id="rId7" imgW="469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4221163"/>
                        <a:ext cx="1223962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307" name="Line 27"/>
          <p:cNvSpPr>
            <a:spLocks noChangeShapeType="1"/>
          </p:cNvSpPr>
          <p:nvPr/>
        </p:nvSpPr>
        <p:spPr bwMode="auto">
          <a:xfrm>
            <a:off x="6516688" y="4797425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Palatino Linotype" pitchFamily="18" charset="0"/>
            </a:endParaRPr>
          </a:p>
        </p:txBody>
      </p:sp>
      <p:graphicFrame>
        <p:nvGraphicFramePr>
          <p:cNvPr id="97308" name="Object 28"/>
          <p:cNvGraphicFramePr>
            <a:graphicFrameLocks noGrp="1" noChangeAspect="1"/>
          </p:cNvGraphicFramePr>
          <p:nvPr>
            <p:ph/>
          </p:nvPr>
        </p:nvGraphicFramePr>
        <p:xfrm>
          <a:off x="6011863" y="4933950"/>
          <a:ext cx="136842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21" name="Формула" r:id="rId9" imgW="571320" imgH="393480" progId="Equation.3">
                  <p:embed/>
                </p:oleObj>
              </mc:Choice>
              <mc:Fallback>
                <p:oleObj name="Формула" r:id="rId9" imgW="5713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4933950"/>
                        <a:ext cx="1368425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310" name="Text Box 30"/>
          <p:cNvSpPr txBox="1">
            <a:spLocks noChangeArrowheads="1"/>
          </p:cNvSpPr>
          <p:nvPr/>
        </p:nvSpPr>
        <p:spPr bwMode="auto">
          <a:xfrm>
            <a:off x="4354513" y="1052513"/>
            <a:ext cx="46815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-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визначається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зміною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кількості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речовини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одиницю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 часу на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одиницю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об’єму</a:t>
            </a:r>
            <a:endParaRPr lang="ru-RU" dirty="0">
              <a:solidFill>
                <a:srgbClr val="000000"/>
              </a:solidFill>
              <a:latin typeface="Palatino Linotype" pitchFamily="18" charset="0"/>
            </a:endParaRPr>
          </a:p>
        </p:txBody>
      </p:sp>
      <p:sp>
        <p:nvSpPr>
          <p:cNvPr id="97311" name="Text Box 31"/>
          <p:cNvSpPr txBox="1">
            <a:spLocks noChangeArrowheads="1"/>
          </p:cNvSpPr>
          <p:nvPr/>
        </p:nvSpPr>
        <p:spPr bwMode="auto">
          <a:xfrm>
            <a:off x="4284663" y="2781300"/>
            <a:ext cx="4824412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Відношення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кількості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речовини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 до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об’єму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молярна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концентрація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. 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Швидкість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гомогенної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реакції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визначається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зміною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концентрації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однієї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речовин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Palatino Linotype" pitchFamily="18" charset="0"/>
              </a:rPr>
              <a:t>одиницю</a:t>
            </a:r>
            <a:r>
              <a:rPr lang="ru-RU" dirty="0">
                <a:solidFill>
                  <a:srgbClr val="000000"/>
                </a:solidFill>
                <a:latin typeface="Palatino Linotype" pitchFamily="18" charset="0"/>
              </a:rPr>
              <a:t> часу</a:t>
            </a:r>
          </a:p>
        </p:txBody>
      </p:sp>
      <p:sp>
        <p:nvSpPr>
          <p:cNvPr id="97312" name="Text Box 32"/>
          <p:cNvSpPr txBox="1">
            <a:spLocks noChangeArrowheads="1"/>
          </p:cNvSpPr>
          <p:nvPr/>
        </p:nvSpPr>
        <p:spPr bwMode="auto">
          <a:xfrm>
            <a:off x="4427538" y="5805488"/>
            <a:ext cx="46085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1600" dirty="0">
                <a:solidFill>
                  <a:srgbClr val="000000"/>
                </a:solidFill>
                <a:latin typeface="Palatino Linotype" pitchFamily="18" charset="0"/>
              </a:rPr>
              <a:t>«</a:t>
            </a:r>
            <a:r>
              <a:rPr lang="ru-RU" sz="1600" b="1" dirty="0">
                <a:solidFill>
                  <a:srgbClr val="000000"/>
                </a:solidFill>
                <a:latin typeface="Palatino Linotype" pitchFamily="18" charset="0"/>
              </a:rPr>
              <a:t>+</a:t>
            </a:r>
            <a:r>
              <a:rPr lang="ru-RU" sz="1600" dirty="0">
                <a:solidFill>
                  <a:srgbClr val="000000"/>
                </a:solidFill>
                <a:latin typeface="Palatino Linotype" pitchFamily="18" charset="0"/>
              </a:rPr>
              <a:t>» - </a:t>
            </a:r>
            <a:r>
              <a:rPr lang="ru-RU" sz="1600" dirty="0" err="1">
                <a:solidFill>
                  <a:srgbClr val="000000"/>
                </a:solidFill>
                <a:latin typeface="Palatino Linotype" pitchFamily="18" charset="0"/>
              </a:rPr>
              <a:t>якщо</a:t>
            </a:r>
            <a:r>
              <a:rPr lang="ru-RU" sz="1600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Palatino Linotype" pitchFamily="18" charset="0"/>
              </a:rPr>
              <a:t>швидкість</a:t>
            </a:r>
            <a:r>
              <a:rPr lang="ru-RU" sz="1600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Palatino Linotype" pitchFamily="18" charset="0"/>
              </a:rPr>
              <a:t>визначається</a:t>
            </a:r>
            <a:r>
              <a:rPr lang="ru-RU" sz="1600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sz="1600" b="1" dirty="0">
                <a:solidFill>
                  <a:srgbClr val="000000"/>
                </a:solidFill>
                <a:latin typeface="Palatino Linotype" pitchFamily="18" charset="0"/>
              </a:rPr>
              <a:t>за продуктом</a:t>
            </a:r>
            <a:r>
              <a:rPr lang="ru-RU" sz="1600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Palatino Linotype" pitchFamily="18" charset="0"/>
              </a:rPr>
              <a:t>реакції</a:t>
            </a:r>
            <a:r>
              <a:rPr lang="ru-RU" sz="1600" dirty="0">
                <a:solidFill>
                  <a:srgbClr val="000000"/>
                </a:solidFill>
                <a:latin typeface="Palatino Linotype" pitchFamily="18" charset="0"/>
              </a:rPr>
              <a:t>;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1600" dirty="0">
                <a:solidFill>
                  <a:srgbClr val="000000"/>
                </a:solidFill>
                <a:latin typeface="Palatino Linotype" pitchFamily="18" charset="0"/>
              </a:rPr>
              <a:t> «</a:t>
            </a:r>
            <a:r>
              <a:rPr lang="ru-RU" sz="1600" b="1" dirty="0">
                <a:solidFill>
                  <a:srgbClr val="000000"/>
                </a:solidFill>
                <a:latin typeface="Palatino Linotype" pitchFamily="18" charset="0"/>
              </a:rPr>
              <a:t>-</a:t>
            </a:r>
            <a:r>
              <a:rPr lang="ru-RU" sz="1600" dirty="0">
                <a:solidFill>
                  <a:srgbClr val="000000"/>
                </a:solidFill>
                <a:latin typeface="Palatino Linotype" pitchFamily="18" charset="0"/>
              </a:rPr>
              <a:t>» - </a:t>
            </a:r>
            <a:r>
              <a:rPr lang="ru-RU" sz="1600" dirty="0" err="1">
                <a:solidFill>
                  <a:srgbClr val="000000"/>
                </a:solidFill>
                <a:latin typeface="Palatino Linotype" pitchFamily="18" charset="0"/>
              </a:rPr>
              <a:t>якщо</a:t>
            </a:r>
            <a:r>
              <a:rPr lang="ru-RU" sz="1600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sz="1600" b="1" dirty="0">
                <a:solidFill>
                  <a:srgbClr val="000000"/>
                </a:solidFill>
                <a:latin typeface="Palatino Linotype" pitchFamily="18" charset="0"/>
              </a:rPr>
              <a:t>за </a:t>
            </a:r>
            <a:r>
              <a:rPr lang="ru-RU" sz="1600" b="1" dirty="0" err="1">
                <a:solidFill>
                  <a:srgbClr val="000000"/>
                </a:solidFill>
                <a:latin typeface="Palatino Linotype" pitchFamily="18" charset="0"/>
              </a:rPr>
              <a:t>вихідною</a:t>
            </a:r>
            <a:r>
              <a:rPr lang="ru-RU" sz="1600" b="1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ru-RU" sz="1600" b="1" dirty="0" err="1">
                <a:solidFill>
                  <a:srgbClr val="000000"/>
                </a:solidFill>
                <a:latin typeface="Palatino Linotype" pitchFamily="18" charset="0"/>
              </a:rPr>
              <a:t>речовиною</a:t>
            </a:r>
            <a:r>
              <a:rPr lang="ru-RU" sz="1600" b="1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</a:p>
        </p:txBody>
      </p:sp>
      <p:sp>
        <p:nvSpPr>
          <p:cNvPr id="97313" name="AutoShape 33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48713" y="6453188"/>
            <a:ext cx="287337" cy="288925"/>
          </a:xfrm>
          <a:prstGeom prst="actionButtonHome">
            <a:avLst/>
          </a:prstGeom>
          <a:solidFill>
            <a:srgbClr val="FFFF00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Palatino Linotype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A80BD894-1C87-46EA-8978-BC7C2AD84D2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28" y="1052513"/>
            <a:ext cx="4298008" cy="531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993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80000"/>
              </a:lnSpc>
              <a:spcBef>
                <a:spcPct val="0"/>
              </a:spcBef>
              <a:buNone/>
            </a:pPr>
            <a:r>
              <a:rPr lang="ru-RU" sz="2200" b="1" dirty="0"/>
              <a:t>Для характеристики </a:t>
            </a:r>
            <a:r>
              <a:rPr lang="ru-RU" sz="2200" b="1" dirty="0" err="1"/>
              <a:t>механізму</a:t>
            </a:r>
            <a:r>
              <a:rPr lang="ru-RU" sz="2200" b="1" dirty="0"/>
              <a:t> </a:t>
            </a:r>
            <a:r>
              <a:rPr lang="ru-RU" sz="2200" b="1" dirty="0" err="1"/>
              <a:t>реакції</a:t>
            </a:r>
            <a:r>
              <a:rPr lang="ru-RU" sz="2200" b="1" dirty="0"/>
              <a:t> </a:t>
            </a:r>
            <a:r>
              <a:rPr lang="ru-RU" sz="2200" b="1" dirty="0" err="1"/>
              <a:t>вводяться</a:t>
            </a:r>
            <a:r>
              <a:rPr lang="ru-RU" sz="2200" b="1" dirty="0"/>
              <a:t> </a:t>
            </a:r>
            <a:r>
              <a:rPr lang="ru-RU" sz="2200" b="1" dirty="0" err="1"/>
              <a:t>поняття</a:t>
            </a:r>
            <a:r>
              <a:rPr lang="ru-RU" sz="2200" b="1" dirty="0"/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молекулярність</a:t>
            </a:r>
            <a:r>
              <a:rPr lang="ru-RU" sz="2200" b="1" dirty="0">
                <a:solidFill>
                  <a:srgbClr val="FF0000"/>
                </a:solidFill>
              </a:rPr>
              <a:t>, порядок </a:t>
            </a:r>
            <a:r>
              <a:rPr lang="ru-RU" sz="2200" b="1" dirty="0" err="1">
                <a:solidFill>
                  <a:srgbClr val="FF0000"/>
                </a:solidFill>
              </a:rPr>
              <a:t>реакції</a:t>
            </a:r>
            <a:r>
              <a:rPr lang="ru-RU" sz="2200" b="1" dirty="0">
                <a:solidFill>
                  <a:srgbClr val="FF0000"/>
                </a:solidFill>
              </a:rPr>
              <a:t> і </a:t>
            </a:r>
            <a:r>
              <a:rPr lang="ru-RU" sz="2200" b="1" dirty="0" err="1">
                <a:solidFill>
                  <a:srgbClr val="FF0000"/>
                </a:solidFill>
              </a:rPr>
              <a:t>період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напіврозпаду</a:t>
            </a:r>
            <a:r>
              <a:rPr lang="ru-RU" sz="2200" b="1" dirty="0">
                <a:solidFill>
                  <a:srgbClr val="FF0000"/>
                </a:solidFill>
              </a:rPr>
              <a:t>.</a:t>
            </a:r>
          </a:p>
          <a:p>
            <a:pPr marL="0" indent="0" algn="just">
              <a:lnSpc>
                <a:spcPct val="80000"/>
              </a:lnSpc>
              <a:spcBef>
                <a:spcPct val="0"/>
              </a:spcBef>
              <a:buNone/>
            </a:pPr>
            <a:r>
              <a:rPr lang="ru-RU" sz="2200" b="1" dirty="0" err="1">
                <a:solidFill>
                  <a:srgbClr val="C00000"/>
                </a:solidFill>
              </a:rPr>
              <a:t>Молекулярність</a:t>
            </a:r>
            <a:r>
              <a:rPr lang="ru-RU" sz="2200" b="1" dirty="0">
                <a:solidFill>
                  <a:srgbClr val="C00000"/>
                </a:solidFill>
              </a:rPr>
              <a:t> </a:t>
            </a:r>
            <a:r>
              <a:rPr lang="ru-RU" sz="2200" b="1" dirty="0" err="1">
                <a:solidFill>
                  <a:srgbClr val="C00000"/>
                </a:solidFill>
              </a:rPr>
              <a:t>реакції</a:t>
            </a:r>
            <a:r>
              <a:rPr lang="ru-RU" sz="2200" b="1" dirty="0">
                <a:solidFill>
                  <a:srgbClr val="C00000"/>
                </a:solidFill>
              </a:rPr>
              <a:t> </a:t>
            </a:r>
            <a:r>
              <a:rPr lang="ru-RU" sz="2200" b="1" dirty="0"/>
              <a:t>- число </a:t>
            </a:r>
            <a:r>
              <a:rPr lang="ru-RU" sz="2200" b="1" dirty="0" err="1"/>
              <a:t>частинок</a:t>
            </a:r>
            <a:r>
              <a:rPr lang="ru-RU" sz="2200" b="1" dirty="0"/>
              <a:t> (молекул, </a:t>
            </a:r>
            <a:r>
              <a:rPr lang="ru-RU" sz="2200" b="1" dirty="0" err="1"/>
              <a:t>атомів</a:t>
            </a:r>
            <a:r>
              <a:rPr lang="ru-RU" sz="2200" b="1" dirty="0"/>
              <a:t>, </a:t>
            </a:r>
            <a:r>
              <a:rPr lang="ru-RU" sz="2200" b="1" dirty="0" err="1"/>
              <a:t>іонів</a:t>
            </a:r>
            <a:r>
              <a:rPr lang="ru-RU" sz="2200" b="1" dirty="0"/>
              <a:t>), </a:t>
            </a:r>
            <a:r>
              <a:rPr lang="ru-RU" sz="2200" b="1" dirty="0" err="1"/>
              <a:t>які</a:t>
            </a:r>
            <a:r>
              <a:rPr lang="ru-RU" sz="2200" b="1" dirty="0"/>
              <a:t> </a:t>
            </a:r>
            <a:r>
              <a:rPr lang="ru-RU" sz="2200" b="1" dirty="0" err="1"/>
              <a:t>беруть</a:t>
            </a:r>
            <a:r>
              <a:rPr lang="ru-RU" sz="2200" b="1" dirty="0"/>
              <a:t> участь в </a:t>
            </a:r>
            <a:r>
              <a:rPr lang="ru-RU" sz="2200" b="1" dirty="0" err="1"/>
              <a:t>елементарному</a:t>
            </a:r>
            <a:r>
              <a:rPr lang="ru-RU" sz="2200" b="1" dirty="0"/>
              <a:t> </a:t>
            </a:r>
            <a:r>
              <a:rPr lang="ru-RU" sz="2200" b="1" dirty="0" err="1"/>
              <a:t>акті</a:t>
            </a:r>
            <a:r>
              <a:rPr lang="ru-RU" sz="2200" b="1" dirty="0"/>
              <a:t> </a:t>
            </a:r>
            <a:r>
              <a:rPr lang="ru-RU" sz="2200" b="1" dirty="0" err="1"/>
              <a:t>хімічної</a:t>
            </a:r>
            <a:r>
              <a:rPr lang="ru-RU" sz="2200" b="1" dirty="0"/>
              <a:t> </a:t>
            </a:r>
            <a:r>
              <a:rPr lang="ru-RU" sz="2200" b="1" dirty="0" err="1"/>
              <a:t>взаємодії</a:t>
            </a:r>
            <a:r>
              <a:rPr lang="ru-RU" sz="2200" b="1" dirty="0"/>
              <a:t>.</a:t>
            </a:r>
          </a:p>
          <a:p>
            <a:pPr marL="0" indent="0" algn="just">
              <a:lnSpc>
                <a:spcPct val="80000"/>
              </a:lnSpc>
              <a:spcBef>
                <a:spcPct val="0"/>
              </a:spcBef>
              <a:buNone/>
            </a:pPr>
            <a:r>
              <a:rPr lang="ru-RU" sz="1900" b="1" dirty="0"/>
              <a:t>А→В  </a:t>
            </a:r>
            <a:r>
              <a:rPr lang="ru-RU" sz="1900" b="1" dirty="0" err="1"/>
              <a:t>або</a:t>
            </a:r>
            <a:r>
              <a:rPr lang="ru-RU" sz="1900" b="1" dirty="0"/>
              <a:t>  А→ В+С (</a:t>
            </a:r>
            <a:r>
              <a:rPr lang="ru-RU" sz="1900" b="1" dirty="0" err="1"/>
              <a:t>мономолекулярна</a:t>
            </a:r>
            <a:r>
              <a:rPr lang="ru-RU" sz="1900" b="1" dirty="0"/>
              <a:t>)</a:t>
            </a:r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uk-UA" sz="1900" b="1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1900" b="1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uk-UA" sz="1900" b="1" dirty="0">
                <a:latin typeface="Times New Roman" pitchFamily="18" charset="0"/>
                <a:cs typeface="Times New Roman" pitchFamily="18" charset="0"/>
              </a:rPr>
              <a:t>= 2 І</a:t>
            </a:r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ru-RU" sz="1900" b="1" dirty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𝜈=К </a:t>
            </a:r>
            <a:r>
              <a:rPr lang="en-US" sz="1900" b="1" dirty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[</a:t>
            </a:r>
            <a:r>
              <a:rPr lang="uk-UA" sz="1900" b="1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19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900" b="1" dirty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ru-RU" sz="1900" b="1" dirty="0"/>
              <a:t>А+В→С </a:t>
            </a:r>
            <a:r>
              <a:rPr lang="ru-RU" sz="1900" b="1" dirty="0" err="1"/>
              <a:t>або</a:t>
            </a:r>
            <a:r>
              <a:rPr lang="ru-RU" sz="1900" b="1" dirty="0"/>
              <a:t> 2А→В (</a:t>
            </a:r>
            <a:r>
              <a:rPr lang="ru-RU" sz="1900" b="1" dirty="0" err="1"/>
              <a:t>бімолекулярня</a:t>
            </a:r>
            <a:r>
              <a:rPr lang="ru-RU" sz="1900" b="1" dirty="0"/>
              <a:t>)</a:t>
            </a:r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ru-RU" sz="1900" b="1" dirty="0"/>
              <a:t>С</a:t>
            </a:r>
            <a:r>
              <a:rPr lang="ru-RU" sz="1900" b="1" baseline="-25000" dirty="0"/>
              <a:t>12</a:t>
            </a:r>
            <a:r>
              <a:rPr lang="ru-RU" sz="1900" b="1" dirty="0"/>
              <a:t>Н</a:t>
            </a:r>
            <a:r>
              <a:rPr lang="ru-RU" sz="1900" b="1" baseline="-25000" dirty="0"/>
              <a:t>22</a:t>
            </a:r>
            <a:r>
              <a:rPr lang="ru-RU" sz="1900" b="1" dirty="0"/>
              <a:t>О</a:t>
            </a:r>
            <a:r>
              <a:rPr lang="ru-RU" sz="1900" b="1" baseline="-25000" dirty="0"/>
              <a:t>11</a:t>
            </a:r>
            <a:r>
              <a:rPr lang="ru-RU" sz="1900" b="1" dirty="0"/>
              <a:t>+Н</a:t>
            </a:r>
            <a:r>
              <a:rPr lang="ru-RU" sz="1900" b="1" baseline="-25000" dirty="0"/>
              <a:t>2</a:t>
            </a:r>
            <a:r>
              <a:rPr lang="ru-RU" sz="1900" b="1" dirty="0"/>
              <a:t>О→2С</a:t>
            </a:r>
            <a:r>
              <a:rPr lang="ru-RU" sz="1900" b="1" baseline="-25000" dirty="0"/>
              <a:t>6</a:t>
            </a:r>
            <a:r>
              <a:rPr lang="ru-RU" sz="1900" b="1" dirty="0"/>
              <a:t>Н</a:t>
            </a:r>
            <a:r>
              <a:rPr lang="ru-RU" sz="1900" b="1" baseline="-25000" dirty="0"/>
              <a:t>12</a:t>
            </a:r>
            <a:r>
              <a:rPr lang="ru-RU" sz="1900" b="1" dirty="0"/>
              <a:t>О</a:t>
            </a:r>
            <a:r>
              <a:rPr lang="ru-RU" sz="1900" b="1" baseline="-25000" dirty="0"/>
              <a:t>6</a:t>
            </a:r>
            <a:r>
              <a:rPr lang="ru-RU" sz="1900" b="1" dirty="0"/>
              <a:t> (</a:t>
            </a:r>
            <a:r>
              <a:rPr lang="ru-RU" sz="1900" b="1" dirty="0" err="1"/>
              <a:t>гидроліз</a:t>
            </a:r>
            <a:r>
              <a:rPr lang="ru-RU" sz="1900" b="1" dirty="0"/>
              <a:t> </a:t>
            </a:r>
            <a:r>
              <a:rPr lang="ru-RU" sz="1900" b="1" dirty="0" err="1"/>
              <a:t>сахарози</a:t>
            </a:r>
            <a:r>
              <a:rPr lang="ru-RU" sz="1900" b="1" dirty="0"/>
              <a:t>)</a:t>
            </a:r>
            <a:endParaRPr lang="en-US" sz="1900" b="1" dirty="0"/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ru-RU" sz="1900" b="1" dirty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𝜈=К </a:t>
            </a:r>
            <a:r>
              <a:rPr lang="en-US" sz="1900" b="1" dirty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[</a:t>
            </a:r>
            <a:r>
              <a:rPr lang="ru-RU" sz="1900" b="1" dirty="0"/>
              <a:t>С</a:t>
            </a:r>
            <a:r>
              <a:rPr lang="ru-RU" sz="1900" b="1" baseline="-25000" dirty="0"/>
              <a:t>12</a:t>
            </a:r>
            <a:r>
              <a:rPr lang="ru-RU" sz="1900" b="1" dirty="0"/>
              <a:t>Н</a:t>
            </a:r>
            <a:r>
              <a:rPr lang="ru-RU" sz="1900" b="1" baseline="-25000" dirty="0"/>
              <a:t>22</a:t>
            </a:r>
            <a:r>
              <a:rPr lang="ru-RU" sz="1900" b="1" dirty="0"/>
              <a:t>О</a:t>
            </a:r>
            <a:r>
              <a:rPr lang="ru-RU" sz="1900" b="1" baseline="-25000" dirty="0"/>
              <a:t>11</a:t>
            </a:r>
            <a:r>
              <a:rPr lang="en-US" sz="1900" b="1" dirty="0"/>
              <a:t>]∙[</a:t>
            </a:r>
            <a:r>
              <a:rPr lang="ru-RU" sz="1900" b="1" dirty="0"/>
              <a:t>Н</a:t>
            </a:r>
            <a:r>
              <a:rPr lang="ru-RU" sz="1900" b="1" baseline="-25000" dirty="0"/>
              <a:t>2</a:t>
            </a:r>
            <a:r>
              <a:rPr lang="ru-RU" sz="1900" b="1" dirty="0"/>
              <a:t>О</a:t>
            </a:r>
            <a:r>
              <a:rPr lang="en-US" sz="1900" b="1" dirty="0"/>
              <a:t>]</a:t>
            </a:r>
            <a:endParaRPr lang="ru-RU" sz="1900" b="1" dirty="0"/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en-US" sz="1900" b="1" dirty="0"/>
              <a:t>2NO+H</a:t>
            </a:r>
            <a:r>
              <a:rPr lang="en-US" sz="1900" b="1" baseline="-25000" dirty="0"/>
              <a:t>2</a:t>
            </a:r>
            <a:r>
              <a:rPr lang="en-US" sz="1900" b="1" dirty="0"/>
              <a:t>=N</a:t>
            </a:r>
            <a:r>
              <a:rPr lang="en-US" sz="1900" b="1" baseline="-25000" dirty="0"/>
              <a:t>2</a:t>
            </a:r>
            <a:r>
              <a:rPr lang="en-US" sz="1900" b="1" dirty="0"/>
              <a:t>O+H</a:t>
            </a:r>
            <a:r>
              <a:rPr lang="en-US" sz="1900" b="1" baseline="-25000" dirty="0"/>
              <a:t>2</a:t>
            </a:r>
            <a:r>
              <a:rPr lang="en-US" sz="1900" b="1" dirty="0"/>
              <a:t>O</a:t>
            </a:r>
            <a:r>
              <a:rPr lang="ru-RU" sz="1900" b="1" dirty="0"/>
              <a:t> (</a:t>
            </a:r>
            <a:r>
              <a:rPr lang="ru-RU" sz="1900" b="1" dirty="0" err="1"/>
              <a:t>тримолекулярна</a:t>
            </a:r>
            <a:r>
              <a:rPr lang="ru-RU" sz="1900" b="1" dirty="0"/>
              <a:t>)</a:t>
            </a:r>
            <a:endParaRPr lang="en-US" sz="1900" b="1" dirty="0"/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ru-RU" sz="1900" b="1" dirty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𝜈=К</a:t>
            </a:r>
            <a:r>
              <a:rPr lang="en-US" sz="1900" b="1" dirty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[</a:t>
            </a:r>
            <a:r>
              <a:rPr lang="en-US" sz="1900" b="1" dirty="0"/>
              <a:t>NO]</a:t>
            </a:r>
            <a:r>
              <a:rPr lang="en-US" sz="1900" b="1" baseline="30000" dirty="0"/>
              <a:t>2</a:t>
            </a:r>
            <a:r>
              <a:rPr lang="en-US" sz="1900" b="1" dirty="0"/>
              <a:t>∙[H</a:t>
            </a:r>
            <a:r>
              <a:rPr lang="en-US" sz="1900" b="1" baseline="-25000" dirty="0"/>
              <a:t>2</a:t>
            </a:r>
            <a:r>
              <a:rPr lang="en-US" sz="1900" b="1" dirty="0"/>
              <a:t>]</a:t>
            </a:r>
            <a:endParaRPr lang="ru-RU" sz="1900" b="1" dirty="0"/>
          </a:p>
          <a:p>
            <a:pPr marL="0" indent="0" algn="just">
              <a:lnSpc>
                <a:spcPct val="80000"/>
              </a:lnSpc>
              <a:spcBef>
                <a:spcPct val="0"/>
              </a:spcBef>
              <a:buNone/>
            </a:pPr>
            <a:r>
              <a:rPr lang="ru-RU" sz="2200" b="1" dirty="0" err="1">
                <a:solidFill>
                  <a:srgbClr val="FF0000"/>
                </a:solidFill>
              </a:rPr>
              <a:t>Величини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показників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ступенів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/>
              <a:t>в </a:t>
            </a:r>
            <a:r>
              <a:rPr lang="ru-RU" sz="2200" b="1" dirty="0" err="1"/>
              <a:t>кінетичному</a:t>
            </a:r>
            <a:r>
              <a:rPr lang="ru-RU" sz="2200" b="1" dirty="0"/>
              <a:t> </a:t>
            </a:r>
            <a:r>
              <a:rPr lang="ru-RU" sz="2200" b="1" dirty="0" err="1"/>
              <a:t>рівнянні</a:t>
            </a:r>
            <a:r>
              <a:rPr lang="ru-RU" sz="2200" b="1" dirty="0"/>
              <a:t> </a:t>
            </a:r>
            <a:r>
              <a:rPr lang="ru-RU" sz="2200" b="1" dirty="0" err="1"/>
              <a:t>називаються</a:t>
            </a:r>
            <a:r>
              <a:rPr lang="ru-RU" sz="2200" b="1" dirty="0"/>
              <a:t> </a:t>
            </a:r>
            <a:r>
              <a:rPr lang="ru-RU" sz="2200" b="1" dirty="0">
                <a:solidFill>
                  <a:srgbClr val="FF0000"/>
                </a:solidFill>
              </a:rPr>
              <a:t>порядками </a:t>
            </a:r>
            <a:r>
              <a:rPr lang="ru-RU" sz="2200" b="1" dirty="0" err="1">
                <a:solidFill>
                  <a:srgbClr val="FF0000"/>
                </a:solidFill>
              </a:rPr>
              <a:t>реакції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/>
              <a:t>за </a:t>
            </a:r>
            <a:r>
              <a:rPr lang="ru-RU" sz="2200" b="1" dirty="0" err="1"/>
              <a:t>відповідною</a:t>
            </a:r>
            <a:r>
              <a:rPr lang="ru-RU" sz="2200" b="1" dirty="0"/>
              <a:t> </a:t>
            </a:r>
            <a:r>
              <a:rPr lang="ru-RU" sz="2200" b="1" dirty="0" err="1"/>
              <a:t>речовиною</a:t>
            </a:r>
            <a:r>
              <a:rPr lang="ru-RU" sz="2200" b="1" dirty="0"/>
              <a:t>.</a:t>
            </a:r>
          </a:p>
          <a:p>
            <a:pPr marL="0" indent="0" algn="just">
              <a:lnSpc>
                <a:spcPct val="80000"/>
              </a:lnSpc>
              <a:spcBef>
                <a:spcPct val="0"/>
              </a:spcBef>
              <a:buNone/>
            </a:pPr>
            <a:r>
              <a:rPr lang="ru-RU" sz="2200" b="1" dirty="0" err="1">
                <a:solidFill>
                  <a:srgbClr val="FF0000"/>
                </a:solidFill>
              </a:rPr>
              <a:t>Загальний</a:t>
            </a:r>
            <a:r>
              <a:rPr lang="ru-RU" sz="2200" b="1" dirty="0">
                <a:solidFill>
                  <a:srgbClr val="FF0000"/>
                </a:solidFill>
              </a:rPr>
              <a:t> порядок </a:t>
            </a:r>
            <a:r>
              <a:rPr lang="ru-RU" sz="2200" b="1" dirty="0" err="1"/>
              <a:t>реакції</a:t>
            </a:r>
            <a:r>
              <a:rPr lang="ru-RU" sz="2200" b="1" dirty="0"/>
              <a:t> </a:t>
            </a:r>
            <a:r>
              <a:rPr lang="ru-RU" sz="2200" b="1" dirty="0" err="1"/>
              <a:t>дорівнює</a:t>
            </a:r>
            <a:r>
              <a:rPr lang="ru-RU" sz="2200" b="1" dirty="0"/>
              <a:t> </a:t>
            </a:r>
            <a:r>
              <a:rPr lang="ru-RU" sz="2200" b="1" dirty="0" err="1"/>
              <a:t>сумі</a:t>
            </a:r>
            <a:r>
              <a:rPr lang="ru-RU" sz="2200" b="1" dirty="0"/>
              <a:t> </a:t>
            </a:r>
            <a:r>
              <a:rPr lang="ru-RU" sz="2200" b="1" dirty="0" err="1"/>
              <a:t>показників</a:t>
            </a:r>
            <a:r>
              <a:rPr lang="ru-RU" sz="2200" b="1" dirty="0"/>
              <a:t> </a:t>
            </a:r>
            <a:r>
              <a:rPr lang="ru-RU" sz="2200" b="1" dirty="0" err="1"/>
              <a:t>ступенів</a:t>
            </a:r>
            <a:r>
              <a:rPr lang="ru-RU" sz="2200" b="1" dirty="0"/>
              <a:t> в </a:t>
            </a:r>
            <a:r>
              <a:rPr lang="ru-RU" sz="2200" b="1" dirty="0" err="1"/>
              <a:t>кінетичному</a:t>
            </a:r>
            <a:r>
              <a:rPr lang="ru-RU" sz="2200" b="1" dirty="0"/>
              <a:t> </a:t>
            </a:r>
            <a:r>
              <a:rPr lang="ru-RU" sz="2200" b="1" dirty="0" err="1"/>
              <a:t>рівнянні</a:t>
            </a:r>
            <a:r>
              <a:rPr lang="ru-RU" sz="2200" b="1" dirty="0"/>
              <a:t> </a:t>
            </a:r>
            <a:r>
              <a:rPr lang="ru-RU" sz="2200" b="1" dirty="0" err="1"/>
              <a:t>швидкості</a:t>
            </a:r>
            <a:r>
              <a:rPr lang="ru-RU" sz="2200" b="1" dirty="0"/>
              <a:t> </a:t>
            </a:r>
            <a:r>
              <a:rPr lang="ru-RU" sz="2200" b="1" dirty="0" err="1"/>
              <a:t>хімічної</a:t>
            </a:r>
            <a:r>
              <a:rPr lang="ru-RU" sz="2200" b="1" dirty="0"/>
              <a:t> </a:t>
            </a:r>
            <a:r>
              <a:rPr lang="ru-RU" sz="2200" b="1" dirty="0" err="1"/>
              <a:t>реакції</a:t>
            </a:r>
            <a:r>
              <a:rPr lang="ru-RU" sz="2200" b="1" dirty="0"/>
              <a:t>. </a:t>
            </a:r>
          </a:p>
          <a:p>
            <a:pPr marL="0" indent="0" algn="just">
              <a:lnSpc>
                <a:spcPct val="80000"/>
              </a:lnSpc>
              <a:spcBef>
                <a:spcPct val="0"/>
              </a:spcBef>
              <a:buNone/>
            </a:pPr>
            <a:r>
              <a:rPr lang="ru-RU" sz="2200" b="1" dirty="0"/>
              <a:t>	Для </a:t>
            </a:r>
            <a:r>
              <a:rPr lang="ru-RU" sz="2200" b="1" dirty="0" err="1"/>
              <a:t>простих</a:t>
            </a:r>
            <a:r>
              <a:rPr lang="ru-RU" sz="2200" b="1" dirty="0"/>
              <a:t> </a:t>
            </a:r>
            <a:r>
              <a:rPr lang="ru-RU" sz="2200" b="1" dirty="0" err="1"/>
              <a:t>реакцій</a:t>
            </a:r>
            <a:r>
              <a:rPr lang="ru-RU" sz="2200" b="1" dirty="0"/>
              <a:t> порядок </a:t>
            </a:r>
            <a:r>
              <a:rPr lang="ru-RU" sz="2200" b="1" dirty="0" err="1"/>
              <a:t>реакції</a:t>
            </a:r>
            <a:r>
              <a:rPr lang="ru-RU" sz="2200" b="1" dirty="0"/>
              <a:t> - </a:t>
            </a:r>
            <a:r>
              <a:rPr lang="ru-RU" sz="2200" b="1" dirty="0" err="1"/>
              <a:t>цілочисельна</a:t>
            </a:r>
            <a:r>
              <a:rPr lang="ru-RU" sz="2200" b="1" dirty="0"/>
              <a:t> величина, </a:t>
            </a:r>
            <a:r>
              <a:rPr lang="ru-RU" sz="2200" b="1" dirty="0" err="1"/>
              <a:t>що</a:t>
            </a:r>
            <a:r>
              <a:rPr lang="ru-RU" sz="2200" b="1" dirty="0"/>
              <a:t> </a:t>
            </a:r>
            <a:r>
              <a:rPr lang="ru-RU" sz="2200" b="1" dirty="0" err="1"/>
              <a:t>збігається</a:t>
            </a:r>
            <a:r>
              <a:rPr lang="ru-RU" sz="2200" b="1" dirty="0"/>
              <a:t> з </a:t>
            </a:r>
            <a:r>
              <a:rPr lang="ru-RU" sz="2200" b="1" dirty="0" err="1"/>
              <a:t>молекулярністю</a:t>
            </a:r>
            <a:r>
              <a:rPr lang="ru-RU" sz="2200" b="1" dirty="0"/>
              <a:t> </a:t>
            </a:r>
            <a:r>
              <a:rPr lang="ru-RU" sz="2200" b="1" dirty="0" err="1"/>
              <a:t>реакції</a:t>
            </a:r>
            <a:r>
              <a:rPr lang="ru-RU" sz="2200" b="1" dirty="0"/>
              <a:t>. Для </a:t>
            </a:r>
            <a:r>
              <a:rPr lang="ru-RU" sz="2200" b="1" dirty="0" err="1"/>
              <a:t>складних</a:t>
            </a:r>
            <a:r>
              <a:rPr lang="ru-RU" sz="2200" b="1" dirty="0"/>
              <a:t> - </a:t>
            </a:r>
            <a:r>
              <a:rPr lang="ru-RU" sz="2200" b="1" dirty="0" err="1"/>
              <a:t>їх</a:t>
            </a:r>
            <a:r>
              <a:rPr lang="ru-RU" sz="2200" b="1" dirty="0"/>
              <a:t> порядки </a:t>
            </a:r>
            <a:r>
              <a:rPr lang="ru-RU" sz="2200" b="1" dirty="0" err="1"/>
              <a:t>нижче</a:t>
            </a:r>
            <a:r>
              <a:rPr lang="ru-RU" sz="2200" b="1" dirty="0"/>
              <a:t> </a:t>
            </a:r>
            <a:r>
              <a:rPr lang="ru-RU" sz="2200" b="1" dirty="0" err="1"/>
              <a:t>молекулярності</a:t>
            </a:r>
            <a:r>
              <a:rPr lang="ru-RU" sz="2200" b="1" dirty="0"/>
              <a:t> (як правило </a:t>
            </a:r>
            <a:r>
              <a:rPr lang="ru-RU" sz="2200" b="1" dirty="0" err="1"/>
              <a:t>дробові</a:t>
            </a:r>
            <a:r>
              <a:rPr lang="ru-RU" sz="2200" b="1" dirty="0"/>
              <a:t> і </a:t>
            </a:r>
            <a:r>
              <a:rPr lang="ru-RU" sz="2200" b="1" dirty="0" err="1"/>
              <a:t>навіть</a:t>
            </a:r>
            <a:r>
              <a:rPr lang="ru-RU" sz="2200" b="1" dirty="0"/>
              <a:t> </a:t>
            </a:r>
            <a:r>
              <a:rPr lang="ru-RU" sz="2200" b="1" dirty="0" err="1"/>
              <a:t>нульові</a:t>
            </a:r>
            <a:r>
              <a:rPr lang="ru-RU" sz="2200" b="1" dirty="0"/>
              <a:t>) і </a:t>
            </a:r>
            <a:r>
              <a:rPr lang="ru-RU" sz="2200" b="1" dirty="0" err="1"/>
              <a:t>їх</a:t>
            </a:r>
            <a:r>
              <a:rPr lang="ru-RU" sz="2200" b="1" dirty="0"/>
              <a:t> </a:t>
            </a:r>
            <a:r>
              <a:rPr lang="ru-RU" sz="2200" b="1" dirty="0" err="1"/>
              <a:t>можна</a:t>
            </a:r>
            <a:r>
              <a:rPr lang="ru-RU" sz="2200" b="1" dirty="0"/>
              <a:t> </a:t>
            </a:r>
            <a:r>
              <a:rPr lang="ru-RU" sz="2200" b="1" dirty="0" err="1"/>
              <a:t>визначити</a:t>
            </a:r>
            <a:r>
              <a:rPr lang="ru-RU" sz="2200" b="1" dirty="0"/>
              <a:t> </a:t>
            </a:r>
            <a:r>
              <a:rPr lang="ru-RU" sz="2200" b="1" dirty="0" err="1"/>
              <a:t>лише</a:t>
            </a:r>
            <a:r>
              <a:rPr lang="ru-RU" sz="2200" b="1" dirty="0"/>
              <a:t> </a:t>
            </a:r>
            <a:r>
              <a:rPr lang="ru-RU" sz="2200" b="1" dirty="0" err="1"/>
              <a:t>експериментально</a:t>
            </a:r>
            <a:r>
              <a:rPr lang="ru-RU" sz="2200" b="1" dirty="0"/>
              <a:t>.</a:t>
            </a:r>
          </a:p>
          <a:p>
            <a:pPr marL="0" indent="0" algn="just">
              <a:lnSpc>
                <a:spcPct val="80000"/>
              </a:lnSpc>
              <a:spcBef>
                <a:spcPct val="0"/>
              </a:spcBef>
              <a:buNone/>
            </a:pPr>
            <a:endParaRPr lang="ru-RU" sz="2200" b="1" dirty="0"/>
          </a:p>
          <a:p>
            <a:pPr marL="0" indent="0" algn="just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ru-RU" sz="2200" b="1" dirty="0"/>
              <a:t>	Приклад:  6FeCl</a:t>
            </a:r>
            <a:r>
              <a:rPr lang="ru-RU" sz="2200" b="1" baseline="-25000" dirty="0"/>
              <a:t>2</a:t>
            </a:r>
            <a:r>
              <a:rPr lang="ru-RU" sz="2200" b="1" dirty="0"/>
              <a:t>  + KClO</a:t>
            </a:r>
            <a:r>
              <a:rPr lang="ru-RU" sz="2200" b="1" baseline="-25000" dirty="0"/>
              <a:t>3</a:t>
            </a:r>
            <a:r>
              <a:rPr lang="ru-RU" sz="2200" b="1" dirty="0"/>
              <a:t> + 6HCl  = 6FeCl</a:t>
            </a:r>
            <a:r>
              <a:rPr lang="ru-RU" sz="2200" b="1" baseline="-25000" dirty="0"/>
              <a:t>3</a:t>
            </a:r>
            <a:r>
              <a:rPr lang="ru-RU" sz="2200" b="1" dirty="0"/>
              <a:t> + </a:t>
            </a:r>
            <a:r>
              <a:rPr lang="ru-RU" sz="2200" b="1" dirty="0" err="1"/>
              <a:t>KCl</a:t>
            </a:r>
            <a:r>
              <a:rPr lang="ru-RU" sz="2200" b="1" dirty="0"/>
              <a:t> + 3H</a:t>
            </a:r>
            <a:r>
              <a:rPr lang="ru-RU" sz="2200" b="1" baseline="-25000" dirty="0"/>
              <a:t>2</a:t>
            </a:r>
            <a:r>
              <a:rPr lang="ru-RU" sz="2200" b="1" dirty="0"/>
              <a:t>O</a:t>
            </a:r>
          </a:p>
          <a:p>
            <a:pPr marL="0" indent="0" algn="just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endParaRPr lang="ru-RU" sz="2200" b="1" dirty="0"/>
          </a:p>
          <a:p>
            <a:pPr marL="0" indent="0" algn="just">
              <a:lnSpc>
                <a:spcPct val="80000"/>
              </a:lnSpc>
              <a:spcBef>
                <a:spcPct val="0"/>
              </a:spcBef>
              <a:buNone/>
            </a:pPr>
            <a:r>
              <a:rPr lang="ru-RU" sz="2200" b="1" dirty="0"/>
              <a:t>	</a:t>
            </a:r>
            <a:r>
              <a:rPr lang="ru-RU" sz="2200" b="1" dirty="0" err="1">
                <a:solidFill>
                  <a:srgbClr val="C00000"/>
                </a:solidFill>
              </a:rPr>
              <a:t>Період</a:t>
            </a:r>
            <a:r>
              <a:rPr lang="ru-RU" sz="2200" b="1" dirty="0">
                <a:solidFill>
                  <a:srgbClr val="C00000"/>
                </a:solidFill>
              </a:rPr>
              <a:t> </a:t>
            </a:r>
            <a:r>
              <a:rPr lang="ru-RU" sz="2200" b="1" dirty="0" err="1">
                <a:solidFill>
                  <a:srgbClr val="C00000"/>
                </a:solidFill>
              </a:rPr>
              <a:t>напівперетворення</a:t>
            </a:r>
            <a:r>
              <a:rPr lang="ru-RU" sz="2200" b="1" dirty="0"/>
              <a:t> – час, </a:t>
            </a:r>
            <a:r>
              <a:rPr lang="ru-RU" sz="2200" b="1" dirty="0" err="1"/>
              <a:t>необхідний</a:t>
            </a:r>
            <a:r>
              <a:rPr lang="ru-RU" sz="2200" b="1" dirty="0"/>
              <a:t> для </a:t>
            </a:r>
            <a:r>
              <a:rPr lang="ru-RU" sz="2200" b="1" dirty="0" err="1"/>
              <a:t>перетворення</a:t>
            </a:r>
            <a:r>
              <a:rPr lang="ru-RU" sz="2200" b="1" dirty="0"/>
              <a:t> </a:t>
            </a:r>
            <a:r>
              <a:rPr lang="ru-RU" sz="2200" b="1" dirty="0" err="1"/>
              <a:t>половини</a:t>
            </a:r>
            <a:r>
              <a:rPr lang="ru-RU" sz="2200" b="1" dirty="0"/>
              <a:t> </a:t>
            </a:r>
            <a:r>
              <a:rPr lang="ru-RU" sz="2200" b="1" dirty="0" err="1"/>
              <a:t>вихідних</a:t>
            </a:r>
            <a:r>
              <a:rPr lang="ru-RU" sz="2200" b="1" dirty="0"/>
              <a:t> </a:t>
            </a:r>
            <a:r>
              <a:rPr lang="ru-RU" sz="2200" b="1" dirty="0" err="1"/>
              <a:t>речовин</a:t>
            </a:r>
            <a:r>
              <a:rPr lang="ru-RU" sz="2200" b="1" dirty="0"/>
              <a:t> в </a:t>
            </a:r>
            <a:r>
              <a:rPr lang="ru-RU" sz="2200" b="1" dirty="0" err="1"/>
              <a:t>продукти</a:t>
            </a:r>
            <a:r>
              <a:rPr lang="ru-RU" sz="2200" b="1" dirty="0"/>
              <a:t> </a:t>
            </a:r>
            <a:r>
              <a:rPr lang="ru-RU" sz="2200" b="1" dirty="0" err="1"/>
              <a:t>реакції</a:t>
            </a:r>
            <a:r>
              <a:rPr lang="ru-RU" sz="2200" b="1" dirty="0"/>
              <a:t> (</a:t>
            </a:r>
            <a:r>
              <a:rPr lang="ru-RU" sz="2200" b="1" dirty="0" err="1"/>
              <a:t>лік</a:t>
            </a:r>
            <a:r>
              <a:rPr lang="ru-RU" sz="2200" b="1" dirty="0"/>
              <a:t>. </a:t>
            </a:r>
            <a:r>
              <a:rPr lang="ru-RU" sz="2200" b="1" dirty="0" err="1"/>
              <a:t>препарати</a:t>
            </a:r>
            <a:r>
              <a:rPr lang="ru-RU" sz="2200" b="1" dirty="0"/>
              <a:t>).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9750" y="1457325"/>
            <a:ext cx="14398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solidFill>
                  <a:srgbClr val="FF0000"/>
                </a:solidFill>
                <a:latin typeface="Calibri"/>
                <a:cs typeface="+mn-cs"/>
              </a:rPr>
              <a:t>Приклади</a:t>
            </a:r>
            <a:r>
              <a:rPr lang="ru-RU" dirty="0">
                <a:solidFill>
                  <a:srgbClr val="FF0000"/>
                </a:solidFill>
                <a:latin typeface="Calibri"/>
                <a:cs typeface="+mn-cs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76946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4" name="Заголовок 1"/>
          <p:cNvSpPr>
            <a:spLocks noGrp="1"/>
          </p:cNvSpPr>
          <p:nvPr>
            <p:ph type="title"/>
          </p:nvPr>
        </p:nvSpPr>
        <p:spPr>
          <a:xfrm>
            <a:off x="-107950" y="-26988"/>
            <a:ext cx="9251950" cy="777876"/>
          </a:xfrm>
        </p:spPr>
        <p:txBody>
          <a:bodyPr/>
          <a:lstStyle/>
          <a:p>
            <a:pPr algn="ctr"/>
            <a:r>
              <a:rPr lang="uk-U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ЗАЛЕЖНІСТЬ ШВИДКОСТІ РЕАКЦІЇ ВІД ТЕМПЕРАТУРИ</a:t>
            </a:r>
            <a:endParaRPr lang="ru-RU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3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9338" y="1628775"/>
            <a:ext cx="1766887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133" name="Object 13"/>
          <p:cNvGraphicFramePr>
            <a:graphicFrameLocks noChangeAspect="1"/>
          </p:cNvGraphicFramePr>
          <p:nvPr>
            <p:extLst/>
          </p:nvPr>
        </p:nvGraphicFramePr>
        <p:xfrm>
          <a:off x="2699792" y="2346523"/>
          <a:ext cx="2289175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9" name="Формула" r:id="rId4" imgW="1143000" imgH="520700" progId="Equation.3">
                  <p:embed/>
                </p:oleObj>
              </mc:Choice>
              <mc:Fallback>
                <p:oleObj name="Формула" r:id="rId4" imgW="1143000" imgH="520700" progId="Equation.3">
                  <p:embed/>
                  <p:pic>
                    <p:nvPicPr>
                      <p:cNvPr id="513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2346523"/>
                        <a:ext cx="2289175" cy="1031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80300" y="4005064"/>
            <a:ext cx="1604962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Calibri"/>
                <a:cs typeface="+mn-cs"/>
              </a:rPr>
              <a:t>Я.Х. Вант-Гофф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1E6FE29-F637-4B75-9BFC-B4B5AF37C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1" y="620688"/>
            <a:ext cx="9148763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В 1879 році Вант-</a:t>
            </a:r>
            <a:r>
              <a:rPr lang="uk-UA" sz="2400" dirty="0" err="1">
                <a:latin typeface="Arial" panose="020B0604020202020204" pitchFamily="34" charset="0"/>
                <a:cs typeface="Arial" panose="020B0604020202020204" pitchFamily="34" charset="0"/>
              </a:rPr>
              <a:t>Гоффом</a:t>
            </a:r>
            <a:r>
              <a:rPr lang="uk-UA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було сформульовано емпіричне правило: </a:t>
            </a:r>
            <a:r>
              <a:rPr lang="uk-U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збільшенні температури на кожні 10 градусів швидкість хімічної реакції зростає у 2-4 рази:</a:t>
            </a:r>
            <a:endParaRPr lang="ru-RU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E5E643B4-EFEA-44E1-B713-801AC9E7B472}"/>
              </a:ext>
            </a:extLst>
          </p:cNvPr>
          <p:cNvSpPr/>
          <p:nvPr/>
        </p:nvSpPr>
        <p:spPr>
          <a:xfrm>
            <a:off x="19842" y="4442376"/>
            <a:ext cx="9065420" cy="1565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uk-UA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температурний коефіцієнт, </a:t>
            </a:r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показує у скільки разів зростає швидкість даної реакції при збільшенні температури на 10</a:t>
            </a:r>
            <a:r>
              <a:rPr lang="uk-UA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°</a:t>
            </a:r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Приклад: при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uk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 і ↑ Т на 50°С  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↑ 2 </a:t>
            </a:r>
            <a:r>
              <a:rPr lang="ru-RU" sz="2400" baseline="30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= 32 рази</a:t>
            </a:r>
            <a:r>
              <a:rPr lang="uk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28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Заголовок 1"/>
          <p:cNvSpPr>
            <a:spLocks noGrp="1"/>
          </p:cNvSpPr>
          <p:nvPr>
            <p:ph type="title"/>
          </p:nvPr>
        </p:nvSpPr>
        <p:spPr>
          <a:xfrm>
            <a:off x="468313" y="-242888"/>
            <a:ext cx="8229600" cy="1143001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ЕНЕРГ</a:t>
            </a:r>
            <a:r>
              <a:rPr lang="uk-UA" sz="3200" b="1" dirty="0">
                <a:solidFill>
                  <a:srgbClr val="FF0000"/>
                </a:solidFill>
              </a:rPr>
              <a:t>І</a:t>
            </a:r>
            <a:r>
              <a:rPr lang="ru-RU" sz="3200" b="1" dirty="0">
                <a:solidFill>
                  <a:srgbClr val="FF0000"/>
                </a:solidFill>
              </a:rPr>
              <a:t>Я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200" b="1" dirty="0">
                <a:solidFill>
                  <a:srgbClr val="FF0000"/>
                </a:solidFill>
              </a:rPr>
              <a:t>АКТИВАЦ</a:t>
            </a:r>
            <a:r>
              <a:rPr lang="uk-UA" sz="3200" b="1" dirty="0">
                <a:solidFill>
                  <a:srgbClr val="FF0000"/>
                </a:solidFill>
              </a:rPr>
              <a:t>ІЇ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250"/>
            <a:ext cx="9144000" cy="6265863"/>
          </a:xfrm>
        </p:spPr>
        <p:txBody>
          <a:bodyPr rtlCol="0">
            <a:normAutofit/>
          </a:bodyPr>
          <a:lstStyle/>
          <a:p>
            <a:pPr marL="0" indent="0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ru-RU" sz="2400" dirty="0">
                <a:latin typeface="Arial" charset="0"/>
              </a:rPr>
              <a:t>	</a:t>
            </a:r>
            <a:r>
              <a:rPr lang="ru-RU" sz="2000" dirty="0">
                <a:latin typeface="Arial" charset="0"/>
              </a:rPr>
              <a:t>У </a:t>
            </a:r>
            <a:r>
              <a:rPr lang="ru-RU" sz="2000" dirty="0" err="1">
                <a:latin typeface="Arial" charset="0"/>
              </a:rPr>
              <a:t>реакцію</a:t>
            </a:r>
            <a:r>
              <a:rPr lang="ru-RU" sz="2000" dirty="0">
                <a:latin typeface="Arial" charset="0"/>
              </a:rPr>
              <a:t> </a:t>
            </a:r>
            <a:r>
              <a:rPr lang="ru-RU" sz="2000" dirty="0" err="1">
                <a:latin typeface="Arial" charset="0"/>
              </a:rPr>
              <a:t>вступають</a:t>
            </a:r>
            <a:r>
              <a:rPr lang="ru-RU" sz="2000" dirty="0">
                <a:latin typeface="Arial" charset="0"/>
              </a:rPr>
              <a:t> </a:t>
            </a:r>
            <a:r>
              <a:rPr lang="ru-RU" sz="2000" dirty="0" err="1">
                <a:latin typeface="Arial" charset="0"/>
              </a:rPr>
              <a:t>тільки</a:t>
            </a:r>
            <a:r>
              <a:rPr lang="ru-RU" sz="2000" dirty="0">
                <a:latin typeface="Arial" charset="0"/>
              </a:rPr>
              <a:t> </a:t>
            </a:r>
            <a:r>
              <a:rPr lang="ru-RU" sz="2000" dirty="0" err="1">
                <a:latin typeface="Arial" charset="0"/>
              </a:rPr>
              <a:t>ті</a:t>
            </a:r>
            <a:r>
              <a:rPr lang="ru-RU" sz="2000" dirty="0">
                <a:latin typeface="Arial" charset="0"/>
              </a:rPr>
              <a:t> </a:t>
            </a:r>
            <a:r>
              <a:rPr lang="ru-RU" sz="2000" dirty="0" err="1">
                <a:latin typeface="Arial" charset="0"/>
              </a:rPr>
              <a:t>молекули</a:t>
            </a:r>
            <a:r>
              <a:rPr lang="ru-RU" sz="2000" dirty="0">
                <a:latin typeface="Arial" charset="0"/>
              </a:rPr>
              <a:t>, </a:t>
            </a:r>
            <a:r>
              <a:rPr lang="ru-RU" sz="2000" dirty="0" err="1">
                <a:latin typeface="Arial" charset="0"/>
              </a:rPr>
              <a:t>які</a:t>
            </a:r>
            <a:r>
              <a:rPr lang="ru-RU" sz="2000" dirty="0">
                <a:latin typeface="Arial" charset="0"/>
              </a:rPr>
              <a:t> в момент </a:t>
            </a:r>
            <a:r>
              <a:rPr lang="ru-RU" sz="2000" dirty="0" err="1">
                <a:latin typeface="Arial" charset="0"/>
              </a:rPr>
              <a:t>зіткнення</a:t>
            </a:r>
            <a:r>
              <a:rPr lang="ru-RU" sz="2000" dirty="0">
                <a:latin typeface="Arial" charset="0"/>
              </a:rPr>
              <a:t> </a:t>
            </a:r>
            <a:r>
              <a:rPr lang="ru-RU" sz="2000" dirty="0" err="1">
                <a:latin typeface="Arial" charset="0"/>
              </a:rPr>
              <a:t>знаходяться</a:t>
            </a:r>
            <a:r>
              <a:rPr lang="ru-RU" sz="2000" dirty="0">
                <a:latin typeface="Arial" charset="0"/>
              </a:rPr>
              <a:t> в активному </a:t>
            </a:r>
            <a:r>
              <a:rPr lang="ru-RU" sz="2000" dirty="0" err="1">
                <a:latin typeface="Arial" charset="0"/>
              </a:rPr>
              <a:t>стані</a:t>
            </a:r>
            <a:r>
              <a:rPr lang="ru-RU" sz="2000" dirty="0">
                <a:latin typeface="Arial" charset="0"/>
              </a:rPr>
              <a:t>.</a:t>
            </a:r>
          </a:p>
          <a:p>
            <a:pPr marL="0" indent="0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ru-RU" sz="2000" b="1" dirty="0">
                <a:solidFill>
                  <a:srgbClr val="C00000"/>
                </a:solidFill>
                <a:latin typeface="Arial" charset="0"/>
              </a:rPr>
              <a:t>	</a:t>
            </a:r>
            <a:r>
              <a:rPr lang="ru-RU" sz="2000" b="1" dirty="0" err="1">
                <a:solidFill>
                  <a:srgbClr val="C00000"/>
                </a:solidFill>
                <a:latin typeface="Arial" charset="0"/>
              </a:rPr>
              <a:t>Енергія</a:t>
            </a:r>
            <a:r>
              <a:rPr lang="ru-RU" sz="2000" b="1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Arial" charset="0"/>
              </a:rPr>
              <a:t>активації</a:t>
            </a:r>
            <a:r>
              <a:rPr lang="ru-RU" sz="2000" b="1" dirty="0">
                <a:solidFill>
                  <a:srgbClr val="C00000"/>
                </a:solidFill>
                <a:latin typeface="Arial" charset="0"/>
              </a:rPr>
              <a:t> (</a:t>
            </a:r>
            <a:r>
              <a:rPr lang="ru-RU" sz="2000" b="1" dirty="0" err="1">
                <a:solidFill>
                  <a:srgbClr val="C00000"/>
                </a:solidFill>
                <a:latin typeface="Arial" charset="0"/>
              </a:rPr>
              <a:t>Е</a:t>
            </a:r>
            <a:r>
              <a:rPr lang="ru-RU" sz="2000" b="1" baseline="-25000" dirty="0" err="1">
                <a:solidFill>
                  <a:srgbClr val="C00000"/>
                </a:solidFill>
                <a:latin typeface="Arial" charset="0"/>
              </a:rPr>
              <a:t>а</a:t>
            </a:r>
            <a:r>
              <a:rPr lang="ru-RU" sz="2000" b="1" dirty="0">
                <a:solidFill>
                  <a:srgbClr val="C00000"/>
                </a:solidFill>
                <a:latin typeface="Arial" charset="0"/>
              </a:rPr>
              <a:t>) </a:t>
            </a:r>
            <a:r>
              <a:rPr lang="ru-RU" sz="2000" b="1" dirty="0">
                <a:latin typeface="Arial" charset="0"/>
              </a:rPr>
              <a:t>– </a:t>
            </a:r>
            <a:r>
              <a:rPr lang="ru-RU" sz="2000" dirty="0" err="1">
                <a:latin typeface="Arial" charset="0"/>
              </a:rPr>
              <a:t>надлишкова</a:t>
            </a:r>
            <a:r>
              <a:rPr lang="ru-RU" sz="2000" dirty="0">
                <a:latin typeface="Arial" charset="0"/>
              </a:rPr>
              <a:t> </a:t>
            </a:r>
            <a:r>
              <a:rPr lang="ru-RU" sz="2000" dirty="0" err="1">
                <a:latin typeface="Arial" charset="0"/>
              </a:rPr>
              <a:t>енергія</a:t>
            </a:r>
            <a:r>
              <a:rPr lang="ru-RU" sz="2000" dirty="0">
                <a:latin typeface="Arial" charset="0"/>
              </a:rPr>
              <a:t>, </a:t>
            </a:r>
            <a:r>
              <a:rPr lang="ru-RU" sz="2000" dirty="0" err="1">
                <a:latin typeface="Arial" charset="0"/>
              </a:rPr>
              <a:t>необхідна</a:t>
            </a:r>
            <a:r>
              <a:rPr lang="ru-RU" sz="2000" dirty="0">
                <a:latin typeface="Arial" charset="0"/>
              </a:rPr>
              <a:t> для </a:t>
            </a:r>
            <a:r>
              <a:rPr lang="ru-RU" sz="2000" dirty="0" err="1">
                <a:latin typeface="Arial" charset="0"/>
              </a:rPr>
              <a:t>вступу</a:t>
            </a:r>
            <a:r>
              <a:rPr lang="ru-RU" sz="2000" dirty="0">
                <a:latin typeface="Arial" charset="0"/>
              </a:rPr>
              <a:t> </a:t>
            </a:r>
            <a:r>
              <a:rPr lang="ru-RU" sz="2000" dirty="0" err="1">
                <a:latin typeface="Arial" charset="0"/>
              </a:rPr>
              <a:t>реагуючих</a:t>
            </a:r>
            <a:r>
              <a:rPr lang="ru-RU" sz="2000" dirty="0">
                <a:latin typeface="Arial" charset="0"/>
              </a:rPr>
              <a:t> </a:t>
            </a:r>
            <a:r>
              <a:rPr lang="ru-RU" sz="2000" dirty="0" err="1">
                <a:latin typeface="Arial" charset="0"/>
              </a:rPr>
              <a:t>речовин</a:t>
            </a:r>
            <a:r>
              <a:rPr lang="ru-RU" sz="2000" dirty="0">
                <a:latin typeface="Arial" charset="0"/>
              </a:rPr>
              <a:t> в </a:t>
            </a:r>
            <a:r>
              <a:rPr lang="ru-RU" sz="2000" dirty="0" err="1">
                <a:latin typeface="Arial" charset="0"/>
              </a:rPr>
              <a:t>реакцію</a:t>
            </a:r>
            <a:r>
              <a:rPr lang="ru-RU" sz="2000" dirty="0">
                <a:latin typeface="Arial" charset="0"/>
              </a:rPr>
              <a:t> при </a:t>
            </a:r>
            <a:r>
              <a:rPr lang="ru-RU" sz="2000" dirty="0" err="1">
                <a:latin typeface="Arial" charset="0"/>
              </a:rPr>
              <a:t>їх</a:t>
            </a:r>
            <a:r>
              <a:rPr lang="ru-RU" sz="2000" dirty="0">
                <a:latin typeface="Arial" charset="0"/>
              </a:rPr>
              <a:t> </a:t>
            </a:r>
            <a:r>
              <a:rPr lang="ru-RU" sz="2000" dirty="0" err="1">
                <a:latin typeface="Arial" charset="0"/>
              </a:rPr>
              <a:t>зіткненні</a:t>
            </a:r>
            <a:r>
              <a:rPr lang="ru-RU" sz="2000" dirty="0">
                <a:latin typeface="Arial" charset="0"/>
              </a:rPr>
              <a:t>, в </a:t>
            </a:r>
            <a:r>
              <a:rPr lang="ru-RU" sz="2000" dirty="0" err="1">
                <a:latin typeface="Arial" charset="0"/>
              </a:rPr>
              <a:t>порівнянні</a:t>
            </a:r>
            <a:r>
              <a:rPr lang="ru-RU" sz="2000" dirty="0">
                <a:latin typeface="Arial" charset="0"/>
              </a:rPr>
              <a:t> з </a:t>
            </a:r>
            <a:r>
              <a:rPr lang="ru-RU" sz="2000" dirty="0" err="1">
                <a:latin typeface="Arial" charset="0"/>
              </a:rPr>
              <a:t>середньою</a:t>
            </a:r>
            <a:r>
              <a:rPr lang="ru-RU" sz="2000" dirty="0">
                <a:latin typeface="Arial" charset="0"/>
              </a:rPr>
              <a:t> </a:t>
            </a:r>
            <a:r>
              <a:rPr lang="ru-RU" sz="2000" dirty="0" err="1">
                <a:latin typeface="Arial" charset="0"/>
              </a:rPr>
              <a:t>енергією</a:t>
            </a:r>
            <a:r>
              <a:rPr lang="ru-RU" sz="2000" dirty="0">
                <a:latin typeface="Arial" charset="0"/>
              </a:rPr>
              <a:t>, </a:t>
            </a:r>
            <a:r>
              <a:rPr lang="ru-RU" sz="2000" dirty="0" err="1">
                <a:latin typeface="Arial" charset="0"/>
              </a:rPr>
              <a:t>якою</a:t>
            </a:r>
            <a:r>
              <a:rPr lang="ru-RU" sz="2000" dirty="0">
                <a:latin typeface="Arial" charset="0"/>
              </a:rPr>
              <a:t> </a:t>
            </a:r>
            <a:r>
              <a:rPr lang="ru-RU" sz="2000" dirty="0" err="1">
                <a:latin typeface="Arial" charset="0"/>
              </a:rPr>
              <a:t>володіють</a:t>
            </a:r>
            <a:r>
              <a:rPr lang="ru-RU" sz="2000" dirty="0">
                <a:latin typeface="Arial" charset="0"/>
              </a:rPr>
              <a:t> </a:t>
            </a:r>
            <a:r>
              <a:rPr lang="ru-RU" sz="2000" dirty="0" err="1">
                <a:latin typeface="Arial" charset="0"/>
              </a:rPr>
              <a:t>молекули</a:t>
            </a:r>
            <a:r>
              <a:rPr lang="ru-RU" sz="2000" dirty="0">
                <a:latin typeface="Arial" charset="0"/>
              </a:rPr>
              <a:t>. </a:t>
            </a:r>
            <a:r>
              <a:rPr lang="ru-RU" sz="2000" dirty="0" err="1">
                <a:latin typeface="Arial" charset="0"/>
              </a:rPr>
              <a:t>Зазвичай</a:t>
            </a:r>
            <a:r>
              <a:rPr lang="ru-RU" sz="2000" dirty="0">
                <a:latin typeface="Arial" charset="0"/>
              </a:rPr>
              <a:t> </a:t>
            </a:r>
            <a:r>
              <a:rPr lang="ru-RU" sz="2000" dirty="0" err="1">
                <a:latin typeface="Arial" charset="0"/>
              </a:rPr>
              <a:t>значення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Е</a:t>
            </a:r>
            <a:r>
              <a:rPr lang="ru-RU" sz="2000" baseline="-25000" dirty="0" err="1">
                <a:latin typeface="Arial" pitchFamily="34" charset="0"/>
                <a:cs typeface="Arial" pitchFamily="34" charset="0"/>
              </a:rPr>
              <a:t>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складає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від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40 до 200 кДж/моль. </a:t>
            </a:r>
          </a:p>
          <a:p>
            <a:pPr marL="0" indent="0" algn="ctr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ПЕРША ТЕОРІЯ КІНЕТИКИ</a:t>
            </a:r>
          </a:p>
          <a:p>
            <a:pPr marL="0" indent="0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Математична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залежність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константи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швидкості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хімічної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реакції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від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енергії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активації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температури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000" dirty="0">
                <a:solidFill>
                  <a:srgbClr val="FF0000"/>
                </a:solidFill>
                <a:latin typeface="Arial" charset="0"/>
              </a:rPr>
              <a:t>(</a:t>
            </a:r>
            <a:r>
              <a:rPr lang="ru-RU" sz="2000" dirty="0" err="1">
                <a:solidFill>
                  <a:srgbClr val="FF0000"/>
                </a:solidFill>
                <a:latin typeface="Arial" charset="0"/>
              </a:rPr>
              <a:t>рівняння</a:t>
            </a:r>
            <a:r>
              <a:rPr lang="ru-RU" sz="20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Arial" charset="0"/>
              </a:rPr>
              <a:t>Арреніуса</a:t>
            </a:r>
            <a:r>
              <a:rPr lang="ru-RU" sz="2000" dirty="0">
                <a:solidFill>
                  <a:srgbClr val="FF0000"/>
                </a:solidFill>
                <a:latin typeface="Arial" charset="0"/>
              </a:rPr>
              <a:t>, 1889):</a:t>
            </a:r>
          </a:p>
          <a:p>
            <a:pPr marL="0" indent="0" algn="ctr">
              <a:spcBef>
                <a:spcPct val="0"/>
              </a:spcBef>
              <a:buFont typeface="Arial" pitchFamily="34" charset="0"/>
              <a:buNone/>
              <a:defRPr/>
            </a:pPr>
            <a:endParaRPr lang="uk-UA" sz="2000" dirty="0">
              <a:solidFill>
                <a:srgbClr val="990033"/>
              </a:solidFill>
              <a:latin typeface="Arial" charset="0"/>
            </a:endParaRPr>
          </a:p>
          <a:p>
            <a:pPr marL="0" indent="0" algn="ctr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US" sz="2000" dirty="0">
                <a:solidFill>
                  <a:srgbClr val="990033"/>
                </a:solidFill>
                <a:latin typeface="Arial" charset="0"/>
              </a:rPr>
              <a:t>k</a:t>
            </a:r>
            <a:r>
              <a:rPr lang="ru-RU" sz="2000" dirty="0">
                <a:solidFill>
                  <a:srgbClr val="990033"/>
                </a:solidFill>
                <a:latin typeface="Arial" charset="0"/>
              </a:rPr>
              <a:t> = </a:t>
            </a:r>
            <a:r>
              <a:rPr lang="en-US" sz="2000" dirty="0">
                <a:solidFill>
                  <a:srgbClr val="990033"/>
                </a:solidFill>
                <a:latin typeface="Arial" charset="0"/>
              </a:rPr>
              <a:t>A</a:t>
            </a:r>
            <a:r>
              <a:rPr lang="en-US" sz="2000" dirty="0">
                <a:solidFill>
                  <a:srgbClr val="990033"/>
                </a:solidFill>
                <a:latin typeface="Arial" charset="0"/>
                <a:sym typeface="Symbol" pitchFamily="18" charset="2"/>
              </a:rPr>
              <a:t></a:t>
            </a:r>
            <a:r>
              <a:rPr lang="en-US" sz="2000" dirty="0">
                <a:solidFill>
                  <a:srgbClr val="990033"/>
                </a:solidFill>
                <a:latin typeface="Arial" charset="0"/>
              </a:rPr>
              <a:t> e </a:t>
            </a:r>
            <a:r>
              <a:rPr lang="ru-RU" sz="2000" baseline="30000" dirty="0">
                <a:solidFill>
                  <a:srgbClr val="990033"/>
                </a:solidFill>
                <a:latin typeface="Arial" charset="0"/>
              </a:rPr>
              <a:t>-</a:t>
            </a:r>
            <a:r>
              <a:rPr lang="en-US" sz="2000" baseline="30000" dirty="0" err="1">
                <a:solidFill>
                  <a:srgbClr val="990033"/>
                </a:solidFill>
                <a:latin typeface="Arial" charset="0"/>
              </a:rPr>
              <a:t>Ea</a:t>
            </a:r>
            <a:r>
              <a:rPr lang="ru-RU" sz="2000" baseline="30000" dirty="0">
                <a:solidFill>
                  <a:srgbClr val="990033"/>
                </a:solidFill>
                <a:latin typeface="Arial" charset="0"/>
              </a:rPr>
              <a:t>/</a:t>
            </a:r>
            <a:r>
              <a:rPr lang="en-US" sz="2000" baseline="30000" dirty="0">
                <a:solidFill>
                  <a:srgbClr val="990033"/>
                </a:solidFill>
                <a:latin typeface="Arial" charset="0"/>
              </a:rPr>
              <a:t>RT</a:t>
            </a:r>
            <a:endParaRPr lang="ru-RU" sz="2000" baseline="30000" dirty="0">
              <a:solidFill>
                <a:srgbClr val="990033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ru-RU" sz="2000" dirty="0">
                <a:solidFill>
                  <a:srgbClr val="000000"/>
                </a:solidFill>
                <a:latin typeface="Arial" charset="0"/>
              </a:rPr>
              <a:t>де 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k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– константа 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швидкості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charset="0"/>
              </a:rPr>
              <a:t>реакції</a:t>
            </a:r>
            <a:r>
              <a:rPr lang="ru-RU" sz="2000" dirty="0">
                <a:solidFill>
                  <a:srgbClr val="000000"/>
                </a:solidFill>
                <a:latin typeface="Arial" charset="0"/>
              </a:rPr>
              <a:t>; </a:t>
            </a:r>
          </a:p>
          <a:p>
            <a:pPr marL="0" indent="0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ru-RU" sz="2000" dirty="0"/>
              <a:t> </a:t>
            </a:r>
            <a:r>
              <a:rPr lang="uk-UA" sz="2000" i="1" dirty="0"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передекспоненційний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множник, що відображає частку ефективних зіткнень, приймає значення від 0 до 1;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uk-UA" sz="20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– енергія активації, 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Дж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/моль; </a:t>
            </a:r>
          </a:p>
          <a:p>
            <a:pPr marL="0" indent="0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uk-UA" sz="2000" i="1" dirty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– універсальна газова стала, 8,314 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Дж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/моль К; </a:t>
            </a:r>
          </a:p>
          <a:p>
            <a:pPr marL="0" indent="0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uk-UA" sz="2000" i="1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– абсолютна температура; </a:t>
            </a:r>
          </a:p>
          <a:p>
            <a:pPr marL="0" indent="0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uk-UA" sz="2000" i="1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– основа натурального логарифму.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553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6609" y="4668217"/>
            <a:ext cx="14033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313132" y="6212387"/>
            <a:ext cx="1427442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solidFill>
                  <a:prstClr val="black"/>
                </a:solidFill>
                <a:latin typeface="Calibri"/>
                <a:cs typeface="+mn-cs"/>
              </a:rPr>
              <a:t>С.А.Арреніус</a:t>
            </a:r>
            <a:endParaRPr lang="ru-RU" dirty="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2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6477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>
                <a:solidFill>
                  <a:srgbClr val="C00000"/>
                </a:solidFill>
              </a:rPr>
              <a:t>ПРИРОДА РЕАГУЮЧИХ РЕЧОВИН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250"/>
            <a:ext cx="9144000" cy="626586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2400" dirty="0">
                <a:latin typeface="Arial" charset="0"/>
                <a:cs typeface="Arial" charset="0"/>
              </a:rPr>
              <a:t>	Константа </a:t>
            </a:r>
            <a:r>
              <a:rPr lang="ru-RU" sz="2400" dirty="0" err="1">
                <a:latin typeface="Arial" charset="0"/>
                <a:cs typeface="Arial" charset="0"/>
              </a:rPr>
              <a:t>швидкості</a:t>
            </a:r>
            <a:r>
              <a:rPr lang="ru-RU" sz="2400" dirty="0">
                <a:latin typeface="Arial" charset="0"/>
                <a:cs typeface="Arial" charset="0"/>
              </a:rPr>
              <a:t> </a:t>
            </a:r>
            <a:r>
              <a:rPr lang="ru-RU" sz="2400" dirty="0" err="1">
                <a:latin typeface="Arial" charset="0"/>
                <a:cs typeface="Arial" charset="0"/>
              </a:rPr>
              <a:t>хімічної</a:t>
            </a:r>
            <a:r>
              <a:rPr lang="ru-RU" sz="2400" dirty="0">
                <a:latin typeface="Arial" charset="0"/>
                <a:cs typeface="Arial" charset="0"/>
              </a:rPr>
              <a:t> </a:t>
            </a:r>
            <a:r>
              <a:rPr lang="ru-RU" sz="2400" dirty="0" err="1">
                <a:latin typeface="Arial" charset="0"/>
                <a:cs typeface="Arial" charset="0"/>
              </a:rPr>
              <a:t>реакції</a:t>
            </a:r>
            <a:r>
              <a:rPr lang="ru-RU" sz="2400" dirty="0">
                <a:latin typeface="Arial" charset="0"/>
                <a:cs typeface="Arial" charset="0"/>
              </a:rPr>
              <a:t> - К і </a:t>
            </a:r>
            <a:r>
              <a:rPr lang="ru-RU" sz="2400" dirty="0" err="1">
                <a:latin typeface="Arial" charset="0"/>
                <a:cs typeface="Arial" charset="0"/>
              </a:rPr>
              <a:t>енергія</a:t>
            </a:r>
            <a:r>
              <a:rPr lang="ru-RU" sz="2400" dirty="0">
                <a:latin typeface="Arial" charset="0"/>
                <a:cs typeface="Arial" charset="0"/>
              </a:rPr>
              <a:t> </a:t>
            </a:r>
            <a:r>
              <a:rPr lang="ru-RU" sz="2400" dirty="0" err="1">
                <a:latin typeface="Arial" charset="0"/>
                <a:cs typeface="Arial" charset="0"/>
              </a:rPr>
              <a:t>активації</a:t>
            </a:r>
            <a:r>
              <a:rPr lang="ru-RU" sz="2400" dirty="0">
                <a:latin typeface="Arial" charset="0"/>
                <a:cs typeface="Arial" charset="0"/>
              </a:rPr>
              <a:t> - </a:t>
            </a:r>
            <a:r>
              <a:rPr lang="ru-RU" sz="2400" dirty="0" err="1">
                <a:latin typeface="Arial" charset="0"/>
                <a:cs typeface="Arial" charset="0"/>
              </a:rPr>
              <a:t>Е</a:t>
            </a:r>
            <a:r>
              <a:rPr lang="ru-RU" sz="2400" baseline="-25000" dirty="0" err="1">
                <a:latin typeface="Arial" charset="0"/>
                <a:cs typeface="Arial" charset="0"/>
              </a:rPr>
              <a:t>а</a:t>
            </a:r>
            <a:r>
              <a:rPr lang="ru-RU" sz="2400" dirty="0">
                <a:latin typeface="Arial" charset="0"/>
                <a:cs typeface="Arial" charset="0"/>
              </a:rPr>
              <a:t> є </a:t>
            </a:r>
            <a:r>
              <a:rPr lang="ru-RU" sz="2400" dirty="0" err="1">
                <a:latin typeface="Arial" charset="0"/>
                <a:cs typeface="Arial" charset="0"/>
              </a:rPr>
              <a:t>індивідуальними</a:t>
            </a:r>
            <a:r>
              <a:rPr lang="ru-RU" sz="2400" dirty="0">
                <a:latin typeface="Arial" charset="0"/>
                <a:cs typeface="Arial" charset="0"/>
              </a:rPr>
              <a:t> характеристиками </a:t>
            </a:r>
            <a:r>
              <a:rPr lang="ru-RU" sz="2400" dirty="0" err="1">
                <a:latin typeface="Arial" charset="0"/>
                <a:cs typeface="Arial" charset="0"/>
              </a:rPr>
              <a:t>реагуючих</a:t>
            </a:r>
            <a:r>
              <a:rPr lang="ru-RU" sz="2400" dirty="0">
                <a:latin typeface="Arial" charset="0"/>
                <a:cs typeface="Arial" charset="0"/>
              </a:rPr>
              <a:t> </a:t>
            </a:r>
            <a:r>
              <a:rPr lang="ru-RU" sz="2400" dirty="0" err="1">
                <a:latin typeface="Arial" charset="0"/>
                <a:cs typeface="Arial" charset="0"/>
              </a:rPr>
              <a:t>речовин</a:t>
            </a:r>
            <a:r>
              <a:rPr lang="ru-RU" sz="2400" dirty="0">
                <a:latin typeface="Arial" charset="0"/>
                <a:cs typeface="Arial" charset="0"/>
              </a:rPr>
              <a:t>, </a:t>
            </a:r>
            <a:r>
              <a:rPr lang="ru-RU" sz="2400" dirty="0" err="1">
                <a:latin typeface="Arial" charset="0"/>
                <a:cs typeface="Arial" charset="0"/>
              </a:rPr>
              <a:t>які</a:t>
            </a:r>
            <a:r>
              <a:rPr lang="ru-RU" sz="2400" dirty="0">
                <a:latin typeface="Arial" charset="0"/>
                <a:cs typeface="Arial" charset="0"/>
              </a:rPr>
              <a:t> </a:t>
            </a:r>
            <a:r>
              <a:rPr lang="ru-RU" sz="2400" dirty="0" err="1">
                <a:latin typeface="Arial" charset="0"/>
                <a:cs typeface="Arial" charset="0"/>
              </a:rPr>
              <a:t>визначаються</a:t>
            </a:r>
            <a:r>
              <a:rPr lang="ru-RU" sz="2400" dirty="0">
                <a:latin typeface="Arial" charset="0"/>
                <a:cs typeface="Arial" charset="0"/>
              </a:rPr>
              <a:t> </a:t>
            </a:r>
            <a:r>
              <a:rPr lang="ru-RU" sz="2400" dirty="0" err="1">
                <a:latin typeface="Arial" charset="0"/>
                <a:cs typeface="Arial" charset="0"/>
              </a:rPr>
              <a:t>тільки</a:t>
            </a:r>
            <a:r>
              <a:rPr lang="ru-RU" sz="2400" dirty="0">
                <a:latin typeface="Arial" charset="0"/>
                <a:cs typeface="Arial" charset="0"/>
              </a:rPr>
              <a:t> </a:t>
            </a:r>
            <a:r>
              <a:rPr lang="ru-RU" sz="2400" dirty="0" err="1">
                <a:latin typeface="Arial" charset="0"/>
                <a:cs typeface="Arial" charset="0"/>
              </a:rPr>
              <a:t>їх</a:t>
            </a:r>
            <a:r>
              <a:rPr lang="ru-RU" sz="2400" dirty="0">
                <a:latin typeface="Arial" charset="0"/>
                <a:cs typeface="Arial" charset="0"/>
              </a:rPr>
              <a:t> природою: </a:t>
            </a:r>
          </a:p>
          <a:p>
            <a:pPr marL="0" indent="0">
              <a:lnSpc>
                <a:spcPct val="80000"/>
              </a:lnSpc>
            </a:pPr>
            <a:endParaRPr lang="ru-RU" sz="2400" dirty="0">
              <a:latin typeface="Arial" charset="0"/>
              <a:cs typeface="Arial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sz="2400" dirty="0">
                <a:latin typeface="Arial" charset="0"/>
                <a:cs typeface="Arial" charset="0"/>
              </a:rPr>
              <a:t>	</a:t>
            </a:r>
            <a:r>
              <a:rPr 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 -  тип </a:t>
            </a:r>
            <a:r>
              <a:rPr lang="ru-RU" sz="2400" b="1" dirty="0" err="1">
                <a:solidFill>
                  <a:srgbClr val="C00000"/>
                </a:solidFill>
                <a:latin typeface="Arial" charset="0"/>
                <a:cs typeface="Arial" charset="0"/>
              </a:rPr>
              <a:t>хімічного</a:t>
            </a:r>
            <a:r>
              <a:rPr 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Arial" charset="0"/>
                <a:cs typeface="Arial" charset="0"/>
              </a:rPr>
              <a:t>зв’язку</a:t>
            </a:r>
            <a:r>
              <a:rPr 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ru-RU" sz="2400" dirty="0">
                <a:latin typeface="Arial" charset="0"/>
                <a:cs typeface="Arial" charset="0"/>
              </a:rPr>
              <a:t>(</a:t>
            </a:r>
            <a:r>
              <a:rPr lang="ru-RU" sz="2400" dirty="0" err="1">
                <a:latin typeface="Arial" charset="0"/>
                <a:cs typeface="Arial" charset="0"/>
              </a:rPr>
              <a:t>реакції</a:t>
            </a:r>
            <a:r>
              <a:rPr lang="ru-RU" sz="2400" dirty="0">
                <a:latin typeface="Arial" charset="0"/>
                <a:cs typeface="Arial" charset="0"/>
              </a:rPr>
              <a:t> </a:t>
            </a:r>
            <a:r>
              <a:rPr lang="ru-RU" sz="2400" dirty="0" err="1">
                <a:latin typeface="Arial" charset="0"/>
                <a:cs typeface="Arial" charset="0"/>
              </a:rPr>
              <a:t>між</a:t>
            </a:r>
            <a:r>
              <a:rPr lang="ru-RU" sz="2400" dirty="0">
                <a:latin typeface="Arial" charset="0"/>
                <a:cs typeface="Arial" charset="0"/>
              </a:rPr>
              <a:t> </a:t>
            </a:r>
            <a:r>
              <a:rPr lang="ru-RU" sz="2400" dirty="0" err="1">
                <a:latin typeface="Arial" charset="0"/>
                <a:cs typeface="Arial" charset="0"/>
              </a:rPr>
              <a:t>речовинами</a:t>
            </a:r>
            <a:r>
              <a:rPr lang="ru-RU" sz="2400" dirty="0">
                <a:latin typeface="Arial" charset="0"/>
                <a:cs typeface="Arial" charset="0"/>
              </a:rPr>
              <a:t>, </a:t>
            </a:r>
            <a:r>
              <a:rPr lang="ru-RU" sz="2400" dirty="0" err="1">
                <a:latin typeface="Arial" charset="0"/>
                <a:cs typeface="Arial" charset="0"/>
              </a:rPr>
              <a:t>що</a:t>
            </a:r>
            <a:r>
              <a:rPr lang="ru-RU" sz="2400" dirty="0">
                <a:latin typeface="Arial" charset="0"/>
                <a:cs typeface="Arial" charset="0"/>
              </a:rPr>
              <a:t> </a:t>
            </a:r>
            <a:r>
              <a:rPr lang="ru-RU" sz="2400" dirty="0" err="1">
                <a:latin typeface="Arial" charset="0"/>
                <a:cs typeface="Arial" charset="0"/>
              </a:rPr>
              <a:t>мають</a:t>
            </a:r>
            <a:r>
              <a:rPr lang="ru-RU" sz="2400" dirty="0">
                <a:latin typeface="Arial" charset="0"/>
                <a:cs typeface="Arial" charset="0"/>
              </a:rPr>
              <a:t> δ-</a:t>
            </a:r>
            <a:r>
              <a:rPr lang="ru-RU" sz="2400" dirty="0" err="1">
                <a:latin typeface="Arial" charset="0"/>
                <a:cs typeface="Arial" charset="0"/>
              </a:rPr>
              <a:t>зв’язок</a:t>
            </a:r>
            <a:r>
              <a:rPr lang="ru-RU" sz="2400" dirty="0">
                <a:latin typeface="Arial" charset="0"/>
                <a:cs typeface="Arial" charset="0"/>
              </a:rPr>
              <a:t> </a:t>
            </a:r>
            <a:r>
              <a:rPr lang="ru-RU" sz="2400" dirty="0" err="1">
                <a:latin typeface="Arial" charset="0"/>
                <a:cs typeface="Arial" charset="0"/>
              </a:rPr>
              <a:t>протікають</a:t>
            </a:r>
            <a:r>
              <a:rPr lang="ru-RU" sz="2400" dirty="0">
                <a:latin typeface="Arial" charset="0"/>
                <a:cs typeface="Arial" charset="0"/>
              </a:rPr>
              <a:t> </a:t>
            </a:r>
            <a:r>
              <a:rPr lang="ru-RU" sz="2400" dirty="0" err="1">
                <a:latin typeface="Arial" charset="0"/>
                <a:cs typeface="Arial" charset="0"/>
              </a:rPr>
              <a:t>повільніше</a:t>
            </a:r>
            <a:r>
              <a:rPr lang="ru-RU" sz="2400" dirty="0">
                <a:latin typeface="Arial" charset="0"/>
                <a:cs typeface="Arial" charset="0"/>
              </a:rPr>
              <a:t>, </a:t>
            </a:r>
            <a:r>
              <a:rPr lang="ru-RU" sz="2400" dirty="0" err="1">
                <a:latin typeface="Arial" charset="0"/>
                <a:cs typeface="Arial" charset="0"/>
              </a:rPr>
              <a:t>ніж</a:t>
            </a:r>
            <a:r>
              <a:rPr lang="ru-RU" sz="2400" dirty="0">
                <a:latin typeface="Arial" charset="0"/>
                <a:cs typeface="Arial" charset="0"/>
              </a:rPr>
              <a:t> </a:t>
            </a:r>
            <a:r>
              <a:rPr lang="ru-RU" sz="2400" dirty="0" err="1">
                <a:latin typeface="Arial" charset="0"/>
                <a:cs typeface="Arial" charset="0"/>
              </a:rPr>
              <a:t>реакції</a:t>
            </a:r>
            <a:r>
              <a:rPr lang="ru-RU" sz="2400" dirty="0">
                <a:latin typeface="Arial" charset="0"/>
                <a:cs typeface="Arial" charset="0"/>
              </a:rPr>
              <a:t> </a:t>
            </a:r>
            <a:r>
              <a:rPr lang="ru-RU" sz="2400" dirty="0" err="1">
                <a:latin typeface="Arial" charset="0"/>
                <a:cs typeface="Arial" charset="0"/>
              </a:rPr>
              <a:t>речовин</a:t>
            </a:r>
            <a:r>
              <a:rPr lang="ru-RU" sz="2400" dirty="0">
                <a:latin typeface="Arial" charset="0"/>
                <a:cs typeface="Arial" charset="0"/>
              </a:rPr>
              <a:t> з  </a:t>
            </a:r>
            <a:r>
              <a:rPr lang="el-GR" sz="2400" dirty="0">
                <a:latin typeface="MS UI Gothic" panose="020B0600070205080204" pitchFamily="34" charset="-128"/>
                <a:ea typeface="MS UI Gothic" panose="020B0600070205080204" pitchFamily="34" charset="-128"/>
                <a:cs typeface="Calibri" pitchFamily="34" charset="0"/>
              </a:rPr>
              <a:t>π</a:t>
            </a:r>
            <a:r>
              <a:rPr lang="ru-RU" sz="2400" dirty="0">
                <a:latin typeface="Arial" charset="0"/>
                <a:cs typeface="Arial" charset="0"/>
              </a:rPr>
              <a:t>-</a:t>
            </a:r>
            <a:r>
              <a:rPr lang="ru-RU" sz="2400" dirty="0" err="1">
                <a:latin typeface="Arial" charset="0"/>
                <a:cs typeface="Arial" charset="0"/>
              </a:rPr>
              <a:t>зв’язками</a:t>
            </a:r>
            <a:r>
              <a:rPr lang="ru-RU" sz="2400" dirty="0">
                <a:latin typeface="Arial" charset="0"/>
                <a:cs typeface="Arial" charset="0"/>
              </a:rPr>
              <a:t>; </a:t>
            </a:r>
            <a:r>
              <a:rPr lang="ru-RU" sz="2400" dirty="0" err="1">
                <a:latin typeface="Arial" charset="0"/>
                <a:cs typeface="Arial" charset="0"/>
              </a:rPr>
              <a:t>неорганічні</a:t>
            </a:r>
            <a:r>
              <a:rPr lang="ru-RU" sz="2400" dirty="0">
                <a:latin typeface="Arial" charset="0"/>
                <a:cs typeface="Arial" charset="0"/>
              </a:rPr>
              <a:t> </a:t>
            </a:r>
            <a:r>
              <a:rPr lang="ru-RU" sz="2400" dirty="0" err="1">
                <a:latin typeface="Arial" charset="0"/>
                <a:cs typeface="Arial" charset="0"/>
              </a:rPr>
              <a:t>речовини</a:t>
            </a:r>
            <a:r>
              <a:rPr lang="ru-RU" sz="2400" dirty="0">
                <a:latin typeface="Arial" charset="0"/>
                <a:cs typeface="Arial" charset="0"/>
              </a:rPr>
              <a:t>, </a:t>
            </a:r>
            <a:r>
              <a:rPr lang="ru-RU" sz="2400" dirty="0" err="1">
                <a:latin typeface="Arial" charset="0"/>
                <a:cs typeface="Arial" charset="0"/>
              </a:rPr>
              <a:t>які</a:t>
            </a:r>
            <a:r>
              <a:rPr lang="ru-RU" sz="2400" dirty="0">
                <a:latin typeface="Arial" charset="0"/>
                <a:cs typeface="Arial" charset="0"/>
              </a:rPr>
              <a:t> </a:t>
            </a:r>
            <a:r>
              <a:rPr lang="ru-RU" sz="2400" dirty="0" err="1">
                <a:latin typeface="Arial" charset="0"/>
                <a:cs typeface="Arial" charset="0"/>
              </a:rPr>
              <a:t>мають</a:t>
            </a:r>
            <a:r>
              <a:rPr lang="ru-RU" sz="2400" dirty="0">
                <a:latin typeface="Arial" charset="0"/>
                <a:cs typeface="Arial" charset="0"/>
              </a:rPr>
              <a:t> </a:t>
            </a:r>
            <a:r>
              <a:rPr lang="ru-RU" sz="2400" dirty="0" err="1">
                <a:latin typeface="Arial" charset="0"/>
                <a:cs typeface="Arial" charset="0"/>
              </a:rPr>
              <a:t>іонний</a:t>
            </a:r>
            <a:r>
              <a:rPr lang="ru-RU" sz="2400" dirty="0">
                <a:latin typeface="Arial" charset="0"/>
                <a:cs typeface="Arial" charset="0"/>
              </a:rPr>
              <a:t> </a:t>
            </a:r>
            <a:r>
              <a:rPr lang="ru-RU" sz="2400" dirty="0" err="1">
                <a:latin typeface="Arial" charset="0"/>
                <a:cs typeface="Arial" charset="0"/>
              </a:rPr>
              <a:t>або</a:t>
            </a:r>
            <a:r>
              <a:rPr lang="ru-RU" sz="2400" dirty="0">
                <a:latin typeface="Arial" charset="0"/>
                <a:cs typeface="Arial" charset="0"/>
              </a:rPr>
              <a:t> </a:t>
            </a:r>
            <a:r>
              <a:rPr lang="ru-RU" sz="2400" dirty="0" err="1">
                <a:latin typeface="Arial" charset="0"/>
                <a:cs typeface="Arial" charset="0"/>
              </a:rPr>
              <a:t>полярний</a:t>
            </a:r>
            <a:r>
              <a:rPr lang="ru-RU" sz="2400" dirty="0">
                <a:latin typeface="Arial" charset="0"/>
                <a:cs typeface="Arial" charset="0"/>
              </a:rPr>
              <a:t> </a:t>
            </a:r>
            <a:r>
              <a:rPr lang="ru-RU" sz="2400" dirty="0" err="1">
                <a:latin typeface="Arial" charset="0"/>
                <a:cs typeface="Arial" charset="0"/>
              </a:rPr>
              <a:t>ковалентний</a:t>
            </a:r>
            <a:r>
              <a:rPr lang="ru-RU" sz="2400" dirty="0">
                <a:latin typeface="Arial" charset="0"/>
                <a:cs typeface="Arial" charset="0"/>
              </a:rPr>
              <a:t> </a:t>
            </a:r>
            <a:r>
              <a:rPr lang="ru-RU" sz="2400" dirty="0" err="1">
                <a:latin typeface="Arial" charset="0"/>
                <a:cs typeface="Arial" charset="0"/>
              </a:rPr>
              <a:t>зв'язок</a:t>
            </a:r>
            <a:r>
              <a:rPr lang="ru-RU" sz="2400" dirty="0">
                <a:latin typeface="Arial" charset="0"/>
                <a:cs typeface="Arial" charset="0"/>
              </a:rPr>
              <a:t>, </a:t>
            </a:r>
            <a:r>
              <a:rPr lang="ru-RU" sz="2400" dirty="0" err="1">
                <a:latin typeface="Arial" charset="0"/>
                <a:cs typeface="Arial" charset="0"/>
              </a:rPr>
              <a:t>реагують</a:t>
            </a:r>
            <a:r>
              <a:rPr lang="ru-RU" sz="2400" dirty="0">
                <a:latin typeface="Arial" charset="0"/>
                <a:cs typeface="Arial" charset="0"/>
              </a:rPr>
              <a:t> </a:t>
            </a:r>
            <a:r>
              <a:rPr lang="ru-RU" sz="2400" dirty="0" err="1">
                <a:latin typeface="Arial" charset="0"/>
                <a:cs typeface="Arial" charset="0"/>
              </a:rPr>
              <a:t>швидше</a:t>
            </a:r>
            <a:r>
              <a:rPr lang="ru-RU" sz="2400" dirty="0">
                <a:latin typeface="Arial" charset="0"/>
                <a:cs typeface="Arial" charset="0"/>
              </a:rPr>
              <a:t>).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400" dirty="0">
                <a:latin typeface="Arial" charset="0"/>
                <a:cs typeface="Arial" charset="0"/>
              </a:rPr>
              <a:t>	- </a:t>
            </a:r>
            <a:r>
              <a:rPr lang="ru-RU" sz="2400" b="1" dirty="0" err="1">
                <a:solidFill>
                  <a:srgbClr val="C00000"/>
                </a:solidFill>
                <a:latin typeface="Arial" charset="0"/>
                <a:cs typeface="Arial" charset="0"/>
              </a:rPr>
              <a:t>механізм</a:t>
            </a:r>
            <a:r>
              <a:rPr 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Arial" charset="0"/>
                <a:cs typeface="Arial" charset="0"/>
              </a:rPr>
              <a:t>окремих</a:t>
            </a:r>
            <a:r>
              <a:rPr 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Arial" charset="0"/>
                <a:cs typeface="Arial" charset="0"/>
              </a:rPr>
              <a:t>стадій</a:t>
            </a:r>
            <a:r>
              <a:rPr 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: </a:t>
            </a:r>
            <a:r>
              <a:rPr lang="ru-RU" sz="2400" dirty="0">
                <a:latin typeface="Arial" charset="0"/>
                <a:cs typeface="Arial" charset="0"/>
              </a:rPr>
              <a:t>( три </a:t>
            </a:r>
            <a:r>
              <a:rPr lang="ru-RU" sz="2400" dirty="0" err="1">
                <a:latin typeface="Arial" charset="0"/>
                <a:cs typeface="Arial" charset="0"/>
              </a:rPr>
              <a:t>основних</a:t>
            </a:r>
            <a:r>
              <a:rPr lang="ru-RU" sz="2400" dirty="0">
                <a:latin typeface="Arial" charset="0"/>
                <a:cs typeface="Arial" charset="0"/>
              </a:rPr>
              <a:t> типа)                    * </a:t>
            </a:r>
            <a:r>
              <a:rPr lang="ru-RU" sz="2400" dirty="0" err="1">
                <a:latin typeface="Arial" charset="0"/>
                <a:cs typeface="Arial" charset="0"/>
              </a:rPr>
              <a:t>реакції</a:t>
            </a:r>
            <a:r>
              <a:rPr lang="ru-RU" sz="2400" dirty="0">
                <a:latin typeface="Arial" charset="0"/>
                <a:cs typeface="Arial" charset="0"/>
              </a:rPr>
              <a:t> </a:t>
            </a:r>
            <a:r>
              <a:rPr lang="ru-RU" sz="2400" dirty="0" err="1">
                <a:latin typeface="Arial" charset="0"/>
                <a:cs typeface="Arial" charset="0"/>
              </a:rPr>
              <a:t>між</a:t>
            </a:r>
            <a:r>
              <a:rPr lang="ru-RU" sz="2400" dirty="0">
                <a:latin typeface="Arial" charset="0"/>
                <a:cs typeface="Arial" charset="0"/>
              </a:rPr>
              <a:t> молекулами;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400" dirty="0">
                <a:latin typeface="Arial" charset="0"/>
                <a:cs typeface="Arial" charset="0"/>
              </a:rPr>
              <a:t>* </a:t>
            </a:r>
            <a:r>
              <a:rPr lang="ru-RU" sz="2400" dirty="0" err="1">
                <a:latin typeface="Arial" charset="0"/>
                <a:cs typeface="Arial" charset="0"/>
              </a:rPr>
              <a:t>реакції</a:t>
            </a:r>
            <a:r>
              <a:rPr lang="ru-RU" sz="2400" dirty="0">
                <a:latin typeface="Arial" charset="0"/>
                <a:cs typeface="Arial" charset="0"/>
              </a:rPr>
              <a:t> за </a:t>
            </a:r>
            <a:r>
              <a:rPr lang="ru-RU" sz="2400" dirty="0" err="1">
                <a:latin typeface="Arial" charset="0"/>
                <a:cs typeface="Arial" charset="0"/>
              </a:rPr>
              <a:t>участю</a:t>
            </a:r>
            <a:r>
              <a:rPr lang="ru-RU" sz="2400" dirty="0">
                <a:latin typeface="Arial" charset="0"/>
                <a:cs typeface="Arial" charset="0"/>
              </a:rPr>
              <a:t> </a:t>
            </a:r>
            <a:r>
              <a:rPr lang="ru-RU" sz="2400" dirty="0" err="1">
                <a:latin typeface="Arial" charset="0"/>
                <a:cs typeface="Arial" charset="0"/>
              </a:rPr>
              <a:t>вільних</a:t>
            </a:r>
            <a:r>
              <a:rPr lang="ru-RU" sz="2400" dirty="0">
                <a:latin typeface="Arial" charset="0"/>
                <a:cs typeface="Arial" charset="0"/>
              </a:rPr>
              <a:t> </a:t>
            </a:r>
            <a:r>
              <a:rPr lang="ru-RU" sz="2400" dirty="0" err="1">
                <a:latin typeface="Arial" charset="0"/>
                <a:cs typeface="Arial" charset="0"/>
              </a:rPr>
              <a:t>радикалів</a:t>
            </a:r>
            <a:r>
              <a:rPr lang="ru-RU" sz="2400" dirty="0">
                <a:latin typeface="Arial" charset="0"/>
                <a:cs typeface="Arial" charset="0"/>
              </a:rPr>
              <a:t>; 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sz="2400" dirty="0">
                <a:latin typeface="Arial" charset="0"/>
                <a:cs typeface="Arial" charset="0"/>
              </a:rPr>
              <a:t>* </a:t>
            </a:r>
            <a:r>
              <a:rPr lang="ru-RU" sz="2400" dirty="0" err="1">
                <a:latin typeface="Arial" charset="0"/>
                <a:cs typeface="Arial" charset="0"/>
              </a:rPr>
              <a:t>реакції</a:t>
            </a:r>
            <a:r>
              <a:rPr lang="ru-RU" sz="2400" dirty="0">
                <a:latin typeface="Arial" charset="0"/>
                <a:cs typeface="Arial" charset="0"/>
              </a:rPr>
              <a:t> </a:t>
            </a:r>
            <a:r>
              <a:rPr lang="ru-RU" sz="2400" dirty="0" err="1">
                <a:latin typeface="Arial" charset="0"/>
                <a:cs typeface="Arial" charset="0"/>
              </a:rPr>
              <a:t>між</a:t>
            </a:r>
            <a:r>
              <a:rPr lang="ru-RU" sz="2400" dirty="0">
                <a:latin typeface="Arial" charset="0"/>
                <a:cs typeface="Arial" charset="0"/>
              </a:rPr>
              <a:t> </a:t>
            </a:r>
            <a:r>
              <a:rPr lang="ru-RU" sz="2400" dirty="0" err="1">
                <a:latin typeface="Arial" charset="0"/>
                <a:cs typeface="Arial" charset="0"/>
              </a:rPr>
              <a:t>іонами</a:t>
            </a:r>
            <a:r>
              <a:rPr lang="ru-RU" sz="2400" dirty="0">
                <a:latin typeface="Arial" charset="0"/>
                <a:cs typeface="Arial" charset="0"/>
              </a:rPr>
              <a:t>.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400" dirty="0">
                <a:latin typeface="Arial" charset="0"/>
                <a:cs typeface="Arial" charset="0"/>
              </a:rPr>
              <a:t>	</a:t>
            </a:r>
            <a:r>
              <a:rPr 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- тип </a:t>
            </a:r>
            <a:r>
              <a:rPr lang="ru-RU" sz="2400" b="1" dirty="0" err="1">
                <a:solidFill>
                  <a:srgbClr val="C00000"/>
                </a:solidFill>
                <a:latin typeface="Arial" charset="0"/>
                <a:cs typeface="Arial" charset="0"/>
              </a:rPr>
              <a:t>нековалентних</a:t>
            </a:r>
            <a:r>
              <a:rPr 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Arial" charset="0"/>
                <a:cs typeface="Arial" charset="0"/>
              </a:rPr>
              <a:t>взаємодій</a:t>
            </a:r>
            <a:r>
              <a:rPr 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 в </a:t>
            </a:r>
            <a:r>
              <a:rPr lang="ru-RU" sz="2400" b="1" dirty="0" err="1">
                <a:solidFill>
                  <a:srgbClr val="C00000"/>
                </a:solidFill>
                <a:latin typeface="Arial" charset="0"/>
                <a:cs typeface="Arial" charset="0"/>
              </a:rPr>
              <a:t>біохімічних</a:t>
            </a:r>
            <a:r>
              <a:rPr 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Arial" charset="0"/>
                <a:cs typeface="Arial" charset="0"/>
              </a:rPr>
              <a:t>перетвореннях</a:t>
            </a:r>
            <a:r>
              <a:rPr 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400" dirty="0">
                <a:latin typeface="Arial" charset="0"/>
                <a:cs typeface="Arial" charset="0"/>
              </a:rPr>
              <a:t>* </a:t>
            </a:r>
            <a:r>
              <a:rPr lang="ru-RU" sz="2400" dirty="0" err="1">
                <a:latin typeface="Arial" charset="0"/>
                <a:cs typeface="Arial" charset="0"/>
              </a:rPr>
              <a:t>утворення</a:t>
            </a:r>
            <a:r>
              <a:rPr lang="ru-RU" sz="2400" dirty="0">
                <a:latin typeface="Arial" charset="0"/>
                <a:cs typeface="Arial" charset="0"/>
              </a:rPr>
              <a:t>  </a:t>
            </a:r>
            <a:r>
              <a:rPr lang="ru-RU" sz="2400" dirty="0" err="1">
                <a:latin typeface="Arial" charset="0"/>
                <a:cs typeface="Arial" charset="0"/>
              </a:rPr>
              <a:t>водородних</a:t>
            </a:r>
            <a:r>
              <a:rPr lang="ru-RU" sz="2400" dirty="0">
                <a:latin typeface="Arial" charset="0"/>
                <a:cs typeface="Arial" charset="0"/>
              </a:rPr>
              <a:t> </a:t>
            </a:r>
            <a:r>
              <a:rPr lang="ru-RU" sz="2400" dirty="0" err="1">
                <a:latin typeface="Arial" charset="0"/>
                <a:cs typeface="Arial" charset="0"/>
              </a:rPr>
              <a:t>зв’язків</a:t>
            </a:r>
            <a:r>
              <a:rPr lang="ru-RU" sz="2400" dirty="0">
                <a:latin typeface="Arial" charset="0"/>
                <a:cs typeface="Arial" charset="0"/>
              </a:rPr>
              <a:t>;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sz="2400" dirty="0">
                <a:latin typeface="Arial" charset="0"/>
                <a:cs typeface="Arial" charset="0"/>
              </a:rPr>
              <a:t>* </a:t>
            </a:r>
            <a:r>
              <a:rPr lang="ru-RU" sz="2400" dirty="0" err="1">
                <a:latin typeface="Arial" charset="0"/>
                <a:cs typeface="Arial" charset="0"/>
              </a:rPr>
              <a:t>електростатична</a:t>
            </a:r>
            <a:r>
              <a:rPr lang="ru-RU" sz="2400" dirty="0">
                <a:latin typeface="Arial" charset="0"/>
                <a:cs typeface="Arial" charset="0"/>
              </a:rPr>
              <a:t> </a:t>
            </a:r>
            <a:r>
              <a:rPr lang="ru-RU" sz="2400" dirty="0" err="1">
                <a:latin typeface="Arial" charset="0"/>
                <a:cs typeface="Arial" charset="0"/>
              </a:rPr>
              <a:t>взаємодія</a:t>
            </a:r>
            <a:r>
              <a:rPr lang="ru-RU" sz="2400" dirty="0">
                <a:latin typeface="Arial" charset="0"/>
                <a:cs typeface="Arial" charset="0"/>
              </a:rPr>
              <a:t>;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sz="2400" dirty="0">
                <a:latin typeface="Arial" charset="0"/>
                <a:cs typeface="Arial" charset="0"/>
              </a:rPr>
              <a:t>* Ван-дер-</a:t>
            </a:r>
            <a:r>
              <a:rPr lang="ru-RU" sz="2400" dirty="0" err="1">
                <a:latin typeface="Arial" charset="0"/>
                <a:cs typeface="Arial" charset="0"/>
              </a:rPr>
              <a:t>ваальсова</a:t>
            </a:r>
            <a:r>
              <a:rPr lang="ru-RU" sz="2400" dirty="0">
                <a:latin typeface="Arial" charset="0"/>
                <a:cs typeface="Arial" charset="0"/>
              </a:rPr>
              <a:t>  </a:t>
            </a:r>
            <a:r>
              <a:rPr lang="ru-RU" sz="2400" dirty="0" err="1">
                <a:latin typeface="Arial" charset="0"/>
                <a:cs typeface="Arial" charset="0"/>
              </a:rPr>
              <a:t>взаємодія</a:t>
            </a:r>
            <a:r>
              <a:rPr lang="ru-RU" sz="1800" dirty="0">
                <a:latin typeface="Arial" charset="0"/>
                <a:cs typeface="Arial" charset="0"/>
              </a:rPr>
              <a:t>.</a:t>
            </a:r>
          </a:p>
          <a:p>
            <a:pPr marL="0" indent="0">
              <a:lnSpc>
                <a:spcPct val="80000"/>
              </a:lnSpc>
            </a:pP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390460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1_Водяные знаки">
  <a:themeElements>
    <a:clrScheme name="Водяные знак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Водяные зна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одяные знак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Водяные знаки">
  <a:themeElements>
    <a:clrScheme name="Водяные знак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Водяные зна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одяные знак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Водяные знаки">
  <a:themeElements>
    <a:clrScheme name="Водяные знак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Водяные зна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одяные знак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Водяные знаки">
  <a:themeElements>
    <a:clrScheme name="Водяные знак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Водяные зна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одяные знак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Водяные знаки">
  <a:themeElements>
    <a:clrScheme name="Водяные знак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Водяные зна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одяные знак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Водяные знаки">
  <a:themeElements>
    <a:clrScheme name="Водяные знак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Водяные зна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одяные знак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Водяные знаки">
  <a:themeElements>
    <a:clrScheme name="Водяные знак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Водяные зна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одяные знак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9_Водяные знаки">
  <a:themeElements>
    <a:clrScheme name="Водяные знак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Водяные зна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одяные знак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0_Водяные знаки">
  <a:themeElements>
    <a:clrScheme name="Водяные знак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Водяные зна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одяные знак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1191</TotalTime>
  <Words>904</Words>
  <Application>Microsoft Office PowerPoint</Application>
  <PresentationFormat>Экран (4:3)</PresentationFormat>
  <Paragraphs>156</Paragraphs>
  <Slides>14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10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34" baseType="lpstr">
      <vt:lpstr>MS UI Gothic</vt:lpstr>
      <vt:lpstr>Arial</vt:lpstr>
      <vt:lpstr>Bodoni MT</vt:lpstr>
      <vt:lpstr>Calibri</vt:lpstr>
      <vt:lpstr>Cambria Math</vt:lpstr>
      <vt:lpstr>Palatino Linotype</vt:lpstr>
      <vt:lpstr>Symbol</vt:lpstr>
      <vt:lpstr>Times New Roman</vt:lpstr>
      <vt:lpstr>Wingdings</vt:lpstr>
      <vt:lpstr>Тема Office</vt:lpstr>
      <vt:lpstr>Водяные знаки</vt:lpstr>
      <vt:lpstr>2_Водяные знаки</vt:lpstr>
      <vt:lpstr>3_Водяные знаки</vt:lpstr>
      <vt:lpstr>4_Водяные знаки</vt:lpstr>
      <vt:lpstr>6_Водяные знаки</vt:lpstr>
      <vt:lpstr>8_Водяные знаки</vt:lpstr>
      <vt:lpstr>9_Водяные знаки</vt:lpstr>
      <vt:lpstr>10_Водяные знаки</vt:lpstr>
      <vt:lpstr>11_Водяные знаки</vt:lpstr>
      <vt:lpstr>Формула</vt:lpstr>
      <vt:lpstr>Презентация PowerPoint</vt:lpstr>
      <vt:lpstr>Презентация PowerPoint</vt:lpstr>
      <vt:lpstr>  Вивчення кінетики хімічних реакцій має велике практичне значення: - керівництво обміном речовин в живих організмах; - регулювання процесів на основі знань про їх кінетику; - вивчення ефективності дії ліків, ферментів і доцільний підбір лікарських засобів; - визначення швидкості дії і виведення з організму ксенобіотиків різного походження; - контролювання і вибір оптимальних умов нейтралізації і захоронення шкідливих відходів людської діяльності.      Фармакокінетика pharmacon – ліки kinetikos – рух                                       Токсикокінетика</vt:lpstr>
      <vt:lpstr> ОСНОВНІ ПОНЯТТЯ ХІМІЧНОЇ КІНЕТИКИ </vt:lpstr>
      <vt:lpstr>Презентация PowerPoint</vt:lpstr>
      <vt:lpstr>Презентация PowerPoint</vt:lpstr>
      <vt:lpstr>ЗАЛЕЖНІСТЬ ШВИДКОСТІ РЕАКЦІЇ ВІД ТЕМПЕРАТУРИ</vt:lpstr>
      <vt:lpstr>ЕНЕРГІЯ АКТИВАЦІЇ</vt:lpstr>
      <vt:lpstr>ПРИРОДА РЕАГУЮЧИХ РЕЧОВИН </vt:lpstr>
      <vt:lpstr>МЕХАНІЗМИ СКЛАДНИХ ХІМІЧНИХ ПРОЦЕСІВ:  </vt:lpstr>
      <vt:lpstr>Презентация PowerPoint</vt:lpstr>
      <vt:lpstr>ТЕОРІЯ МИХАЕЛІСА-МЕНТЕНА (1913 Р.):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Харьковский национальный медицинский университет   Кафедра медицинской и биоорганической химии  Курс «Медицинская химия»  Лекция № 6 Кинетика и равновесие  биохимических процессов</dc:title>
  <dc:creator>Химия</dc:creator>
  <cp:lastModifiedBy>Пользователь Windows</cp:lastModifiedBy>
  <cp:revision>153</cp:revision>
  <cp:lastPrinted>2016-11-14T13:28:40Z</cp:lastPrinted>
  <dcterms:created xsi:type="dcterms:W3CDTF">2013-07-17T11:29:56Z</dcterms:created>
  <dcterms:modified xsi:type="dcterms:W3CDTF">2018-04-11T07:56:11Z</dcterms:modified>
</cp:coreProperties>
</file>