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sldIdLst>
    <p:sldId id="316" r:id="rId3"/>
    <p:sldId id="315" r:id="rId4"/>
    <p:sldId id="257" r:id="rId5"/>
    <p:sldId id="258" r:id="rId6"/>
    <p:sldId id="261" r:id="rId7"/>
    <p:sldId id="262" r:id="rId8"/>
    <p:sldId id="263" r:id="rId9"/>
    <p:sldId id="317" r:id="rId10"/>
    <p:sldId id="312" r:id="rId11"/>
    <p:sldId id="265" r:id="rId12"/>
    <p:sldId id="313" r:id="rId13"/>
    <p:sldId id="266" r:id="rId14"/>
    <p:sldId id="314" r:id="rId15"/>
    <p:sldId id="281" r:id="rId16"/>
    <p:sldId id="284" r:id="rId17"/>
  </p:sldIdLst>
  <p:sldSz cx="9144000" cy="6858000" type="screen4x3"/>
  <p:notesSz cx="67802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9900"/>
    <a:srgbClr val="CC0000"/>
    <a:srgbClr val="990099"/>
    <a:srgbClr val="990000"/>
    <a:srgbClr val="FF00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8" autoAdjust="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56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09D5-CA12-41C5-9D16-4981EEBAA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33A8B-159E-400E-8EC8-2EBD8969D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13B0A-AB3D-4776-B5C9-E81268634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9B67-314C-46D3-A836-3EEFB399F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48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3A0C-8AD8-4292-98F1-28C29F5AA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6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92DF-2148-40A3-98DE-EC8ADC58CB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8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1843-418E-4C02-9F1A-91975D32F2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73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4A24-5B9F-4333-800B-80D08B4554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91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8D2F-BCBE-4B97-AE19-D8433F7BB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21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FE01-E339-4C02-B03E-612C859C4A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3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1E58-D7C3-454C-8F3B-F69CE398C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5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2C538-D479-4B41-8AE4-723E6B8A4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0CF6-106E-4632-8BCB-F7AD51CC0F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8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5007-D3C5-4794-8E93-469C964CDD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43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EEE2-3BFC-429B-B858-4AC575C610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92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4475-3D72-4259-8B8A-FD11DCFDB2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04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FD12-69B1-4633-A319-7D96F9A0F6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5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6A3A9-B523-4E49-9203-A47E6EB8B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86B43-E502-4A2F-A194-24F45DDC4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D380-2801-49EE-AA07-29451959C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09887-3831-4D98-A034-0005A7C83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D1A45-DA6A-42B5-84D6-562821834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CBEB6-3B77-4254-A065-4F0EAE082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7E13-B869-4A16-B8E7-A62B7A9CE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238AE6-EEC1-4492-B5EF-98ABE80BF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 b="1" i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 b="1" i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95083A-048C-4778-99B3-BB6C82B39ED7}" type="slidenum">
              <a:rPr lang="ru-RU" b="1" i="1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ru-RU" b="1" i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7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51398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Харк</a:t>
            </a:r>
            <a:r>
              <a:rPr lang="uk-UA" sz="2800" i="0" dirty="0">
                <a:solidFill>
                  <a:srgbClr val="333399"/>
                </a:solidFill>
                <a:latin typeface="Arial" charset="0"/>
              </a:rPr>
              <a:t>і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вський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національний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медичний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університет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Кафедра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медичної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та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біоорганічної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хімії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</a:t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400" i="0" dirty="0" err="1" smtClean="0">
                <a:solidFill>
                  <a:srgbClr val="006600"/>
                </a:solidFill>
                <a:latin typeface="Arial" charset="0"/>
              </a:rPr>
              <a:t>Лекція</a:t>
            </a: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3200" i="0" dirty="0" err="1" smtClean="0">
                <a:solidFill>
                  <a:srgbClr val="000000"/>
                </a:solidFill>
                <a:latin typeface="Arial" charset="0"/>
              </a:rPr>
              <a:t>ХІМІЧНА</a:t>
            </a:r>
            <a:r>
              <a:rPr lang="ru-RU" sz="3200" i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i="0" dirty="0" err="1" smtClean="0">
                <a:solidFill>
                  <a:srgbClr val="000000"/>
                </a:solidFill>
                <a:latin typeface="Arial" charset="0"/>
              </a:rPr>
              <a:t>ТЕРМОДИНАМІКА</a:t>
            </a:r>
            <a:r>
              <a:rPr lang="ru-RU" sz="3200" i="0" dirty="0" smtClean="0">
                <a:solidFill>
                  <a:srgbClr val="000000"/>
                </a:solidFill>
                <a:latin typeface="Arial" charset="0"/>
              </a:rPr>
              <a:t> ТА </a:t>
            </a:r>
            <a:r>
              <a:rPr lang="ru-RU" sz="3200" i="0" dirty="0" err="1" smtClean="0">
                <a:solidFill>
                  <a:srgbClr val="000000"/>
                </a:solidFill>
                <a:latin typeface="Arial" charset="0"/>
              </a:rPr>
              <a:t>БІОЕНЕРГЕТИКА</a:t>
            </a:r>
            <a:endParaRPr lang="ru-RU" sz="3200" i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809561"/>
            <a:ext cx="1457325" cy="185737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" y="1556792"/>
            <a:ext cx="1914525" cy="19145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566124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uk-UA" b="1" dirty="0">
                <a:solidFill>
                  <a:srgbClr val="6600CC"/>
                </a:solidFill>
              </a:rPr>
              <a:t>Лектор: доцент кафедри медичної та біоорганічної </a:t>
            </a:r>
            <a:r>
              <a:rPr lang="uk-UA" b="1">
                <a:solidFill>
                  <a:srgbClr val="6600CC"/>
                </a:solidFill>
              </a:rPr>
              <a:t>хімії Макаров В.О.</a:t>
            </a:r>
            <a:endParaRPr lang="uk-UA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60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00113" y="1916113"/>
            <a:ext cx="7772400" cy="2879725"/>
          </a:xfrm>
        </p:spPr>
        <p:txBody>
          <a:bodyPr/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1258888" y="4427538"/>
            <a:ext cx="665956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971550" y="188913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ІІ </a:t>
            </a:r>
            <a:r>
              <a:rPr lang="ru-RU" sz="2800" b="1" dirty="0">
                <a:solidFill>
                  <a:srgbClr val="FF0000"/>
                </a:solidFill>
              </a:rPr>
              <a:t>ЗАКОН ТЕРМОДИНАМ</a:t>
            </a:r>
            <a:r>
              <a:rPr lang="uk-UA" sz="2800" b="1" dirty="0">
                <a:solidFill>
                  <a:srgbClr val="FF0000"/>
                </a:solidFill>
              </a:rPr>
              <a:t>І</a:t>
            </a:r>
            <a:r>
              <a:rPr lang="ru-RU" sz="2800" b="1" dirty="0">
                <a:solidFill>
                  <a:srgbClr val="FF0000"/>
                </a:solidFill>
              </a:rPr>
              <a:t>КИ</a:t>
            </a:r>
            <a:r>
              <a:rPr lang="ru-RU" sz="2400" dirty="0"/>
              <a:t> </a:t>
            </a:r>
          </a:p>
        </p:txBody>
      </p: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250825" y="712788"/>
            <a:ext cx="871378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/>
              <a:t>	</a:t>
            </a:r>
            <a:r>
              <a:rPr lang="ru-RU" sz="2000" b="1" i="1" dirty="0" err="1"/>
              <a:t>Самовільні</a:t>
            </a:r>
            <a:r>
              <a:rPr lang="ru-RU" sz="2000" b="1" i="1" dirty="0"/>
              <a:t> </a:t>
            </a:r>
            <a:r>
              <a:rPr lang="ru-RU" sz="2000" b="1" i="1" dirty="0" err="1"/>
              <a:t>процеси</a:t>
            </a:r>
            <a:r>
              <a:rPr lang="ru-RU" sz="2000" b="1" i="1" dirty="0"/>
              <a:t>, </a:t>
            </a:r>
            <a:r>
              <a:rPr lang="ru-RU" sz="2000" b="1" i="1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протікають</a:t>
            </a:r>
            <a:r>
              <a:rPr lang="ru-RU" sz="2000" dirty="0"/>
              <a:t> без </a:t>
            </a:r>
            <a:r>
              <a:rPr lang="ru-RU" sz="2000" dirty="0" err="1"/>
              <a:t>зовнішнього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,  </a:t>
            </a:r>
            <a:r>
              <a:rPr lang="ru-RU" sz="2000" dirty="0" err="1"/>
              <a:t>відбуваються</a:t>
            </a:r>
            <a:r>
              <a:rPr lang="ru-RU" sz="2000" dirty="0"/>
              <a:t> без </a:t>
            </a:r>
            <a:r>
              <a:rPr lang="ru-RU" sz="2000" dirty="0" err="1"/>
              <a:t>зміни</a:t>
            </a:r>
            <a:r>
              <a:rPr lang="ru-RU" sz="2000" dirty="0"/>
              <a:t> </a:t>
            </a:r>
            <a:r>
              <a:rPr lang="ru-RU" sz="2000" dirty="0" err="1"/>
              <a:t>енергетичного</a:t>
            </a:r>
            <a:r>
              <a:rPr lang="ru-RU" sz="2000" dirty="0"/>
              <a:t> стану, </a:t>
            </a:r>
            <a:r>
              <a:rPr lang="ru-RU" sz="2000" dirty="0" err="1"/>
              <a:t>здійснюються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в </a:t>
            </a:r>
            <a:r>
              <a:rPr lang="ru-RU" sz="2000" dirty="0" err="1"/>
              <a:t>напрямку</a:t>
            </a:r>
            <a:r>
              <a:rPr lang="ru-RU" sz="2000" dirty="0"/>
              <a:t>, при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FF0000"/>
                </a:solidFill>
              </a:rPr>
              <a:t>безлад</a:t>
            </a:r>
            <a:r>
              <a:rPr lang="ru-RU" sz="2000" dirty="0"/>
              <a:t> у </a:t>
            </a:r>
            <a:r>
              <a:rPr lang="ru-RU" sz="2000" dirty="0" err="1"/>
              <a:t>системі</a:t>
            </a:r>
            <a:r>
              <a:rPr lang="ru-RU" sz="2000" dirty="0"/>
              <a:t> </a:t>
            </a:r>
            <a:r>
              <a:rPr lang="ru-RU" sz="2000" dirty="0" err="1"/>
              <a:t>зростає</a:t>
            </a:r>
            <a:r>
              <a:rPr lang="ru-RU" sz="2000" dirty="0"/>
              <a:t> і вона переходить в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ймовірний</a:t>
            </a:r>
            <a:r>
              <a:rPr lang="ru-RU" sz="2000" dirty="0"/>
              <a:t> стан.</a:t>
            </a:r>
          </a:p>
          <a:p>
            <a:endParaRPr lang="ru-RU" sz="2000" dirty="0"/>
          </a:p>
          <a:p>
            <a:r>
              <a:rPr lang="ru-RU" sz="2000" dirty="0" err="1"/>
              <a:t>Прагнення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перейти в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ймовірний</a:t>
            </a:r>
            <a:r>
              <a:rPr lang="ru-RU" sz="2000" dirty="0" smtClean="0"/>
              <a:t>  </a:t>
            </a:r>
            <a:r>
              <a:rPr lang="ru-RU" sz="2000" dirty="0" err="1" smtClean="0"/>
              <a:t>безладний</a:t>
            </a:r>
            <a:r>
              <a:rPr lang="ru-RU" sz="2000" dirty="0" smtClean="0"/>
              <a:t> </a:t>
            </a:r>
            <a:r>
              <a:rPr lang="ru-RU" sz="2000" dirty="0"/>
              <a:t>стан:</a:t>
            </a:r>
            <a:endParaRPr lang="ru-RU" sz="2000" i="1" dirty="0"/>
          </a:p>
          <a:p>
            <a:endParaRPr lang="en-US" sz="2000" i="1" dirty="0"/>
          </a:p>
          <a:p>
            <a:endParaRPr lang="ru-RU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pPr lvl="0"/>
            <a:r>
              <a:rPr lang="ru-RU" sz="2000" i="1" dirty="0" err="1">
                <a:solidFill>
                  <a:srgbClr val="FF0000"/>
                </a:solidFill>
              </a:rPr>
              <a:t>Перехід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зі</a:t>
            </a:r>
            <a:r>
              <a:rPr lang="ru-RU" sz="2000" i="1" dirty="0">
                <a:solidFill>
                  <a:srgbClr val="FF0000"/>
                </a:solidFill>
              </a:rPr>
              <a:t> стану 2 в 1 </a:t>
            </a:r>
            <a:r>
              <a:rPr lang="ru-RU" sz="2000" i="1" dirty="0" err="1">
                <a:solidFill>
                  <a:srgbClr val="FF0000"/>
                </a:solidFill>
              </a:rPr>
              <a:t>самовільно</a:t>
            </a:r>
            <a:r>
              <a:rPr lang="ru-RU" sz="2000" i="1" dirty="0">
                <a:solidFill>
                  <a:srgbClr val="FF0000"/>
                </a:solidFill>
              </a:rPr>
              <a:t>  не </a:t>
            </a:r>
            <a:r>
              <a:rPr lang="ru-RU" sz="2000" i="1" dirty="0" err="1">
                <a:solidFill>
                  <a:srgbClr val="FF0000"/>
                </a:solidFill>
              </a:rPr>
              <a:t>можливий</a:t>
            </a:r>
            <a:r>
              <a:rPr lang="ru-RU" sz="2000" i="1" dirty="0">
                <a:solidFill>
                  <a:srgbClr val="FF0000"/>
                </a:solidFill>
              </a:rPr>
              <a:t>!</a:t>
            </a:r>
          </a:p>
          <a:p>
            <a:endParaRPr lang="ru-RU" sz="2000" i="1" dirty="0"/>
          </a:p>
          <a:p>
            <a:r>
              <a:rPr lang="ru-RU" sz="2000" i="1" dirty="0" err="1"/>
              <a:t>Мірою</a:t>
            </a:r>
            <a:r>
              <a:rPr lang="ru-RU" sz="2000" i="1" dirty="0"/>
              <a:t> </a:t>
            </a:r>
            <a:r>
              <a:rPr lang="ru-RU" sz="2000" i="1" dirty="0" err="1"/>
              <a:t>невпорядкованості</a:t>
            </a:r>
            <a:r>
              <a:rPr lang="ru-RU" sz="2000" i="1" dirty="0"/>
              <a:t> </a:t>
            </a:r>
            <a:r>
              <a:rPr lang="ru-RU" sz="2000" i="1" dirty="0" err="1"/>
              <a:t>системи</a:t>
            </a:r>
            <a:r>
              <a:rPr lang="ru-RU" sz="2000" i="1" dirty="0"/>
              <a:t> </a:t>
            </a:r>
            <a:r>
              <a:rPr lang="ru-RU" sz="2000" i="1" dirty="0" err="1"/>
              <a:t>або</a:t>
            </a:r>
            <a:r>
              <a:rPr lang="ru-RU" sz="2000" i="1" dirty="0"/>
              <a:t> </a:t>
            </a:r>
            <a:r>
              <a:rPr lang="ru-RU" sz="2000" i="1" dirty="0" err="1"/>
              <a:t>ймовірності</a:t>
            </a:r>
            <a:r>
              <a:rPr lang="ru-RU" sz="2000" i="1" dirty="0"/>
              <a:t> є </a:t>
            </a:r>
            <a:r>
              <a:rPr lang="ru-RU" sz="2000" b="1" i="1" dirty="0" err="1">
                <a:solidFill>
                  <a:srgbClr val="FF0000"/>
                </a:solidFill>
              </a:rPr>
              <a:t>ентропія</a:t>
            </a:r>
            <a:r>
              <a:rPr lang="ru-RU" sz="2000" b="1" i="1" dirty="0">
                <a:solidFill>
                  <a:srgbClr val="FF0000"/>
                </a:solidFill>
              </a:rPr>
              <a:t> (S):</a:t>
            </a:r>
          </a:p>
          <a:p>
            <a:endParaRPr lang="ru-RU" sz="2000" b="1" i="1" dirty="0">
              <a:solidFill>
                <a:srgbClr val="990099"/>
              </a:solidFill>
            </a:endParaRPr>
          </a:p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S = R/N </a:t>
            </a:r>
            <a:r>
              <a:rPr lang="en-US" sz="2000" b="1" i="1" dirty="0" err="1">
                <a:solidFill>
                  <a:srgbClr val="FF0000"/>
                </a:solidFill>
              </a:rPr>
              <a:t>lnW</a:t>
            </a:r>
            <a:r>
              <a:rPr lang="en-US" sz="2000" b="1" i="1" dirty="0">
                <a:solidFill>
                  <a:srgbClr val="FF0000"/>
                </a:solidFill>
              </a:rPr>
              <a:t>,  </a:t>
            </a:r>
            <a:r>
              <a:rPr lang="ru-RU" sz="2000" b="1" i="1" dirty="0">
                <a:solidFill>
                  <a:srgbClr val="FF0000"/>
                </a:solidFill>
              </a:rPr>
              <a:t>кДж</a:t>
            </a:r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ru-RU" sz="2000" b="1" i="1" dirty="0">
                <a:solidFill>
                  <a:srgbClr val="FF0000"/>
                </a:solidFill>
              </a:rPr>
              <a:t>моль</a:t>
            </a:r>
            <a:r>
              <a:rPr lang="en-US" sz="2000" b="1" i="1" dirty="0">
                <a:solidFill>
                  <a:srgbClr val="FF0000"/>
                </a:solidFill>
              </a:rPr>
              <a:t>∙</a:t>
            </a:r>
            <a:r>
              <a:rPr lang="ru-RU" sz="2000" b="1" i="1" dirty="0">
                <a:solidFill>
                  <a:srgbClr val="FF0000"/>
                </a:solidFill>
              </a:rPr>
              <a:t>К.  </a:t>
            </a:r>
            <a:endParaRPr lang="ru-RU" sz="2000" i="1" dirty="0">
              <a:solidFill>
                <a:srgbClr val="FF0000"/>
              </a:solidFill>
            </a:endParaRPr>
          </a:p>
          <a:p>
            <a:r>
              <a:rPr lang="ru-RU" sz="2000" i="1" dirty="0"/>
              <a:t>де R – </a:t>
            </a:r>
            <a:r>
              <a:rPr lang="ru-RU" sz="2000" i="1" dirty="0" err="1"/>
              <a:t>універсальна</a:t>
            </a:r>
            <a:r>
              <a:rPr lang="ru-RU" sz="2000" i="1" dirty="0"/>
              <a:t> </a:t>
            </a:r>
            <a:r>
              <a:rPr lang="ru-RU" sz="2000" i="1" dirty="0" err="1"/>
              <a:t>газова</a:t>
            </a:r>
            <a:r>
              <a:rPr lang="ru-RU" sz="2000" i="1" dirty="0"/>
              <a:t> стала,   </a:t>
            </a:r>
          </a:p>
          <a:p>
            <a:r>
              <a:rPr lang="ru-RU" sz="2000" i="1" dirty="0"/>
              <a:t>N  - число Авогадро</a:t>
            </a:r>
          </a:p>
          <a:p>
            <a:r>
              <a:rPr lang="en-US" sz="2000" i="1" dirty="0"/>
              <a:t>W</a:t>
            </a:r>
            <a:r>
              <a:rPr lang="ru-RU" sz="2000" i="1" dirty="0"/>
              <a:t> – </a:t>
            </a:r>
            <a:r>
              <a:rPr lang="ru-RU" sz="2000" i="1" dirty="0" err="1"/>
              <a:t>ймовірність</a:t>
            </a:r>
            <a:r>
              <a:rPr lang="ru-RU" sz="2000" i="1" dirty="0"/>
              <a:t> стану </a:t>
            </a:r>
            <a:r>
              <a:rPr lang="ru-RU" sz="2000" i="1" dirty="0" err="1"/>
              <a:t>системи</a:t>
            </a:r>
            <a:r>
              <a:rPr lang="ru-RU" sz="2000" i="1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63713" y="2890838"/>
            <a:ext cx="19653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3413" y="3074988"/>
            <a:ext cx="914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Ar   He</a:t>
            </a:r>
            <a:endParaRPr lang="ru-RU" sz="160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0613" y="3083606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5" name="TextBox 10"/>
          <p:cNvSpPr txBox="1">
            <a:spLocks noChangeArrowheads="1"/>
          </p:cNvSpPr>
          <p:nvPr/>
        </p:nvSpPr>
        <p:spPr bwMode="auto">
          <a:xfrm>
            <a:off x="635455" y="2705656"/>
            <a:ext cx="852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стан 1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571625" y="3462338"/>
            <a:ext cx="29876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607719" y="3223591"/>
            <a:ext cx="914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Не, </a:t>
            </a:r>
            <a:r>
              <a:rPr lang="en-US" dirty="0" err="1">
                <a:solidFill>
                  <a:schemeClr val="tx1"/>
                </a:solidFill>
              </a:rPr>
              <a:t>Ar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928" name="TextBox 15"/>
          <p:cNvSpPr txBox="1">
            <a:spLocks noChangeArrowheads="1"/>
          </p:cNvSpPr>
          <p:nvPr/>
        </p:nvSpPr>
        <p:spPr bwMode="auto">
          <a:xfrm>
            <a:off x="4638681" y="2807256"/>
            <a:ext cx="852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стан 2</a:t>
            </a:r>
          </a:p>
        </p:txBody>
      </p:sp>
      <p:sp>
        <p:nvSpPr>
          <p:cNvPr id="38929" name="TextBox 16"/>
          <p:cNvSpPr txBox="1">
            <a:spLocks noChangeArrowheads="1"/>
          </p:cNvSpPr>
          <p:nvPr/>
        </p:nvSpPr>
        <p:spPr bwMode="auto">
          <a:xfrm>
            <a:off x="1651000" y="2835799"/>
            <a:ext cx="2781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/>
              <a:t>взаємна</a:t>
            </a:r>
            <a:r>
              <a:rPr lang="ru-RU" dirty="0"/>
              <a:t> </a:t>
            </a:r>
            <a:r>
              <a:rPr lang="ru-RU" dirty="0" err="1"/>
              <a:t>дифузія</a:t>
            </a:r>
            <a:endParaRPr lang="ru-RU" dirty="0"/>
          </a:p>
          <a:p>
            <a:pPr algn="ctr"/>
            <a:r>
              <a:rPr lang="ru-RU" dirty="0" err="1"/>
              <a:t>самовільний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змішування</a:t>
            </a:r>
            <a:r>
              <a:rPr lang="ru-RU" dirty="0"/>
              <a:t> </a:t>
            </a:r>
            <a:r>
              <a:rPr lang="ru-RU" dirty="0" err="1"/>
              <a:t>газів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Процеси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відбуваються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зменшенням</a:t>
            </a:r>
            <a:r>
              <a:rPr lang="ru-RU" sz="2400" dirty="0"/>
              <a:t> порядку в </a:t>
            </a:r>
            <a:r>
              <a:rPr lang="ru-RU" sz="2400" dirty="0" err="1"/>
              <a:t>розташуванні</a:t>
            </a:r>
            <a:r>
              <a:rPr lang="ru-RU" sz="2400" dirty="0"/>
              <a:t> </a:t>
            </a:r>
            <a:r>
              <a:rPr lang="ru-RU" sz="2400" dirty="0" err="1"/>
              <a:t>частинок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, </a:t>
            </a:r>
            <a:r>
              <a:rPr lang="ru-RU" sz="2400" dirty="0" err="1"/>
              <a:t>супроводжуються</a:t>
            </a:r>
            <a:r>
              <a:rPr lang="ru-RU" sz="2400" dirty="0"/>
              <a:t> </a:t>
            </a:r>
            <a:r>
              <a:rPr lang="ru-RU" sz="2400" dirty="0" err="1"/>
              <a:t>збільшенням</a:t>
            </a:r>
            <a:r>
              <a:rPr lang="ru-RU" sz="2400" dirty="0"/>
              <a:t> </a:t>
            </a:r>
            <a:r>
              <a:rPr lang="ru-RU" sz="2400" dirty="0" err="1"/>
              <a:t>ентропії</a:t>
            </a:r>
            <a:r>
              <a:rPr lang="ru-RU" sz="2400" dirty="0"/>
              <a:t> (ΔS&gt; 0).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фазові</a:t>
            </a:r>
            <a:r>
              <a:rPr lang="ru-RU" sz="2400" dirty="0"/>
              <a:t> переходи: </a:t>
            </a:r>
            <a:r>
              <a:rPr lang="ru-RU" sz="2400" dirty="0" err="1"/>
              <a:t>плавлення</a:t>
            </a:r>
            <a:r>
              <a:rPr lang="ru-RU" sz="2400" dirty="0"/>
              <a:t>, </a:t>
            </a:r>
            <a:r>
              <a:rPr lang="ru-RU" sz="2400" dirty="0" err="1"/>
              <a:t>випаровування</a:t>
            </a:r>
            <a:r>
              <a:rPr lang="ru-RU" sz="2400" dirty="0"/>
              <a:t>, </a:t>
            </a:r>
            <a:r>
              <a:rPr lang="ru-RU" sz="2400" dirty="0" err="1"/>
              <a:t>розчинення</a:t>
            </a:r>
            <a:r>
              <a:rPr lang="ru-RU" sz="2400" dirty="0"/>
              <a:t>, </a:t>
            </a:r>
            <a:r>
              <a:rPr lang="ru-RU" sz="2400" dirty="0" err="1"/>
              <a:t>кристалізація</a:t>
            </a:r>
            <a:r>
              <a:rPr lang="ru-RU" sz="2400" dirty="0"/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Плавлення</a:t>
            </a:r>
            <a:r>
              <a:rPr lang="ru-RU" sz="2400" dirty="0"/>
              <a:t> </a:t>
            </a:r>
            <a:r>
              <a:rPr lang="ru-RU" sz="2400" dirty="0" err="1"/>
              <a:t>льоду</a:t>
            </a:r>
            <a:r>
              <a:rPr lang="ru-RU" sz="2400" dirty="0"/>
              <a:t> : Н</a:t>
            </a:r>
            <a:r>
              <a:rPr lang="ru-RU" sz="2400" baseline="-25000" dirty="0"/>
              <a:t>2</a:t>
            </a:r>
            <a:r>
              <a:rPr lang="ru-RU" sz="2400" dirty="0"/>
              <a:t>О</a:t>
            </a:r>
            <a:r>
              <a:rPr lang="ru-RU" sz="2400" baseline="-25000" dirty="0"/>
              <a:t>(</a:t>
            </a:r>
            <a:r>
              <a:rPr lang="ru-RU" sz="2400" baseline="-25000" dirty="0" err="1"/>
              <a:t>лід</a:t>
            </a:r>
            <a:r>
              <a:rPr lang="ru-RU" sz="2400" baseline="-25000" dirty="0"/>
              <a:t>)</a:t>
            </a:r>
            <a:r>
              <a:rPr lang="ru-RU" sz="2400" dirty="0"/>
              <a:t>→ Н</a:t>
            </a:r>
            <a:r>
              <a:rPr lang="ru-RU" sz="2400" baseline="-25000" dirty="0"/>
              <a:t>2</a:t>
            </a:r>
            <a:r>
              <a:rPr lang="ru-RU" sz="2400" dirty="0"/>
              <a:t>О</a:t>
            </a:r>
            <a:r>
              <a:rPr lang="ru-RU" sz="2400" baseline="-25000" dirty="0"/>
              <a:t>(</a:t>
            </a:r>
            <a:r>
              <a:rPr lang="ru-RU" sz="2400" baseline="-25000" dirty="0" err="1"/>
              <a:t>рід</a:t>
            </a:r>
            <a:r>
              <a:rPr lang="ru-RU" sz="2400" baseline="-25000" dirty="0"/>
              <a:t>.)</a:t>
            </a:r>
            <a:r>
              <a:rPr lang="ru-RU" sz="2400" dirty="0"/>
              <a:t>; </a:t>
            </a:r>
            <a:r>
              <a:rPr lang="el-GR" sz="2400" dirty="0"/>
              <a:t>Δ</a:t>
            </a:r>
            <a:r>
              <a:rPr lang="ru-RU" sz="2400" dirty="0"/>
              <a:t>Н= 6,0 кДж/моль, </a:t>
            </a:r>
            <a:r>
              <a:rPr lang="el-GR" sz="2400" dirty="0"/>
              <a:t>Δ</a:t>
            </a:r>
            <a:r>
              <a:rPr lang="en-US" sz="2400" dirty="0"/>
              <a:t>S&gt;0</a:t>
            </a: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endParaRPr lang="en-US" sz="2400" dirty="0"/>
          </a:p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Випаровування</a:t>
            </a:r>
            <a:r>
              <a:rPr lang="ru-RU" sz="2400" dirty="0"/>
              <a:t> води: Н</a:t>
            </a:r>
            <a:r>
              <a:rPr lang="ru-RU" sz="2400" baseline="-25000" dirty="0"/>
              <a:t>2</a:t>
            </a:r>
            <a:r>
              <a:rPr lang="ru-RU" sz="2400" dirty="0"/>
              <a:t>О</a:t>
            </a:r>
            <a:r>
              <a:rPr lang="ru-RU" sz="2400" baseline="-25000" dirty="0"/>
              <a:t>(</a:t>
            </a:r>
            <a:r>
              <a:rPr lang="ru-RU" sz="2400" baseline="-25000" dirty="0" err="1"/>
              <a:t>рід</a:t>
            </a:r>
            <a:r>
              <a:rPr lang="ru-RU" sz="2400" baseline="-25000" dirty="0"/>
              <a:t>.)</a:t>
            </a:r>
            <a:r>
              <a:rPr lang="ru-RU" sz="2400" dirty="0"/>
              <a:t>→ Н</a:t>
            </a:r>
            <a:r>
              <a:rPr lang="ru-RU" sz="2400" baseline="-25000" dirty="0"/>
              <a:t>2</a:t>
            </a:r>
            <a:r>
              <a:rPr lang="ru-RU" sz="2400" dirty="0"/>
              <a:t>О</a:t>
            </a:r>
            <a:r>
              <a:rPr lang="ru-RU" sz="2400" baseline="-25000" dirty="0"/>
              <a:t>(г)</a:t>
            </a:r>
            <a:r>
              <a:rPr lang="ru-RU" sz="2400" dirty="0"/>
              <a:t>; </a:t>
            </a:r>
            <a:r>
              <a:rPr lang="el-GR" sz="2400" dirty="0"/>
              <a:t>Δ</a:t>
            </a:r>
            <a:r>
              <a:rPr lang="ru-RU" sz="2400" dirty="0"/>
              <a:t>Н= 44 кДж/моль, </a:t>
            </a:r>
            <a:r>
              <a:rPr lang="el-GR" sz="2400" dirty="0"/>
              <a:t>Δ</a:t>
            </a:r>
            <a:r>
              <a:rPr lang="en-US" sz="2400" dirty="0"/>
              <a:t>S&gt;0</a:t>
            </a: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Розчинення</a:t>
            </a:r>
            <a:r>
              <a:rPr lang="ru-RU" sz="2400" dirty="0"/>
              <a:t> </a:t>
            </a:r>
            <a:r>
              <a:rPr lang="en-US" sz="2400" dirty="0" err="1"/>
              <a:t>KCl</a:t>
            </a:r>
            <a:r>
              <a:rPr lang="ru-RU" sz="2400" dirty="0"/>
              <a:t>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dirty="0"/>
              <a:t>      </a:t>
            </a:r>
            <a:r>
              <a:rPr lang="en-US" sz="2400" dirty="0" err="1"/>
              <a:t>KCl</a:t>
            </a:r>
            <a:r>
              <a:rPr lang="ru-RU" sz="2400" baseline="-25000" dirty="0"/>
              <a:t>(к) </a:t>
            </a:r>
            <a:r>
              <a:rPr lang="ru-RU" sz="2400" dirty="0"/>
              <a:t>+ Н</a:t>
            </a:r>
            <a:r>
              <a:rPr lang="ru-RU" sz="2400" baseline="-25000" dirty="0"/>
              <a:t>2</a:t>
            </a:r>
            <a:r>
              <a:rPr lang="ru-RU" sz="2400" dirty="0"/>
              <a:t>О →</a:t>
            </a:r>
            <a:r>
              <a:rPr lang="ru-RU" sz="2400" dirty="0" err="1"/>
              <a:t>К</a:t>
            </a:r>
            <a:r>
              <a:rPr lang="ru-RU" sz="2800" baseline="30000" dirty="0" err="1"/>
              <a:t>+</a:t>
            </a:r>
            <a:r>
              <a:rPr lang="ru-RU" sz="2400" baseline="-25000" dirty="0" err="1"/>
              <a:t>водн</a:t>
            </a:r>
            <a:r>
              <a:rPr lang="ru-RU" sz="2400" baseline="-25000" dirty="0"/>
              <a:t> </a:t>
            </a:r>
            <a:r>
              <a:rPr lang="ru-RU" sz="2400" dirty="0"/>
              <a:t>+ </a:t>
            </a:r>
            <a:r>
              <a:rPr lang="en-US" sz="2400" dirty="0" err="1"/>
              <a:t>Cl</a:t>
            </a:r>
            <a:r>
              <a:rPr lang="ru-RU" sz="2800" baseline="30000" dirty="0"/>
              <a:t>-</a:t>
            </a:r>
            <a:r>
              <a:rPr lang="ru-RU" sz="2400" baseline="-25000" dirty="0" err="1"/>
              <a:t>водн</a:t>
            </a:r>
            <a:r>
              <a:rPr lang="ru-RU" sz="2400" baseline="-25000" dirty="0"/>
              <a:t> </a:t>
            </a:r>
            <a:r>
              <a:rPr lang="ru-RU" sz="2400" dirty="0"/>
              <a:t>;</a:t>
            </a:r>
            <a:r>
              <a:rPr lang="el-GR" sz="2000" dirty="0"/>
              <a:t> </a:t>
            </a:r>
            <a:r>
              <a:rPr lang="ru-RU" sz="2000" dirty="0"/>
              <a:t>     </a:t>
            </a:r>
            <a:r>
              <a:rPr lang="el-GR" sz="2400" dirty="0"/>
              <a:t>Δ</a:t>
            </a:r>
            <a:r>
              <a:rPr lang="ru-RU" sz="2400" dirty="0"/>
              <a:t>Н= 19 кДж/моль, </a:t>
            </a:r>
            <a:r>
              <a:rPr lang="el-GR" sz="2400" dirty="0"/>
              <a:t>Δ</a:t>
            </a:r>
            <a:r>
              <a:rPr lang="en-US" sz="2400" dirty="0"/>
              <a:t>S&gt;0</a:t>
            </a: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r>
              <a:rPr lang="ru-RU" sz="2400" dirty="0" err="1"/>
              <a:t>Термічна</a:t>
            </a:r>
            <a:r>
              <a:rPr lang="ru-RU" sz="2400" dirty="0"/>
              <a:t> </a:t>
            </a:r>
            <a:r>
              <a:rPr lang="ru-RU" sz="2400" dirty="0" err="1"/>
              <a:t>дисоціація</a:t>
            </a:r>
            <a:r>
              <a:rPr lang="ru-RU" sz="2400" dirty="0"/>
              <a:t> (</a:t>
            </a:r>
            <a:r>
              <a:rPr lang="en-US" sz="2400" dirty="0"/>
              <a:t>NH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ru-RU" sz="2400" dirty="0"/>
              <a:t>: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dirty="0"/>
              <a:t>(</a:t>
            </a:r>
            <a:r>
              <a:rPr lang="en-US" sz="2400" dirty="0"/>
              <a:t>NH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ru-RU" sz="2400" baseline="-25000" dirty="0"/>
              <a:t> </a:t>
            </a:r>
            <a:r>
              <a:rPr lang="en-US" sz="2400" dirty="0"/>
              <a:t>→</a:t>
            </a:r>
            <a:r>
              <a:rPr lang="ru-RU" sz="2400" dirty="0"/>
              <a:t>2</a:t>
            </a:r>
            <a:r>
              <a:rPr lang="en-US" sz="2400" dirty="0"/>
              <a:t>NH</a:t>
            </a:r>
            <a:r>
              <a:rPr lang="en-US" sz="2400" baseline="-25000" dirty="0"/>
              <a:t>3(</a:t>
            </a:r>
            <a:r>
              <a:rPr lang="ru-RU" sz="2400" baseline="-25000" dirty="0"/>
              <a:t>г</a:t>
            </a:r>
            <a:r>
              <a:rPr lang="en-US" sz="2400" baseline="-25000" dirty="0"/>
              <a:t>) </a:t>
            </a:r>
            <a:r>
              <a:rPr lang="en-US" sz="2400" dirty="0"/>
              <a:t>+ CO</a:t>
            </a:r>
            <a:r>
              <a:rPr lang="en-US" sz="2400" baseline="-25000" dirty="0"/>
              <a:t>2(</a:t>
            </a:r>
            <a:r>
              <a:rPr lang="ru-RU" sz="2400" baseline="-25000" dirty="0"/>
              <a:t>г</a:t>
            </a:r>
            <a:r>
              <a:rPr lang="en-US" sz="2400" baseline="-25000" dirty="0"/>
              <a:t>)</a:t>
            </a:r>
            <a:r>
              <a:rPr lang="en-US" sz="2400" dirty="0"/>
              <a:t>+</a:t>
            </a:r>
            <a:r>
              <a:rPr lang="ru-RU" sz="2400" dirty="0"/>
              <a:t>Н</a:t>
            </a:r>
            <a:r>
              <a:rPr lang="ru-RU" sz="2400" baseline="-25000" dirty="0"/>
              <a:t>2</a:t>
            </a:r>
            <a:r>
              <a:rPr lang="ru-RU" sz="2400" dirty="0"/>
              <a:t>О;   </a:t>
            </a:r>
            <a:r>
              <a:rPr lang="el-GR" sz="2400" dirty="0"/>
              <a:t>Δ</a:t>
            </a:r>
            <a:r>
              <a:rPr lang="ru-RU" sz="2400" dirty="0"/>
              <a:t>Н= 68 кДж/моль, </a:t>
            </a:r>
            <a:r>
              <a:rPr lang="el-GR" sz="2400" dirty="0"/>
              <a:t>Δ</a:t>
            </a:r>
            <a:r>
              <a:rPr lang="en-US" sz="2400" dirty="0"/>
              <a:t>S&gt;0</a:t>
            </a: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r>
              <a:rPr lang="ru-RU" dirty="0"/>
              <a:t>=&gt;</a:t>
            </a:r>
            <a:r>
              <a:rPr lang="ru-RU" sz="2400" b="1" dirty="0">
                <a:solidFill>
                  <a:srgbClr val="C00000"/>
                </a:solidFill>
              </a:rPr>
              <a:t> ЕНТРОПІЯ</a:t>
            </a:r>
            <a:r>
              <a:rPr lang="ru-RU" sz="2400" dirty="0"/>
              <a:t> </a:t>
            </a:r>
            <a:r>
              <a:rPr lang="ru-RU" sz="2400" spc="-150" dirty="0"/>
              <a:t>–   </a:t>
            </a:r>
            <a:r>
              <a:rPr lang="ru-RU" sz="2400" spc="-150" dirty="0" err="1"/>
              <a:t>кількісна</a:t>
            </a:r>
            <a:r>
              <a:rPr lang="ru-RU" sz="2400" spc="-150" dirty="0"/>
              <a:t> </a:t>
            </a:r>
            <a:r>
              <a:rPr lang="ru-RU" sz="2400" spc="-150" dirty="0" err="1"/>
              <a:t>міра</a:t>
            </a:r>
            <a:r>
              <a:rPr lang="ru-RU" sz="2400" spc="-150" dirty="0"/>
              <a:t> </a:t>
            </a:r>
            <a:r>
              <a:rPr lang="ru-RU" sz="2400" spc="-150" dirty="0" err="1"/>
              <a:t>безладу</a:t>
            </a:r>
            <a:r>
              <a:rPr lang="ru-RU" sz="2400" spc="-150" dirty="0"/>
              <a:t> в </a:t>
            </a:r>
            <a:r>
              <a:rPr lang="ru-RU" sz="2400" spc="-150" dirty="0" err="1"/>
              <a:t>системі</a:t>
            </a:r>
            <a:endParaRPr lang="ru-RU" spc="-150" dirty="0"/>
          </a:p>
          <a:p>
            <a:pPr marL="0" indent="0" eaLnBrk="1" hangingPunct="1">
              <a:buFontTx/>
              <a:buNone/>
              <a:defRPr/>
            </a:pPr>
            <a:endParaRPr lang="ru-RU" sz="2400" dirty="0"/>
          </a:p>
          <a:p>
            <a:pPr marL="0" indent="0" eaLnBrk="1" hangingPunct="1">
              <a:buFontTx/>
              <a:buNone/>
              <a:defRPr/>
            </a:pPr>
            <a:endParaRPr lang="en-US" sz="2000" dirty="0"/>
          </a:p>
          <a:p>
            <a:pPr marL="0" indent="0" eaLnBrk="1" hangingPunct="1">
              <a:buFontTx/>
              <a:buNone/>
              <a:defRPr/>
            </a:pPr>
            <a:endParaRPr lang="ru-RU" sz="24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463800"/>
            <a:ext cx="14795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3825" y="2463800"/>
            <a:ext cx="13843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1916113"/>
            <a:ext cx="7772400" cy="2879725"/>
          </a:xfrm>
        </p:spPr>
        <p:txBody>
          <a:bodyPr/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258888" y="4427538"/>
            <a:ext cx="665956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863600" y="46038"/>
            <a:ext cx="7632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ІІ закон </a:t>
            </a:r>
            <a:r>
              <a:rPr lang="ru-RU" sz="2800" b="1" dirty="0" err="1">
                <a:solidFill>
                  <a:srgbClr val="C00000"/>
                </a:solidFill>
              </a:rPr>
              <a:t>термодинаміки</a:t>
            </a:r>
            <a:r>
              <a:rPr lang="ru-RU" sz="2800" b="1" dirty="0">
                <a:solidFill>
                  <a:srgbClr val="C00000"/>
                </a:solidFill>
              </a:rPr>
              <a:t> :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0" y="573088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 err="1"/>
              <a:t>Клаузіус</a:t>
            </a:r>
            <a:r>
              <a:rPr lang="ru-RU" sz="2000" i="1" dirty="0"/>
              <a:t>: теплота не </a:t>
            </a:r>
            <a:r>
              <a:rPr lang="ru-RU" sz="2000" i="1" dirty="0" err="1"/>
              <a:t>може</a:t>
            </a:r>
            <a:r>
              <a:rPr lang="ru-RU" sz="2000" i="1" dirty="0"/>
              <a:t> сама </a:t>
            </a:r>
            <a:r>
              <a:rPr lang="ru-RU" sz="2000" i="1" dirty="0" err="1"/>
              <a:t>переходити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холодного </a:t>
            </a:r>
            <a:r>
              <a:rPr lang="ru-RU" sz="2000" i="1" dirty="0" err="1"/>
              <a:t>тіла</a:t>
            </a:r>
            <a:r>
              <a:rPr lang="ru-RU" sz="2000" i="1" dirty="0"/>
              <a:t> до </a:t>
            </a:r>
            <a:r>
              <a:rPr lang="ru-RU" sz="2000" i="1" dirty="0" err="1"/>
              <a:t>гарячого</a:t>
            </a:r>
            <a:r>
              <a:rPr lang="ru-RU" sz="2000" i="1" dirty="0"/>
              <a:t>.</a:t>
            </a:r>
          </a:p>
          <a:p>
            <a:endParaRPr lang="uk-UA" sz="2000" i="1" dirty="0"/>
          </a:p>
          <a:p>
            <a:pPr algn="ctr"/>
            <a:r>
              <a:rPr lang="ru-RU" sz="2000" i="1" dirty="0" err="1">
                <a:solidFill>
                  <a:srgbClr val="FF0000"/>
                </a:solidFill>
              </a:rPr>
              <a:t>Різні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види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енергії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прагнуть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перетворитися</a:t>
            </a:r>
            <a:r>
              <a:rPr lang="ru-RU" sz="2000" i="1" dirty="0">
                <a:solidFill>
                  <a:srgbClr val="FF0000"/>
                </a:solidFill>
              </a:rPr>
              <a:t> в теплоту, а теплота, в свою </a:t>
            </a:r>
            <a:r>
              <a:rPr lang="ru-RU" sz="2000" i="1" dirty="0" err="1">
                <a:solidFill>
                  <a:srgbClr val="FF0000"/>
                </a:solidFill>
              </a:rPr>
              <a:t>чергу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прагне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розсіятися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тобто</a:t>
            </a:r>
            <a:r>
              <a:rPr lang="ru-RU" sz="2000" i="1" dirty="0">
                <a:solidFill>
                  <a:srgbClr val="FF0000"/>
                </a:solidFill>
              </a:rPr>
              <a:t> теплоту  не </a:t>
            </a:r>
            <a:r>
              <a:rPr lang="ru-RU" sz="2000" i="1" dirty="0" err="1">
                <a:solidFill>
                  <a:srgbClr val="FF0000"/>
                </a:solidFill>
              </a:rPr>
              <a:t>можна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повністю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перетворити</a:t>
            </a:r>
            <a:r>
              <a:rPr lang="ru-RU" sz="2000" i="1" dirty="0">
                <a:solidFill>
                  <a:srgbClr val="FF0000"/>
                </a:solidFill>
              </a:rPr>
              <a:t> в роботу.</a:t>
            </a:r>
          </a:p>
          <a:p>
            <a:r>
              <a:rPr lang="ru-RU" sz="2000" i="1" dirty="0"/>
              <a:t> </a:t>
            </a:r>
            <a:r>
              <a:rPr lang="ru-RU" sz="2000" i="1" dirty="0">
                <a:solidFill>
                  <a:srgbClr val="990000"/>
                </a:solidFill>
              </a:rPr>
              <a:t>Або:</a:t>
            </a:r>
            <a:r>
              <a:rPr lang="ru-RU" sz="2000" i="1" dirty="0"/>
              <a:t> </a:t>
            </a:r>
          </a:p>
          <a:p>
            <a:endParaRPr lang="ru-RU" sz="2000" i="1" dirty="0"/>
          </a:p>
          <a:p>
            <a:pPr algn="ctr"/>
            <a:r>
              <a:rPr lang="ru-RU" sz="2000" i="1" dirty="0"/>
              <a:t>Будь-</a:t>
            </a:r>
            <a:r>
              <a:rPr lang="ru-RU" sz="2000" i="1" dirty="0" err="1"/>
              <a:t>який</a:t>
            </a:r>
            <a:r>
              <a:rPr lang="ru-RU" sz="2000" i="1" dirty="0"/>
              <a:t> </a:t>
            </a:r>
            <a:r>
              <a:rPr lang="ru-RU" sz="2000" i="1" dirty="0" err="1" smtClean="0"/>
              <a:t>самовільний</a:t>
            </a:r>
            <a:r>
              <a:rPr lang="ru-RU" sz="2000" i="1" dirty="0" smtClean="0"/>
              <a:t> </a:t>
            </a:r>
            <a:r>
              <a:rPr lang="ru-RU" sz="2000" i="1" dirty="0" err="1"/>
              <a:t>процес</a:t>
            </a:r>
            <a:r>
              <a:rPr lang="ru-RU" sz="2000" i="1" dirty="0"/>
              <a:t> в </a:t>
            </a:r>
            <a:r>
              <a:rPr lang="ru-RU" sz="2000" i="1" dirty="0" err="1"/>
              <a:t>ізольованій</a:t>
            </a:r>
            <a:r>
              <a:rPr lang="ru-RU" sz="2000" i="1" dirty="0"/>
              <a:t> </a:t>
            </a:r>
            <a:r>
              <a:rPr lang="ru-RU" sz="2000" i="1" dirty="0" err="1"/>
              <a:t>системі</a:t>
            </a:r>
            <a:r>
              <a:rPr lang="ru-RU" sz="2000" i="1" dirty="0"/>
              <a:t> </a:t>
            </a:r>
            <a:r>
              <a:rPr lang="ru-RU" sz="2000" i="1" dirty="0" err="1"/>
              <a:t>йде</a:t>
            </a:r>
            <a:r>
              <a:rPr lang="ru-RU" sz="2000" i="1" dirty="0"/>
              <a:t> </a:t>
            </a:r>
            <a:r>
              <a:rPr lang="ru-RU" sz="2000" i="1" dirty="0" err="1"/>
              <a:t>зі</a:t>
            </a:r>
            <a:r>
              <a:rPr lang="ru-RU" sz="2000" i="1" dirty="0"/>
              <a:t> </a:t>
            </a:r>
            <a:r>
              <a:rPr lang="ru-RU" sz="2000" i="1" dirty="0" err="1"/>
              <a:t>зростанням</a:t>
            </a:r>
            <a:r>
              <a:rPr lang="ru-RU" sz="2000" i="1" dirty="0"/>
              <a:t> </a:t>
            </a:r>
            <a:r>
              <a:rPr lang="ru-RU" sz="2000" i="1" dirty="0" err="1"/>
              <a:t>ентропії</a:t>
            </a:r>
            <a:r>
              <a:rPr lang="ru-RU" sz="2000" i="1" dirty="0"/>
              <a:t>.</a:t>
            </a:r>
          </a:p>
          <a:p>
            <a:pPr algn="ctr"/>
            <a:r>
              <a:rPr lang="ru-RU" sz="2000" i="1" dirty="0">
                <a:solidFill>
                  <a:srgbClr val="000000"/>
                </a:solidFill>
              </a:rPr>
              <a:t>Теплова смерть - стан </a:t>
            </a:r>
            <a:r>
              <a:rPr lang="ru-RU" sz="2000" i="1" dirty="0" err="1">
                <a:solidFill>
                  <a:srgbClr val="000000"/>
                </a:solidFill>
              </a:rPr>
              <a:t>max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ентропії</a:t>
            </a:r>
            <a:r>
              <a:rPr lang="ru-RU" sz="2000" i="1" dirty="0">
                <a:solidFill>
                  <a:srgbClr val="000000"/>
                </a:solidFill>
              </a:rPr>
              <a:t>. </a:t>
            </a:r>
            <a:r>
              <a:rPr lang="ru-RU" sz="2000" i="1" dirty="0" err="1">
                <a:solidFill>
                  <a:srgbClr val="000000"/>
                </a:solidFill>
              </a:rPr>
              <a:t>Нашому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Всесвіту</a:t>
            </a:r>
            <a:r>
              <a:rPr lang="ru-RU" sz="2000" i="1" dirty="0">
                <a:solidFill>
                  <a:srgbClr val="000000"/>
                </a:solidFill>
              </a:rPr>
              <a:t> не </a:t>
            </a:r>
            <a:r>
              <a:rPr lang="ru-RU" sz="2000" i="1" dirty="0" err="1">
                <a:solidFill>
                  <a:srgbClr val="000000"/>
                </a:solidFill>
              </a:rPr>
              <a:t>загрожує</a:t>
            </a:r>
            <a:r>
              <a:rPr lang="ru-RU" sz="2000" i="1" dirty="0">
                <a:solidFill>
                  <a:srgbClr val="000000"/>
                </a:solidFill>
              </a:rPr>
              <a:t>.</a:t>
            </a:r>
          </a:p>
          <a:p>
            <a:pPr algn="ctr"/>
            <a:endParaRPr lang="ru-RU" sz="2000" i="1" dirty="0">
              <a:solidFill>
                <a:srgbClr val="0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Постулат Планка (1911-1912 </a:t>
            </a:r>
            <a:r>
              <a:rPr lang="ru-RU" sz="2000" b="1" i="1" dirty="0" err="1">
                <a:solidFill>
                  <a:srgbClr val="C00000"/>
                </a:solidFill>
              </a:rPr>
              <a:t>рр</a:t>
            </a:r>
            <a:r>
              <a:rPr lang="ru-RU" sz="2000" b="1" i="1" dirty="0">
                <a:solidFill>
                  <a:srgbClr val="C00000"/>
                </a:solidFill>
              </a:rPr>
              <a:t>): </a:t>
            </a:r>
            <a:r>
              <a:rPr lang="ru-RU" sz="2000" i="1" dirty="0"/>
              <a:t>«при абсолютному </a:t>
            </a:r>
            <a:r>
              <a:rPr lang="ru-RU" sz="2000" i="1" dirty="0" err="1"/>
              <a:t>нулі</a:t>
            </a:r>
            <a:r>
              <a:rPr lang="ru-RU" sz="2000" i="1" dirty="0"/>
              <a:t> </a:t>
            </a:r>
            <a:r>
              <a:rPr lang="ru-RU" sz="2000" i="1" dirty="0" err="1"/>
              <a:t>ентропія</a:t>
            </a:r>
            <a:r>
              <a:rPr lang="ru-RU" sz="2000" i="1" dirty="0"/>
              <a:t> </a:t>
            </a:r>
            <a:r>
              <a:rPr lang="ru-RU" sz="2000" i="1" dirty="0" err="1"/>
              <a:t>індивідуального</a:t>
            </a:r>
            <a:r>
              <a:rPr lang="ru-RU" sz="2000" i="1" dirty="0"/>
              <a:t> </a:t>
            </a:r>
            <a:r>
              <a:rPr lang="ru-RU" sz="2000" i="1" dirty="0" err="1"/>
              <a:t>кристала</a:t>
            </a:r>
            <a:r>
              <a:rPr lang="ru-RU" sz="2000" i="1" dirty="0"/>
              <a:t> (</a:t>
            </a:r>
            <a:r>
              <a:rPr lang="ru-RU" sz="2000" i="1" dirty="0" err="1"/>
              <a:t>речовини</a:t>
            </a:r>
            <a:r>
              <a:rPr lang="ru-RU" sz="2000" i="1" dirty="0"/>
              <a:t> з </a:t>
            </a:r>
            <a:r>
              <a:rPr lang="ru-RU" sz="2000" i="1" dirty="0" err="1" smtClean="0"/>
              <a:t>індивідуальною</a:t>
            </a:r>
            <a:r>
              <a:rPr lang="ru-RU" sz="2000" i="1" dirty="0" smtClean="0"/>
              <a:t> </a:t>
            </a:r>
            <a:r>
              <a:rPr lang="ru-RU" sz="2000" i="1" dirty="0" err="1"/>
              <a:t>кристалічною</a:t>
            </a:r>
            <a:r>
              <a:rPr lang="ru-RU" sz="2000" i="1" dirty="0"/>
              <a:t> </a:t>
            </a:r>
            <a:r>
              <a:rPr lang="ru-RU" sz="2000" i="1" dirty="0" err="1"/>
              <a:t>решіткою</a:t>
            </a:r>
            <a:r>
              <a:rPr lang="ru-RU" sz="2000" i="1" dirty="0"/>
              <a:t>) </a:t>
            </a:r>
            <a:r>
              <a:rPr lang="ru-RU" sz="2000" i="1" dirty="0" err="1"/>
              <a:t>дорівнює</a:t>
            </a:r>
            <a:r>
              <a:rPr lang="ru-RU" sz="2000" i="1" dirty="0"/>
              <a:t> нулю» - </a:t>
            </a:r>
            <a:r>
              <a:rPr lang="en-US" sz="2000" i="1" dirty="0"/>
              <a:t>S</a:t>
            </a:r>
            <a:r>
              <a:rPr lang="en-US" sz="2000" i="1" baseline="-25000" dirty="0"/>
              <a:t>0</a:t>
            </a:r>
            <a:r>
              <a:rPr lang="en-US" sz="2000" i="1" dirty="0"/>
              <a:t>=0.</a:t>
            </a:r>
            <a:endParaRPr lang="ru-RU" sz="2000" i="1" dirty="0"/>
          </a:p>
          <a:p>
            <a:endParaRPr lang="ru-RU" sz="2000" i="1" dirty="0"/>
          </a:p>
          <a:p>
            <a:pPr algn="ctr"/>
            <a:r>
              <a:rPr lang="ru-RU" sz="2000" i="1" dirty="0"/>
              <a:t> </a:t>
            </a:r>
            <a:r>
              <a:rPr lang="ru-RU" sz="2000" i="1" dirty="0" err="1"/>
              <a:t>Цей</a:t>
            </a:r>
            <a:r>
              <a:rPr lang="ru-RU" sz="2000" i="1" dirty="0"/>
              <a:t> принцип </a:t>
            </a:r>
            <a:r>
              <a:rPr lang="ru-RU" sz="2000" i="1" dirty="0" err="1"/>
              <a:t>називають</a:t>
            </a:r>
            <a:r>
              <a:rPr lang="ru-RU" sz="2000" i="1" dirty="0"/>
              <a:t> </a:t>
            </a:r>
            <a:r>
              <a:rPr lang="ru-RU" sz="2000" b="1" cap="all" dirty="0">
                <a:solidFill>
                  <a:srgbClr val="FF0000"/>
                </a:solidFill>
              </a:rPr>
              <a:t>ІІІ законом </a:t>
            </a:r>
            <a:r>
              <a:rPr lang="ru-RU" sz="2000" b="1" cap="all" dirty="0" err="1">
                <a:solidFill>
                  <a:srgbClr val="FF0000"/>
                </a:solidFill>
              </a:rPr>
              <a:t>термодинаміки</a:t>
            </a:r>
            <a:r>
              <a:rPr lang="ru-RU" sz="2000" b="1" cap="al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23692" y="1297027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/>
              <a:t>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rgbClr val="C00000"/>
                </a:solidFill>
              </a:rPr>
              <a:t>ЗАКОНОМІРНОСТІ У ЗМІНІ ЕНТРОПІЇ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" y="476250"/>
            <a:ext cx="9118600" cy="63817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dirty="0"/>
              <a:t>У </a:t>
            </a:r>
            <a:r>
              <a:rPr lang="ru-RU" sz="2000" dirty="0" err="1"/>
              <a:t>розрахунках</a:t>
            </a:r>
            <a:r>
              <a:rPr lang="ru-RU" sz="2000" dirty="0"/>
              <a:t> </a:t>
            </a:r>
            <a:r>
              <a:rPr lang="ru-RU" sz="2000" dirty="0" err="1"/>
              <a:t>використовуються</a:t>
            </a:r>
            <a:r>
              <a:rPr lang="ru-RU" sz="2000" dirty="0"/>
              <a:t> </a:t>
            </a:r>
            <a:r>
              <a:rPr lang="ru-RU" sz="2000" dirty="0" err="1"/>
              <a:t>стандартні</a:t>
            </a:r>
            <a:r>
              <a:rPr lang="ru-RU" sz="2000" dirty="0"/>
              <a:t> </a:t>
            </a:r>
            <a:r>
              <a:rPr lang="ru-RU" sz="2000" dirty="0" err="1"/>
              <a:t>ентропії</a:t>
            </a:r>
            <a:r>
              <a:rPr lang="ru-RU" sz="2000" dirty="0"/>
              <a:t> ΔS</a:t>
            </a:r>
            <a:r>
              <a:rPr lang="ru-RU" sz="2000" baseline="30000" dirty="0"/>
              <a:t>0</a:t>
            </a:r>
            <a:r>
              <a:rPr lang="ru-RU" sz="2000" baseline="-25000" dirty="0"/>
              <a:t>298</a:t>
            </a:r>
            <a:r>
              <a:rPr lang="ru-RU" sz="2000" dirty="0"/>
              <a:t> (</a:t>
            </a:r>
            <a:r>
              <a:rPr lang="ru-RU" sz="2000" dirty="0" err="1"/>
              <a:t>визначають</a:t>
            </a:r>
            <a:r>
              <a:rPr lang="ru-RU" sz="2000" dirty="0"/>
              <a:t> при 298 К і 101,325 кПа).</a:t>
            </a:r>
          </a:p>
          <a:p>
            <a:pPr marL="0" indent="0" eaLnBrk="1" hangingPunct="1">
              <a:buFontTx/>
              <a:buNone/>
            </a:pPr>
            <a:r>
              <a:rPr lang="ru-RU" sz="2000" dirty="0" err="1"/>
              <a:t>Ускладнення</a:t>
            </a:r>
            <a:r>
              <a:rPr lang="ru-RU" sz="2000" dirty="0"/>
              <a:t> молекул </a:t>
            </a:r>
            <a:r>
              <a:rPr lang="ru-RU" sz="2000" dirty="0" err="1"/>
              <a:t>обумовлює</a:t>
            </a:r>
            <a:r>
              <a:rPr lang="ru-RU" sz="2000" dirty="0"/>
              <a:t> </a:t>
            </a:r>
            <a:r>
              <a:rPr lang="ru-RU" sz="2000" dirty="0">
                <a:latin typeface="Calibri" pitchFamily="34" charset="0"/>
              </a:rPr>
              <a:t>↑ </a:t>
            </a:r>
            <a:r>
              <a:rPr lang="ru-RU" sz="2000" dirty="0" err="1"/>
              <a:t>ентропії</a:t>
            </a:r>
            <a:r>
              <a:rPr lang="ru-RU" sz="2000" dirty="0">
                <a:latin typeface="Calibri" pitchFamily="34" charset="0"/>
              </a:rPr>
              <a:t>:</a:t>
            </a:r>
          </a:p>
          <a:p>
            <a:pPr marL="0" indent="0" eaLnBrk="1" hangingPunct="1">
              <a:buFontTx/>
              <a:buNone/>
            </a:pP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baseline="30000" dirty="0"/>
              <a:t>0</a:t>
            </a:r>
            <a:r>
              <a:rPr lang="ru-RU" sz="2000" baseline="-25000" dirty="0"/>
              <a:t>298 </a:t>
            </a:r>
            <a:r>
              <a:rPr lang="ru-RU" sz="2000" dirty="0"/>
              <a:t>: атомарного (О)= 161 Дж/</a:t>
            </a:r>
            <a:r>
              <a:rPr lang="ru-RU" sz="2000" dirty="0" err="1"/>
              <a:t>моль∙К</a:t>
            </a:r>
            <a:r>
              <a:rPr lang="ru-RU" sz="2000" dirty="0"/>
              <a:t>; 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молекулярного(О</a:t>
            </a:r>
            <a:r>
              <a:rPr lang="ru-RU" sz="2000" baseline="-25000" dirty="0"/>
              <a:t>2</a:t>
            </a:r>
            <a:r>
              <a:rPr lang="ru-RU" sz="2000" dirty="0"/>
              <a:t>)=205 Дж/</a:t>
            </a:r>
            <a:r>
              <a:rPr lang="ru-RU" sz="2000" dirty="0" err="1"/>
              <a:t>моль∙К</a:t>
            </a:r>
            <a:r>
              <a:rPr lang="ru-RU" sz="2000" dirty="0"/>
              <a:t>; озону (О</a:t>
            </a:r>
            <a:r>
              <a:rPr lang="ru-RU" sz="2000" baseline="-25000" dirty="0"/>
              <a:t>3</a:t>
            </a:r>
            <a:r>
              <a:rPr lang="ru-RU" sz="2000" dirty="0"/>
              <a:t>)=239 Дж/</a:t>
            </a:r>
            <a:r>
              <a:rPr lang="ru-RU" sz="2000" dirty="0" err="1"/>
              <a:t>моль∙К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2. Чим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твердість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,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менше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ентропія</a:t>
            </a:r>
            <a:r>
              <a:rPr lang="ru-RU" sz="2000" dirty="0"/>
              <a:t>:</a:t>
            </a:r>
          </a:p>
          <a:p>
            <a:pPr marL="0" indent="0" eaLnBrk="1" hangingPunct="1">
              <a:buFontTx/>
              <a:buNone/>
            </a:pPr>
            <a:r>
              <a:rPr lang="ru-RU" sz="2000" dirty="0" err="1"/>
              <a:t>Стандартні</a:t>
            </a:r>
            <a:r>
              <a:rPr lang="ru-RU" sz="2000" dirty="0"/>
              <a:t> </a:t>
            </a:r>
            <a:r>
              <a:rPr lang="ru-RU" sz="2000" dirty="0" err="1"/>
              <a:t>ентропії</a:t>
            </a:r>
            <a:r>
              <a:rPr lang="ru-RU" sz="2000" dirty="0"/>
              <a:t> </a:t>
            </a:r>
            <a:r>
              <a:rPr lang="en-US" sz="2000" dirty="0" err="1"/>
              <a:t>Pb</a:t>
            </a:r>
            <a:r>
              <a:rPr lang="en-US" sz="2000" dirty="0"/>
              <a:t>=65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r>
              <a:rPr lang="ru-RU" sz="2000" dirty="0"/>
              <a:t>; </a:t>
            </a:r>
            <a:r>
              <a:rPr lang="en-US" sz="2000" dirty="0"/>
              <a:t>Wo=33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r>
              <a:rPr lang="ru-RU" sz="2000" dirty="0"/>
              <a:t>;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Алмазу=2 Дж/</a:t>
            </a:r>
            <a:r>
              <a:rPr lang="ru-RU" sz="2000" dirty="0" err="1"/>
              <a:t>моль∙К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3. </a:t>
            </a:r>
            <a:r>
              <a:rPr lang="ru-RU" sz="2000" dirty="0" err="1"/>
              <a:t>Ентропія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в аморфному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склоподібному</a:t>
            </a:r>
            <a:r>
              <a:rPr lang="ru-RU" sz="2000" dirty="0"/>
              <a:t> </a:t>
            </a:r>
            <a:r>
              <a:rPr lang="ru-RU" sz="2000" dirty="0" err="1"/>
              <a:t>стані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в </a:t>
            </a:r>
            <a:r>
              <a:rPr lang="ru-RU" sz="2000" dirty="0" err="1"/>
              <a:t>кристалічному</a:t>
            </a:r>
            <a:r>
              <a:rPr lang="ru-RU" sz="2000" dirty="0"/>
              <a:t> :</a:t>
            </a:r>
          </a:p>
          <a:p>
            <a:pPr marL="0" indent="0" eaLnBrk="1" hangingPunct="1">
              <a:buFontTx/>
              <a:buNone/>
            </a:pP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baseline="30000" dirty="0"/>
              <a:t>0</a:t>
            </a:r>
            <a:r>
              <a:rPr lang="ru-RU" sz="2000" baseline="-25000" dirty="0"/>
              <a:t>298</a:t>
            </a:r>
            <a:r>
              <a:rPr lang="en-US" sz="2000" dirty="0"/>
              <a:t> Al(OH)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r>
              <a:rPr lang="en-US" sz="2000" baseline="-25000" dirty="0"/>
              <a:t>(</a:t>
            </a:r>
            <a:r>
              <a:rPr lang="ru-RU" sz="2000" baseline="-25000" dirty="0"/>
              <a:t>к)</a:t>
            </a:r>
            <a:r>
              <a:rPr lang="ru-RU" sz="2000" dirty="0"/>
              <a:t>= 70,1 Дж/</a:t>
            </a:r>
            <a:r>
              <a:rPr lang="ru-RU" sz="2000" dirty="0" err="1"/>
              <a:t>моль∙К</a:t>
            </a:r>
            <a:r>
              <a:rPr lang="ru-RU" sz="2000" dirty="0"/>
              <a:t>     </a:t>
            </a:r>
            <a:r>
              <a:rPr lang="en-US" sz="2000" dirty="0"/>
              <a:t> 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baseline="30000" dirty="0"/>
              <a:t>0</a:t>
            </a:r>
            <a:r>
              <a:rPr lang="ru-RU" sz="2000" baseline="-25000" dirty="0"/>
              <a:t>298</a:t>
            </a:r>
            <a:r>
              <a:rPr lang="en-US" sz="2000" dirty="0"/>
              <a:t> Na</a:t>
            </a:r>
            <a:r>
              <a:rPr lang="en-US" sz="2000" baseline="-25000" dirty="0"/>
              <a:t>2</a:t>
            </a:r>
            <a:r>
              <a:rPr lang="en-US" sz="2000" dirty="0"/>
              <a:t>B</a:t>
            </a:r>
            <a:r>
              <a:rPr lang="en-US" sz="2000" baseline="-25000" dirty="0"/>
              <a:t>4</a:t>
            </a:r>
            <a:r>
              <a:rPr lang="en-US" sz="2000" dirty="0"/>
              <a:t>O</a:t>
            </a:r>
            <a:r>
              <a:rPr lang="en-US" sz="2000" baseline="-25000" dirty="0"/>
              <a:t>7(</a:t>
            </a:r>
            <a:r>
              <a:rPr lang="ru-RU" sz="2000" baseline="-25000" dirty="0"/>
              <a:t>к)</a:t>
            </a:r>
            <a:r>
              <a:rPr lang="ru-RU" sz="2000" dirty="0"/>
              <a:t>= </a:t>
            </a:r>
            <a:r>
              <a:rPr lang="en-US" sz="2000" dirty="0"/>
              <a:t>190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endParaRPr lang="ru-RU" sz="2400" dirty="0"/>
          </a:p>
          <a:p>
            <a:pPr marL="0" indent="0" eaLnBrk="1" hangingPunct="1">
              <a:buFontTx/>
              <a:buNone/>
            </a:pP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baseline="30000" dirty="0"/>
              <a:t>0</a:t>
            </a:r>
            <a:r>
              <a:rPr lang="ru-RU" sz="2000" baseline="-25000" dirty="0"/>
              <a:t>298</a:t>
            </a:r>
            <a:r>
              <a:rPr lang="en-US" sz="2000" dirty="0"/>
              <a:t> Al(OH)</a:t>
            </a:r>
            <a:r>
              <a:rPr lang="en-US" sz="2000" baseline="-25000" dirty="0"/>
              <a:t>3 (</a:t>
            </a:r>
            <a:r>
              <a:rPr lang="ru-RU" sz="2000" baseline="-25000" dirty="0" err="1"/>
              <a:t>аморф</a:t>
            </a:r>
            <a:r>
              <a:rPr lang="ru-RU" sz="2000" baseline="-25000" dirty="0"/>
              <a:t>)= </a:t>
            </a:r>
            <a:r>
              <a:rPr lang="ru-RU" sz="2000" dirty="0"/>
              <a:t>83 Дж/</a:t>
            </a:r>
            <a:r>
              <a:rPr lang="ru-RU" sz="2000" dirty="0" err="1"/>
              <a:t>моль∙К</a:t>
            </a:r>
            <a:r>
              <a:rPr lang="en-US" sz="2000" dirty="0"/>
              <a:t>    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baseline="30000" dirty="0"/>
              <a:t>0</a:t>
            </a:r>
            <a:r>
              <a:rPr lang="ru-RU" sz="2000" baseline="-25000" dirty="0"/>
              <a:t>298</a:t>
            </a:r>
            <a:r>
              <a:rPr lang="en-US" sz="2000" dirty="0"/>
              <a:t> Na</a:t>
            </a:r>
            <a:r>
              <a:rPr lang="en-US" sz="2000" baseline="-25000" dirty="0"/>
              <a:t>2</a:t>
            </a:r>
            <a:r>
              <a:rPr lang="en-US" sz="2000" dirty="0"/>
              <a:t>B</a:t>
            </a:r>
            <a:r>
              <a:rPr lang="en-US" sz="2000" baseline="-25000" dirty="0"/>
              <a:t>4</a:t>
            </a:r>
            <a:r>
              <a:rPr lang="en-US" sz="2000" dirty="0"/>
              <a:t>O</a:t>
            </a:r>
            <a:r>
              <a:rPr lang="en-US" sz="2000" baseline="-25000" dirty="0"/>
              <a:t>7(c</a:t>
            </a:r>
            <a:r>
              <a:rPr lang="ru-RU" sz="2000" baseline="-25000" dirty="0" err="1"/>
              <a:t>клян</a:t>
            </a:r>
            <a:r>
              <a:rPr lang="ru-RU" sz="2000" baseline="-25000" dirty="0"/>
              <a:t>.)</a:t>
            </a:r>
            <a:r>
              <a:rPr lang="ru-RU" sz="2000" dirty="0"/>
              <a:t>= 202</a:t>
            </a:r>
            <a:r>
              <a:rPr lang="en-US" sz="2000" dirty="0"/>
              <a:t>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endParaRPr lang="ru-RU" sz="2000" dirty="0"/>
          </a:p>
          <a:p>
            <a:pPr marL="0" indent="0" eaLnBrk="1" hangingPunct="1">
              <a:buFontTx/>
              <a:buNone/>
            </a:pPr>
            <a:r>
              <a:rPr lang="ru-RU" sz="2000" dirty="0"/>
              <a:t>4. У межах </a:t>
            </a:r>
            <a:r>
              <a:rPr lang="ru-RU" sz="2000" dirty="0" err="1"/>
              <a:t>підгрупи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 </a:t>
            </a:r>
            <a:r>
              <a:rPr lang="ru-RU" sz="2000" dirty="0" err="1"/>
              <a:t>періодичної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ентропії</a:t>
            </a:r>
            <a:r>
              <a:rPr lang="ru-RU" sz="2000" dirty="0"/>
              <a:t> </a:t>
            </a:r>
            <a:r>
              <a:rPr lang="ru-RU" sz="2000" dirty="0" err="1"/>
              <a:t>простих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</a:t>
            </a:r>
            <a:r>
              <a:rPr lang="ru-RU" sz="2000" dirty="0">
                <a:latin typeface="Calibri" pitchFamily="34" charset="0"/>
              </a:rPr>
              <a:t>↑: </a:t>
            </a:r>
            <a:r>
              <a:rPr lang="ru-RU" sz="2000" dirty="0"/>
              <a:t>для  </a:t>
            </a:r>
            <a:r>
              <a:rPr lang="ru-RU" sz="2000" dirty="0" err="1"/>
              <a:t>крист</a:t>
            </a:r>
            <a:r>
              <a:rPr lang="ru-RU" sz="2000" dirty="0"/>
              <a:t>: </a:t>
            </a:r>
            <a:r>
              <a:rPr lang="en-US" sz="2000" dirty="0"/>
              <a:t>As=31,15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endParaRPr lang="en-US" sz="2000" dirty="0"/>
          </a:p>
          <a:p>
            <a:pPr marL="0" indent="0" eaLnBrk="1" hangingPunct="1">
              <a:buFontTx/>
              <a:buNone/>
            </a:pPr>
            <a:r>
              <a:rPr lang="en-US" sz="2000" dirty="0"/>
              <a:t>                                       Sb= 45,7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endParaRPr lang="en-US" sz="2000" dirty="0"/>
          </a:p>
          <a:p>
            <a:pPr marL="0" indent="0" eaLnBrk="1" hangingPunct="1">
              <a:buFontTx/>
              <a:buNone/>
            </a:pPr>
            <a:r>
              <a:rPr lang="en-US" sz="2000" dirty="0"/>
              <a:t>                                       Bi= 56,9 </a:t>
            </a:r>
            <a:r>
              <a:rPr lang="ru-RU" sz="2000" dirty="0"/>
              <a:t>Дж/</a:t>
            </a:r>
            <a:r>
              <a:rPr lang="ru-RU" sz="2000" dirty="0" err="1"/>
              <a:t>моль∙К</a:t>
            </a:r>
            <a:r>
              <a:rPr lang="en-US" sz="2000" dirty="0"/>
              <a:t>/</a:t>
            </a:r>
          </a:p>
          <a:p>
            <a:pPr marL="0" indent="0" eaLnBrk="1" hangingPunct="1">
              <a:buFontTx/>
              <a:buNone/>
            </a:pPr>
            <a:r>
              <a:rPr lang="en-US" sz="2000" dirty="0"/>
              <a:t>5</a:t>
            </a:r>
            <a:r>
              <a:rPr lang="ru-RU" sz="2000" dirty="0"/>
              <a:t>. </a:t>
            </a:r>
            <a:r>
              <a:rPr lang="ru-RU" sz="2000" dirty="0" err="1"/>
              <a:t>Ентропія</a:t>
            </a:r>
            <a:r>
              <a:rPr lang="ru-RU" sz="2000" dirty="0"/>
              <a:t> </a:t>
            </a:r>
            <a:r>
              <a:rPr lang="ru-RU" sz="2000" dirty="0" err="1"/>
              <a:t>простих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і </a:t>
            </a:r>
            <a:r>
              <a:rPr lang="ru-RU" sz="2000" dirty="0" err="1"/>
              <a:t>сполук</a:t>
            </a:r>
            <a:r>
              <a:rPr lang="ru-RU" sz="2000" dirty="0"/>
              <a:t> ‒ </a:t>
            </a:r>
            <a:r>
              <a:rPr lang="ru-RU" sz="2000" dirty="0" err="1"/>
              <a:t>періодична</a:t>
            </a:r>
            <a:r>
              <a:rPr lang="ru-RU" sz="2000" dirty="0"/>
              <a:t> </a:t>
            </a:r>
            <a:r>
              <a:rPr lang="ru-RU" sz="2000" dirty="0" err="1"/>
              <a:t>властивість</a:t>
            </a:r>
            <a:r>
              <a:rPr lang="ru-RU" sz="2000" dirty="0"/>
              <a:t>.</a:t>
            </a:r>
            <a:endParaRPr lang="ru-RU" sz="2800" dirty="0"/>
          </a:p>
          <a:p>
            <a:pPr marL="0" indent="0" eaLnBrk="1" hangingPunct="1">
              <a:buFontTx/>
              <a:buNone/>
            </a:pPr>
            <a:endParaRPr lang="ru-RU" sz="2800" dirty="0"/>
          </a:p>
          <a:p>
            <a:pPr marL="0" indent="0" eaLnBrk="1" hangingPunct="1">
              <a:buFontTx/>
              <a:buNone/>
            </a:pPr>
            <a:endParaRPr lang="ru-RU" sz="2400" dirty="0"/>
          </a:p>
          <a:p>
            <a:pPr marL="0" indent="0" eaLnBrk="1" hangingPunct="1">
              <a:buFontTx/>
              <a:buNone/>
            </a:pPr>
            <a:endParaRPr lang="ru-RU" sz="2000" dirty="0"/>
          </a:p>
          <a:p>
            <a:pPr marL="0" indent="0" eaLnBrk="1" hangingPunct="1">
              <a:buFontTx/>
              <a:buNone/>
            </a:pP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56100" y="3933825"/>
            <a:ext cx="0" cy="86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Picture 2" descr="C:\Users\Химия\Pictures\кислород\dream-team-ozonator-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7138" y="836613"/>
            <a:ext cx="1566862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75" y="2441575"/>
            <a:ext cx="13223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0" y="-242888"/>
            <a:ext cx="9144000" cy="1143001"/>
          </a:xfrm>
        </p:spPr>
        <p:txBody>
          <a:bodyPr/>
          <a:lstStyle/>
          <a:p>
            <a:pPr eaLnBrk="1" hangingPunct="1"/>
            <a:r>
              <a:rPr lang="ru-RU" sz="2400" b="1" cap="all" dirty="0" err="1">
                <a:solidFill>
                  <a:srgbClr val="C00000"/>
                </a:solidFill>
              </a:rPr>
              <a:t>Ентальпійний</a:t>
            </a:r>
            <a:r>
              <a:rPr lang="ru-RU" sz="2400" b="1" cap="all" dirty="0">
                <a:solidFill>
                  <a:srgbClr val="C00000"/>
                </a:solidFill>
              </a:rPr>
              <a:t> (ΔH) І </a:t>
            </a:r>
            <a:r>
              <a:rPr lang="ru-RU" sz="2400" b="1" cap="all" dirty="0" err="1">
                <a:solidFill>
                  <a:srgbClr val="C00000"/>
                </a:solidFill>
              </a:rPr>
              <a:t>Ентропійний</a:t>
            </a:r>
            <a:r>
              <a:rPr lang="ru-RU" sz="2400" b="1" cap="all" dirty="0">
                <a:solidFill>
                  <a:srgbClr val="C00000"/>
                </a:solidFill>
              </a:rPr>
              <a:t> (ΔS) ФАКТОРИ І НАПРЯМОК ПРОЦЕСУ</a:t>
            </a:r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59769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dirty="0" err="1">
                <a:solidFill>
                  <a:srgbClr val="C00000"/>
                </a:solidFill>
              </a:rPr>
              <a:t>Енергія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Гіббса</a:t>
            </a:r>
            <a:r>
              <a:rPr lang="ru-RU" sz="2000" dirty="0">
                <a:solidFill>
                  <a:srgbClr val="C00000"/>
                </a:solidFill>
              </a:rPr>
              <a:t> (</a:t>
            </a:r>
            <a:r>
              <a:rPr lang="ru-RU" sz="2000" dirty="0" err="1">
                <a:solidFill>
                  <a:srgbClr val="C00000"/>
                </a:solidFill>
              </a:rPr>
              <a:t>вільна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енергія</a:t>
            </a:r>
            <a:r>
              <a:rPr lang="ru-RU" sz="2000" dirty="0">
                <a:solidFill>
                  <a:srgbClr val="C00000"/>
                </a:solidFill>
              </a:rPr>
              <a:t>)</a:t>
            </a:r>
            <a:r>
              <a:rPr lang="ru-RU" sz="2000" dirty="0"/>
              <a:t>– </a:t>
            </a:r>
            <a:r>
              <a:rPr lang="ru-RU" sz="2000" dirty="0" err="1"/>
              <a:t>ізобарно-ізотермічний</a:t>
            </a:r>
            <a:r>
              <a:rPr lang="ru-RU" sz="2000" dirty="0"/>
              <a:t> </a:t>
            </a:r>
            <a:r>
              <a:rPr lang="ru-RU" sz="2000" dirty="0" err="1"/>
              <a:t>потенціал</a:t>
            </a:r>
            <a:r>
              <a:rPr lang="en-US" sz="2000" dirty="0"/>
              <a:t>(G)</a:t>
            </a:r>
            <a:r>
              <a:rPr lang="ru-RU" sz="2000" dirty="0"/>
              <a:t>. За </a:t>
            </a:r>
            <a:r>
              <a:rPr lang="ru-RU" sz="2000" dirty="0" err="1"/>
              <a:t>рівнянням</a:t>
            </a:r>
            <a:r>
              <a:rPr lang="ru-RU" sz="2000" dirty="0"/>
              <a:t> ΔG = ΔH-TΔS </a:t>
            </a:r>
            <a:r>
              <a:rPr lang="ru-RU" sz="2000" dirty="0" err="1"/>
              <a:t>самовільному</a:t>
            </a:r>
            <a:r>
              <a:rPr lang="ru-RU" sz="2000" dirty="0"/>
              <a:t> переходу </a:t>
            </a:r>
            <a:r>
              <a:rPr lang="ru-RU" sz="2000" dirty="0" err="1"/>
              <a:t>процеса</a:t>
            </a:r>
            <a:r>
              <a:rPr lang="ru-RU" sz="2000" dirty="0"/>
              <a:t>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>
                <a:latin typeface="Calibri" pitchFamily="34" charset="0"/>
              </a:rPr>
              <a:t>↓</a:t>
            </a:r>
            <a:r>
              <a:rPr lang="el-GR" sz="2000" dirty="0"/>
              <a:t>Δ</a:t>
            </a:r>
            <a:r>
              <a:rPr lang="en-US" sz="2000" dirty="0"/>
              <a:t>H</a:t>
            </a:r>
            <a:r>
              <a:rPr lang="ru-RU" sz="2000" dirty="0"/>
              <a:t> і </a:t>
            </a:r>
            <a:r>
              <a:rPr lang="ru-RU" sz="2000" dirty="0">
                <a:latin typeface="Calibri" pitchFamily="34" charset="0"/>
              </a:rPr>
              <a:t>↑</a:t>
            </a:r>
            <a:r>
              <a:rPr lang="el-GR" sz="2000" dirty="0"/>
              <a:t> Δ</a:t>
            </a:r>
            <a:r>
              <a:rPr lang="en-US" sz="2000" dirty="0"/>
              <a:t>S </a:t>
            </a:r>
            <a:r>
              <a:rPr lang="ru-RU" sz="2000" dirty="0"/>
              <a:t>: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При </a:t>
            </a:r>
            <a:r>
              <a:rPr lang="ru-RU" sz="2000" dirty="0" err="1"/>
              <a:t>низьких</a:t>
            </a:r>
            <a:r>
              <a:rPr lang="ru-RU" sz="2000" dirty="0"/>
              <a:t> температурах Т</a:t>
            </a:r>
            <a:r>
              <a:rPr lang="ru-RU" sz="2000" dirty="0">
                <a:latin typeface="Calibri" pitchFamily="34" charset="0"/>
              </a:rPr>
              <a:t>≈ОК  </a:t>
            </a:r>
            <a:r>
              <a:rPr lang="en-US" sz="2000" dirty="0"/>
              <a:t>T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en-US" sz="2400" dirty="0">
                <a:latin typeface="Calibri" pitchFamily="34" charset="0"/>
              </a:rPr>
              <a:t>≈</a:t>
            </a:r>
            <a:r>
              <a:rPr lang="ru-RU" sz="2400" dirty="0">
                <a:latin typeface="Calibri" pitchFamily="34" charset="0"/>
              </a:rPr>
              <a:t>0</a:t>
            </a:r>
            <a:r>
              <a:rPr lang="ru-RU" sz="2000" dirty="0">
                <a:latin typeface="Calibri" pitchFamily="34" charset="0"/>
              </a:rPr>
              <a:t>  </a:t>
            </a:r>
            <a:r>
              <a:rPr lang="ru-RU" sz="2000" dirty="0"/>
              <a:t> </a:t>
            </a:r>
            <a:r>
              <a:rPr lang="el-GR" sz="2000" dirty="0"/>
              <a:t>Δ</a:t>
            </a:r>
            <a:r>
              <a:rPr lang="en-US" sz="2000" dirty="0"/>
              <a:t>G=</a:t>
            </a:r>
            <a:r>
              <a:rPr lang="el-GR" sz="2000" dirty="0"/>
              <a:t> Δ</a:t>
            </a:r>
            <a:r>
              <a:rPr lang="en-US" sz="2000" dirty="0"/>
              <a:t>H</a:t>
            </a:r>
            <a:endParaRPr lang="ru-RU" sz="2000" dirty="0"/>
          </a:p>
          <a:p>
            <a:pPr marL="0" indent="0" eaLnBrk="1" hangingPunct="1">
              <a:buFontTx/>
              <a:buNone/>
            </a:pPr>
            <a:r>
              <a:rPr lang="ru-RU" sz="2000" dirty="0"/>
              <a:t>При </a:t>
            </a:r>
            <a:r>
              <a:rPr lang="ru-RU" sz="2000" dirty="0" err="1"/>
              <a:t>звичайних</a:t>
            </a:r>
            <a:r>
              <a:rPr lang="ru-RU" sz="2000" dirty="0"/>
              <a:t> температурах : </a:t>
            </a:r>
            <a:r>
              <a:rPr lang="en-US" sz="2000" dirty="0"/>
              <a:t>T</a:t>
            </a:r>
            <a:r>
              <a:rPr lang="el-GR" sz="2000" dirty="0"/>
              <a:t>Δ</a:t>
            </a:r>
            <a:r>
              <a:rPr lang="en-US" sz="2000" dirty="0"/>
              <a:t>S &lt;</a:t>
            </a:r>
            <a:r>
              <a:rPr lang="el-GR" sz="2000" dirty="0"/>
              <a:t> Δ</a:t>
            </a:r>
            <a:r>
              <a:rPr lang="en-US" sz="2000" dirty="0"/>
              <a:t>H</a:t>
            </a:r>
            <a:r>
              <a:rPr lang="ru-RU" sz="2000" dirty="0"/>
              <a:t> =&gt; 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 	        	         </a:t>
            </a:r>
            <a:r>
              <a:rPr lang="ru-RU" sz="2000" b="1" dirty="0" err="1">
                <a:solidFill>
                  <a:srgbClr val="FF0000"/>
                </a:solidFill>
              </a:rPr>
              <a:t>екзотермічні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реакції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(</a:t>
            </a:r>
            <a:r>
              <a:rPr lang="el-GR" sz="2000" dirty="0"/>
              <a:t>Δ</a:t>
            </a:r>
            <a:r>
              <a:rPr lang="en-US" sz="2000" dirty="0"/>
              <a:t>H&lt;</a:t>
            </a:r>
            <a:r>
              <a:rPr lang="ru-RU" sz="2000" dirty="0"/>
              <a:t>0) 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протікають</a:t>
            </a:r>
            <a:r>
              <a:rPr lang="ru-RU" sz="2000" dirty="0" smtClean="0"/>
              <a:t> </a:t>
            </a:r>
            <a:r>
              <a:rPr lang="ru-RU" sz="2000" dirty="0" err="1"/>
              <a:t>самовільно</a:t>
            </a:r>
            <a:endParaRPr lang="ru-RU" sz="2000" dirty="0"/>
          </a:p>
          <a:p>
            <a:pPr marL="0" indent="0" eaLnBrk="1" hangingPunct="1">
              <a:buFontTx/>
              <a:buNone/>
            </a:pPr>
            <a:r>
              <a:rPr lang="ru-RU" sz="2000" dirty="0"/>
              <a:t>                                   </a:t>
            </a:r>
            <a:r>
              <a:rPr lang="ru-RU" sz="2000" b="1" dirty="0" err="1">
                <a:solidFill>
                  <a:srgbClr val="FF0000"/>
                </a:solidFill>
              </a:rPr>
              <a:t>ендотермічні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реакції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(</a:t>
            </a:r>
            <a:r>
              <a:rPr lang="el-GR" sz="2000" dirty="0"/>
              <a:t>Δ</a:t>
            </a:r>
            <a:r>
              <a:rPr lang="en-US" sz="2000" dirty="0"/>
              <a:t>H &gt;</a:t>
            </a:r>
            <a:r>
              <a:rPr lang="ru-RU" sz="2000" dirty="0"/>
              <a:t>0)  - </a:t>
            </a:r>
            <a:r>
              <a:rPr lang="ru-RU" sz="2000" dirty="0" err="1"/>
              <a:t>змушено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При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високих</a:t>
            </a:r>
            <a:r>
              <a:rPr lang="ru-RU" sz="2000" dirty="0"/>
              <a:t> температурах : </a:t>
            </a:r>
            <a:r>
              <a:rPr lang="el-GR" sz="2000" dirty="0"/>
              <a:t>Δ</a:t>
            </a:r>
            <a:r>
              <a:rPr lang="en-US" sz="2000" dirty="0"/>
              <a:t>H &lt;T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dirty="0"/>
              <a:t> =&gt;</a:t>
            </a:r>
            <a:r>
              <a:rPr lang="el-GR" sz="2000" dirty="0"/>
              <a:t>Δ</a:t>
            </a:r>
            <a:r>
              <a:rPr lang="en-US" sz="2000" dirty="0"/>
              <a:t>G= T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dirty="0"/>
              <a:t> </a:t>
            </a:r>
            <a:endParaRPr lang="en-US" sz="2000" dirty="0"/>
          </a:p>
          <a:p>
            <a:pPr marL="0" indent="0" eaLnBrk="1" hangingPunct="1">
              <a:buFontTx/>
              <a:buNone/>
            </a:pPr>
            <a:r>
              <a:rPr lang="ru-RU" sz="2000" b="1" dirty="0" err="1">
                <a:solidFill>
                  <a:srgbClr val="FF0000"/>
                </a:solidFill>
              </a:rPr>
              <a:t>Ентропійний</a:t>
            </a:r>
            <a:r>
              <a:rPr lang="ru-RU" sz="2000" b="1" dirty="0">
                <a:solidFill>
                  <a:srgbClr val="FF0000"/>
                </a:solidFill>
              </a:rPr>
              <a:t> фактор </a:t>
            </a:r>
            <a:r>
              <a:rPr lang="ru-RU" sz="2000" dirty="0"/>
              <a:t>(</a:t>
            </a:r>
            <a:r>
              <a:rPr lang="ru-RU" sz="2000" dirty="0" err="1"/>
              <a:t>прагнення</a:t>
            </a:r>
            <a:r>
              <a:rPr lang="ru-RU" sz="2000" dirty="0"/>
              <a:t> до </a:t>
            </a:r>
            <a:r>
              <a:rPr lang="ru-RU" sz="2000" dirty="0" err="1"/>
              <a:t>розриву</a:t>
            </a:r>
            <a:r>
              <a:rPr lang="ru-RU" sz="2000" dirty="0"/>
              <a:t> </a:t>
            </a:r>
            <a:r>
              <a:rPr lang="ru-RU" sz="2000" dirty="0" err="1"/>
              <a:t>зв'язків</a:t>
            </a:r>
            <a:r>
              <a:rPr lang="ru-RU" sz="2000" dirty="0"/>
              <a:t>) </a:t>
            </a:r>
            <a:r>
              <a:rPr lang="ru-RU" sz="2000" dirty="0" err="1"/>
              <a:t>сильніше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ентальпійного</a:t>
            </a:r>
            <a:r>
              <a:rPr lang="ru-RU" sz="2000" dirty="0"/>
              <a:t> (</a:t>
            </a:r>
            <a:r>
              <a:rPr lang="ru-RU" sz="2000" dirty="0" err="1"/>
              <a:t>прагнення</a:t>
            </a:r>
            <a:r>
              <a:rPr lang="ru-RU" sz="2000" dirty="0"/>
              <a:t> до </a:t>
            </a:r>
            <a:r>
              <a:rPr lang="ru-RU" sz="2000" dirty="0" err="1"/>
              <a:t>утворення</a:t>
            </a:r>
            <a:r>
              <a:rPr lang="ru-RU" sz="2000" dirty="0"/>
              <a:t> </a:t>
            </a:r>
            <a:r>
              <a:rPr lang="ru-RU" sz="2000" dirty="0" err="1"/>
              <a:t>зв'язків</a:t>
            </a:r>
            <a:r>
              <a:rPr lang="ru-RU" sz="2000" dirty="0"/>
              <a:t>).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* Чим </a:t>
            </a:r>
            <a:r>
              <a:rPr lang="ru-RU" sz="2000" dirty="0" err="1"/>
              <a:t>більше</a:t>
            </a:r>
            <a:r>
              <a:rPr lang="ru-RU" sz="2000" dirty="0"/>
              <a:t> Т,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роль </a:t>
            </a:r>
            <a:r>
              <a:rPr lang="ru-RU" sz="2000" dirty="0" err="1"/>
              <a:t>ентропійного</a:t>
            </a:r>
            <a:r>
              <a:rPr lang="ru-RU" sz="2000" dirty="0"/>
              <a:t> фактору.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*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el-GR" sz="2000" dirty="0"/>
              <a:t>Δ</a:t>
            </a:r>
            <a:r>
              <a:rPr lang="en-US" sz="2000" dirty="0"/>
              <a:t>H&lt;</a:t>
            </a:r>
            <a:r>
              <a:rPr lang="ru-RU" sz="2000" dirty="0"/>
              <a:t>0 (</a:t>
            </a:r>
            <a:r>
              <a:rPr lang="ru-RU" sz="2000" dirty="0" err="1"/>
              <a:t>екзотермічна</a:t>
            </a:r>
            <a:r>
              <a:rPr lang="ru-RU" sz="2000" dirty="0"/>
              <a:t> </a:t>
            </a:r>
            <a:r>
              <a:rPr lang="ru-RU" sz="2000" dirty="0" err="1"/>
              <a:t>реакція</a:t>
            </a:r>
            <a:r>
              <a:rPr lang="ru-RU" sz="2000" dirty="0"/>
              <a:t>), а </a:t>
            </a:r>
            <a:r>
              <a:rPr lang="el-GR" sz="2000" dirty="0"/>
              <a:t>Δ</a:t>
            </a:r>
            <a:r>
              <a:rPr lang="en-US" sz="2000" dirty="0"/>
              <a:t>S &gt;</a:t>
            </a:r>
            <a:r>
              <a:rPr lang="ru-RU" sz="2000" dirty="0"/>
              <a:t>0 =&gt;</a:t>
            </a:r>
            <a:r>
              <a:rPr lang="ru-RU" sz="2000" dirty="0" err="1"/>
              <a:t>реакція</a:t>
            </a:r>
            <a:r>
              <a:rPr lang="ru-RU" sz="2000" dirty="0"/>
              <a:t> </a:t>
            </a:r>
            <a:r>
              <a:rPr lang="ru-RU" sz="2000" dirty="0" err="1"/>
              <a:t>йде</a:t>
            </a:r>
            <a:r>
              <a:rPr lang="ru-RU" sz="2000" dirty="0"/>
              <a:t> при будь-</a:t>
            </a:r>
            <a:r>
              <a:rPr lang="ru-RU" sz="2000" dirty="0" err="1"/>
              <a:t>якій</a:t>
            </a:r>
            <a:r>
              <a:rPr lang="ru-RU" sz="2000" dirty="0"/>
              <a:t> Т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*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el-GR" sz="2000" dirty="0"/>
              <a:t>Δ</a:t>
            </a:r>
            <a:r>
              <a:rPr lang="en-US" sz="2000" dirty="0"/>
              <a:t>H &gt;</a:t>
            </a:r>
            <a:r>
              <a:rPr lang="ru-RU" sz="2000" dirty="0"/>
              <a:t>0 (</a:t>
            </a:r>
            <a:r>
              <a:rPr lang="ru-RU" sz="2000" dirty="0" err="1"/>
              <a:t>ендотермічна</a:t>
            </a:r>
            <a:r>
              <a:rPr lang="ru-RU" sz="2000" dirty="0"/>
              <a:t> </a:t>
            </a:r>
            <a:r>
              <a:rPr lang="ru-RU" sz="2000" dirty="0" err="1"/>
              <a:t>реакція</a:t>
            </a:r>
            <a:r>
              <a:rPr lang="ru-RU" sz="2000" dirty="0"/>
              <a:t>), а </a:t>
            </a:r>
            <a:r>
              <a:rPr lang="el-GR" sz="2000" dirty="0"/>
              <a:t>Δ</a:t>
            </a:r>
            <a:r>
              <a:rPr lang="en-US" sz="2000" dirty="0"/>
              <a:t>S &lt;</a:t>
            </a:r>
            <a:r>
              <a:rPr lang="ru-RU" sz="2000" dirty="0"/>
              <a:t>0 =&gt; </a:t>
            </a:r>
            <a:r>
              <a:rPr lang="ru-RU" sz="2000" dirty="0" err="1"/>
              <a:t>реакція</a:t>
            </a:r>
            <a:r>
              <a:rPr lang="ru-RU" sz="2000" dirty="0"/>
              <a:t> </a:t>
            </a:r>
            <a:r>
              <a:rPr lang="ru-RU" sz="2000" dirty="0" err="1"/>
              <a:t>неможлива</a:t>
            </a:r>
            <a:r>
              <a:rPr lang="ru-RU" sz="2000" dirty="0"/>
              <a:t> </a:t>
            </a:r>
            <a:r>
              <a:rPr lang="ru-RU" sz="2000" dirty="0" err="1"/>
              <a:t>ні</a:t>
            </a:r>
            <a:r>
              <a:rPr lang="ru-RU" sz="2000" dirty="0"/>
              <a:t> при </a:t>
            </a:r>
            <a:r>
              <a:rPr lang="ru-RU" sz="2000" dirty="0" err="1"/>
              <a:t>якій</a:t>
            </a:r>
            <a:r>
              <a:rPr lang="ru-RU" sz="2000" dirty="0"/>
              <a:t> Т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*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el-GR" sz="2000" dirty="0"/>
              <a:t>Δ</a:t>
            </a:r>
            <a:r>
              <a:rPr lang="en-US" sz="2000" dirty="0"/>
              <a:t>H </a:t>
            </a:r>
            <a:r>
              <a:rPr lang="ru-RU" sz="2000" dirty="0"/>
              <a:t>=</a:t>
            </a:r>
            <a:r>
              <a:rPr lang="en-US" sz="2000" dirty="0"/>
              <a:t>T</a:t>
            </a:r>
            <a:r>
              <a:rPr lang="el-GR" sz="2000" dirty="0"/>
              <a:t>Δ</a:t>
            </a:r>
            <a:r>
              <a:rPr lang="en-US" sz="2000" dirty="0"/>
              <a:t>S</a:t>
            </a:r>
            <a:r>
              <a:rPr lang="ru-RU" sz="2000" dirty="0"/>
              <a:t> , т.е. </a:t>
            </a:r>
            <a:r>
              <a:rPr lang="el-GR" sz="2000" dirty="0"/>
              <a:t>Δ</a:t>
            </a:r>
            <a:r>
              <a:rPr lang="en-US" sz="2000" dirty="0"/>
              <a:t>G=</a:t>
            </a:r>
            <a:r>
              <a:rPr lang="ru-RU" sz="2000" dirty="0"/>
              <a:t>0: </a:t>
            </a:r>
            <a:r>
              <a:rPr lang="ru-RU" sz="2000" dirty="0" err="1"/>
              <a:t>процеси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протікати</a:t>
            </a:r>
            <a:r>
              <a:rPr lang="ru-RU" sz="2000" dirty="0"/>
              <a:t> в </a:t>
            </a:r>
            <a:r>
              <a:rPr lang="ru-RU" sz="2000" dirty="0" err="1"/>
              <a:t>обох</a:t>
            </a:r>
            <a:r>
              <a:rPr lang="ru-RU" sz="2000" dirty="0"/>
              <a:t> </a:t>
            </a:r>
            <a:r>
              <a:rPr lang="ru-RU" sz="2000" dirty="0" err="1"/>
              <a:t>напрямках</a:t>
            </a:r>
            <a:r>
              <a:rPr lang="ru-RU" sz="2000" dirty="0"/>
              <a:t>, в </a:t>
            </a:r>
            <a:r>
              <a:rPr lang="ru-RU" sz="2000" dirty="0" err="1"/>
              <a:t>системі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встановитися</a:t>
            </a:r>
            <a:r>
              <a:rPr lang="ru-RU" sz="2000" dirty="0"/>
              <a:t> т/д </a:t>
            </a:r>
            <a:r>
              <a:rPr lang="ru-RU" sz="2000" dirty="0" err="1"/>
              <a:t>рівновага</a:t>
            </a:r>
            <a:r>
              <a:rPr lang="ru-RU" sz="2000" dirty="0"/>
              <a:t>.</a:t>
            </a:r>
          </a:p>
          <a:p>
            <a:pPr marL="0" indent="0" eaLnBrk="1" hangingPunct="1">
              <a:buFontTx/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2"/>
          <p:cNvSpPr>
            <a:spLocks noGrp="1"/>
          </p:cNvSpPr>
          <p:nvPr>
            <p:ph idx="1"/>
          </p:nvPr>
        </p:nvSpPr>
        <p:spPr>
          <a:xfrm>
            <a:off x="0" y="6350"/>
            <a:ext cx="9144000" cy="6851650"/>
          </a:xfrm>
        </p:spPr>
        <p:txBody>
          <a:bodyPr/>
          <a:lstStyle/>
          <a:p>
            <a:pPr eaLnBrk="1" hangingPunct="1"/>
            <a:r>
              <a:rPr lang="ru-RU" sz="2400" dirty="0"/>
              <a:t>Для </a:t>
            </a:r>
            <a:r>
              <a:rPr lang="ru-RU" sz="2400" dirty="0" err="1"/>
              <a:t>ізохорних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вводиться </a:t>
            </a:r>
            <a:r>
              <a:rPr lang="ru-RU" sz="2400" b="1" dirty="0" err="1"/>
              <a:t>енергія</a:t>
            </a:r>
            <a:r>
              <a:rPr lang="ru-RU" sz="2400" b="1" dirty="0"/>
              <a:t> Гельмгольца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ізохорно-ізотермічний</a:t>
            </a:r>
            <a:r>
              <a:rPr lang="ru-RU" sz="2400" b="1" dirty="0"/>
              <a:t> </a:t>
            </a:r>
            <a:r>
              <a:rPr lang="ru-RU" sz="2400" b="1" dirty="0" err="1"/>
              <a:t>потенціал</a:t>
            </a:r>
            <a:r>
              <a:rPr lang="ru-RU" sz="2400" b="1" dirty="0"/>
              <a:t>, </a:t>
            </a:r>
            <a:r>
              <a:rPr lang="en-US" sz="2400" b="1" dirty="0"/>
              <a:t>F </a:t>
            </a:r>
            <a:r>
              <a:rPr lang="ru-RU" sz="2400" b="1" dirty="0"/>
              <a:t>:          </a:t>
            </a:r>
          </a:p>
          <a:p>
            <a:pPr marL="0" indent="0" algn="ctr" eaLnBrk="1" hangingPunct="1">
              <a:buNone/>
            </a:pPr>
            <a:r>
              <a:rPr lang="ru-RU" sz="2400" b="1" dirty="0">
                <a:solidFill>
                  <a:srgbClr val="A50021"/>
                </a:solidFill>
                <a:sym typeface="Symbol" pitchFamily="18" charset="2"/>
              </a:rPr>
              <a:t></a:t>
            </a:r>
            <a:r>
              <a:rPr lang="ru-RU" sz="2400" b="1" dirty="0">
                <a:solidFill>
                  <a:srgbClr val="A50021"/>
                </a:solidFill>
              </a:rPr>
              <a:t>F = </a:t>
            </a:r>
            <a:r>
              <a:rPr lang="ru-RU" sz="2400" b="1" dirty="0">
                <a:solidFill>
                  <a:srgbClr val="A50021"/>
                </a:solidFill>
                <a:sym typeface="Symbol" pitchFamily="18" charset="2"/>
              </a:rPr>
              <a:t></a:t>
            </a:r>
            <a:r>
              <a:rPr lang="ru-RU" sz="2400" b="1" dirty="0">
                <a:solidFill>
                  <a:srgbClr val="A50021"/>
                </a:solidFill>
              </a:rPr>
              <a:t>U - Т</a:t>
            </a:r>
            <a:r>
              <a:rPr lang="ru-RU" sz="2400" b="1" dirty="0">
                <a:solidFill>
                  <a:srgbClr val="A50021"/>
                </a:solidFill>
                <a:sym typeface="Symbol" pitchFamily="18" charset="2"/>
              </a:rPr>
              <a:t></a:t>
            </a:r>
            <a:r>
              <a:rPr lang="ru-RU" sz="2400" b="1" dirty="0">
                <a:solidFill>
                  <a:srgbClr val="A50021"/>
                </a:solidFill>
              </a:rPr>
              <a:t>S.</a:t>
            </a:r>
            <a:endParaRPr lang="ru-RU" sz="2400" i="1" dirty="0">
              <a:solidFill>
                <a:srgbClr val="A50021"/>
              </a:solidFill>
            </a:endParaRPr>
          </a:p>
          <a:p>
            <a:pPr eaLnBrk="1" hangingPunct="1"/>
            <a:r>
              <a:rPr lang="ru-RU" sz="2400" i="1" dirty="0">
                <a:solidFill>
                  <a:srgbClr val="990099"/>
                </a:solidFill>
              </a:rPr>
              <a:t>При </a:t>
            </a:r>
            <a:r>
              <a:rPr lang="ru-RU" sz="2400" i="1" dirty="0" err="1">
                <a:solidFill>
                  <a:srgbClr val="990099"/>
                </a:solidFill>
              </a:rPr>
              <a:t>постійній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температурі</a:t>
            </a:r>
            <a:r>
              <a:rPr lang="ru-RU" sz="2400" i="1" dirty="0">
                <a:solidFill>
                  <a:srgbClr val="990099"/>
                </a:solidFill>
              </a:rPr>
              <a:t> і </a:t>
            </a:r>
            <a:r>
              <a:rPr lang="ru-RU" sz="2400" i="1" dirty="0" err="1">
                <a:solidFill>
                  <a:srgbClr val="990099"/>
                </a:solidFill>
              </a:rPr>
              <a:t>тиску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самовільно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можуть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протікати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тільки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ті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процеси</a:t>
            </a:r>
            <a:r>
              <a:rPr lang="ru-RU" sz="2400" i="1" dirty="0">
                <a:solidFill>
                  <a:srgbClr val="990099"/>
                </a:solidFill>
              </a:rPr>
              <a:t>, для </a:t>
            </a:r>
            <a:r>
              <a:rPr lang="ru-RU" sz="2400" i="1" dirty="0" err="1">
                <a:solidFill>
                  <a:srgbClr val="990099"/>
                </a:solidFill>
              </a:rPr>
              <a:t>яких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зміна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енергії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Гіббса</a:t>
            </a:r>
            <a:r>
              <a:rPr lang="ru-RU" sz="2400" i="1" dirty="0">
                <a:solidFill>
                  <a:srgbClr val="990099"/>
                </a:solidFill>
              </a:rPr>
              <a:t> (</a:t>
            </a:r>
            <a:r>
              <a:rPr lang="ru-RU" sz="2400" i="1" dirty="0" err="1">
                <a:solidFill>
                  <a:srgbClr val="990099"/>
                </a:solidFill>
              </a:rPr>
              <a:t>або</a:t>
            </a:r>
            <a:r>
              <a:rPr lang="ru-RU" sz="2400" i="1" dirty="0">
                <a:solidFill>
                  <a:srgbClr val="990099"/>
                </a:solidFill>
              </a:rPr>
              <a:t> Гельмгольца) </a:t>
            </a:r>
            <a:r>
              <a:rPr lang="ru-RU" sz="2400" b="1" i="1" u="sng" dirty="0">
                <a:solidFill>
                  <a:srgbClr val="003399"/>
                </a:solidFill>
              </a:rPr>
              <a:t>негативна</a:t>
            </a:r>
            <a:r>
              <a:rPr lang="ru-RU" sz="2400" b="1" i="1" dirty="0">
                <a:solidFill>
                  <a:srgbClr val="003399"/>
                </a:solidFill>
              </a:rPr>
              <a:t>.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одне</a:t>
            </a:r>
            <a:r>
              <a:rPr lang="ru-RU" sz="2400" b="1" dirty="0"/>
              <a:t> з </a:t>
            </a:r>
            <a:r>
              <a:rPr lang="ru-RU" sz="2400" b="1" dirty="0" err="1"/>
              <a:t>формулювань</a:t>
            </a:r>
            <a:r>
              <a:rPr lang="ru-RU" sz="2400" b="1" dirty="0"/>
              <a:t> другого закону </a:t>
            </a:r>
            <a:r>
              <a:rPr lang="ru-RU" sz="2400" b="1" dirty="0" err="1"/>
              <a:t>термодинаміки</a:t>
            </a:r>
            <a:r>
              <a:rPr lang="ru-RU" sz="2400" b="1" dirty="0"/>
              <a:t>.</a:t>
            </a:r>
          </a:p>
          <a:p>
            <a:pPr eaLnBrk="1" hangingPunct="1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388" y="3357563"/>
            <a:ext cx="4537075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660033"/>
                </a:solidFill>
              </a:rPr>
              <a:t>Рівноважний</a:t>
            </a:r>
            <a:r>
              <a:rPr lang="ru-RU" b="1" i="1" dirty="0">
                <a:solidFill>
                  <a:srgbClr val="660033"/>
                </a:solidFill>
              </a:rPr>
              <a:t> стан</a:t>
            </a:r>
          </a:p>
          <a:p>
            <a:pPr>
              <a:defRPr/>
            </a:pPr>
            <a:r>
              <a:rPr lang="ru-RU" b="1" dirty="0">
                <a:solidFill>
                  <a:srgbClr val="660033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Немає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обміну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зовнішнім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середовищем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Відсутність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градієнтів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Ентропія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постійна</a:t>
            </a:r>
            <a:r>
              <a:rPr lang="ru-RU" dirty="0">
                <a:solidFill>
                  <a:schemeClr val="tx2"/>
                </a:solidFill>
              </a:rPr>
              <a:t> і максимальна.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Для </a:t>
            </a:r>
            <a:r>
              <a:rPr lang="ru-RU" dirty="0" err="1">
                <a:solidFill>
                  <a:schemeClr val="tx2"/>
                </a:solidFill>
              </a:rPr>
              <a:t>підтримки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рівноваги</a:t>
            </a:r>
            <a:r>
              <a:rPr lang="ru-RU" dirty="0">
                <a:solidFill>
                  <a:schemeClr val="tx2"/>
                </a:solidFill>
              </a:rPr>
              <a:t> не </a:t>
            </a:r>
            <a:r>
              <a:rPr lang="ru-RU" dirty="0" err="1">
                <a:solidFill>
                  <a:schemeClr val="tx2"/>
                </a:solidFill>
              </a:rPr>
              <a:t>потрібні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ніякі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витрати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енергії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Система не </a:t>
            </a:r>
            <a:r>
              <a:rPr lang="ru-RU" dirty="0" err="1">
                <a:solidFill>
                  <a:schemeClr val="tx2"/>
                </a:solidFill>
              </a:rPr>
              <a:t>може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здійснювати</a:t>
            </a:r>
            <a:r>
              <a:rPr lang="ru-RU" dirty="0">
                <a:solidFill>
                  <a:schemeClr val="tx2"/>
                </a:solidFill>
              </a:rPr>
              <a:t> роботу.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</a:t>
            </a:r>
            <a:r>
              <a:rPr lang="ru-RU" dirty="0" err="1">
                <a:solidFill>
                  <a:schemeClr val="tx2"/>
                </a:solidFill>
              </a:rPr>
              <a:t>Швидкості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прямих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зворотніх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процесів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рівні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6463" y="3357563"/>
            <a:ext cx="4248150" cy="3416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660033"/>
                </a:solidFill>
              </a:rPr>
              <a:t>Стаціонарний</a:t>
            </a:r>
            <a:r>
              <a:rPr lang="ru-RU" b="1" i="1" dirty="0">
                <a:solidFill>
                  <a:srgbClr val="660033"/>
                </a:solidFill>
              </a:rPr>
              <a:t> стан</a:t>
            </a:r>
          </a:p>
          <a:p>
            <a:pPr>
              <a:defRPr/>
            </a:pPr>
            <a:r>
              <a:rPr lang="ru-RU" b="1" i="1" dirty="0">
                <a:solidFill>
                  <a:srgbClr val="660033"/>
                </a:solidFill>
              </a:rPr>
              <a:t>  </a:t>
            </a:r>
            <a:r>
              <a:rPr lang="ru-RU" b="1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Постійний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обмін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речовин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енергії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зовнішнім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середовищем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Градієнти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постійні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Ентропія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постійна</a:t>
            </a:r>
            <a:r>
              <a:rPr lang="ru-RU" dirty="0">
                <a:solidFill>
                  <a:schemeClr val="tx2"/>
                </a:solidFill>
              </a:rPr>
              <a:t>, але не максимальна!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Для </a:t>
            </a:r>
            <a:r>
              <a:rPr lang="ru-RU" dirty="0" err="1">
                <a:solidFill>
                  <a:schemeClr val="tx2"/>
                </a:solidFill>
              </a:rPr>
              <a:t>підтримки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рівноваги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потрібні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витрати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енергії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Гіббса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Реакційна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здатність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системи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постійна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Швидкість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процесів</a:t>
            </a:r>
            <a:r>
              <a:rPr lang="ru-RU" dirty="0">
                <a:solidFill>
                  <a:schemeClr val="tx2"/>
                </a:solidFill>
              </a:rPr>
              <a:t> в одному </a:t>
            </a:r>
            <a:r>
              <a:rPr lang="ru-RU" dirty="0" err="1">
                <a:solidFill>
                  <a:schemeClr val="tx2"/>
                </a:solidFill>
              </a:rPr>
              <a:t>напрямку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більше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4016375" y="2987675"/>
            <a:ext cx="1445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ВІДЗНАКИ: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/>
              <a:t>ПЛАН ЛЕКЦ</a:t>
            </a:r>
            <a:r>
              <a:rPr lang="uk-UA" dirty="0"/>
              <a:t>ІЇ</a:t>
            </a:r>
            <a:endParaRPr lang="ru-RU" dirty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uk-UA" sz="2800" dirty="0"/>
              <a:t>Термодинаміка</a:t>
            </a:r>
            <a:r>
              <a:rPr lang="ru-RU" sz="2800" dirty="0"/>
              <a:t> (Т/Д). </a:t>
            </a:r>
            <a:r>
              <a:rPr lang="uk-UA" sz="2800" dirty="0"/>
              <a:t>Біоенергетика</a:t>
            </a:r>
            <a:r>
              <a:rPr lang="ru-RU" sz="2800" dirty="0"/>
              <a:t>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uk-UA" sz="2800" dirty="0"/>
              <a:t>Системи</a:t>
            </a:r>
            <a:r>
              <a:rPr lang="ru-RU" sz="2800" dirty="0"/>
              <a:t>,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класификації</a:t>
            </a:r>
            <a:r>
              <a:rPr lang="ru-RU" sz="2800" dirty="0"/>
              <a:t>.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/>
              <a:t>Стан </a:t>
            </a:r>
            <a:r>
              <a:rPr lang="ru-RU" sz="2800" dirty="0" err="1"/>
              <a:t>системи</a:t>
            </a:r>
            <a:r>
              <a:rPr lang="ru-RU" sz="2800" dirty="0"/>
              <a:t>. Т/Д </a:t>
            </a:r>
            <a:r>
              <a:rPr lang="ru-RU" sz="2800" dirty="0" err="1"/>
              <a:t>параметри</a:t>
            </a:r>
            <a:r>
              <a:rPr lang="ru-RU" sz="2800" dirty="0"/>
              <a:t> і Т/Д </a:t>
            </a:r>
            <a:r>
              <a:rPr lang="ru-RU" sz="2800" dirty="0" err="1"/>
              <a:t>функції</a:t>
            </a:r>
            <a:r>
              <a:rPr lang="ru-RU" sz="2800" dirty="0"/>
              <a:t>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/>
              <a:t>Перший закон Т/Д. </a:t>
            </a:r>
            <a:r>
              <a:rPr lang="ru-RU" sz="2800" dirty="0" err="1"/>
              <a:t>Ентальпія</a:t>
            </a:r>
            <a:r>
              <a:rPr lang="ru-RU" sz="2800" dirty="0"/>
              <a:t>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 err="1"/>
              <a:t>Термохімія</a:t>
            </a:r>
            <a:r>
              <a:rPr lang="ru-RU" sz="2800" dirty="0"/>
              <a:t>. Закон Гесса. </a:t>
            </a:r>
            <a:r>
              <a:rPr lang="ru-RU" sz="2800" dirty="0" err="1"/>
              <a:t>Слідства</a:t>
            </a:r>
            <a:r>
              <a:rPr lang="ru-RU" sz="2800" dirty="0"/>
              <a:t> з закону Гесса.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 err="1"/>
              <a:t>Другий</a:t>
            </a:r>
            <a:r>
              <a:rPr lang="ru-RU" sz="2800" dirty="0"/>
              <a:t> закон Т/Д. </a:t>
            </a:r>
            <a:r>
              <a:rPr lang="ru-RU" sz="2800" dirty="0" err="1"/>
              <a:t>Ентропія</a:t>
            </a:r>
            <a:r>
              <a:rPr lang="ru-RU" sz="2800" dirty="0"/>
              <a:t>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 err="1"/>
              <a:t>Третій</a:t>
            </a:r>
            <a:r>
              <a:rPr lang="ru-RU" sz="2800" dirty="0"/>
              <a:t> закон Т/Д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/>
              <a:t>Роль </a:t>
            </a:r>
            <a:r>
              <a:rPr lang="ru-RU" sz="2800" dirty="0" err="1"/>
              <a:t>ентальпійного</a:t>
            </a:r>
            <a:r>
              <a:rPr lang="ru-RU" sz="2800" dirty="0"/>
              <a:t> і </a:t>
            </a:r>
            <a:r>
              <a:rPr lang="ru-RU" sz="2800" dirty="0" err="1"/>
              <a:t>ентропійних</a:t>
            </a:r>
            <a:r>
              <a:rPr lang="ru-RU" sz="2800" dirty="0"/>
              <a:t> </a:t>
            </a:r>
            <a:r>
              <a:rPr lang="ru-RU" sz="2800" dirty="0" err="1"/>
              <a:t>факторів</a:t>
            </a:r>
            <a:r>
              <a:rPr lang="ru-RU" sz="2800" dirty="0"/>
              <a:t>.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 err="1"/>
              <a:t>Енергія</a:t>
            </a:r>
            <a:r>
              <a:rPr lang="ru-RU" sz="2800" dirty="0"/>
              <a:t> </a:t>
            </a:r>
            <a:r>
              <a:rPr lang="ru-RU" sz="2800" dirty="0" err="1"/>
              <a:t>Гіббса</a:t>
            </a:r>
            <a:r>
              <a:rPr lang="ru-RU" sz="2800" dirty="0"/>
              <a:t> і </a:t>
            </a:r>
            <a:r>
              <a:rPr lang="ru-RU" sz="2800" dirty="0" err="1"/>
              <a:t>енергія</a:t>
            </a:r>
            <a:r>
              <a:rPr lang="ru-RU" sz="2800" dirty="0"/>
              <a:t> Гельмгольца.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755650" y="479742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9288" y="115888"/>
            <a:ext cx="7772400" cy="2879725"/>
          </a:xfrm>
        </p:spPr>
        <p:txBody>
          <a:bodyPr/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4067175" y="549275"/>
            <a:ext cx="1841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0" y="115888"/>
            <a:ext cx="9144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ТЕРМОДИНАМІКА </a:t>
            </a:r>
            <a:r>
              <a:rPr lang="ru-RU" sz="2400" dirty="0"/>
              <a:t>- </a:t>
            </a:r>
            <a:r>
              <a:rPr lang="ru-RU" sz="2400" dirty="0" err="1"/>
              <a:t>галузь</a:t>
            </a:r>
            <a:r>
              <a:rPr lang="ru-RU" sz="2400" dirty="0"/>
              <a:t> науки, яка </a:t>
            </a:r>
            <a:r>
              <a:rPr lang="ru-RU" sz="2400" dirty="0" err="1"/>
              <a:t>вивчає</a:t>
            </a:r>
            <a:r>
              <a:rPr lang="ru-RU" sz="2400" dirty="0"/>
              <a:t>  </a:t>
            </a:r>
            <a:r>
              <a:rPr lang="ru-RU" sz="2400" dirty="0" err="1"/>
              <a:t>взаємні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, </a:t>
            </a:r>
            <a:r>
              <a:rPr lang="ru-RU" sz="2400" dirty="0" err="1"/>
              <a:t>пов'язаних</a:t>
            </a:r>
            <a:r>
              <a:rPr lang="ru-RU" sz="2400" dirty="0"/>
              <a:t> з переходом </a:t>
            </a:r>
            <a:r>
              <a:rPr lang="ru-RU" sz="2400" dirty="0" err="1"/>
              <a:t>енергії</a:t>
            </a:r>
            <a:r>
              <a:rPr lang="ru-RU" sz="2400" dirty="0"/>
              <a:t> у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теплоти</a:t>
            </a:r>
            <a:r>
              <a:rPr lang="ru-RU" sz="2400" dirty="0"/>
              <a:t> і </a:t>
            </a:r>
            <a:r>
              <a:rPr lang="ru-RU" sz="2400" dirty="0" err="1"/>
              <a:t>роботи</a:t>
            </a:r>
            <a:r>
              <a:rPr lang="ru-RU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ХІМІЧНА ТЕРМОДИНАМІКА </a:t>
            </a:r>
            <a:r>
              <a:rPr lang="ru-RU" sz="2400" dirty="0"/>
              <a:t>- </a:t>
            </a:r>
            <a:r>
              <a:rPr lang="ru-RU" sz="2400" dirty="0" err="1"/>
              <a:t>розділ</a:t>
            </a:r>
            <a:r>
              <a:rPr lang="ru-RU" sz="2400" dirty="0"/>
              <a:t> </a:t>
            </a:r>
            <a:r>
              <a:rPr lang="ru-RU" sz="2400" dirty="0" err="1"/>
              <a:t>фізичної</a:t>
            </a:r>
            <a:r>
              <a:rPr lang="ru-RU" sz="2400" dirty="0"/>
              <a:t> </a:t>
            </a:r>
            <a:r>
              <a:rPr lang="ru-RU" sz="2400" dirty="0" err="1"/>
              <a:t>хімії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процеси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в </a:t>
            </a:r>
            <a:r>
              <a:rPr lang="ru-RU" sz="2400" dirty="0" err="1"/>
              <a:t>хімічних</a:t>
            </a:r>
            <a:r>
              <a:rPr lang="ru-RU" sz="2400" dirty="0"/>
              <a:t> </a:t>
            </a:r>
            <a:r>
              <a:rPr lang="ru-RU" sz="2400" dirty="0" err="1"/>
              <a:t>процесах</a:t>
            </a:r>
            <a:r>
              <a:rPr lang="ru-RU" sz="2400" dirty="0"/>
              <a:t> і </a:t>
            </a:r>
            <a:r>
              <a:rPr lang="ru-RU" sz="2400" dirty="0" err="1"/>
              <a:t>енергетичні</a:t>
            </a:r>
            <a:r>
              <a:rPr lang="ru-RU" sz="2400" dirty="0"/>
              <a:t> характеристики </a:t>
            </a:r>
            <a:r>
              <a:rPr lang="ru-RU" sz="2400" dirty="0" err="1"/>
              <a:t>речовин</a:t>
            </a:r>
            <a:r>
              <a:rPr lang="uk-UA" sz="2400" dirty="0"/>
              <a:t>.</a:t>
            </a:r>
            <a:endParaRPr lang="ru-RU" sz="2400" dirty="0"/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БІОЕНЕРГЕТИКА </a:t>
            </a:r>
            <a:r>
              <a:rPr lang="ru-RU" sz="2400" dirty="0"/>
              <a:t>- </a:t>
            </a:r>
            <a:r>
              <a:rPr lang="ru-RU" sz="2400" dirty="0" err="1"/>
              <a:t>розділ</a:t>
            </a:r>
            <a:r>
              <a:rPr lang="ru-RU" sz="2400" dirty="0"/>
              <a:t> </a:t>
            </a:r>
            <a:r>
              <a:rPr lang="ru-RU" sz="2400" dirty="0" err="1"/>
              <a:t>хімічної</a:t>
            </a:r>
            <a:r>
              <a:rPr lang="ru-RU" sz="2400" dirty="0"/>
              <a:t> </a:t>
            </a:r>
            <a:r>
              <a:rPr lang="ru-RU" sz="2400" dirty="0" err="1"/>
              <a:t>термодинаміки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в </a:t>
            </a:r>
            <a:r>
              <a:rPr lang="ru-RU" sz="2400" dirty="0" err="1"/>
              <a:t>біологічних</a:t>
            </a:r>
            <a:r>
              <a:rPr lang="ru-RU" sz="2400" dirty="0"/>
              <a:t> системах.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err="1">
                <a:solidFill>
                  <a:srgbClr val="FF0000"/>
                </a:solidFill>
              </a:rPr>
              <a:t>Термодинаміка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 (т/д) </a:t>
            </a:r>
            <a:r>
              <a:rPr lang="ru-RU" sz="2400" dirty="0" err="1"/>
              <a:t>відповідає</a:t>
            </a:r>
            <a:r>
              <a:rPr lang="ru-RU" sz="2400" dirty="0"/>
              <a:t> на </a:t>
            </a:r>
            <a:r>
              <a:rPr lang="ru-RU" sz="2400" dirty="0" err="1"/>
              <a:t>питання</a:t>
            </a:r>
            <a:r>
              <a:rPr lang="ru-RU" sz="2400" dirty="0"/>
              <a:t>: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- яка </a:t>
            </a:r>
            <a:r>
              <a:rPr lang="ru-RU" sz="2400" dirty="0" err="1">
                <a:solidFill>
                  <a:srgbClr val="990099"/>
                </a:solidFill>
              </a:rPr>
              <a:t>можливість</a:t>
            </a:r>
            <a:r>
              <a:rPr lang="ru-RU" sz="2400" dirty="0">
                <a:solidFill>
                  <a:srgbClr val="990099"/>
                </a:solidFill>
              </a:rPr>
              <a:t>, </a:t>
            </a:r>
            <a:r>
              <a:rPr lang="ru-RU" sz="2400" dirty="0" err="1" smtClean="0">
                <a:solidFill>
                  <a:srgbClr val="990099"/>
                </a:solidFill>
              </a:rPr>
              <a:t>напрями</a:t>
            </a:r>
            <a:r>
              <a:rPr lang="ru-RU" sz="2400" dirty="0" smtClean="0">
                <a:solidFill>
                  <a:srgbClr val="990099"/>
                </a:solidFill>
              </a:rPr>
              <a:t>  </a:t>
            </a:r>
            <a:r>
              <a:rPr lang="ru-RU" sz="2400" dirty="0">
                <a:solidFill>
                  <a:srgbClr val="990099"/>
                </a:solidFill>
              </a:rPr>
              <a:t>і </a:t>
            </a:r>
            <a:r>
              <a:rPr lang="ru-RU" sz="2400" dirty="0" err="1">
                <a:solidFill>
                  <a:srgbClr val="990099"/>
                </a:solidFill>
              </a:rPr>
              <a:t>межі</a:t>
            </a:r>
            <a:r>
              <a:rPr lang="ru-RU" sz="2400" dirty="0">
                <a:solidFill>
                  <a:srgbClr val="990099"/>
                </a:solidFill>
              </a:rPr>
              <a:t> </a:t>
            </a:r>
            <a:r>
              <a:rPr lang="ru-RU" sz="2400" dirty="0" err="1"/>
              <a:t>протікання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в </a:t>
            </a:r>
            <a:r>
              <a:rPr lang="ru-RU" sz="2400" dirty="0" err="1"/>
              <a:t>організмі</a:t>
            </a:r>
            <a:r>
              <a:rPr lang="ru-RU" sz="2400" dirty="0"/>
              <a:t>?;</a:t>
            </a:r>
          </a:p>
          <a:p>
            <a:pPr>
              <a:buFontTx/>
              <a:buChar char="-"/>
            </a:pP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990099"/>
                </a:solidFill>
              </a:rPr>
              <a:t>визначити</a:t>
            </a:r>
            <a:r>
              <a:rPr lang="ru-RU" sz="2400" dirty="0"/>
              <a:t> </a:t>
            </a:r>
            <a:r>
              <a:rPr lang="ru-RU" sz="2400" dirty="0" err="1"/>
              <a:t>тепловий</a:t>
            </a:r>
            <a:r>
              <a:rPr lang="ru-RU" sz="2400" dirty="0"/>
              <a:t> </a:t>
            </a:r>
            <a:r>
              <a:rPr lang="ru-RU" sz="2400" dirty="0" err="1"/>
              <a:t>ефект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, </a:t>
            </a:r>
            <a:r>
              <a:rPr lang="ru-RU" sz="2400" dirty="0" err="1"/>
              <a:t>енергію</a:t>
            </a:r>
            <a:r>
              <a:rPr lang="ru-RU" sz="2400" dirty="0"/>
              <a:t> </a:t>
            </a:r>
            <a:r>
              <a:rPr lang="ru-RU" sz="2400" dirty="0" err="1"/>
              <a:t>утворення</a:t>
            </a:r>
            <a:r>
              <a:rPr lang="ru-RU" sz="2400" dirty="0"/>
              <a:t>  </a:t>
            </a:r>
            <a:r>
              <a:rPr lang="ru-RU" sz="2400" dirty="0" err="1"/>
              <a:t>зв'язку</a:t>
            </a:r>
            <a:r>
              <a:rPr lang="ru-RU" sz="2400" dirty="0"/>
              <a:t>  і  т.п.</a:t>
            </a:r>
          </a:p>
          <a:p>
            <a:endParaRPr lang="ru-RU" sz="2400" dirty="0"/>
          </a:p>
          <a:p>
            <a:pPr algn="ctr"/>
            <a:r>
              <a:rPr lang="ru-RU" sz="2400" dirty="0"/>
              <a:t>Т/Д </a:t>
            </a:r>
            <a:r>
              <a:rPr lang="ru-RU" sz="2400" dirty="0" err="1"/>
              <a:t>базується</a:t>
            </a:r>
            <a:r>
              <a:rPr lang="ru-RU" sz="2400" dirty="0"/>
              <a:t> на 3-х законах.</a:t>
            </a:r>
          </a:p>
          <a:p>
            <a:endParaRPr lang="ru-RU" dirty="0"/>
          </a:p>
          <a:p>
            <a:endParaRPr lang="uk-UA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549275"/>
            <a:ext cx="9144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2"/>
                </a:solidFill>
              </a:rPr>
              <a:t>Система </a:t>
            </a:r>
            <a:r>
              <a:rPr lang="ru-RU" b="1" i="1" dirty="0"/>
              <a:t>-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/>
              <a:t>будь-яка </a:t>
            </a:r>
            <a:r>
              <a:rPr lang="ru-RU" b="1" i="1" dirty="0" err="1"/>
              <a:t>сукупність</a:t>
            </a:r>
            <a:r>
              <a:rPr lang="ru-RU" b="1" i="1" dirty="0"/>
              <a:t> </a:t>
            </a:r>
            <a:r>
              <a:rPr lang="ru-RU" b="1" i="1" dirty="0" err="1"/>
              <a:t>тіл</a:t>
            </a:r>
            <a:r>
              <a:rPr lang="ru-RU" b="1" i="1" dirty="0"/>
              <a:t>, </a:t>
            </a:r>
            <a:r>
              <a:rPr lang="ru-RU" b="1" i="1" dirty="0" err="1"/>
              <a:t>відокремлена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зовнішнього</a:t>
            </a:r>
            <a:r>
              <a:rPr lang="ru-RU" b="1" i="1" dirty="0"/>
              <a:t> </a:t>
            </a:r>
            <a:r>
              <a:rPr lang="ru-RU" b="1" i="1" dirty="0" err="1"/>
              <a:t>середовища</a:t>
            </a:r>
            <a:r>
              <a:rPr lang="ru-RU" b="1" i="1" dirty="0"/>
              <a:t> </a:t>
            </a:r>
            <a:r>
              <a:rPr lang="ru-RU" b="1" i="1" dirty="0" err="1"/>
              <a:t>поверхнею</a:t>
            </a:r>
            <a:r>
              <a:rPr lang="ru-RU" b="1" i="1" dirty="0"/>
              <a:t> </a:t>
            </a:r>
            <a:r>
              <a:rPr lang="ru-RU" b="1" i="1" dirty="0" err="1"/>
              <a:t>розділу</a:t>
            </a:r>
            <a:r>
              <a:rPr lang="ru-RU" b="1" i="1" dirty="0"/>
              <a:t> (реальною </a:t>
            </a:r>
            <a:r>
              <a:rPr lang="ru-RU" b="1" i="1" dirty="0" err="1"/>
              <a:t>чи</a:t>
            </a:r>
            <a:r>
              <a:rPr lang="ru-RU" b="1" i="1" dirty="0"/>
              <a:t> </a:t>
            </a:r>
            <a:r>
              <a:rPr lang="ru-RU" b="1" i="1" dirty="0" err="1"/>
              <a:t>уявною</a:t>
            </a:r>
            <a:r>
              <a:rPr lang="ru-RU" b="1" i="1" dirty="0"/>
              <a:t>), </a:t>
            </a:r>
            <a:r>
              <a:rPr lang="ru-RU" b="1" i="1" dirty="0" err="1"/>
              <a:t>всередині</a:t>
            </a:r>
            <a:r>
              <a:rPr lang="ru-RU" b="1" i="1" dirty="0"/>
              <a:t> </a:t>
            </a:r>
            <a:r>
              <a:rPr lang="ru-RU" b="1" i="1" dirty="0" err="1"/>
              <a:t>якої</a:t>
            </a:r>
            <a:r>
              <a:rPr lang="ru-RU" b="1" i="1" dirty="0"/>
              <a:t> </a:t>
            </a:r>
            <a:r>
              <a:rPr lang="ru-RU" b="1" i="1" dirty="0" err="1"/>
              <a:t>можливий</a:t>
            </a:r>
            <a:r>
              <a:rPr lang="ru-RU" b="1" i="1" dirty="0"/>
              <a:t> </a:t>
            </a:r>
            <a:r>
              <a:rPr lang="ru-RU" b="1" i="1" dirty="0" err="1"/>
              <a:t>масо</a:t>
            </a:r>
            <a:r>
              <a:rPr lang="ru-RU" b="1" i="1" dirty="0"/>
              <a:t>-і </a:t>
            </a:r>
            <a:r>
              <a:rPr lang="ru-RU" b="1" i="1" dirty="0" err="1"/>
              <a:t>теплообмін</a:t>
            </a:r>
            <a:r>
              <a:rPr lang="ru-RU" b="1" i="1" dirty="0"/>
              <a:t>.</a:t>
            </a:r>
          </a:p>
          <a:p>
            <a:pPr algn="ctr">
              <a:defRPr/>
            </a:pPr>
            <a:endParaRPr lang="ru-RU" b="1" i="1" dirty="0"/>
          </a:p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</a:rPr>
              <a:t>СИСТЕМА:</a:t>
            </a:r>
            <a:endParaRPr lang="ru-RU" b="1" i="1" dirty="0"/>
          </a:p>
          <a:p>
            <a:pPr>
              <a:defRPr/>
            </a:pPr>
            <a:r>
              <a:rPr lang="ru-RU" b="1" i="1" dirty="0">
                <a:solidFill>
                  <a:schemeClr val="accent2"/>
                </a:solidFill>
              </a:rPr>
              <a:t>*  </a:t>
            </a:r>
            <a:r>
              <a:rPr lang="ru-RU" b="1" i="1" dirty="0" err="1">
                <a:solidFill>
                  <a:schemeClr val="accent2"/>
                </a:solidFill>
              </a:rPr>
              <a:t>Ізольована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/>
              <a:t>- не </a:t>
            </a:r>
            <a:r>
              <a:rPr lang="ru-RU" b="1" i="1" dirty="0" err="1"/>
              <a:t>обмінюється</a:t>
            </a:r>
            <a:r>
              <a:rPr lang="ru-RU" b="1" i="1" dirty="0"/>
              <a:t> з </a:t>
            </a:r>
            <a:r>
              <a:rPr lang="ru-RU" b="1" i="1" dirty="0" err="1"/>
              <a:t>навколишнім</a:t>
            </a:r>
            <a:r>
              <a:rPr lang="ru-RU" b="1" i="1" dirty="0"/>
              <a:t> </a:t>
            </a:r>
            <a:r>
              <a:rPr lang="ru-RU" b="1" i="1" dirty="0" err="1"/>
              <a:t>середовищем</a:t>
            </a:r>
            <a:r>
              <a:rPr lang="ru-RU" b="1" i="1" dirty="0"/>
              <a:t> </a:t>
            </a:r>
            <a:r>
              <a:rPr lang="ru-RU" b="1" i="1" dirty="0" err="1"/>
              <a:t>ні</a:t>
            </a:r>
            <a:r>
              <a:rPr lang="ru-RU" b="1" i="1" dirty="0"/>
              <a:t> </a:t>
            </a:r>
            <a:r>
              <a:rPr lang="ru-RU" b="1" i="1" dirty="0" err="1"/>
              <a:t>масою</a:t>
            </a:r>
            <a:r>
              <a:rPr lang="ru-RU" b="1" i="1" dirty="0"/>
              <a:t>, </a:t>
            </a:r>
            <a:r>
              <a:rPr lang="ru-RU" b="1" i="1" dirty="0" err="1"/>
              <a:t>ні</a:t>
            </a:r>
            <a:r>
              <a:rPr lang="ru-RU" b="1" i="1" dirty="0"/>
              <a:t> </a:t>
            </a:r>
            <a:r>
              <a:rPr lang="ru-RU" b="1" i="1" dirty="0" err="1"/>
              <a:t>енергією</a:t>
            </a:r>
            <a:r>
              <a:rPr lang="ru-RU" b="1" i="1" dirty="0"/>
              <a:t>  </a:t>
            </a:r>
            <a:r>
              <a:rPr lang="ru-RU" sz="2000" b="1" i="1" dirty="0">
                <a:solidFill>
                  <a:srgbClr val="990099"/>
                </a:solidFill>
              </a:rPr>
              <a:t>(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m = 0,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U = 0).</a:t>
            </a:r>
          </a:p>
          <a:p>
            <a:pPr>
              <a:defRPr/>
            </a:pPr>
            <a:endParaRPr lang="ru-RU" b="1" i="1" dirty="0"/>
          </a:p>
          <a:p>
            <a:pPr>
              <a:defRPr/>
            </a:pPr>
            <a:r>
              <a:rPr lang="ru-RU" b="1" i="1" dirty="0">
                <a:solidFill>
                  <a:schemeClr val="accent2"/>
                </a:solidFill>
              </a:rPr>
              <a:t>* </a:t>
            </a:r>
            <a:r>
              <a:rPr lang="ru-RU" b="1" i="1" dirty="0" err="1">
                <a:solidFill>
                  <a:schemeClr val="accent2"/>
                </a:solidFill>
              </a:rPr>
              <a:t>Закрита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/>
              <a:t>- </a:t>
            </a:r>
            <a:r>
              <a:rPr lang="ru-RU" b="1" i="1" dirty="0" err="1"/>
              <a:t>обмінюється</a:t>
            </a:r>
            <a:r>
              <a:rPr lang="ru-RU" b="1" i="1" dirty="0"/>
              <a:t> з </a:t>
            </a:r>
            <a:r>
              <a:rPr lang="ru-RU" b="1" i="1" dirty="0" err="1"/>
              <a:t>навколишнім</a:t>
            </a:r>
            <a:r>
              <a:rPr lang="ru-RU" b="1" i="1" dirty="0"/>
              <a:t> </a:t>
            </a:r>
            <a:r>
              <a:rPr lang="ru-RU" b="1" i="1" dirty="0" err="1"/>
              <a:t>середовищем</a:t>
            </a:r>
            <a:r>
              <a:rPr lang="ru-RU" b="1" i="1" dirty="0"/>
              <a:t> </a:t>
            </a:r>
            <a:r>
              <a:rPr lang="ru-RU" b="1" i="1" dirty="0" err="1"/>
              <a:t>тільки</a:t>
            </a:r>
            <a:r>
              <a:rPr lang="ru-RU" b="1" i="1" dirty="0"/>
              <a:t> </a:t>
            </a:r>
            <a:r>
              <a:rPr lang="ru-RU" b="1" i="1" dirty="0" err="1"/>
              <a:t>енергією</a:t>
            </a:r>
            <a:r>
              <a:rPr lang="ru-RU" b="1" i="1" dirty="0"/>
              <a:t>   </a:t>
            </a:r>
            <a:r>
              <a:rPr lang="ru-RU" sz="2000" b="1" i="1" dirty="0">
                <a:solidFill>
                  <a:srgbClr val="990099"/>
                </a:solidFill>
              </a:rPr>
              <a:t>(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m = 0,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U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</a:t>
            </a:r>
            <a:r>
              <a:rPr lang="ru-RU" sz="2000" b="1" i="1" dirty="0">
                <a:solidFill>
                  <a:srgbClr val="990099"/>
                </a:solidFill>
              </a:rPr>
              <a:t> 0).</a:t>
            </a:r>
          </a:p>
          <a:p>
            <a:pPr>
              <a:defRPr/>
            </a:pPr>
            <a:endParaRPr lang="ru-RU" sz="2000" b="1" i="1" dirty="0">
              <a:solidFill>
                <a:srgbClr val="990099"/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chemeClr val="accent2"/>
                </a:solidFill>
              </a:rPr>
              <a:t>* </a:t>
            </a:r>
            <a:r>
              <a:rPr lang="ru-RU" b="1" i="1" dirty="0" err="1">
                <a:solidFill>
                  <a:schemeClr val="accent2"/>
                </a:solidFill>
              </a:rPr>
              <a:t>Відкрита</a:t>
            </a:r>
            <a:r>
              <a:rPr lang="ru-RU" b="1" i="1" dirty="0">
                <a:solidFill>
                  <a:schemeClr val="accent2"/>
                </a:solidFill>
              </a:rPr>
              <a:t> - </a:t>
            </a:r>
            <a:r>
              <a:rPr lang="ru-RU" b="1" i="1" dirty="0" err="1"/>
              <a:t>обмінюється</a:t>
            </a:r>
            <a:r>
              <a:rPr lang="ru-RU" b="1" i="1" dirty="0"/>
              <a:t> з </a:t>
            </a:r>
            <a:r>
              <a:rPr lang="ru-RU" b="1" i="1" dirty="0" err="1"/>
              <a:t>навколишнім</a:t>
            </a:r>
            <a:r>
              <a:rPr lang="ru-RU" b="1" i="1" dirty="0"/>
              <a:t> </a:t>
            </a:r>
            <a:r>
              <a:rPr lang="ru-RU" b="1" i="1" dirty="0" err="1"/>
              <a:t>середовищем</a:t>
            </a:r>
            <a:r>
              <a:rPr lang="ru-RU" b="1" i="1" dirty="0"/>
              <a:t> і </a:t>
            </a:r>
            <a:r>
              <a:rPr lang="ru-RU" b="1" i="1" dirty="0" err="1"/>
              <a:t>масою</a:t>
            </a:r>
            <a:r>
              <a:rPr lang="ru-RU" b="1" i="1" dirty="0"/>
              <a:t>, і </a:t>
            </a:r>
            <a:r>
              <a:rPr lang="ru-RU" b="1" i="1" dirty="0" err="1"/>
              <a:t>енергією</a:t>
            </a:r>
            <a:r>
              <a:rPr lang="ru-RU" b="1" i="1" dirty="0"/>
              <a:t> </a:t>
            </a:r>
            <a:r>
              <a:rPr lang="ru-RU" sz="2000" b="1" i="1" dirty="0">
                <a:solidFill>
                  <a:srgbClr val="990099"/>
                </a:solidFill>
              </a:rPr>
              <a:t>(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m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</a:t>
            </a:r>
            <a:r>
              <a:rPr lang="ru-RU" sz="2000" b="1" i="1" dirty="0">
                <a:solidFill>
                  <a:srgbClr val="990099"/>
                </a:solidFill>
              </a:rPr>
              <a:t> 0,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U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</a:t>
            </a:r>
            <a:r>
              <a:rPr lang="ru-RU" sz="2000" b="1" i="1" dirty="0">
                <a:solidFill>
                  <a:srgbClr val="990099"/>
                </a:solidFill>
              </a:rPr>
              <a:t> 0).</a:t>
            </a:r>
            <a:r>
              <a:rPr lang="ru-RU" dirty="0"/>
              <a:t>  </a:t>
            </a:r>
            <a:r>
              <a:rPr lang="ru-RU" b="1" dirty="0">
                <a:solidFill>
                  <a:srgbClr val="FF0000"/>
                </a:solidFill>
              </a:rPr>
              <a:t>(ЖИВИЙ ОРГАНІЗМ)</a:t>
            </a:r>
          </a:p>
        </p:txBody>
      </p:sp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9699" name="Text Box 10"/>
          <p:cNvSpPr txBox="1">
            <a:spLocks noChangeArrowheads="1"/>
          </p:cNvSpPr>
          <p:nvPr/>
        </p:nvSpPr>
        <p:spPr bwMode="auto">
          <a:xfrm>
            <a:off x="842963" y="44450"/>
            <a:ext cx="7632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ОСНОВНІ ПОНЯТТЯ І ТЕРМІНИ</a:t>
            </a:r>
          </a:p>
        </p:txBody>
      </p:sp>
      <p:pic>
        <p:nvPicPr>
          <p:cNvPr id="29700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88"/>
            <a:ext cx="2555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338" y="4365625"/>
            <a:ext cx="31432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365625"/>
            <a:ext cx="324008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584325" y="1323975"/>
            <a:ext cx="7559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М. В. Ломоносов (1744 р.): «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так,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в одного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віднімається</a:t>
            </a:r>
            <a:r>
              <a:rPr lang="ru-RU" dirty="0"/>
              <a:t>, </a:t>
            </a:r>
            <a:r>
              <a:rPr lang="ru-RU" dirty="0" err="1"/>
              <a:t>стільки</a:t>
            </a:r>
            <a:r>
              <a:rPr lang="ru-RU" dirty="0"/>
              <a:t> ж </a:t>
            </a:r>
            <a:r>
              <a:rPr lang="ru-RU" dirty="0" err="1"/>
              <a:t>додається</a:t>
            </a:r>
            <a:r>
              <a:rPr lang="ru-RU" dirty="0"/>
              <a:t> до </a:t>
            </a:r>
            <a:r>
              <a:rPr lang="ru-RU" dirty="0" err="1"/>
              <a:t>іншого</a:t>
            </a:r>
            <a:r>
              <a:rPr lang="ru-RU" dirty="0"/>
              <a:t> ...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закон». (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зібр</a:t>
            </a:r>
            <a:r>
              <a:rPr lang="ru-RU" dirty="0"/>
              <a:t>. </a:t>
            </a:r>
            <a:r>
              <a:rPr lang="ru-RU" dirty="0" err="1"/>
              <a:t>творів</a:t>
            </a:r>
            <a:r>
              <a:rPr lang="ru-RU" dirty="0"/>
              <a:t>. Т. 2. 1952 </a:t>
            </a:r>
            <a:r>
              <a:rPr lang="ru-RU" dirty="0" err="1"/>
              <a:t>стор</a:t>
            </a:r>
            <a:r>
              <a:rPr lang="ru-RU" dirty="0"/>
              <a:t>. 483).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35718" y="-14546"/>
            <a:ext cx="9288463" cy="1323439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C0000"/>
                </a:solidFill>
              </a:rPr>
              <a:t>ПЕРШИЙ ЗАКОН ТЕРМОДИНАМІКИ (ЗАКОН ЗБЕРЕЖЕННЯ ЕНЕРГІЇ) -</a:t>
            </a:r>
            <a:r>
              <a:rPr lang="ru-RU" sz="2000" b="1" dirty="0">
                <a:solidFill>
                  <a:srgbClr val="CC0000"/>
                </a:solidFill>
              </a:rPr>
              <a:t>  </a:t>
            </a:r>
          </a:p>
          <a:p>
            <a:endParaRPr lang="ru-RU" sz="2000" b="1" dirty="0">
              <a:solidFill>
                <a:srgbClr val="CC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dirty="0"/>
              <a:t> </a:t>
            </a:r>
            <a:r>
              <a:rPr lang="uk-UA" b="1" i="1" dirty="0">
                <a:solidFill>
                  <a:srgbClr val="FF0000"/>
                </a:solidFill>
              </a:rPr>
              <a:t>ЕНЕРГІЯ НЕ МОЖЕ НІ СТВОРЮВАТИСЯ, НІ ЗНИКАТИ, ВОНА МОЖЕ ТІЛЬКИ ПЕРЕХОДИТИ З ОДНІЄЇ ФОРМИ В ІНШУ.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1646238" y="3087688"/>
            <a:ext cx="7561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 err="1">
                <a:solidFill>
                  <a:srgbClr val="990099"/>
                </a:solidFill>
              </a:rPr>
              <a:t>Математичний</a:t>
            </a:r>
            <a:r>
              <a:rPr lang="ru-RU" b="1" i="1" dirty="0">
                <a:solidFill>
                  <a:srgbClr val="990099"/>
                </a:solidFill>
              </a:rPr>
              <a:t> </a:t>
            </a:r>
            <a:r>
              <a:rPr lang="ru-RU" b="1" i="1" dirty="0" err="1">
                <a:solidFill>
                  <a:srgbClr val="990099"/>
                </a:solidFill>
              </a:rPr>
              <a:t>вираз</a:t>
            </a:r>
            <a:r>
              <a:rPr lang="ru-RU" b="1" i="1" dirty="0">
                <a:solidFill>
                  <a:srgbClr val="990099"/>
                </a:solidFill>
              </a:rPr>
              <a:t> </a:t>
            </a:r>
            <a:r>
              <a:rPr lang="ru-RU" b="1" i="1" dirty="0" err="1">
                <a:solidFill>
                  <a:srgbClr val="990099"/>
                </a:solidFill>
              </a:rPr>
              <a:t>першого</a:t>
            </a:r>
            <a:r>
              <a:rPr lang="ru-RU" b="1" i="1" dirty="0">
                <a:solidFill>
                  <a:srgbClr val="990099"/>
                </a:solidFill>
              </a:rPr>
              <a:t> закону </a:t>
            </a:r>
            <a:r>
              <a:rPr lang="ru-RU" b="1" i="1" dirty="0" err="1">
                <a:solidFill>
                  <a:srgbClr val="990099"/>
                </a:solidFill>
              </a:rPr>
              <a:t>термодинаміки</a:t>
            </a:r>
            <a:r>
              <a:rPr lang="ru-RU" b="1" i="1" dirty="0">
                <a:solidFill>
                  <a:srgbClr val="990099"/>
                </a:solidFill>
              </a:rPr>
              <a:t>:</a:t>
            </a: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1685681" y="3724275"/>
            <a:ext cx="741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Q = ΔU + А </a:t>
            </a:r>
            <a:r>
              <a:rPr lang="ru-RU" sz="2000" dirty="0">
                <a:solidFill>
                  <a:schemeClr val="accent2"/>
                </a:solidFill>
              </a:rPr>
              <a:t>- теплота, </a:t>
            </a:r>
            <a:r>
              <a:rPr lang="ru-RU" sz="2000" dirty="0" err="1">
                <a:solidFill>
                  <a:schemeClr val="accent2"/>
                </a:solidFill>
              </a:rPr>
              <a:t>підведена</a:t>
            </a:r>
            <a:r>
              <a:rPr lang="ru-RU" sz="2000" dirty="0">
                <a:solidFill>
                  <a:schemeClr val="accent2"/>
                </a:solidFill>
              </a:rPr>
              <a:t> до </a:t>
            </a:r>
            <a:r>
              <a:rPr lang="ru-RU" sz="2000" dirty="0" err="1">
                <a:solidFill>
                  <a:schemeClr val="accent2"/>
                </a:solidFill>
              </a:rPr>
              <a:t>системи</a:t>
            </a:r>
            <a:r>
              <a:rPr lang="ru-RU" sz="2000" dirty="0">
                <a:solidFill>
                  <a:schemeClr val="accent2"/>
                </a:solidFill>
              </a:rPr>
              <a:t>, </a:t>
            </a:r>
            <a:r>
              <a:rPr lang="ru-RU" sz="2000" dirty="0" err="1">
                <a:solidFill>
                  <a:schemeClr val="accent2"/>
                </a:solidFill>
              </a:rPr>
              <a:t>витрачається</a:t>
            </a:r>
            <a:r>
              <a:rPr lang="ru-RU" sz="2000" dirty="0">
                <a:solidFill>
                  <a:schemeClr val="accent2"/>
                </a:solidFill>
              </a:rPr>
              <a:t> на </a:t>
            </a:r>
            <a:r>
              <a:rPr lang="ru-RU" sz="2000" dirty="0" err="1">
                <a:solidFill>
                  <a:schemeClr val="accent2"/>
                </a:solidFill>
              </a:rPr>
              <a:t>збільшення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внутрішньої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енергії</a:t>
            </a:r>
            <a:r>
              <a:rPr lang="ru-RU" sz="2000" dirty="0">
                <a:solidFill>
                  <a:schemeClr val="accent2"/>
                </a:solidFill>
              </a:rPr>
              <a:t> ΔU для </a:t>
            </a:r>
            <a:r>
              <a:rPr lang="ru-RU" sz="2000" dirty="0" err="1">
                <a:solidFill>
                  <a:schemeClr val="accent2"/>
                </a:solidFill>
              </a:rPr>
              <a:t>здійснення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роботи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проти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зовнішніх</a:t>
            </a:r>
            <a:r>
              <a:rPr lang="ru-RU" sz="2000" dirty="0">
                <a:solidFill>
                  <a:schemeClr val="accent2"/>
                </a:solidFill>
              </a:rPr>
              <a:t> сил - А.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1885950" y="5124450"/>
            <a:ext cx="74437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ізобарних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(в </a:t>
            </a:r>
            <a:r>
              <a:rPr lang="ru-RU" dirty="0" err="1"/>
              <a:t>живій</a:t>
            </a:r>
            <a:r>
              <a:rPr lang="ru-RU" dirty="0"/>
              <a:t> </a:t>
            </a:r>
            <a:r>
              <a:rPr lang="ru-RU" dirty="0" err="1"/>
              <a:t>природі</a:t>
            </a:r>
            <a:r>
              <a:rPr lang="ru-RU" dirty="0"/>
              <a:t>! В основному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ізобарні</a:t>
            </a:r>
            <a:r>
              <a:rPr lang="ru-RU" dirty="0"/>
              <a:t>) величину </a:t>
            </a:r>
            <a:r>
              <a:rPr lang="ru-RU" b="1" dirty="0"/>
              <a:t>ΔU + А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ентальпією</a:t>
            </a:r>
            <a:r>
              <a:rPr lang="ru-RU" dirty="0"/>
              <a:t>.</a:t>
            </a:r>
          </a:p>
          <a:p>
            <a:r>
              <a:rPr lang="ru-RU" b="1" dirty="0" err="1"/>
              <a:t>Ентальпія</a:t>
            </a:r>
            <a:r>
              <a:rPr lang="ru-RU" dirty="0"/>
              <a:t> </a:t>
            </a:r>
            <a:r>
              <a:rPr lang="ru-RU" b="1" dirty="0"/>
              <a:t>(</a:t>
            </a:r>
            <a:r>
              <a:rPr lang="ru-RU" b="1" dirty="0" err="1"/>
              <a:t>тепломісткість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)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, </a:t>
            </a:r>
            <a:r>
              <a:rPr lang="ru-RU" dirty="0" err="1"/>
              <a:t>виміряний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обчислений</a:t>
            </a:r>
            <a:r>
              <a:rPr lang="ru-RU" dirty="0"/>
              <a:t> для </a:t>
            </a:r>
            <a:r>
              <a:rPr lang="ru-RU" dirty="0" err="1"/>
              <a:t>випадку</a:t>
            </a:r>
            <a:r>
              <a:rPr lang="ru-RU" dirty="0"/>
              <a:t>, коли 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при </a:t>
            </a:r>
            <a:r>
              <a:rPr lang="ru-RU" dirty="0" err="1">
                <a:solidFill>
                  <a:srgbClr val="FF0000"/>
                </a:solidFill>
              </a:rPr>
              <a:t>постійному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тиску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277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1263650"/>
            <a:ext cx="8667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2455863"/>
            <a:ext cx="86677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50" y="3927475"/>
            <a:ext cx="990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50" y="5276850"/>
            <a:ext cx="9921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TextBox 2"/>
          <p:cNvSpPr txBox="1">
            <a:spLocks noChangeArrowheads="1"/>
          </p:cNvSpPr>
          <p:nvPr/>
        </p:nvSpPr>
        <p:spPr bwMode="auto">
          <a:xfrm>
            <a:off x="0" y="3644900"/>
            <a:ext cx="15389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/>
              <a:t>Г.</a:t>
            </a:r>
            <a:r>
              <a:rPr lang="uk-UA" sz="1400" dirty="0" smtClean="0"/>
              <a:t>І</a:t>
            </a:r>
            <a:r>
              <a:rPr lang="ru-RU" sz="1400" dirty="0" smtClean="0"/>
              <a:t>.Гесс </a:t>
            </a:r>
            <a:r>
              <a:rPr lang="ru-RU" sz="1400" dirty="0"/>
              <a:t>(1836 р.)</a:t>
            </a:r>
          </a:p>
        </p:txBody>
      </p:sp>
      <p:sp>
        <p:nvSpPr>
          <p:cNvPr id="32783" name="TextBox 3"/>
          <p:cNvSpPr txBox="1">
            <a:spLocks noChangeArrowheads="1"/>
          </p:cNvSpPr>
          <p:nvPr/>
        </p:nvSpPr>
        <p:spPr bwMode="auto">
          <a:xfrm>
            <a:off x="0" y="4953000"/>
            <a:ext cx="1964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/>
              <a:t>Д.Д. Джоуль (1840 р.)</a:t>
            </a:r>
          </a:p>
        </p:txBody>
      </p:sp>
      <p:sp>
        <p:nvSpPr>
          <p:cNvPr id="32784" name="TextBox 4"/>
          <p:cNvSpPr txBox="1">
            <a:spLocks noChangeArrowheads="1"/>
          </p:cNvSpPr>
          <p:nvPr/>
        </p:nvSpPr>
        <p:spPr bwMode="auto">
          <a:xfrm>
            <a:off x="-63500" y="6589713"/>
            <a:ext cx="22495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/>
              <a:t>Г.Л. Гельмгольц (1847 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2" name="Text Box 11"/>
          <p:cNvSpPr txBox="1">
            <a:spLocks noChangeArrowheads="1"/>
          </p:cNvSpPr>
          <p:nvPr/>
        </p:nvSpPr>
        <p:spPr bwMode="auto">
          <a:xfrm>
            <a:off x="12700" y="3175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</a:rPr>
              <a:t>ОСНОВНИЙ ЗАКОН </a:t>
            </a:r>
            <a:r>
              <a:rPr lang="ru-RU" sz="2000" b="1" cap="all" dirty="0" err="1">
                <a:solidFill>
                  <a:srgbClr val="C00000"/>
                </a:solidFill>
              </a:rPr>
              <a:t>Термохімії</a:t>
            </a:r>
            <a:r>
              <a:rPr lang="ru-RU" sz="2000" b="1" cap="all" dirty="0">
                <a:solidFill>
                  <a:srgbClr val="C00000"/>
                </a:solidFill>
              </a:rPr>
              <a:t> (1836 - 1840 </a:t>
            </a:r>
            <a:r>
              <a:rPr lang="ru-RU" sz="2000" b="1" dirty="0" err="1">
                <a:solidFill>
                  <a:srgbClr val="C00000"/>
                </a:solidFill>
              </a:rPr>
              <a:t>рр</a:t>
            </a:r>
            <a:r>
              <a:rPr lang="ru-RU" sz="2000" b="1" dirty="0">
                <a:solidFill>
                  <a:srgbClr val="C00000"/>
                </a:solidFill>
              </a:rPr>
              <a:t>.) </a:t>
            </a:r>
            <a:r>
              <a:rPr lang="ru-RU" sz="2000" b="1" cap="all" dirty="0">
                <a:solidFill>
                  <a:srgbClr val="C00000"/>
                </a:solidFill>
              </a:rPr>
              <a:t>─ закон Гесса:</a:t>
            </a:r>
            <a:endParaRPr lang="ru-RU" sz="2000" b="1" i="1" cap="all" dirty="0">
              <a:solidFill>
                <a:srgbClr val="C00000"/>
              </a:solidFill>
            </a:endParaRPr>
          </a:p>
          <a:p>
            <a:pPr algn="ctr"/>
            <a:r>
              <a:rPr lang="ru-RU" b="1" i="1" dirty="0" err="1"/>
              <a:t>Тепловий</a:t>
            </a:r>
            <a:r>
              <a:rPr lang="ru-RU" b="1" i="1" dirty="0"/>
              <a:t> </a:t>
            </a:r>
            <a:r>
              <a:rPr lang="ru-RU" b="1" i="1" dirty="0" err="1"/>
              <a:t>ефект</a:t>
            </a:r>
            <a:r>
              <a:rPr lang="ru-RU" b="1" i="1" dirty="0"/>
              <a:t> </a:t>
            </a:r>
            <a:r>
              <a:rPr lang="ru-RU" b="1" i="1" dirty="0" err="1"/>
              <a:t>хімічних</a:t>
            </a:r>
            <a:r>
              <a:rPr lang="ru-RU" b="1" i="1" dirty="0"/>
              <a:t> </a:t>
            </a:r>
            <a:r>
              <a:rPr lang="ru-RU" b="1" i="1" dirty="0" err="1"/>
              <a:t>реакцій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протікають</a:t>
            </a:r>
            <a:r>
              <a:rPr lang="ru-RU" b="1" i="1" dirty="0"/>
              <a:t> при </a:t>
            </a:r>
            <a:r>
              <a:rPr lang="ru-RU" b="1" i="1" dirty="0" err="1"/>
              <a:t>постійному</a:t>
            </a:r>
            <a:r>
              <a:rPr lang="ru-RU" b="1" i="1" dirty="0"/>
              <a:t> </a:t>
            </a:r>
            <a:r>
              <a:rPr lang="ru-RU" b="1" i="1" dirty="0" err="1"/>
              <a:t>об'ємі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тиску</a:t>
            </a:r>
            <a:r>
              <a:rPr lang="ru-RU" b="1" i="1" dirty="0"/>
              <a:t>, не </a:t>
            </a:r>
            <a:r>
              <a:rPr lang="ru-RU" b="1" i="1" dirty="0" err="1"/>
              <a:t>залежить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числа </a:t>
            </a:r>
            <a:r>
              <a:rPr lang="ru-RU" b="1" i="1" dirty="0" err="1"/>
              <a:t>проміжних</a:t>
            </a:r>
            <a:r>
              <a:rPr lang="ru-RU" b="1" i="1" dirty="0"/>
              <a:t> </a:t>
            </a:r>
            <a:r>
              <a:rPr lang="ru-RU" b="1" i="1" dirty="0" err="1"/>
              <a:t>стадій</a:t>
            </a:r>
            <a:r>
              <a:rPr lang="ru-RU" b="1" i="1" dirty="0"/>
              <a:t> і </a:t>
            </a:r>
            <a:r>
              <a:rPr lang="ru-RU" b="1" i="1" dirty="0" err="1"/>
              <a:t>визначається</a:t>
            </a:r>
            <a:r>
              <a:rPr lang="ru-RU" b="1" i="1" dirty="0"/>
              <a:t> </a:t>
            </a:r>
            <a:r>
              <a:rPr lang="ru-RU" b="1" i="1" dirty="0" err="1"/>
              <a:t>тільки</a:t>
            </a:r>
            <a:r>
              <a:rPr lang="ru-RU" b="1" i="1" dirty="0"/>
              <a:t> </a:t>
            </a:r>
            <a:r>
              <a:rPr lang="ru-RU" b="1" i="1" dirty="0" err="1"/>
              <a:t>початковим</a:t>
            </a:r>
            <a:r>
              <a:rPr lang="ru-RU" b="1" i="1" dirty="0"/>
              <a:t> і </a:t>
            </a:r>
            <a:r>
              <a:rPr lang="ru-RU" b="1" i="1" dirty="0" err="1"/>
              <a:t>кінцевим</a:t>
            </a:r>
            <a:r>
              <a:rPr lang="ru-RU" b="1" i="1" dirty="0"/>
              <a:t> станом </a:t>
            </a:r>
            <a:r>
              <a:rPr lang="ru-RU" b="1" i="1" dirty="0" err="1"/>
              <a:t>системи</a:t>
            </a:r>
            <a:r>
              <a:rPr lang="ru-RU" b="1" i="1" dirty="0"/>
              <a:t>.</a:t>
            </a:r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733425" y="2374900"/>
            <a:ext cx="7416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/>
              <a:t>C</a:t>
            </a:r>
            <a:r>
              <a:rPr lang="ru-RU" b="1" i="1" baseline="-25000" dirty="0"/>
              <a:t>(</a:t>
            </a:r>
            <a:r>
              <a:rPr lang="uk-UA" b="1" i="1" baseline="-25000" dirty="0" err="1"/>
              <a:t>тв</a:t>
            </a:r>
            <a:r>
              <a:rPr lang="uk-UA" b="1" i="1" baseline="-25000" dirty="0"/>
              <a:t>) графіт </a:t>
            </a:r>
            <a:r>
              <a:rPr lang="uk-UA" b="1" i="1" dirty="0"/>
              <a:t>+ О</a:t>
            </a:r>
            <a:r>
              <a:rPr lang="uk-UA" b="1" i="1" baseline="-25000" dirty="0"/>
              <a:t>2(г) </a:t>
            </a:r>
            <a:r>
              <a:rPr lang="uk-UA" b="1" i="1" dirty="0"/>
              <a:t>= СО</a:t>
            </a:r>
            <a:r>
              <a:rPr lang="uk-UA" b="1" i="1" baseline="-25000" dirty="0"/>
              <a:t>2</a:t>
            </a:r>
            <a:r>
              <a:rPr lang="uk-UA" b="1" i="1" dirty="0"/>
              <a:t> </a:t>
            </a:r>
            <a:r>
              <a:rPr lang="uk-UA" b="1" i="1" baseline="-25000" dirty="0"/>
              <a:t>(г)</a:t>
            </a:r>
            <a:r>
              <a:rPr lang="uk-UA" b="1" i="1" dirty="0"/>
              <a:t>                          ΔН = -393,8 кДж/моль</a:t>
            </a:r>
            <a:endParaRPr lang="ru-RU" b="1" dirty="0"/>
          </a:p>
          <a:p>
            <a:r>
              <a:rPr lang="ru-RU" sz="1600" b="1" dirty="0" err="1"/>
              <a:t>Вуглекислий</a:t>
            </a:r>
            <a:r>
              <a:rPr lang="ru-RU" sz="1600" b="1" dirty="0"/>
              <a:t> газ </a:t>
            </a:r>
            <a:r>
              <a:rPr lang="ru-RU" sz="1600" b="1" dirty="0" err="1"/>
              <a:t>можна</a:t>
            </a:r>
            <a:r>
              <a:rPr lang="ru-RU" sz="1600" b="1" dirty="0"/>
              <a:t> </a:t>
            </a:r>
            <a:r>
              <a:rPr lang="ru-RU" sz="1600" b="1" dirty="0" err="1"/>
              <a:t>отримати</a:t>
            </a:r>
            <a:r>
              <a:rPr lang="ru-RU" sz="1600" b="1" dirty="0"/>
              <a:t> </a:t>
            </a:r>
            <a:r>
              <a:rPr lang="ru-RU" sz="1600" b="1" dirty="0" err="1"/>
              <a:t>також</a:t>
            </a:r>
            <a:r>
              <a:rPr lang="ru-RU" sz="1600" b="1" dirty="0"/>
              <a:t> в </a:t>
            </a:r>
            <a:r>
              <a:rPr lang="ru-RU" sz="1600" b="1" dirty="0" err="1"/>
              <a:t>результаті</a:t>
            </a:r>
            <a:r>
              <a:rPr lang="ru-RU" sz="1600" b="1" dirty="0"/>
              <a:t> </a:t>
            </a:r>
            <a:r>
              <a:rPr lang="ru-RU" sz="1600" b="1" dirty="0" err="1"/>
              <a:t>наступних</a:t>
            </a:r>
            <a:r>
              <a:rPr lang="ru-RU" sz="1600" b="1" dirty="0"/>
              <a:t> </a:t>
            </a:r>
            <a:r>
              <a:rPr lang="ru-RU" sz="1600" b="1" dirty="0" err="1"/>
              <a:t>реакцій</a:t>
            </a:r>
            <a:r>
              <a:rPr lang="ru-RU" sz="1600" b="1" dirty="0"/>
              <a:t>:</a:t>
            </a:r>
          </a:p>
          <a:p>
            <a:r>
              <a:rPr lang="ru-RU" b="1" i="1" dirty="0"/>
              <a:t>С</a:t>
            </a:r>
            <a:r>
              <a:rPr lang="ru-RU" b="1" i="1" baseline="-25000" dirty="0"/>
              <a:t> (</a:t>
            </a:r>
            <a:r>
              <a:rPr lang="uk-UA" b="1" i="1" baseline="-25000" dirty="0" err="1"/>
              <a:t>тв</a:t>
            </a:r>
            <a:r>
              <a:rPr lang="uk-UA" b="1" i="1" baseline="-25000" dirty="0"/>
              <a:t>) графіт </a:t>
            </a:r>
            <a:r>
              <a:rPr lang="ru-RU" b="1" i="1" dirty="0"/>
              <a:t>+ ½ О</a:t>
            </a:r>
            <a:r>
              <a:rPr lang="ru-RU" b="1" i="1" baseline="-25000" dirty="0"/>
              <a:t>2</a:t>
            </a:r>
            <a:r>
              <a:rPr lang="ru-RU" b="1" i="1" dirty="0"/>
              <a:t> = СО(г)                  ΔН</a:t>
            </a:r>
            <a:r>
              <a:rPr lang="ru-RU" b="1" i="1" baseline="-25000" dirty="0"/>
              <a:t>1 </a:t>
            </a:r>
            <a:r>
              <a:rPr lang="ru-RU" b="1" i="1" dirty="0"/>
              <a:t> = -110,6 кДж/моль</a:t>
            </a:r>
          </a:p>
          <a:p>
            <a:r>
              <a:rPr lang="ru-RU" b="1" i="1" dirty="0"/>
              <a:t>СО(г) + ½ О</a:t>
            </a:r>
            <a:r>
              <a:rPr lang="ru-RU" b="1" i="1" baseline="-25000" dirty="0"/>
              <a:t>2</a:t>
            </a:r>
            <a:r>
              <a:rPr lang="ru-RU" b="1" i="1" dirty="0"/>
              <a:t>(г) = СО</a:t>
            </a:r>
            <a:r>
              <a:rPr lang="ru-RU" b="1" i="1" baseline="-25000" dirty="0"/>
              <a:t>2</a:t>
            </a:r>
            <a:r>
              <a:rPr lang="ru-RU" b="1" i="1" dirty="0"/>
              <a:t>(г)                     ΔН</a:t>
            </a:r>
            <a:r>
              <a:rPr lang="ru-RU" b="1" i="1" baseline="-25000" dirty="0"/>
              <a:t>2</a:t>
            </a:r>
            <a:r>
              <a:rPr lang="ru-RU" b="1" i="1" dirty="0"/>
              <a:t> = -283,2 кДж/моль)</a:t>
            </a:r>
          </a:p>
          <a:p>
            <a:r>
              <a:rPr lang="ru-RU" b="1" i="1" dirty="0"/>
              <a:t>ΔН = ΔН</a:t>
            </a:r>
            <a:r>
              <a:rPr lang="ru-RU" b="1" i="1" baseline="-25000" dirty="0"/>
              <a:t>1</a:t>
            </a:r>
            <a:r>
              <a:rPr lang="ru-RU" b="1" i="1" dirty="0"/>
              <a:t> + ΔН</a:t>
            </a:r>
            <a:r>
              <a:rPr lang="ru-RU" b="1" i="1" baseline="-25000" dirty="0"/>
              <a:t>2</a:t>
            </a:r>
            <a:r>
              <a:rPr lang="ru-RU" b="1" i="1" dirty="0"/>
              <a:t>;  ΔН = -110,6 – 283,2 = -393,8 кДж/моль</a:t>
            </a:r>
            <a:r>
              <a:rPr lang="ru-RU" b="1" dirty="0"/>
              <a:t>,</a:t>
            </a:r>
            <a:r>
              <a:rPr lang="ru-RU" dirty="0"/>
              <a:t> </a:t>
            </a:r>
          </a:p>
        </p:txBody>
      </p:sp>
      <p:pic>
        <p:nvPicPr>
          <p:cNvPr id="3482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1411288"/>
            <a:ext cx="1403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Box 15"/>
          <p:cNvSpPr txBox="1">
            <a:spLocks noChangeArrowheads="1"/>
          </p:cNvSpPr>
          <p:nvPr/>
        </p:nvSpPr>
        <p:spPr bwMode="auto">
          <a:xfrm>
            <a:off x="8027988" y="3060700"/>
            <a:ext cx="7743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/>
              <a:t>Г.І.Гесс</a:t>
            </a:r>
            <a:endParaRPr lang="ru-RU" sz="1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618038" y="4295775"/>
            <a:ext cx="1008062" cy="792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27" name="Группа 21"/>
          <p:cNvGrpSpPr>
            <a:grpSpLocks/>
          </p:cNvGrpSpPr>
          <p:nvPr/>
        </p:nvGrpSpPr>
        <p:grpSpPr bwMode="auto">
          <a:xfrm>
            <a:off x="4618038" y="4287838"/>
            <a:ext cx="1839912" cy="800100"/>
            <a:chOff x="4618019" y="4288236"/>
            <a:chExt cx="1840706" cy="799709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5570930" y="4288236"/>
              <a:ext cx="887795" cy="7997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4618019" y="5087945"/>
              <a:ext cx="184070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28" name="TextBox 13"/>
          <p:cNvSpPr txBox="1">
            <a:spLocks noChangeArrowheads="1"/>
          </p:cNvSpPr>
          <p:nvPr/>
        </p:nvSpPr>
        <p:spPr bwMode="auto">
          <a:xfrm>
            <a:off x="5308600" y="4006850"/>
            <a:ext cx="525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</a:t>
            </a:r>
          </a:p>
        </p:txBody>
      </p:sp>
      <p:sp>
        <p:nvSpPr>
          <p:cNvPr id="34829" name="TextBox 14"/>
          <p:cNvSpPr txBox="1">
            <a:spLocks noChangeArrowheads="1"/>
          </p:cNvSpPr>
          <p:nvPr/>
        </p:nvSpPr>
        <p:spPr bwMode="auto">
          <a:xfrm>
            <a:off x="4464050" y="4437063"/>
            <a:ext cx="576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ru-RU" baseline="-25000"/>
          </a:p>
        </p:txBody>
      </p:sp>
      <p:sp>
        <p:nvSpPr>
          <p:cNvPr id="34830" name="TextBox 16"/>
          <p:cNvSpPr txBox="1">
            <a:spLocks noChangeArrowheads="1"/>
          </p:cNvSpPr>
          <p:nvPr/>
        </p:nvSpPr>
        <p:spPr bwMode="auto">
          <a:xfrm>
            <a:off x="5999163" y="4395788"/>
            <a:ext cx="577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baseline="-25000"/>
          </a:p>
        </p:txBody>
      </p:sp>
      <p:sp>
        <p:nvSpPr>
          <p:cNvPr id="34831" name="TextBox 17"/>
          <p:cNvSpPr txBox="1">
            <a:spLocks noChangeArrowheads="1"/>
          </p:cNvSpPr>
          <p:nvPr/>
        </p:nvSpPr>
        <p:spPr bwMode="auto">
          <a:xfrm>
            <a:off x="4349750" y="5011738"/>
            <a:ext cx="35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34832" name="TextBox 18"/>
          <p:cNvSpPr txBox="1">
            <a:spLocks noChangeArrowheads="1"/>
          </p:cNvSpPr>
          <p:nvPr/>
        </p:nvSpPr>
        <p:spPr bwMode="auto">
          <a:xfrm>
            <a:off x="5375275" y="5087938"/>
            <a:ext cx="501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</a:t>
            </a:r>
            <a:endParaRPr lang="ru-RU" baseline="-25000"/>
          </a:p>
        </p:txBody>
      </p:sp>
      <p:sp>
        <p:nvSpPr>
          <p:cNvPr id="34833" name="TextBox 19"/>
          <p:cNvSpPr txBox="1">
            <a:spLocks noChangeArrowheads="1"/>
          </p:cNvSpPr>
          <p:nvPr/>
        </p:nvSpPr>
        <p:spPr bwMode="auto">
          <a:xfrm>
            <a:off x="6459538" y="5049838"/>
            <a:ext cx="611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</a:t>
            </a:r>
            <a:r>
              <a:rPr lang="ru-RU" baseline="-2500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6100" y="5826125"/>
            <a:ext cx="857638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Лавуазьє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і Лаплас: теплота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розкладання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речовини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чисельно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дорівнює</a:t>
            </a:r>
            <a:endParaRPr lang="ru-RU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теплоті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її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утворення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, але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має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протилежний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знак.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2700" y="5610225"/>
            <a:ext cx="9131300" cy="36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328612" y="750468"/>
            <a:ext cx="863587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</a:rPr>
              <a:t>І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(</a:t>
            </a:r>
            <a:r>
              <a:rPr lang="ru-RU" dirty="0" err="1"/>
              <a:t>ентальпія</a:t>
            </a:r>
            <a:r>
              <a:rPr lang="ru-RU" dirty="0"/>
              <a:t>) </a:t>
            </a:r>
            <a:r>
              <a:rPr lang="ru-RU" dirty="0" err="1"/>
              <a:t>утворення</a:t>
            </a:r>
            <a:r>
              <a:rPr lang="ru-RU" dirty="0"/>
              <a:t> 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алгебраїчною</a:t>
            </a:r>
            <a:r>
              <a:rPr lang="ru-RU" dirty="0"/>
              <a:t> сумою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утворення</a:t>
            </a:r>
            <a:r>
              <a:rPr lang="ru-RU" dirty="0"/>
              <a:t> </a:t>
            </a:r>
            <a:r>
              <a:rPr lang="ru-RU" dirty="0" err="1"/>
              <a:t>кінцевих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і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утворення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стехіометричних</a:t>
            </a:r>
            <a:r>
              <a:rPr lang="ru-RU" dirty="0"/>
              <a:t> </a:t>
            </a:r>
            <a:r>
              <a:rPr lang="ru-RU" dirty="0" err="1"/>
              <a:t>коефіцієнтів</a:t>
            </a:r>
            <a:r>
              <a:rPr lang="ru-RU" dirty="0"/>
              <a:t>.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757238" y="282575"/>
            <a:ext cx="76327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</a:rPr>
              <a:t>ДВА СЛІДСТВА з закону Гесса:</a:t>
            </a: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328612" y="2159000"/>
            <a:ext cx="88153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/>
              <a:t>NH</a:t>
            </a:r>
            <a:r>
              <a:rPr lang="ru-RU" sz="1600" b="1" i="1" baseline="-25000" dirty="0"/>
              <a:t>2</a:t>
            </a:r>
            <a:r>
              <a:rPr lang="en-US" b="1" i="1" dirty="0"/>
              <a:t>CONH</a:t>
            </a:r>
            <a:r>
              <a:rPr lang="ru-RU" sz="1600" b="1" i="1" baseline="-25000" dirty="0"/>
              <a:t>2</a:t>
            </a:r>
            <a:r>
              <a:rPr lang="ru-RU" b="1" i="1" dirty="0"/>
              <a:t> (</a:t>
            </a:r>
            <a:r>
              <a:rPr lang="ru-RU" b="1" i="1" dirty="0" err="1"/>
              <a:t>водн</a:t>
            </a:r>
            <a:r>
              <a:rPr lang="ru-RU" b="1" i="1" dirty="0"/>
              <a:t>.) + Н</a:t>
            </a:r>
            <a:r>
              <a:rPr lang="ru-RU" sz="1600" b="1" i="1" baseline="-25000" dirty="0"/>
              <a:t>2</a:t>
            </a:r>
            <a:r>
              <a:rPr lang="ru-RU" b="1" i="1" dirty="0"/>
              <a:t>О (</a:t>
            </a:r>
            <a:r>
              <a:rPr lang="ru-RU" b="1" i="1" dirty="0" err="1"/>
              <a:t>рід</a:t>
            </a:r>
            <a:r>
              <a:rPr lang="ru-RU" b="1" i="1" dirty="0"/>
              <a:t>.)  = СО</a:t>
            </a:r>
            <a:r>
              <a:rPr lang="ru-RU" sz="1600" b="1" i="1" baseline="-25000" dirty="0"/>
              <a:t>2</a:t>
            </a:r>
            <a:r>
              <a:rPr lang="ru-RU" b="1" i="1" dirty="0"/>
              <a:t> (</a:t>
            </a:r>
            <a:r>
              <a:rPr lang="ru-RU" b="1" i="1" dirty="0" err="1"/>
              <a:t>водн</a:t>
            </a:r>
            <a:r>
              <a:rPr lang="ru-RU" b="1" i="1" dirty="0"/>
              <a:t>.) + 2</a:t>
            </a:r>
            <a:r>
              <a:rPr lang="en-US" b="1" i="1" dirty="0"/>
              <a:t>NH</a:t>
            </a:r>
            <a:r>
              <a:rPr lang="ru-RU" sz="1600" b="1" i="1" baseline="-25000" dirty="0"/>
              <a:t>3</a:t>
            </a:r>
            <a:r>
              <a:rPr lang="ru-RU" b="1" i="1" dirty="0"/>
              <a:t> (</a:t>
            </a:r>
            <a:r>
              <a:rPr lang="ru-RU" b="1" i="1" dirty="0" err="1"/>
              <a:t>водн</a:t>
            </a:r>
            <a:r>
              <a:rPr lang="ru-RU" b="1" i="1" dirty="0"/>
              <a:t>.). </a:t>
            </a:r>
          </a:p>
          <a:p>
            <a:r>
              <a:rPr lang="ru-RU" b="1" i="1" dirty="0" err="1"/>
              <a:t>Відповідно</a:t>
            </a:r>
            <a:r>
              <a:rPr lang="ru-RU" b="1" i="1" dirty="0"/>
              <a:t> до закону Гесса :</a:t>
            </a:r>
          </a:p>
          <a:p>
            <a:r>
              <a:rPr lang="ru-RU" b="1" i="1" dirty="0"/>
              <a:t>ΔН</a:t>
            </a:r>
            <a:r>
              <a:rPr lang="ru-RU" b="1" i="1" baseline="30000" dirty="0"/>
              <a:t>0</a:t>
            </a:r>
            <a:r>
              <a:rPr lang="ru-RU" b="1" i="1" dirty="0"/>
              <a:t> </a:t>
            </a:r>
            <a:r>
              <a:rPr lang="ru-RU" b="1" i="1" dirty="0" err="1"/>
              <a:t>реакції</a:t>
            </a:r>
            <a:r>
              <a:rPr lang="ru-RU" b="1" i="1" dirty="0"/>
              <a:t>  = </a:t>
            </a:r>
            <a:r>
              <a:rPr lang="ru-RU" b="1" i="1" dirty="0">
                <a:latin typeface="Times New Roman"/>
                <a:cs typeface="Times New Roman"/>
              </a:rPr>
              <a:t>[</a:t>
            </a:r>
            <a:r>
              <a:rPr lang="ru-RU" b="1" i="1" dirty="0"/>
              <a:t>ΔН</a:t>
            </a:r>
            <a:r>
              <a:rPr lang="ru-RU" b="1" i="1" baseline="30000" dirty="0"/>
              <a:t>0</a:t>
            </a:r>
            <a:r>
              <a:rPr lang="ru-RU" b="1" i="1" dirty="0"/>
              <a:t> СО</a:t>
            </a:r>
            <a:r>
              <a:rPr lang="ru-RU" sz="1600" b="1" i="1" baseline="-25000" dirty="0"/>
              <a:t>2</a:t>
            </a:r>
            <a:r>
              <a:rPr lang="ru-RU" b="1" i="1" dirty="0"/>
              <a:t> (</a:t>
            </a:r>
            <a:r>
              <a:rPr lang="ru-RU" b="1" i="1" dirty="0" err="1"/>
              <a:t>водн</a:t>
            </a:r>
            <a:r>
              <a:rPr lang="ru-RU" b="1" i="1" dirty="0"/>
              <a:t>.) + 2 ΔН</a:t>
            </a:r>
            <a:r>
              <a:rPr lang="en-US" b="1" i="1" dirty="0"/>
              <a:t>NH</a:t>
            </a:r>
            <a:r>
              <a:rPr lang="ru-RU" sz="1600" b="1" i="1" baseline="-25000" dirty="0"/>
              <a:t>3</a:t>
            </a:r>
            <a:r>
              <a:rPr lang="ru-RU" b="1" i="1" dirty="0"/>
              <a:t> (</a:t>
            </a:r>
            <a:r>
              <a:rPr lang="ru-RU" b="1" i="1" dirty="0" err="1"/>
              <a:t>водн</a:t>
            </a:r>
            <a:r>
              <a:rPr lang="ru-RU" b="1" i="1" dirty="0"/>
              <a:t>) </a:t>
            </a:r>
            <a:r>
              <a:rPr lang="ru-RU" b="1" i="1" dirty="0">
                <a:latin typeface="Times New Roman"/>
                <a:cs typeface="Times New Roman"/>
              </a:rPr>
              <a:t>] </a:t>
            </a:r>
            <a:r>
              <a:rPr lang="ru-RU" b="1" i="1" dirty="0"/>
              <a:t>–</a:t>
            </a:r>
          </a:p>
          <a:p>
            <a:r>
              <a:rPr lang="ru-RU" b="1" i="1" dirty="0">
                <a:sym typeface="Symbol" pitchFamily="18" charset="2"/>
              </a:rPr>
              <a:t></a:t>
            </a:r>
            <a:r>
              <a:rPr lang="ru-RU" b="1" i="1" dirty="0"/>
              <a:t>ΔН </a:t>
            </a:r>
            <a:r>
              <a:rPr lang="en-US" b="1" i="1" dirty="0"/>
              <a:t>NH</a:t>
            </a:r>
            <a:r>
              <a:rPr lang="ru-RU" sz="1600" b="1" i="1" baseline="-25000" dirty="0"/>
              <a:t>2</a:t>
            </a:r>
            <a:r>
              <a:rPr lang="en-US" b="1" i="1" dirty="0"/>
              <a:t>CONH</a:t>
            </a:r>
            <a:r>
              <a:rPr lang="ru-RU" sz="1600" b="1" i="1" baseline="-25000" dirty="0"/>
              <a:t>2</a:t>
            </a:r>
            <a:r>
              <a:rPr lang="ru-RU" b="1" i="1" baseline="-25000" dirty="0"/>
              <a:t> </a:t>
            </a:r>
            <a:r>
              <a:rPr lang="ru-RU" b="1" i="1" dirty="0"/>
              <a:t>(</a:t>
            </a:r>
            <a:r>
              <a:rPr lang="ru-RU" b="1" i="1" dirty="0" err="1"/>
              <a:t>водн</a:t>
            </a:r>
            <a:r>
              <a:rPr lang="ru-RU" b="1" i="1" dirty="0"/>
              <a:t>.+ ΔН</a:t>
            </a:r>
            <a:r>
              <a:rPr lang="ru-RU" b="1" i="1" baseline="30000" dirty="0"/>
              <a:t>0</a:t>
            </a:r>
            <a:r>
              <a:rPr lang="ru-RU" b="1" i="1" dirty="0"/>
              <a:t> Н</a:t>
            </a:r>
            <a:r>
              <a:rPr lang="ru-RU" sz="1600" b="1" i="1" baseline="-25000" dirty="0"/>
              <a:t>2</a:t>
            </a:r>
            <a:r>
              <a:rPr lang="ru-RU" b="1" i="1" dirty="0"/>
              <a:t>О(ж) </a:t>
            </a:r>
            <a:r>
              <a:rPr lang="ru-RU" b="1" i="1" dirty="0">
                <a:sym typeface="Symbol" pitchFamily="18" charset="2"/>
              </a:rPr>
              <a:t></a:t>
            </a:r>
            <a:r>
              <a:rPr lang="ru-RU" b="1" i="1" dirty="0"/>
              <a:t> =</a:t>
            </a:r>
          </a:p>
          <a:p>
            <a:r>
              <a:rPr lang="ru-RU" b="1" i="1" dirty="0"/>
              <a:t>=</a:t>
            </a:r>
            <a:r>
              <a:rPr lang="ru-RU" b="1" i="1" dirty="0">
                <a:latin typeface="Times New Roman"/>
                <a:cs typeface="Times New Roman"/>
              </a:rPr>
              <a:t>[</a:t>
            </a:r>
            <a:r>
              <a:rPr lang="ru-RU" b="1" i="1" dirty="0"/>
              <a:t> -699,6 + 2(-80,8)</a:t>
            </a:r>
            <a:r>
              <a:rPr lang="ru-RU" b="1" i="1" dirty="0">
                <a:latin typeface="Times New Roman"/>
                <a:cs typeface="Times New Roman"/>
              </a:rPr>
              <a:t>]</a:t>
            </a:r>
            <a:r>
              <a:rPr lang="ru-RU" b="1" i="1" dirty="0"/>
              <a:t> -</a:t>
            </a:r>
            <a:r>
              <a:rPr lang="ru-RU" b="1" i="1" dirty="0">
                <a:sym typeface="Symbol" pitchFamily="18" charset="2"/>
              </a:rPr>
              <a:t></a:t>
            </a:r>
            <a:r>
              <a:rPr lang="ru-RU" b="1" i="1" dirty="0"/>
              <a:t>-319,2 + (-285,8)</a:t>
            </a:r>
            <a:r>
              <a:rPr lang="ru-RU" b="1" i="1" dirty="0">
                <a:sym typeface="Symbol" pitchFamily="18" charset="2"/>
              </a:rPr>
              <a:t></a:t>
            </a:r>
            <a:r>
              <a:rPr lang="ru-RU" b="1" i="1" dirty="0"/>
              <a:t> = -256,2 кДж/моль.</a:t>
            </a:r>
          </a:p>
          <a:p>
            <a:r>
              <a:rPr lang="ru-RU" dirty="0"/>
              <a:t>З </a:t>
            </a:r>
            <a:r>
              <a:rPr lang="ru-RU" dirty="0" err="1"/>
              <a:t>урахуванням</a:t>
            </a:r>
            <a:r>
              <a:rPr lang="ru-RU" dirty="0"/>
              <a:t> агрегатного стану </a:t>
            </a:r>
            <a:r>
              <a:rPr lang="ru-RU" dirty="0" err="1"/>
              <a:t>речовини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з одного агрегатного стану в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endParaRPr lang="ru-RU" dirty="0"/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179512" y="4437063"/>
            <a:ext cx="8964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ІІ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сумами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згоряння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згоряння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кінцевих</a:t>
            </a:r>
            <a:r>
              <a:rPr lang="ru-RU" dirty="0"/>
              <a:t> 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стехіометричним</a:t>
            </a:r>
            <a:r>
              <a:rPr lang="ru-RU" dirty="0"/>
              <a:t> </a:t>
            </a:r>
            <a:r>
              <a:rPr lang="ru-RU" dirty="0" err="1"/>
              <a:t>коефіцієнтам</a:t>
            </a:r>
            <a:r>
              <a:rPr lang="ru-RU" dirty="0"/>
              <a:t>.</a:t>
            </a:r>
          </a:p>
          <a:p>
            <a:endParaRPr lang="ru-RU" b="1" i="1" dirty="0"/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Закон Гесса </a:t>
            </a:r>
            <a:r>
              <a:rPr lang="ru-RU" sz="2000" b="1" i="1" dirty="0" err="1">
                <a:solidFill>
                  <a:srgbClr val="FF0000"/>
                </a:solidFill>
              </a:rPr>
              <a:t>застосовується</a:t>
            </a:r>
            <a:r>
              <a:rPr lang="ru-RU" sz="2000" b="1" i="1" dirty="0">
                <a:solidFill>
                  <a:srgbClr val="FF0000"/>
                </a:solidFill>
              </a:rPr>
              <a:t> для </a:t>
            </a:r>
            <a:r>
              <a:rPr lang="ru-RU" sz="2000" b="1" i="1" dirty="0" err="1">
                <a:solidFill>
                  <a:srgbClr val="FF0000"/>
                </a:solidFill>
              </a:rPr>
              <a:t>обчислення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всіх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термодинамічних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функцій</a:t>
            </a:r>
            <a:r>
              <a:rPr lang="ru-RU" sz="2000" b="1" i="1" dirty="0">
                <a:solidFill>
                  <a:srgbClr val="FF0000"/>
                </a:solidFill>
              </a:rPr>
              <a:t>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88FAE0-8E78-4F7D-A5BD-CF79B32B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Кожен елемент стійкий при 298К (25 ° С) і тиску 100кПа (1 </a:t>
            </a:r>
            <a:r>
              <a:rPr lang="uk-UA" sz="2400" dirty="0" err="1"/>
              <a:t>атм</a:t>
            </a:r>
            <a:r>
              <a:rPr lang="uk-UA" sz="2400" dirty="0"/>
              <a:t>) - характеризується нульовою </a:t>
            </a:r>
            <a:r>
              <a:rPr lang="uk-UA" sz="2400" dirty="0" err="1"/>
              <a:t>ентальпією</a:t>
            </a:r>
            <a:r>
              <a:rPr lang="uk-UA" sz="2400" dirty="0"/>
              <a:t>.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FF0000"/>
                </a:solidFill>
              </a:rPr>
              <a:t>Перший закон термодинаміки:</a:t>
            </a:r>
            <a:r>
              <a:rPr lang="uk-UA" sz="2400" dirty="0"/>
              <a:t> для живих систем: всі види робіт в організмі відбуваються за рахунок еквівалентної кількості енергії, що виділяється при окисненні поживних речовин.</a:t>
            </a:r>
          </a:p>
          <a:p>
            <a:pPr marL="0" indent="0">
              <a:buNone/>
            </a:pPr>
            <a:r>
              <a:rPr lang="uk-UA" sz="2400" dirty="0"/>
              <a:t>АТФ </a:t>
            </a:r>
            <a:r>
              <a:rPr lang="uk-UA" sz="2400" dirty="0">
                <a:latin typeface="Times New Roman"/>
                <a:cs typeface="Times New Roman"/>
              </a:rPr>
              <a:t>─ </a:t>
            </a:r>
            <a:r>
              <a:rPr lang="uk-UA" sz="2400" dirty="0"/>
              <a:t>енергетична валюта організму</a:t>
            </a:r>
          </a:p>
          <a:p>
            <a:pPr marL="0" indent="0">
              <a:buNone/>
            </a:pPr>
            <a:r>
              <a:rPr lang="uk-UA" sz="2400" dirty="0"/>
              <a:t>Гідроліз АТФ:</a:t>
            </a:r>
          </a:p>
          <a:p>
            <a:pPr marL="0" indent="0" algn="ctr">
              <a:buNone/>
            </a:pPr>
            <a:r>
              <a:rPr lang="uk-UA" sz="2400" dirty="0"/>
              <a:t>АТФ +</a:t>
            </a:r>
            <a:r>
              <a:rPr lang="en-US" sz="2400" dirty="0"/>
              <a:t>H</a:t>
            </a:r>
            <a:r>
              <a:rPr lang="uk-UA" sz="2400" baseline="-25000" dirty="0"/>
              <a:t>2</a:t>
            </a:r>
            <a:r>
              <a:rPr lang="en-US" sz="2400" dirty="0"/>
              <a:t>O→</a:t>
            </a:r>
            <a:r>
              <a:rPr lang="uk-UA" sz="2400" dirty="0"/>
              <a:t> АДФ + Ф</a:t>
            </a:r>
            <a:r>
              <a:rPr lang="ru-RU" sz="2400" baseline="-25000" dirty="0"/>
              <a:t>н</a:t>
            </a:r>
            <a:endParaRPr lang="uk-UA" sz="2400" dirty="0"/>
          </a:p>
          <a:p>
            <a:pPr marL="0" indent="0" algn="ctr">
              <a:buNone/>
            </a:pPr>
            <a:r>
              <a:rPr lang="uk-UA" sz="2400" dirty="0"/>
              <a:t>Ф</a:t>
            </a:r>
            <a:r>
              <a:rPr lang="ru-RU" sz="2400" baseline="-25000" dirty="0"/>
              <a:t>н</a:t>
            </a:r>
            <a:r>
              <a:rPr lang="uk-UA" sz="2400" dirty="0"/>
              <a:t>- неорганічний фосфат</a:t>
            </a:r>
          </a:p>
          <a:p>
            <a:pPr marL="0" indent="0" algn="ctr">
              <a:buNone/>
            </a:pPr>
            <a:r>
              <a:rPr lang="el-GR" sz="2400" dirty="0"/>
              <a:t>Δ</a:t>
            </a:r>
            <a:r>
              <a:rPr lang="en-US" sz="2400" dirty="0"/>
              <a:t>G</a:t>
            </a:r>
            <a:r>
              <a:rPr lang="en-US" sz="2400" baseline="-25000" dirty="0"/>
              <a:t>1</a:t>
            </a:r>
            <a:r>
              <a:rPr lang="en-US" sz="2400" dirty="0"/>
              <a:t>=-15 </a:t>
            </a:r>
            <a:r>
              <a:rPr lang="ru-RU" sz="2400" dirty="0"/>
              <a:t>кДж/моль</a:t>
            </a:r>
          </a:p>
          <a:p>
            <a:pPr marL="0" indent="0" algn="ctr">
              <a:buNone/>
            </a:pPr>
            <a:r>
              <a:rPr lang="ru-RU" sz="2400" dirty="0"/>
              <a:t>АДФ+</a:t>
            </a:r>
            <a:r>
              <a:rPr lang="en-US" sz="2400" dirty="0"/>
              <a:t> H</a:t>
            </a:r>
            <a:r>
              <a:rPr lang="uk-UA" sz="2400" baseline="-25000" dirty="0"/>
              <a:t>2</a:t>
            </a:r>
            <a:r>
              <a:rPr lang="en-US" sz="2400" dirty="0"/>
              <a:t>O →</a:t>
            </a:r>
            <a:r>
              <a:rPr lang="uk-UA" sz="2400" dirty="0"/>
              <a:t> АМФ+Ф</a:t>
            </a:r>
            <a:r>
              <a:rPr lang="ru-RU" sz="2400" baseline="-25000" dirty="0"/>
              <a:t>н</a:t>
            </a:r>
          </a:p>
          <a:p>
            <a:pPr marL="0" indent="0" algn="ctr">
              <a:buNone/>
            </a:pPr>
            <a:r>
              <a:rPr lang="el-GR" sz="2400" dirty="0"/>
              <a:t>Δ</a:t>
            </a:r>
            <a:r>
              <a:rPr lang="en-US" sz="2400" dirty="0"/>
              <a:t>G</a:t>
            </a:r>
            <a:r>
              <a:rPr lang="ru-RU" sz="2400" baseline="-25000" dirty="0"/>
              <a:t>2</a:t>
            </a:r>
            <a:r>
              <a:rPr lang="en-US" sz="2400" dirty="0"/>
              <a:t>=-</a:t>
            </a:r>
            <a:r>
              <a:rPr lang="ru-RU" sz="2400" dirty="0"/>
              <a:t>30</a:t>
            </a:r>
            <a:r>
              <a:rPr lang="en-US" sz="2400" dirty="0"/>
              <a:t> </a:t>
            </a:r>
            <a:r>
              <a:rPr lang="ru-RU" sz="2400" dirty="0"/>
              <a:t>кДж/моль</a:t>
            </a:r>
          </a:p>
          <a:p>
            <a:pPr marL="0" indent="0" algn="ctr">
              <a:buNone/>
            </a:pPr>
            <a:r>
              <a:rPr lang="ru-RU" sz="2400" dirty="0"/>
              <a:t>АМФ</a:t>
            </a:r>
            <a:r>
              <a:rPr lang="uk-UA" sz="2400" dirty="0"/>
              <a:t> +</a:t>
            </a:r>
            <a:r>
              <a:rPr lang="en-US" sz="2400" dirty="0"/>
              <a:t>H</a:t>
            </a:r>
            <a:r>
              <a:rPr lang="uk-UA" sz="2400" baseline="-25000" dirty="0"/>
              <a:t>2</a:t>
            </a:r>
            <a:r>
              <a:rPr lang="en-US" sz="2400" dirty="0"/>
              <a:t>O→</a:t>
            </a:r>
            <a:r>
              <a:rPr lang="ru-RU" sz="2400" dirty="0" err="1"/>
              <a:t>аденозин+Ф</a:t>
            </a:r>
            <a:endParaRPr lang="ru-RU" sz="2400" dirty="0"/>
          </a:p>
          <a:p>
            <a:pPr marL="0" indent="0" algn="ctr">
              <a:buNone/>
            </a:pPr>
            <a:r>
              <a:rPr lang="el-GR" sz="2400" dirty="0"/>
              <a:t>Δ</a:t>
            </a:r>
            <a:r>
              <a:rPr lang="en-US" sz="2400" dirty="0"/>
              <a:t>G</a:t>
            </a:r>
            <a:r>
              <a:rPr lang="ru-RU" sz="2400" baseline="-25000" dirty="0"/>
              <a:t>3</a:t>
            </a:r>
            <a:r>
              <a:rPr lang="en-US" sz="2400" dirty="0"/>
              <a:t>=-</a:t>
            </a:r>
            <a:r>
              <a:rPr lang="ru-RU" sz="2400" dirty="0"/>
              <a:t>14</a:t>
            </a:r>
            <a:r>
              <a:rPr lang="en-US" sz="2400" dirty="0"/>
              <a:t> </a:t>
            </a:r>
            <a:r>
              <a:rPr lang="ru-RU" sz="2400" dirty="0"/>
              <a:t>кДж/моль</a:t>
            </a:r>
            <a:endParaRPr lang="uk-UA" sz="2400" dirty="0"/>
          </a:p>
          <a:p>
            <a:pPr marL="0" indent="0" algn="ctr">
              <a:buNone/>
            </a:pPr>
            <a:r>
              <a:rPr lang="el-GR" sz="2400" dirty="0"/>
              <a:t>Δ</a:t>
            </a:r>
            <a:r>
              <a:rPr lang="en-US" sz="2400" dirty="0"/>
              <a:t>G −</a:t>
            </a:r>
            <a:r>
              <a:rPr lang="ru-RU" sz="2400" dirty="0"/>
              <a:t>з</a:t>
            </a:r>
            <a:r>
              <a:rPr lang="uk-UA" sz="2400" dirty="0" err="1"/>
              <a:t>ниження</a:t>
            </a:r>
            <a:r>
              <a:rPr lang="uk-UA" sz="2400" dirty="0"/>
              <a:t> вільної енергії</a:t>
            </a:r>
          </a:p>
        </p:txBody>
      </p:sp>
    </p:spTree>
    <p:extLst>
      <p:ext uri="{BB962C8B-B14F-4D97-AF65-F5344CB8AC3E}">
        <p14:creationId xmlns:p14="http://schemas.microsoft.com/office/powerpoint/2010/main" val="41977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0" y="-3175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333399"/>
                </a:solidFill>
              </a:rPr>
              <a:t>	</a:t>
            </a:r>
            <a:r>
              <a:rPr lang="ru-RU" sz="2000" b="1" dirty="0" err="1">
                <a:solidFill>
                  <a:srgbClr val="FF0000"/>
                </a:solidFill>
              </a:rPr>
              <a:t>Енергетичний</a:t>
            </a:r>
            <a:r>
              <a:rPr lang="ru-RU" sz="2000" b="1" dirty="0">
                <a:solidFill>
                  <a:srgbClr val="FF0000"/>
                </a:solidFill>
              </a:rPr>
              <a:t> баланс </a:t>
            </a:r>
            <a:r>
              <a:rPr lang="ru-RU" sz="2000" dirty="0" err="1"/>
              <a:t>організму</a:t>
            </a:r>
            <a:r>
              <a:rPr lang="ru-RU" sz="2000" dirty="0"/>
              <a:t> </a:t>
            </a:r>
            <a:r>
              <a:rPr lang="ru-RU" sz="2000" dirty="0" err="1"/>
              <a:t>вивчається</a:t>
            </a:r>
            <a:r>
              <a:rPr lang="ru-RU" sz="2000" dirty="0"/>
              <a:t> методами </a:t>
            </a:r>
            <a:r>
              <a:rPr lang="ru-RU" sz="2000" dirty="0" err="1">
                <a:solidFill>
                  <a:srgbClr val="FF0000"/>
                </a:solidFill>
              </a:rPr>
              <a:t>прямої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  (з </a:t>
            </a:r>
            <a:r>
              <a:rPr lang="ru-RU" sz="2000" dirty="0" err="1"/>
              <a:t>ізольованою</a:t>
            </a:r>
            <a:r>
              <a:rPr lang="ru-RU" sz="2000" dirty="0"/>
              <a:t> камерою) і </a:t>
            </a:r>
            <a:r>
              <a:rPr lang="ru-RU" sz="2000" dirty="0" err="1"/>
              <a:t>непрямої</a:t>
            </a:r>
            <a:r>
              <a:rPr lang="ru-RU" sz="2000" dirty="0"/>
              <a:t> (з </a:t>
            </a:r>
            <a:r>
              <a:rPr lang="ru-RU" sz="2000" dirty="0" err="1"/>
              <a:t>розрахунками</a:t>
            </a:r>
            <a:r>
              <a:rPr lang="ru-RU" sz="2000" dirty="0"/>
              <a:t>) </a:t>
            </a:r>
            <a:r>
              <a:rPr lang="ru-RU" sz="2000" dirty="0" err="1"/>
              <a:t>калориметрії</a:t>
            </a:r>
            <a:r>
              <a:rPr lang="ru-RU" sz="2000" dirty="0"/>
              <a:t>.</a:t>
            </a:r>
            <a:r>
              <a:rPr lang="ru-RU" sz="2000" b="1" dirty="0">
                <a:solidFill>
                  <a:srgbClr val="000000"/>
                </a:solidFill>
              </a:rPr>
              <a:t>	</a:t>
            </a:r>
          </a:p>
          <a:p>
            <a:endParaRPr lang="ru-RU" sz="2000" b="1" dirty="0">
              <a:solidFill>
                <a:srgbClr val="00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Дихальний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коефіцієнт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співвідношення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об’ємом</a:t>
            </a:r>
            <a:r>
              <a:rPr lang="ru-RU" sz="2000" dirty="0"/>
              <a:t> </a:t>
            </a:r>
            <a:r>
              <a:rPr lang="ru-RU" sz="2000" dirty="0" err="1"/>
              <a:t>виділєного</a:t>
            </a:r>
            <a:r>
              <a:rPr lang="ru-RU" sz="2000" dirty="0"/>
              <a:t> СО</a:t>
            </a:r>
            <a:r>
              <a:rPr lang="ru-RU" sz="2000" baseline="-25000" dirty="0"/>
              <a:t>2</a:t>
            </a:r>
            <a:r>
              <a:rPr lang="ru-RU" sz="2000" dirty="0"/>
              <a:t> і </a:t>
            </a:r>
            <a:r>
              <a:rPr lang="ru-RU" sz="2000" dirty="0" err="1"/>
              <a:t>поглиненого</a:t>
            </a:r>
            <a:r>
              <a:rPr lang="ru-RU" sz="2000" dirty="0"/>
              <a:t> О</a:t>
            </a:r>
            <a:r>
              <a:rPr lang="ru-RU" sz="2000" baseline="-25000" dirty="0"/>
              <a:t>2</a:t>
            </a:r>
            <a:r>
              <a:rPr lang="ru-RU" sz="2000" dirty="0"/>
              <a:t>.</a:t>
            </a:r>
          </a:p>
          <a:p>
            <a:r>
              <a:rPr lang="ru-RU" sz="2000" dirty="0"/>
              <a:t>Для</a:t>
            </a:r>
            <a:r>
              <a:rPr lang="ru-RU" sz="2000" b="1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вуглеводів</a:t>
            </a:r>
            <a:r>
              <a:rPr lang="ru-RU" sz="2000" b="1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дорівнює</a:t>
            </a:r>
            <a:r>
              <a:rPr lang="ru-RU" sz="2000" dirty="0"/>
              <a:t> 1,0,</a:t>
            </a:r>
          </a:p>
          <a:p>
            <a:r>
              <a:rPr lang="ru-RU" sz="2000" dirty="0"/>
              <a:t>        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білків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- 0,8,</a:t>
            </a:r>
          </a:p>
          <a:p>
            <a:r>
              <a:rPr lang="ru-RU" sz="2000" dirty="0"/>
              <a:t>      </a:t>
            </a:r>
            <a:r>
              <a:rPr lang="ru-RU" sz="2000" b="1" dirty="0"/>
              <a:t>   </a:t>
            </a:r>
            <a:r>
              <a:rPr lang="ru-RU" sz="2000" b="1" dirty="0" err="1">
                <a:solidFill>
                  <a:srgbClr val="FF0000"/>
                </a:solidFill>
              </a:rPr>
              <a:t>жирів</a:t>
            </a:r>
            <a:r>
              <a:rPr lang="ru-RU" sz="2000" b="1" dirty="0"/>
              <a:t> </a:t>
            </a:r>
            <a:r>
              <a:rPr lang="ru-RU" sz="2000" dirty="0"/>
              <a:t>- 0,7.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	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Теплотворний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еквівалент</a:t>
            </a:r>
            <a:r>
              <a:rPr lang="ru-RU" sz="2000" b="1" dirty="0">
                <a:solidFill>
                  <a:srgbClr val="FF0000"/>
                </a:solidFill>
              </a:rPr>
              <a:t> оксигену </a:t>
            </a:r>
            <a:r>
              <a:rPr lang="ru-RU" sz="2000" dirty="0"/>
              <a:t>-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теплоти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виділяється</a:t>
            </a:r>
            <a:r>
              <a:rPr lang="ru-RU" sz="2000" dirty="0"/>
              <a:t> при </a:t>
            </a:r>
            <a:r>
              <a:rPr lang="ru-RU" sz="2000" dirty="0" err="1"/>
              <a:t>витрачанні</a:t>
            </a:r>
            <a:r>
              <a:rPr lang="ru-RU" sz="2000" dirty="0"/>
              <a:t> 1 оксигену.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Для </a:t>
            </a:r>
            <a:r>
              <a:rPr lang="ru-RU" sz="2000" b="1" dirty="0" err="1">
                <a:solidFill>
                  <a:srgbClr val="FF0000"/>
                </a:solidFill>
              </a:rPr>
              <a:t>углеводів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- 21,2 кДж, </a:t>
            </a:r>
          </a:p>
          <a:p>
            <a:r>
              <a:rPr lang="ru-RU" sz="2000" b="1" dirty="0">
                <a:solidFill>
                  <a:srgbClr val="000000"/>
                </a:solidFill>
              </a:rPr>
              <a:t>        	</a:t>
            </a:r>
            <a:r>
              <a:rPr lang="ru-RU" sz="2000" b="1" dirty="0" err="1">
                <a:solidFill>
                  <a:srgbClr val="FF0000"/>
                </a:solidFill>
              </a:rPr>
              <a:t>білків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– 20,09 кДж, </a:t>
            </a:r>
          </a:p>
          <a:p>
            <a:r>
              <a:rPr lang="ru-RU" sz="2000" b="1" dirty="0">
                <a:solidFill>
                  <a:srgbClr val="000000"/>
                </a:solidFill>
              </a:rPr>
              <a:t>       	 </a:t>
            </a:r>
            <a:r>
              <a:rPr lang="ru-RU" sz="2000" b="1" dirty="0" err="1">
                <a:solidFill>
                  <a:srgbClr val="FF0000"/>
                </a:solidFill>
              </a:rPr>
              <a:t>жирів</a:t>
            </a:r>
            <a:r>
              <a:rPr lang="ru-RU" sz="2000" dirty="0">
                <a:solidFill>
                  <a:srgbClr val="000000"/>
                </a:solidFill>
              </a:rPr>
              <a:t> – 19,6 кДж.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	</a:t>
            </a:r>
            <a:r>
              <a:rPr lang="ru-RU" sz="2000" dirty="0" err="1"/>
              <a:t>Цінність</a:t>
            </a:r>
            <a:r>
              <a:rPr lang="ru-RU" sz="2000" dirty="0"/>
              <a:t> </a:t>
            </a:r>
            <a:r>
              <a:rPr lang="ru-RU" sz="2000" dirty="0" err="1"/>
              <a:t>фізіологічного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000000"/>
                </a:solidFill>
              </a:rPr>
              <a:t>пального</a:t>
            </a:r>
            <a:r>
              <a:rPr lang="ru-RU" sz="2000" dirty="0">
                <a:solidFill>
                  <a:srgbClr val="000000"/>
                </a:solidFill>
              </a:rPr>
              <a:t> (</a:t>
            </a:r>
            <a:r>
              <a:rPr lang="ru-RU" sz="2000" dirty="0" err="1">
                <a:solidFill>
                  <a:srgbClr val="000000"/>
                </a:solidFill>
              </a:rPr>
              <a:t>харчових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продуктів</a:t>
            </a:r>
            <a:r>
              <a:rPr lang="ru-RU" sz="2000" dirty="0">
                <a:solidFill>
                  <a:srgbClr val="000000"/>
                </a:solidFill>
              </a:rPr>
              <a:t>):</a:t>
            </a:r>
          </a:p>
          <a:p>
            <a:r>
              <a:rPr lang="ru-RU" sz="2000" dirty="0">
                <a:solidFill>
                  <a:srgbClr val="000000"/>
                </a:solidFill>
              </a:rPr>
              <a:t>  			</a:t>
            </a:r>
            <a:r>
              <a:rPr lang="ru-RU" sz="2000" b="1" dirty="0" err="1">
                <a:solidFill>
                  <a:srgbClr val="FF0000"/>
                </a:solidFill>
              </a:rPr>
              <a:t>вуглеводів</a:t>
            </a:r>
            <a:r>
              <a:rPr lang="ru-RU" sz="2000" dirty="0">
                <a:solidFill>
                  <a:srgbClr val="000000"/>
                </a:solidFill>
              </a:rPr>
              <a:t> - 19,8 кДж/</a:t>
            </a:r>
            <a:r>
              <a:rPr lang="ru-RU" sz="2000" dirty="0" err="1">
                <a:solidFill>
                  <a:srgbClr val="000000"/>
                </a:solidFill>
              </a:rPr>
              <a:t>грам</a:t>
            </a:r>
            <a:r>
              <a:rPr lang="ru-RU" sz="2000" dirty="0">
                <a:solidFill>
                  <a:srgbClr val="000000"/>
                </a:solidFill>
              </a:rPr>
              <a:t>,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		</a:t>
            </a:r>
            <a:r>
              <a:rPr lang="ru-RU" sz="2000" b="1" dirty="0" err="1">
                <a:solidFill>
                  <a:srgbClr val="FF0000"/>
                </a:solidFill>
              </a:rPr>
              <a:t>білків</a:t>
            </a:r>
            <a:r>
              <a:rPr lang="ru-RU" sz="2000" dirty="0">
                <a:solidFill>
                  <a:srgbClr val="000000"/>
                </a:solidFill>
              </a:rPr>
              <a:t> - 16,8 кДж/</a:t>
            </a:r>
            <a:r>
              <a:rPr lang="ru-RU" sz="2000" dirty="0" err="1">
                <a:solidFill>
                  <a:srgbClr val="000000"/>
                </a:solidFill>
              </a:rPr>
              <a:t>грам</a:t>
            </a:r>
            <a:r>
              <a:rPr lang="ru-RU" sz="2000" dirty="0">
                <a:solidFill>
                  <a:srgbClr val="000000"/>
                </a:solidFill>
              </a:rPr>
              <a:t>,</a:t>
            </a:r>
          </a:p>
          <a:p>
            <a:r>
              <a:rPr lang="ru-RU" sz="2000" dirty="0">
                <a:solidFill>
                  <a:srgbClr val="000000"/>
                </a:solidFill>
              </a:rPr>
              <a:t>			</a:t>
            </a:r>
            <a:r>
              <a:rPr lang="ru-RU" sz="2000" b="1" dirty="0" err="1">
                <a:solidFill>
                  <a:srgbClr val="FF0000"/>
                </a:solidFill>
              </a:rPr>
              <a:t>жирів</a:t>
            </a:r>
            <a:r>
              <a:rPr lang="ru-RU" sz="2000" dirty="0">
                <a:solidFill>
                  <a:srgbClr val="000000"/>
                </a:solidFill>
              </a:rPr>
              <a:t> - 37,8 кДж/грам.</a:t>
            </a:r>
          </a:p>
          <a:p>
            <a:r>
              <a:rPr lang="ru-RU" sz="2000" b="1" dirty="0">
                <a:solidFill>
                  <a:srgbClr val="333399"/>
                </a:solidFill>
              </a:rPr>
              <a:t>	</a:t>
            </a:r>
            <a:r>
              <a:rPr lang="ru-RU" sz="2000" b="1" dirty="0" err="1">
                <a:solidFill>
                  <a:srgbClr val="FF0000"/>
                </a:solidFill>
              </a:rPr>
              <a:t>Добова</a:t>
            </a:r>
            <a:r>
              <a:rPr lang="ru-RU" sz="2000" b="1" dirty="0">
                <a:solidFill>
                  <a:srgbClr val="FF0000"/>
                </a:solidFill>
              </a:rPr>
              <a:t> потреба </a:t>
            </a:r>
            <a:r>
              <a:rPr lang="ru-RU" sz="2000" dirty="0" err="1"/>
              <a:t>людини</a:t>
            </a:r>
            <a:r>
              <a:rPr lang="ru-RU" sz="2000" dirty="0"/>
              <a:t> в </a:t>
            </a:r>
            <a:r>
              <a:rPr lang="ru-RU" sz="2000" dirty="0" err="1"/>
              <a:t>енергії</a:t>
            </a:r>
            <a:r>
              <a:rPr lang="ru-RU" sz="2000" dirty="0"/>
              <a:t> (в </a:t>
            </a:r>
            <a:r>
              <a:rPr lang="ru-RU" sz="2000" dirty="0" err="1"/>
              <a:t>середньому</a:t>
            </a:r>
            <a:r>
              <a:rPr lang="ru-RU" sz="2000" dirty="0"/>
              <a:t>):</a:t>
            </a:r>
          </a:p>
          <a:p>
            <a:r>
              <a:rPr lang="ru-RU" sz="2000" dirty="0"/>
              <a:t>- при </a:t>
            </a:r>
            <a:r>
              <a:rPr lang="ru-RU" sz="2000" dirty="0" err="1"/>
              <a:t>легкій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в </a:t>
            </a:r>
            <a:r>
              <a:rPr lang="ru-RU" sz="2000" dirty="0" err="1"/>
              <a:t>сидячому</a:t>
            </a:r>
            <a:r>
              <a:rPr lang="ru-RU" sz="2000" dirty="0"/>
              <a:t> </a:t>
            </a:r>
            <a:r>
              <a:rPr lang="ru-RU" sz="2000" dirty="0" err="1"/>
              <a:t>положенні</a:t>
            </a:r>
            <a:r>
              <a:rPr lang="ru-RU" sz="2000" dirty="0"/>
              <a:t> - 8400-11700 кДж;</a:t>
            </a:r>
          </a:p>
          <a:p>
            <a:r>
              <a:rPr lang="ru-RU" sz="2000" dirty="0"/>
              <a:t>- при </a:t>
            </a:r>
            <a:r>
              <a:rPr lang="ru-RU" sz="2000" dirty="0" err="1"/>
              <a:t>розміреній</a:t>
            </a:r>
            <a:r>
              <a:rPr lang="ru-RU" sz="2000" dirty="0"/>
              <a:t>, але </a:t>
            </a:r>
            <a:r>
              <a:rPr lang="ru-RU" sz="2000" dirty="0" err="1"/>
              <a:t>напруженій</a:t>
            </a:r>
            <a:r>
              <a:rPr lang="ru-RU" sz="2000" dirty="0"/>
              <a:t> </a:t>
            </a:r>
            <a:r>
              <a:rPr lang="ru-RU" sz="2000" dirty="0" err="1"/>
              <a:t>роботі</a:t>
            </a:r>
            <a:r>
              <a:rPr lang="ru-RU" sz="2000" dirty="0"/>
              <a:t> - 12500-15100 кДж;</a:t>
            </a:r>
          </a:p>
          <a:p>
            <a:r>
              <a:rPr lang="ru-RU" sz="2000" dirty="0"/>
              <a:t>- при </a:t>
            </a:r>
            <a:r>
              <a:rPr lang="ru-RU" sz="2000" dirty="0" err="1"/>
              <a:t>важкій</a:t>
            </a:r>
            <a:r>
              <a:rPr lang="ru-RU" sz="2000" dirty="0"/>
              <a:t> </a:t>
            </a:r>
            <a:r>
              <a:rPr lang="ru-RU" sz="2000" dirty="0" err="1"/>
              <a:t>фізичній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- 16700-20900 кДж.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8674" y="2783185"/>
            <a:ext cx="1805326" cy="130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174" y="4341298"/>
            <a:ext cx="1259809" cy="94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7893" y="4557713"/>
            <a:ext cx="1766888" cy="134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1486</Words>
  <Application>Microsoft Office PowerPoint</Application>
  <PresentationFormat>Экран (4:3)</PresentationFormat>
  <Paragraphs>243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Tahoma</vt:lpstr>
      <vt:lpstr>Times New Roman</vt:lpstr>
      <vt:lpstr>Оформление по умолчанию</vt:lpstr>
      <vt:lpstr>1_Тема Office</vt:lpstr>
      <vt:lpstr>Презентация PowerPoint</vt:lpstr>
      <vt:lpstr>ПЛАН ЛЕКЦІЇ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ЗАКОНОМІРНОСТІ У ЗМІНІ ЕНТРОПІЇ</vt:lpstr>
      <vt:lpstr>Ентальпійний (ΔH) І Ентропійний (ΔS) ФАКТОРИ І НАПРЯМОК ПРОЦЕСУ</vt:lpstr>
      <vt:lpstr>Презентация PowerPoint</vt:lpstr>
    </vt:vector>
  </TitlesOfParts>
  <Company>ХНМУ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Харьковский национальный медицинский университет  Кафедра медицинской и биоорганической химии  Курс: «Медицинская химия»</dc:title>
  <dc:creator>Наталья</dc:creator>
  <cp:lastModifiedBy>Пользователь Windows</cp:lastModifiedBy>
  <cp:revision>185</cp:revision>
  <cp:lastPrinted>2015-10-07T07:57:13Z</cp:lastPrinted>
  <dcterms:created xsi:type="dcterms:W3CDTF">2008-10-12T07:27:16Z</dcterms:created>
  <dcterms:modified xsi:type="dcterms:W3CDTF">2018-04-11T07:48:56Z</dcterms:modified>
</cp:coreProperties>
</file>