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62" r:id="rId4"/>
    <p:sldId id="263" r:id="rId5"/>
    <p:sldId id="265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27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6136-A17E-4DB5-B956-68A9C183CDF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56D5-66F1-4121-99B7-6B0664393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8.tif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tiff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90465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охорони здоров'я України</a:t>
            </a:r>
            <a:br>
              <a:rPr lang="uk-UA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 національний медичний університет</a:t>
            </a:r>
            <a:br>
              <a:rPr lang="uk-UA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медичної і біоорганічної </a:t>
            </a:r>
            <a:r>
              <a:rPr lang="uk-UA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endParaRPr lang="uk-UA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78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88096" y="2790056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</a:p>
          <a:p>
            <a:pPr>
              <a:lnSpc>
                <a:spcPct val="150000"/>
              </a:lnSpc>
            </a:pPr>
            <a:r>
              <a:rPr lang="uk-UA" alt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ХІМІЧНА РІВНОВАГА. ДОБУТОК РОЗЧИННОСТІ</a:t>
            </a:r>
            <a:endParaRPr lang="uk-UA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9625" y="509679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uk-UA" b="1" dirty="0">
                <a:solidFill>
                  <a:srgbClr val="6600CC"/>
                </a:solidFill>
              </a:rPr>
              <a:t>Лектор: доцент кафедри медичної та біоорганічної хімії </a:t>
            </a:r>
            <a:r>
              <a:rPr lang="uk-UA" b="1" dirty="0" smtClean="0">
                <a:solidFill>
                  <a:srgbClr val="6600CC"/>
                </a:solidFill>
              </a:rPr>
              <a:t>Макаров В.О.</a:t>
            </a:r>
            <a:endParaRPr lang="uk-UA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01122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Zn +2HCl=ZnCl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buNone/>
            </a:pPr>
            <a:endParaRPr lang="en-US" baseline="-25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aseline="-25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(NO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+Na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=BaSO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+2NaNO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857884" y="500042"/>
            <a:ext cx="928694" cy="1000132"/>
            <a:chOff x="3643306" y="4286256"/>
            <a:chExt cx="1255265" cy="135689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643306" y="4286256"/>
              <a:ext cx="857256" cy="1215408"/>
              <a:chOff x="3643306" y="4214818"/>
              <a:chExt cx="857256" cy="1215408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3643306" y="4214818"/>
                <a:ext cx="857256" cy="1000132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3906225" y="5225143"/>
                <a:ext cx="300015" cy="205083"/>
              </a:xfrm>
              <a:custGeom>
                <a:avLst/>
                <a:gdLst>
                  <a:gd name="connsiteX0" fmla="*/ 104072 w 300015"/>
                  <a:gd name="connsiteY0" fmla="*/ 0 h 205083"/>
                  <a:gd name="connsiteX1" fmla="*/ 64884 w 300015"/>
                  <a:gd name="connsiteY1" fmla="*/ 26126 h 205083"/>
                  <a:gd name="connsiteX2" fmla="*/ 38758 w 300015"/>
                  <a:gd name="connsiteY2" fmla="*/ 104503 h 205083"/>
                  <a:gd name="connsiteX3" fmla="*/ 25695 w 300015"/>
                  <a:gd name="connsiteY3" fmla="*/ 182880 h 205083"/>
                  <a:gd name="connsiteX4" fmla="*/ 300015 w 300015"/>
                  <a:gd name="connsiteY4" fmla="*/ 169817 h 205083"/>
                  <a:gd name="connsiteX5" fmla="*/ 273889 w 300015"/>
                  <a:gd name="connsiteY5" fmla="*/ 130628 h 205083"/>
                  <a:gd name="connsiteX6" fmla="*/ 234701 w 300015"/>
                  <a:gd name="connsiteY6" fmla="*/ 117566 h 205083"/>
                  <a:gd name="connsiteX7" fmla="*/ 208575 w 300015"/>
                  <a:gd name="connsiteY7" fmla="*/ 39188 h 205083"/>
                  <a:gd name="connsiteX8" fmla="*/ 195512 w 300015"/>
                  <a:gd name="connsiteY8" fmla="*/ 0 h 205083"/>
                  <a:gd name="connsiteX9" fmla="*/ 169386 w 300015"/>
                  <a:gd name="connsiteY9" fmla="*/ 13063 h 20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0015" h="205083">
                    <a:moveTo>
                      <a:pt x="104072" y="0"/>
                    </a:moveTo>
                    <a:cubicBezTo>
                      <a:pt x="91009" y="8709"/>
                      <a:pt x="73205" y="12813"/>
                      <a:pt x="64884" y="26126"/>
                    </a:cubicBezTo>
                    <a:cubicBezTo>
                      <a:pt x="50288" y="49479"/>
                      <a:pt x="43285" y="77339"/>
                      <a:pt x="38758" y="104503"/>
                    </a:cubicBezTo>
                    <a:cubicBezTo>
                      <a:pt x="34404" y="130629"/>
                      <a:pt x="0" y="176456"/>
                      <a:pt x="25695" y="182880"/>
                    </a:cubicBezTo>
                    <a:cubicBezTo>
                      <a:pt x="114505" y="205083"/>
                      <a:pt x="208575" y="174171"/>
                      <a:pt x="300015" y="169817"/>
                    </a:cubicBezTo>
                    <a:cubicBezTo>
                      <a:pt x="291306" y="156754"/>
                      <a:pt x="286148" y="140436"/>
                      <a:pt x="273889" y="130628"/>
                    </a:cubicBezTo>
                    <a:cubicBezTo>
                      <a:pt x="263137" y="122026"/>
                      <a:pt x="242704" y="128770"/>
                      <a:pt x="234701" y="117566"/>
                    </a:cubicBezTo>
                    <a:cubicBezTo>
                      <a:pt x="218694" y="95156"/>
                      <a:pt x="217284" y="65314"/>
                      <a:pt x="208575" y="39188"/>
                    </a:cubicBezTo>
                    <a:lnTo>
                      <a:pt x="195512" y="0"/>
                    </a:lnTo>
                    <a:lnTo>
                      <a:pt x="169386" y="13063"/>
                    </a:lnTo>
                  </a:path>
                </a:pathLst>
              </a:cu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олилиния 12"/>
            <p:cNvSpPr/>
            <p:nvPr/>
          </p:nvSpPr>
          <p:spPr>
            <a:xfrm>
              <a:off x="4027014" y="5145146"/>
              <a:ext cx="871557" cy="498008"/>
            </a:xfrm>
            <a:custGeom>
              <a:avLst/>
              <a:gdLst>
                <a:gd name="connsiteX0" fmla="*/ 48597 w 871557"/>
                <a:gd name="connsiteY0" fmla="*/ 289003 h 498008"/>
                <a:gd name="connsiteX1" fmla="*/ 35535 w 871557"/>
                <a:gd name="connsiteY1" fmla="*/ 419631 h 498008"/>
                <a:gd name="connsiteX2" fmla="*/ 140037 w 871557"/>
                <a:gd name="connsiteY2" fmla="*/ 471883 h 498008"/>
                <a:gd name="connsiteX3" fmla="*/ 218415 w 871557"/>
                <a:gd name="connsiteY3" fmla="*/ 498008 h 498008"/>
                <a:gd name="connsiteX4" fmla="*/ 257603 w 871557"/>
                <a:gd name="connsiteY4" fmla="*/ 484945 h 498008"/>
                <a:gd name="connsiteX5" fmla="*/ 296792 w 871557"/>
                <a:gd name="connsiteY5" fmla="*/ 328191 h 498008"/>
                <a:gd name="connsiteX6" fmla="*/ 335980 w 871557"/>
                <a:gd name="connsiteY6" fmla="*/ 302065 h 498008"/>
                <a:gd name="connsiteX7" fmla="*/ 479672 w 871557"/>
                <a:gd name="connsiteY7" fmla="*/ 262877 h 498008"/>
                <a:gd name="connsiteX8" fmla="*/ 492735 w 871557"/>
                <a:gd name="connsiteY8" fmla="*/ 184500 h 498008"/>
                <a:gd name="connsiteX9" fmla="*/ 584175 w 871557"/>
                <a:gd name="connsiteY9" fmla="*/ 145311 h 498008"/>
                <a:gd name="connsiteX10" fmla="*/ 623363 w 871557"/>
                <a:gd name="connsiteY10" fmla="*/ 119185 h 498008"/>
                <a:gd name="connsiteX11" fmla="*/ 649489 w 871557"/>
                <a:gd name="connsiteY11" fmla="*/ 79997 h 498008"/>
                <a:gd name="connsiteX12" fmla="*/ 727866 w 871557"/>
                <a:gd name="connsiteY12" fmla="*/ 14683 h 498008"/>
                <a:gd name="connsiteX13" fmla="*/ 871557 w 871557"/>
                <a:gd name="connsiteY13" fmla="*/ 1620 h 49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1557" h="498008">
                  <a:moveTo>
                    <a:pt x="48597" y="289003"/>
                  </a:moveTo>
                  <a:cubicBezTo>
                    <a:pt x="41020" y="311733"/>
                    <a:pt x="0" y="388044"/>
                    <a:pt x="35535" y="419631"/>
                  </a:cubicBezTo>
                  <a:cubicBezTo>
                    <a:pt x="64643" y="445505"/>
                    <a:pt x="103090" y="459568"/>
                    <a:pt x="140037" y="471883"/>
                  </a:cubicBezTo>
                  <a:lnTo>
                    <a:pt x="218415" y="498008"/>
                  </a:lnTo>
                  <a:cubicBezTo>
                    <a:pt x="231478" y="493654"/>
                    <a:pt x="246851" y="493547"/>
                    <a:pt x="257603" y="484945"/>
                  </a:cubicBezTo>
                  <a:cubicBezTo>
                    <a:pt x="307255" y="445224"/>
                    <a:pt x="277843" y="380303"/>
                    <a:pt x="296792" y="328191"/>
                  </a:cubicBezTo>
                  <a:cubicBezTo>
                    <a:pt x="302157" y="313437"/>
                    <a:pt x="321634" y="308441"/>
                    <a:pt x="335980" y="302065"/>
                  </a:cubicBezTo>
                  <a:cubicBezTo>
                    <a:pt x="390217" y="277960"/>
                    <a:pt x="423798" y="274052"/>
                    <a:pt x="479672" y="262877"/>
                  </a:cubicBezTo>
                  <a:cubicBezTo>
                    <a:pt x="484026" y="236751"/>
                    <a:pt x="478697" y="206960"/>
                    <a:pt x="492735" y="184500"/>
                  </a:cubicBezTo>
                  <a:cubicBezTo>
                    <a:pt x="501231" y="170906"/>
                    <a:pt x="566161" y="151316"/>
                    <a:pt x="584175" y="145311"/>
                  </a:cubicBezTo>
                  <a:cubicBezTo>
                    <a:pt x="597238" y="136602"/>
                    <a:pt x="612262" y="130286"/>
                    <a:pt x="623363" y="119185"/>
                  </a:cubicBezTo>
                  <a:cubicBezTo>
                    <a:pt x="634464" y="108084"/>
                    <a:pt x="639438" y="92058"/>
                    <a:pt x="649489" y="79997"/>
                  </a:cubicBezTo>
                  <a:cubicBezTo>
                    <a:pt x="661660" y="65392"/>
                    <a:pt x="705700" y="20728"/>
                    <a:pt x="727866" y="14683"/>
                  </a:cubicBezTo>
                  <a:cubicBezTo>
                    <a:pt x="781706" y="0"/>
                    <a:pt x="820938" y="1620"/>
                    <a:pt x="871557" y="1620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Овал 15"/>
          <p:cNvSpPr/>
          <p:nvPr/>
        </p:nvSpPr>
        <p:spPr>
          <a:xfrm>
            <a:off x="4786314" y="1928802"/>
            <a:ext cx="1285884" cy="71438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5720" y="307181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Середовища виходять із середовища існування у вигляді осаду  або газу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108" y="3714752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Реакції необоротні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/>
              <a:t>У вихлопних газах автотранспорту міститься </a:t>
            </a:r>
            <a:r>
              <a:rPr lang="en-US" sz="2400" dirty="0" smtClean="0"/>
              <a:t>NO</a:t>
            </a:r>
            <a:r>
              <a:rPr lang="uk-UA" sz="2400" dirty="0" smtClean="0"/>
              <a:t>, який утворюється в циліндрах двигунів при високій температурі. На повітрі </a:t>
            </a:r>
            <a:r>
              <a:rPr lang="en-US" sz="2400" dirty="0" smtClean="0"/>
              <a:t>NO</a:t>
            </a:r>
            <a:r>
              <a:rPr lang="uk-UA" sz="2400" dirty="0" smtClean="0"/>
              <a:t> </a:t>
            </a:r>
            <a:r>
              <a:rPr lang="uk-UA" sz="2400" dirty="0" err="1" smtClean="0"/>
              <a:t>окиснюється</a:t>
            </a:r>
            <a:r>
              <a:rPr lang="uk-UA" sz="2400" dirty="0" smtClean="0"/>
              <a:t> киснем повітря:</a:t>
            </a:r>
            <a:endParaRPr lang="uk-UA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uk-UA" sz="2800" dirty="0" smtClean="0"/>
              <a:t>2</a:t>
            </a:r>
            <a:r>
              <a:rPr lang="en-US" sz="2800" dirty="0" smtClean="0"/>
              <a:t>NO</a:t>
            </a:r>
            <a:r>
              <a:rPr lang="uk-UA" sz="2800" dirty="0" smtClean="0"/>
              <a:t>+О</a:t>
            </a:r>
            <a:r>
              <a:rPr lang="uk-UA" sz="2800" baseline="-25000" dirty="0" smtClean="0"/>
              <a:t>2</a:t>
            </a:r>
            <a:r>
              <a:rPr lang="uk-UA" sz="2800" dirty="0" smtClean="0"/>
              <a:t>=</a:t>
            </a:r>
            <a:r>
              <a:rPr lang="en-US" sz="2800" dirty="0" smtClean="0"/>
              <a:t> </a:t>
            </a:r>
            <a:r>
              <a:rPr lang="uk-UA" sz="2800" dirty="0" smtClean="0"/>
              <a:t>2</a:t>
            </a:r>
            <a:r>
              <a:rPr lang="en-US" sz="2800" dirty="0" smtClean="0"/>
              <a:t>NO</a:t>
            </a:r>
            <a:r>
              <a:rPr lang="uk-UA" sz="2800" baseline="-25000" dirty="0" smtClean="0"/>
              <a:t>2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400" dirty="0" smtClean="0"/>
              <a:t>А продукт цієї реакції  </a:t>
            </a:r>
            <a:r>
              <a:rPr lang="en-US" sz="2400" dirty="0" smtClean="0"/>
              <a:t>NO</a:t>
            </a:r>
            <a:r>
              <a:rPr lang="uk-UA" sz="2400" baseline="-25000" dirty="0" smtClean="0"/>
              <a:t>2 </a:t>
            </a:r>
            <a:r>
              <a:rPr lang="uk-UA" sz="2400" dirty="0" smtClean="0"/>
              <a:t> розкладається: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800" dirty="0" smtClean="0"/>
              <a:t>2</a:t>
            </a:r>
            <a:r>
              <a:rPr lang="en-US" sz="2800" dirty="0" smtClean="0"/>
              <a:t>NO</a:t>
            </a:r>
            <a:r>
              <a:rPr lang="uk-UA" sz="2800" baseline="-25000" dirty="0" smtClean="0"/>
              <a:t>2</a:t>
            </a:r>
            <a:r>
              <a:rPr lang="uk-UA" sz="2800" dirty="0" smtClean="0"/>
              <a:t>= 2</a:t>
            </a:r>
            <a:r>
              <a:rPr lang="en-US" sz="2800" dirty="0" smtClean="0"/>
              <a:t>NO</a:t>
            </a:r>
            <a:r>
              <a:rPr lang="uk-UA" sz="2800" dirty="0" smtClean="0"/>
              <a:t>+О</a:t>
            </a:r>
            <a:r>
              <a:rPr lang="uk-UA" sz="2800" baseline="-25000" dirty="0" smtClean="0"/>
              <a:t>2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929322" y="1214422"/>
          <a:ext cx="2071702" cy="70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3" imgW="596880" imgH="203040" progId="Equation.3">
                  <p:embed/>
                </p:oleObj>
              </mc:Choice>
              <mc:Fallback>
                <p:oleObj name="Формула" r:id="rId3" imgW="5968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1214422"/>
                        <a:ext cx="2071702" cy="7052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929321" y="2071679"/>
          <a:ext cx="2073600" cy="58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Формула" r:id="rId5" imgW="723600" imgH="203040" progId="Equation.3">
                  <p:embed/>
                </p:oleObj>
              </mc:Choice>
              <mc:Fallback>
                <p:oleObj name="Формула" r:id="rId5" imgW="7236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1" y="2071679"/>
                        <a:ext cx="2073600" cy="582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 descr="C:\Documents and Settings\Администратор\Local Settings\Temporary Internet Files\Content.Word\рівновага0002.t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786058"/>
            <a:ext cx="39243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214942" y="307181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sz="2800" dirty="0" smtClean="0"/>
              <a:t>2</a:t>
            </a:r>
            <a:r>
              <a:rPr lang="en-US" sz="2800" dirty="0" smtClean="0"/>
              <a:t>NO</a:t>
            </a:r>
            <a:r>
              <a:rPr lang="uk-UA" sz="2800" dirty="0" smtClean="0"/>
              <a:t>+О</a:t>
            </a:r>
            <a:r>
              <a:rPr lang="uk-UA" sz="2800" baseline="-25000" dirty="0" smtClean="0"/>
              <a:t>2   </a:t>
            </a:r>
            <a:r>
              <a:rPr lang="en-US" sz="2800" dirty="0" smtClean="0"/>
              <a:t> </a:t>
            </a:r>
            <a:r>
              <a:rPr lang="uk-UA" sz="2800" dirty="0" smtClean="0"/>
              <a:t>     2</a:t>
            </a:r>
            <a:r>
              <a:rPr lang="en-US" sz="2800" dirty="0" smtClean="0"/>
              <a:t>NO</a:t>
            </a:r>
            <a:r>
              <a:rPr lang="uk-UA" sz="2800" baseline="-25000" dirty="0" smtClean="0"/>
              <a:t>2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Формула" r:id="rId8" imgW="114120" imgH="215640" progId="Equation.3">
                  <p:embed/>
                </p:oleObj>
              </mc:Choice>
              <mc:Fallback>
                <p:oleObj name="Формула" r:id="rId8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Рисунок 20" descr="C:\Documents and Settings\Администратор\Local Settings\Temporary Internet Files\Content.Word\рівновага0005.tif"/>
          <p:cNvPicPr/>
          <p:nvPr/>
        </p:nvPicPr>
        <p:blipFill>
          <a:blip r:embed="rId10"/>
          <a:srcRect l="54318" r="37896" b="87006"/>
          <a:stretch>
            <a:fillRect/>
          </a:stretch>
        </p:blipFill>
        <p:spPr bwMode="auto">
          <a:xfrm>
            <a:off x="6858016" y="3071810"/>
            <a:ext cx="4014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Администратор\Local Settings\Temporary Internet Files\Content.Word\рівновага0001.tif"/>
          <p:cNvPicPr/>
          <p:nvPr/>
        </p:nvPicPr>
        <p:blipFill>
          <a:blip r:embed="rId11" cstate="print">
            <a:lum bright="10000" contrast="10000"/>
          </a:blip>
          <a:srcRect t="75387"/>
          <a:stretch>
            <a:fillRect/>
          </a:stretch>
        </p:blipFill>
        <p:spPr bwMode="auto">
          <a:xfrm>
            <a:off x="4929190" y="3857628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14348" y="507207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реагенти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2214546" y="2928934"/>
            <a:ext cx="428628" cy="3714776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6357950" y="4357694"/>
            <a:ext cx="428628" cy="2857520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714876" y="614364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продукти реакції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 rot="16200000">
            <a:off x="5893603" y="2893215"/>
            <a:ext cx="428628" cy="1357322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фигурная скобка 25"/>
          <p:cNvSpPr/>
          <p:nvPr/>
        </p:nvSpPr>
        <p:spPr>
          <a:xfrm rot="16200000">
            <a:off x="7536677" y="3107529"/>
            <a:ext cx="428628" cy="92869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1428736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пряма реакція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3071810"/>
            <a:ext cx="18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Зворотна реакція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2214554"/>
            <a:ext cx="252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хімічна рівновага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Documents and Settings\Администратор\Local Settings\Temporary Internet Files\Content.Word\рівновага0001.tif"/>
          <p:cNvPicPr/>
          <p:nvPr/>
        </p:nvPicPr>
        <p:blipFill>
          <a:blip r:embed="rId3">
            <a:lum bright="10000" contrast="10000"/>
          </a:blip>
          <a:srcRect t="75387"/>
          <a:stretch>
            <a:fillRect/>
          </a:stretch>
        </p:blipFill>
        <p:spPr bwMode="auto">
          <a:xfrm>
            <a:off x="4714876" y="2786058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728" y="4643446"/>
            <a:ext cx="298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динамічна рівновага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428604"/>
            <a:ext cx="2402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Концентрація речовин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3857628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час, 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5286388"/>
            <a:ext cx="644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система протидіє (чинить навпаки)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429000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</a:rPr>
              <a:t>Якщо умови, за яких система знаходиться в рівновазі, змінити, рівновага зміщується в напрямку процесів, які протидіють цій зміні </a:t>
            </a:r>
            <a:r>
              <a:rPr lang="uk-UA" sz="2800" dirty="0" smtClean="0"/>
              <a:t>–</a:t>
            </a:r>
          </a:p>
          <a:p>
            <a:pPr algn="ctr"/>
            <a:r>
              <a:rPr lang="uk-UA" sz="2800" dirty="0" smtClean="0"/>
              <a:t> </a:t>
            </a:r>
            <a:r>
              <a:rPr lang="uk-UA" sz="2800" b="1" i="1" dirty="0" smtClean="0"/>
              <a:t>принцип </a:t>
            </a:r>
            <a:r>
              <a:rPr lang="uk-UA" sz="2800" b="1" i="1" dirty="0" err="1" smtClean="0"/>
              <a:t>Ле</a:t>
            </a:r>
            <a:r>
              <a:rPr lang="uk-UA" sz="2800" b="1" i="1" dirty="0" smtClean="0"/>
              <a:t> </a:t>
            </a:r>
            <a:r>
              <a:rPr lang="uk-UA" sz="2800" b="1" i="1" dirty="0" err="1" smtClean="0"/>
              <a:t>Шательє</a:t>
            </a:r>
            <a:endParaRPr lang="ru-RU" sz="2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214291"/>
            <a:ext cx="84296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У хімічній промисловості багато реакцій є оборотними і перед технологами постає проблема зміщення рівноваги в бік прямої реакції з метою добування більшої кількості продуктів . Наприклад: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k-UA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(одна із стадій добування сульфатної кислоти)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2NO+O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2NO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baseline="-250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(одна із стадій добування нітратної кислоти) </a:t>
            </a:r>
            <a:r>
              <a:rPr lang="uk-UA" baseline="-25000" dirty="0" smtClean="0">
                <a:latin typeface="Arial" pitchFamily="34" charset="0"/>
                <a:cs typeface="Arial" pitchFamily="34" charset="0"/>
              </a:rPr>
              <a:t>	</a:t>
            </a:r>
            <a:endParaRPr lang="en-US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реакції гідролізу жирів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Змістити напрямок реакції можна за допомогою зміни </a:t>
            </a:r>
            <a:r>
              <a:rPr lang="uk-U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умов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тобто вплинувши на систему ззовні: 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зміна концентрації речовин 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зміна температури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зміна тиску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C:\Documents and Settings\Администратор\Local Settings\Temporary Internet Files\Content.Word\рівновага0005.tif"/>
          <p:cNvPicPr/>
          <p:nvPr/>
        </p:nvPicPr>
        <p:blipFill>
          <a:blip r:embed="rId2" cstate="print"/>
          <a:srcRect l="54318" r="37896" b="87006"/>
          <a:stretch>
            <a:fillRect/>
          </a:stretch>
        </p:blipFill>
        <p:spPr bwMode="auto">
          <a:xfrm>
            <a:off x="1500166" y="1071546"/>
            <a:ext cx="21431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Администратор\Local Settings\Temporary Internet Files\Content.Word\рівновага0005.tif"/>
          <p:cNvPicPr/>
          <p:nvPr/>
        </p:nvPicPr>
        <p:blipFill>
          <a:blip r:embed="rId2" cstate="print"/>
          <a:srcRect l="54318" r="37896" b="87006"/>
          <a:stretch>
            <a:fillRect/>
          </a:stretch>
        </p:blipFill>
        <p:spPr bwMode="auto">
          <a:xfrm>
            <a:off x="1285852" y="1357298"/>
            <a:ext cx="21431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im5-tub.yandex.net/i?id=74127637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357694"/>
            <a:ext cx="10287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Вплив концентрації речовин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000108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+O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 </a:t>
            </a:r>
            <a:endParaRPr lang="ru-RU" sz="2800" dirty="0"/>
          </a:p>
        </p:txBody>
      </p:sp>
      <p:pic>
        <p:nvPicPr>
          <p:cNvPr id="5" name="Рисунок 4" descr="C:\Documents and Settings\Администратор\Local Settings\Temporary Internet Files\Content.Word\рівновага0005.tif"/>
          <p:cNvPicPr/>
          <p:nvPr/>
        </p:nvPicPr>
        <p:blipFill>
          <a:blip r:embed="rId2"/>
          <a:srcRect l="54318" r="37896" b="87006"/>
          <a:stretch>
            <a:fillRect/>
          </a:stretch>
        </p:blipFill>
        <p:spPr bwMode="auto">
          <a:xfrm>
            <a:off x="5357818" y="1071546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714488"/>
          <a:ext cx="8786874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8"/>
                <a:gridCol w="2928958"/>
                <a:gridCol w="2928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Зовнішній вплив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Відповідна</a:t>
                      </a:r>
                      <a:r>
                        <a:rPr lang="uk-UA" sz="2400" b="1" i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дія системи</a:t>
                      </a:r>
                      <a:endParaRPr lang="ru-RU" sz="2400" b="1" i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latin typeface="Arial" pitchFamily="34" charset="0"/>
                          <a:cs typeface="Arial" pitchFamily="34" charset="0"/>
                        </a:rPr>
                        <a:t>Висновок</a:t>
                      </a:r>
                      <a:endParaRPr lang="ru-RU" sz="2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Зменшення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концентрації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8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uk-UA" sz="1800" baseline="-25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(вилучаємо, відбираємо)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Збільшення 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концентрації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8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uk-UA" sz="1800" baseline="-25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(утворює)</a:t>
                      </a:r>
                      <a:endParaRPr lang="ru-RU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Зміщення в бік прямої реакції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Збільшення 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концентрації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uk-UA" sz="18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(додаємо)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Зменшення 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концентрації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8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uk-UA" sz="1800" baseline="-25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(витрачає)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Зміщення в бік прямої реакції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6357950" y="3214686"/>
            <a:ext cx="17859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29388" y="4143380"/>
            <a:ext cx="17859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Вплив температури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7233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4HCl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+O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+H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 ∆Н=-116,4 кДж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при екзотермічній реакції теплота виділяється, реагуюча система  нагрівається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при ендотермічній реакції теплота поглинається, система охолоджується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" name="Рисунок 4" descr="C:\Documents and Settings\Администратор\Local Settings\Temporary Internet Files\Content.Word\рівновага0005.tif"/>
          <p:cNvPicPr/>
          <p:nvPr/>
        </p:nvPicPr>
        <p:blipFill>
          <a:blip r:embed="rId2"/>
          <a:srcRect l="54318" r="37896" b="87006"/>
          <a:stretch>
            <a:fillRect/>
          </a:stretch>
        </p:blipFill>
        <p:spPr bwMode="auto">
          <a:xfrm>
            <a:off x="2928926" y="928670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357430"/>
          <a:ext cx="8786874" cy="2520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8"/>
                <a:gridCol w="2928958"/>
                <a:gridCol w="2928958"/>
              </a:tblGrid>
              <a:tr h="965836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Зовнішній вплив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Відповідна</a:t>
                      </a:r>
                      <a:r>
                        <a:rPr lang="uk-UA" sz="2400" b="1" i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дія системи</a:t>
                      </a:r>
                      <a:endParaRPr lang="ru-RU" sz="2400" b="1" i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latin typeface="Arial" pitchFamily="34" charset="0"/>
                          <a:cs typeface="Arial" pitchFamily="34" charset="0"/>
                        </a:rPr>
                        <a:t>Висновок</a:t>
                      </a:r>
                      <a:endParaRPr lang="ru-RU" sz="2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Підвищення</a:t>
                      </a:r>
                      <a:r>
                        <a:rPr lang="uk-UA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температури</a:t>
                      </a:r>
                      <a:endParaRPr lang="uk-UA" sz="180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      (нагрівання)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(охолодження)</a:t>
                      </a:r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Зміщення в бік ендотермічної</a:t>
                      </a:r>
                      <a:r>
                        <a:rPr lang="uk-UA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реакції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Зниження</a:t>
                      </a:r>
                      <a:r>
                        <a:rPr lang="uk-UA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температури</a:t>
                      </a:r>
                      <a:endParaRPr lang="uk-UA" sz="180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(охолодження)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baseline="0" dirty="0" smtClean="0"/>
                    </a:p>
                    <a:p>
                      <a:pPr algn="ctr"/>
                      <a:r>
                        <a:rPr lang="uk-UA" baseline="0" dirty="0" smtClean="0">
                          <a:latin typeface="Arial" pitchFamily="34" charset="0"/>
                          <a:cs typeface="Arial" pitchFamily="34" charset="0"/>
                        </a:rPr>
                        <a:t> (нагрівання)</a:t>
                      </a:r>
                      <a:endParaRPr lang="ru-RU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Зміщення в бік екзотермічної</a:t>
                      </a:r>
                      <a:r>
                        <a:rPr lang="uk-UA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реакції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Вплив тиску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723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4HCl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+O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+H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 ∆Н=-116,4 кДж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Зміною тиску можна змістити реакцію, в якій реагенти або продукти  реакції знаходяться в газоподібному стані. Стан вказується праворуч біля індексів і до уваги беруться тільки газоподібні речовини, а саме їх об'єми, що за законом об'ємних відношень дорівнюють їх коефіцієнтам.</a:t>
            </a:r>
          </a:p>
        </p:txBody>
      </p:sp>
      <p:pic>
        <p:nvPicPr>
          <p:cNvPr id="5" name="Рисунок 4" descr="C:\Documents and Settings\Администратор\Local Settings\Temporary Internet Files\Content.Word\рівновага0005.tif"/>
          <p:cNvPicPr/>
          <p:nvPr/>
        </p:nvPicPr>
        <p:blipFill>
          <a:blip r:embed="rId2"/>
          <a:srcRect l="54318" r="37896" b="87006"/>
          <a:stretch>
            <a:fillRect/>
          </a:stretch>
        </p:blipFill>
        <p:spPr bwMode="auto">
          <a:xfrm>
            <a:off x="2928926" y="928670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717499"/>
          <a:ext cx="8786874" cy="3891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8"/>
                <a:gridCol w="2928958"/>
                <a:gridCol w="2928958"/>
              </a:tblGrid>
              <a:tr h="965836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Зовнішній вплив</a:t>
                      </a:r>
                      <a:endParaRPr lang="ru-RU" sz="2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Відповідна</a:t>
                      </a:r>
                      <a:r>
                        <a:rPr lang="uk-UA" sz="2400" b="1" i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дія системи</a:t>
                      </a:r>
                      <a:endParaRPr lang="ru-RU" sz="2400" b="1" i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latin typeface="Arial" pitchFamily="34" charset="0"/>
                          <a:cs typeface="Arial" pitchFamily="34" charset="0"/>
                        </a:rPr>
                        <a:t>Висновок</a:t>
                      </a:r>
                      <a:endParaRPr lang="ru-RU" sz="2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Підвищення</a:t>
                      </a:r>
                      <a:r>
                        <a:rPr lang="uk-UA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тиску</a:t>
                      </a:r>
                      <a:endParaRPr lang="uk-UA" sz="180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Зменшує</a:t>
                      </a:r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 тиск</a:t>
                      </a:r>
                    </a:p>
                    <a:p>
                      <a:pPr algn="ctr"/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(чим менший об'єм газів,тим менший тиск)</a:t>
                      </a:r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Зміщення в бік реакції  з меншим об'ємом газоподібних речовин</a:t>
                      </a:r>
                    </a:p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       p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Зниження</a:t>
                      </a:r>
                      <a:r>
                        <a:rPr lang="uk-UA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тиску</a:t>
                      </a:r>
                      <a:endParaRPr lang="uk-UA" sz="180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Підвищує</a:t>
                      </a:r>
                      <a:r>
                        <a:rPr lang="uk-UA" baseline="0" dirty="0" smtClean="0">
                          <a:latin typeface="Arial" pitchFamily="34" charset="0"/>
                          <a:cs typeface="Arial" pitchFamily="34" charset="0"/>
                        </a:rPr>
                        <a:t> тиск</a:t>
                      </a:r>
                    </a:p>
                    <a:p>
                      <a:pPr algn="ctr"/>
                      <a:r>
                        <a:rPr lang="uk-UA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uk-UA" sz="1800" baseline="0" dirty="0" smtClean="0">
                          <a:latin typeface="Arial" pitchFamily="34" charset="0"/>
                          <a:cs typeface="Arial" pitchFamily="34" charset="0"/>
                        </a:rPr>
                        <a:t>чим більший об'єм газів,тим більший тиск</a:t>
                      </a:r>
                      <a:r>
                        <a:rPr lang="uk-UA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Зміщення в бік реакції з більшим об'ємом газоподібних речовин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6429388" y="4929198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572264" y="6357958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Вплив каталізатора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723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4HCl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+O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+H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sz="2800" baseline="-250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 ∆Н=-116,4 кДж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Рисунок 4" descr="C:\Documents and Settings\Администратор\Local Settings\Temporary Internet Files\Content.Word\рівновага0005.tif"/>
          <p:cNvPicPr/>
          <p:nvPr/>
        </p:nvPicPr>
        <p:blipFill>
          <a:blip r:embed="rId2"/>
          <a:srcRect l="54318" r="37896" b="87006"/>
          <a:stretch>
            <a:fillRect/>
          </a:stretch>
        </p:blipFill>
        <p:spPr bwMode="auto">
          <a:xfrm>
            <a:off x="2928926" y="928670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785926"/>
            <a:ext cx="90011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Каталізатори  прискорюють пряму реакцію, а відповідно прискорюється і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зворотня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тому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каталізатори на зміщення хімічної рівноваги не впливають</a:t>
            </a:r>
            <a:endParaRPr lang="ru-RU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351</Words>
  <Application>Microsoft Office PowerPoint</Application>
  <PresentationFormat>Экран (4:3)</PresentationFormat>
  <Paragraphs>88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Формула</vt:lpstr>
      <vt:lpstr>Міністерство охорони здоров'я України Харківський національний медичний університет Кафедра медичної і біоорганічної хімії</vt:lpstr>
      <vt:lpstr>Презентация PowerPoint</vt:lpstr>
      <vt:lpstr>Презентация PowerPoint</vt:lpstr>
      <vt:lpstr>Презентация PowerPoint</vt:lpstr>
      <vt:lpstr>Презентация PowerPoint</vt:lpstr>
      <vt:lpstr>Вплив концентрації речовин</vt:lpstr>
      <vt:lpstr>Вплив температури</vt:lpstr>
      <vt:lpstr>Вплив тиску</vt:lpstr>
      <vt:lpstr>Вплив каталізатора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42</cp:revision>
  <cp:lastPrinted>2018-03-01T09:25:55Z</cp:lastPrinted>
  <dcterms:created xsi:type="dcterms:W3CDTF">2010-01-15T01:25:43Z</dcterms:created>
  <dcterms:modified xsi:type="dcterms:W3CDTF">2018-04-11T09:16:11Z</dcterms:modified>
</cp:coreProperties>
</file>