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9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6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9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3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2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8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6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2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8BD7-3D3C-42E2-88F8-36D3F703CCF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7887" y="206063"/>
            <a:ext cx="10904113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err="1">
                <a:solidFill>
                  <a:schemeClr val="accent2"/>
                </a:solidFill>
              </a:rPr>
              <a:t>Харк</a:t>
            </a:r>
            <a:r>
              <a:rPr lang="uk-UA" sz="2400" b="1" dirty="0">
                <a:solidFill>
                  <a:schemeClr val="accent2"/>
                </a:solidFill>
              </a:rPr>
              <a:t>і</a:t>
            </a:r>
            <a:r>
              <a:rPr lang="ru-RU" sz="2400" b="1" dirty="0" err="1">
                <a:solidFill>
                  <a:schemeClr val="accent2"/>
                </a:solidFill>
              </a:rPr>
              <a:t>вський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національний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медичний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університет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Кафедра </a:t>
            </a:r>
            <a:r>
              <a:rPr lang="ru-RU" sz="2000" b="1" dirty="0" err="1">
                <a:solidFill>
                  <a:schemeClr val="accent2"/>
                </a:solidFill>
              </a:rPr>
              <a:t>медичної</a:t>
            </a:r>
            <a:r>
              <a:rPr lang="ru-RU" sz="2000" b="1" dirty="0">
                <a:solidFill>
                  <a:schemeClr val="accent2"/>
                </a:solidFill>
              </a:rPr>
              <a:t> та </a:t>
            </a:r>
            <a:r>
              <a:rPr lang="ru-RU" sz="2000" b="1" dirty="0" err="1">
                <a:solidFill>
                  <a:schemeClr val="accent2"/>
                </a:solidFill>
              </a:rPr>
              <a:t>біоорганічної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хімії</a:t>
            </a: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err="1" smtClean="0">
                <a:solidFill>
                  <a:srgbClr val="006600"/>
                </a:solidFill>
              </a:rPr>
              <a:t>Лекція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uk-UA" sz="2800" b="1" dirty="0" smtClean="0">
                <a:solidFill>
                  <a:srgbClr val="CC0000"/>
                </a:solidFill>
              </a:rPr>
              <a:t>БІОГЕННІ  </a:t>
            </a:r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r>
              <a:rPr lang="uk-UA" sz="2800" b="1" dirty="0" smtClean="0">
                <a:solidFill>
                  <a:srgbClr val="CC0000"/>
                </a:solidFill>
              </a:rPr>
              <a:t>- та Р-ЕЛЕМЕНТИ</a:t>
            </a:r>
            <a:r>
              <a:rPr lang="uk-UA" sz="2800" b="1" dirty="0">
                <a:solidFill>
                  <a:srgbClr val="CC0000"/>
                </a:solidFill>
              </a:rPr>
              <a:t>.</a:t>
            </a:r>
            <a:r>
              <a:rPr lang="uk-UA" sz="2800" b="1" dirty="0" smtClean="0">
                <a:solidFill>
                  <a:srgbClr val="CC0000"/>
                </a:solidFill>
              </a:rPr>
              <a:t> БІОЛОГІЧНА РОЛЬ, ЗАСТОСУВАННЯ В МЕДИЦИНІ.</a:t>
            </a:r>
            <a:endParaRPr lang="uk-UA" sz="2800" b="1" dirty="0">
              <a:solidFill>
                <a:srgbClr val="CC0000"/>
              </a:solidFill>
            </a:endParaRPr>
          </a:p>
          <a:p>
            <a:pPr algn="just" eaLnBrk="1" hangingPunct="1"/>
            <a:endParaRPr lang="uk-UA" sz="2000" dirty="0">
              <a:solidFill>
                <a:srgbClr val="CC0000"/>
              </a:solidFill>
            </a:endParaRPr>
          </a:p>
          <a:p>
            <a:pPr algn="just" eaLnBrk="1" hangingPunct="1"/>
            <a:endParaRPr lang="uk-UA" sz="2000" dirty="0">
              <a:solidFill>
                <a:srgbClr val="CC0000"/>
              </a:solidFill>
            </a:endParaRPr>
          </a:p>
          <a:p>
            <a:pPr algn="r" eaLnBrk="1" hangingPunct="1"/>
            <a:endParaRPr lang="ru-RU" sz="2000" b="1" dirty="0">
              <a:solidFill>
                <a:srgbClr val="6600CC"/>
              </a:solidFill>
            </a:endParaRPr>
          </a:p>
          <a:p>
            <a:pPr algn="just" eaLnBrk="1" hangingPunct="1"/>
            <a:r>
              <a:rPr lang="uk-UA" sz="2000" b="1" dirty="0" smtClean="0">
                <a:solidFill>
                  <a:srgbClr val="6600CC"/>
                </a:solidFill>
              </a:rPr>
              <a:t>Лектор: доцент кафедри медичної та біоорганічної хімії Макаров В.О.</a:t>
            </a:r>
            <a:endParaRPr lang="uk-UA" sz="20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4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577" y="357098"/>
            <a:ext cx="9052775" cy="884125"/>
          </a:xfrm>
        </p:spPr>
        <p:txBody>
          <a:bodyPr/>
          <a:lstStyle/>
          <a:p>
            <a:r>
              <a:rPr lang="uk-UA" b="1" dirty="0" smtClean="0"/>
              <a:t>Натрій</a:t>
            </a:r>
            <a:r>
              <a:rPr lang="uk-UA" dirty="0" smtClean="0"/>
              <a:t> – </a:t>
            </a:r>
            <a:r>
              <a:rPr lang="uk-UA" dirty="0" err="1" smtClean="0"/>
              <a:t>макроелемент</a:t>
            </a:r>
            <a:r>
              <a:rPr lang="uk-UA" dirty="0" smtClean="0"/>
              <a:t> (0,25%).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51" y="2506662"/>
            <a:ext cx="10515600" cy="4351338"/>
          </a:xfrm>
        </p:spPr>
        <p:txBody>
          <a:bodyPr/>
          <a:lstStyle/>
          <a:p>
            <a:r>
              <a:rPr lang="uk-UA" dirty="0" smtClean="0"/>
              <a:t>Основний </a:t>
            </a:r>
            <a:r>
              <a:rPr lang="uk-UA" dirty="0"/>
              <a:t>позаклітинний іон. </a:t>
            </a:r>
            <a:endParaRPr lang="ru-RU" dirty="0"/>
          </a:p>
          <a:p>
            <a:r>
              <a:rPr lang="uk-UA" dirty="0"/>
              <a:t>Біогенна роль: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 забезпечує осмотичний тиск;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 підтримує кислотно-основний стан організму;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 бере участь у нервово-м'язовій передачі (виникнення </a:t>
            </a:r>
            <a:r>
              <a:rPr lang="uk-UA" dirty="0" err="1"/>
              <a:t>біопотенціалів</a:t>
            </a:r>
            <a:r>
              <a:rPr lang="uk-UA" dirty="0"/>
              <a:t>);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 бере участь у водно-сольовому обміні;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5</a:t>
            </a:r>
            <a:r>
              <a:rPr lang="uk-UA" dirty="0"/>
              <a:t>) впливає на роботу ферментів.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23"/>
            <a:ext cx="2615485" cy="2615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55541" t="-37183" r="55541" b="37183"/>
          <a:stretch/>
        </p:blipFill>
        <p:spPr>
          <a:xfrm>
            <a:off x="6000750" y="2286000"/>
            <a:ext cx="6191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819" y="326490"/>
            <a:ext cx="7455794" cy="58791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Калій</a:t>
            </a:r>
            <a:r>
              <a:rPr lang="uk-UA" dirty="0" smtClean="0"/>
              <a:t> − </a:t>
            </a:r>
            <a:r>
              <a:rPr lang="uk-UA" dirty="0" err="1" smtClean="0"/>
              <a:t>макроелемент</a:t>
            </a:r>
            <a:r>
              <a:rPr lang="uk-UA" dirty="0" smtClean="0"/>
              <a:t> (0,22%).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0289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Основний </a:t>
            </a:r>
            <a:r>
              <a:rPr lang="uk-UA" dirty="0"/>
              <a:t>внутрішньоклітинний іон. </a:t>
            </a:r>
            <a:endParaRPr lang="ru-RU" dirty="0"/>
          </a:p>
          <a:p>
            <a:r>
              <a:rPr lang="uk-UA" dirty="0"/>
              <a:t>Біогенна </a:t>
            </a:r>
            <a:r>
              <a:rPr lang="uk-UA" dirty="0" smtClean="0"/>
              <a:t>роль:</a:t>
            </a:r>
          </a:p>
          <a:p>
            <a:pPr marL="514350" indent="-514350">
              <a:buAutoNum type="arabicParenR"/>
            </a:pPr>
            <a:r>
              <a:rPr lang="uk-UA" dirty="0" smtClean="0"/>
              <a:t>забезпечує </a:t>
            </a:r>
            <a:r>
              <a:rPr lang="uk-UA" dirty="0"/>
              <a:t>осмотичний тиск;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 smtClean="0"/>
              <a:t> </a:t>
            </a:r>
            <a:r>
              <a:rPr lang="uk-UA" dirty="0"/>
              <a:t>забезпечує виникнення </a:t>
            </a:r>
            <a:r>
              <a:rPr lang="uk-UA" dirty="0" err="1" smtClean="0"/>
              <a:t>біопотенціалів</a:t>
            </a:r>
            <a:r>
              <a:rPr lang="uk-UA" dirty="0" smtClean="0"/>
              <a:t>, що </a:t>
            </a:r>
            <a:r>
              <a:rPr lang="uk-UA" dirty="0"/>
              <a:t>пов'язане із процесом нервової й м'язової збудливості й провідності;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/>
              <a:t> підтримує кислотно-основний стан</a:t>
            </a:r>
            <a:r>
              <a:rPr lang="uk-UA" dirty="0" smtClean="0"/>
              <a:t>;</a:t>
            </a:r>
          </a:p>
          <a:p>
            <a:pPr marL="514350" indent="-514350">
              <a:buAutoNum type="arabicParenR"/>
            </a:pPr>
            <a:r>
              <a:rPr lang="uk-UA" dirty="0"/>
              <a:t> бере участь у водно-сольовому обміні;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/>
              <a:t> бере участь у синтезі білків, вуглеводів;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 smtClean="0"/>
              <a:t>впливає </a:t>
            </a:r>
            <a:r>
              <a:rPr lang="uk-UA" dirty="0"/>
              <a:t>на активність ферментів.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98"/>
            <a:ext cx="1905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288" y="4262907"/>
            <a:ext cx="4200945" cy="24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9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862" y="365126"/>
            <a:ext cx="7928020" cy="858368"/>
          </a:xfrm>
        </p:spPr>
        <p:txBody>
          <a:bodyPr/>
          <a:lstStyle/>
          <a:p>
            <a:r>
              <a:rPr lang="uk-UA" b="1" dirty="0" smtClean="0"/>
              <a:t>Кальцій</a:t>
            </a:r>
            <a:r>
              <a:rPr lang="uk-UA" dirty="0" smtClean="0"/>
              <a:t> − </a:t>
            </a:r>
            <a:r>
              <a:rPr lang="uk-UA" dirty="0" err="1" smtClean="0"/>
              <a:t>макроелемент</a:t>
            </a:r>
            <a:r>
              <a:rPr lang="uk-UA" dirty="0" smtClean="0"/>
              <a:t> (1,4%).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449" y="2031687"/>
            <a:ext cx="8844834" cy="435133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Добова </a:t>
            </a:r>
            <a:r>
              <a:rPr lang="uk-UA" dirty="0"/>
              <a:t>потреба 0,8-0,9 г. </a:t>
            </a:r>
            <a:endParaRPr lang="ru-RU" dirty="0"/>
          </a:p>
          <a:p>
            <a:r>
              <a:rPr lang="uk-UA" dirty="0"/>
              <a:t>Кальцій − основний компонент кісткової й зубної </a:t>
            </a:r>
            <a:r>
              <a:rPr lang="uk-UA" dirty="0" smtClean="0"/>
              <a:t>тканини у вигляді</a:t>
            </a:r>
            <a:r>
              <a:rPr lang="ru-RU" dirty="0" smtClean="0"/>
              <a:t> </a:t>
            </a:r>
            <a:r>
              <a:rPr lang="uk-UA" dirty="0" err="1" smtClean="0"/>
              <a:t>гідроксиапатиту</a:t>
            </a:r>
            <a:r>
              <a:rPr lang="uk-UA" dirty="0" smtClean="0"/>
              <a:t> </a:t>
            </a:r>
            <a:r>
              <a:rPr lang="uk-UA" dirty="0"/>
              <a:t>Са</a:t>
            </a:r>
            <a:r>
              <a:rPr lang="uk-UA" baseline="-25000" dirty="0"/>
              <a:t>5</a:t>
            </a:r>
            <a:r>
              <a:rPr lang="uk-UA" dirty="0"/>
              <a:t>(РО</a:t>
            </a:r>
            <a:r>
              <a:rPr lang="uk-UA" baseline="-25000" dirty="0"/>
              <a:t>4</a:t>
            </a:r>
            <a:r>
              <a:rPr lang="uk-UA" dirty="0"/>
              <a:t>)</a:t>
            </a:r>
            <a:r>
              <a:rPr lang="uk-UA" baseline="-25000" dirty="0"/>
              <a:t>3</a:t>
            </a:r>
            <a:r>
              <a:rPr lang="uk-UA" dirty="0"/>
              <a:t>ОН і Са</a:t>
            </a:r>
            <a:r>
              <a:rPr lang="uk-UA" baseline="-25000" dirty="0"/>
              <a:t>5</a:t>
            </a:r>
            <a:r>
              <a:rPr lang="uk-UA" dirty="0"/>
              <a:t>(РО</a:t>
            </a:r>
            <a:r>
              <a:rPr lang="uk-UA" baseline="-25000" dirty="0"/>
              <a:t>4</a:t>
            </a:r>
            <a:r>
              <a:rPr lang="uk-UA" dirty="0"/>
              <a:t>)</a:t>
            </a:r>
            <a:r>
              <a:rPr lang="uk-UA" baseline="-25000" dirty="0"/>
              <a:t>3</a:t>
            </a:r>
            <a:r>
              <a:rPr lang="uk-UA" dirty="0"/>
              <a:t>F – </a:t>
            </a:r>
            <a:r>
              <a:rPr lang="uk-UA" dirty="0" err="1"/>
              <a:t>фторапатиту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 smtClean="0"/>
              <a:t>Біогенна роль кальцію: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1) у передачі нервових імпульсів (кальцій знижує збудливість кліток ЦНС), зменшення його концентрації приводить до збільшення збудливості (тетанія);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 регулює роботу серця;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 бере участь у згортанні крові;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 входить до складу ферментів (</a:t>
            </a:r>
            <a:r>
              <a:rPr lang="uk-UA" dirty="0" err="1"/>
              <a:t>лецитінази</a:t>
            </a:r>
            <a:r>
              <a:rPr lang="uk-UA" dirty="0"/>
              <a:t>) і впливає на їхню активність; 5) впливає на кислотно-основний стан організму;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6</a:t>
            </a:r>
            <a:r>
              <a:rPr lang="uk-UA" dirty="0"/>
              <a:t>) проявляє протизапальну й десенсибілізуючу дію.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Іони </a:t>
            </a:r>
            <a:r>
              <a:rPr lang="uk-UA" dirty="0"/>
              <a:t>кальцію – біологічні антагоністи іонів натрію, калію, магнію.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49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162" y="365126"/>
            <a:ext cx="7893676" cy="832610"/>
          </a:xfrm>
        </p:spPr>
        <p:txBody>
          <a:bodyPr/>
          <a:lstStyle/>
          <a:p>
            <a:r>
              <a:rPr lang="uk-UA" b="1" dirty="0" smtClean="0"/>
              <a:t>Магній</a:t>
            </a:r>
            <a:r>
              <a:rPr lang="uk-UA" dirty="0" smtClean="0"/>
              <a:t> – </a:t>
            </a:r>
            <a:r>
              <a:rPr lang="uk-UA" dirty="0" err="1" smtClean="0"/>
              <a:t>макроелемент</a:t>
            </a:r>
            <a:r>
              <a:rPr lang="uk-UA" dirty="0" smtClean="0"/>
              <a:t> (0,04%).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8935"/>
            <a:ext cx="7650051" cy="4530197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Добова </a:t>
            </a:r>
            <a:r>
              <a:rPr lang="uk-UA" dirty="0"/>
              <a:t>потреба організму у магнії – 10 мг на 1 кг маси тіла людини.</a:t>
            </a:r>
            <a:endParaRPr lang="ru-RU" dirty="0"/>
          </a:p>
          <a:p>
            <a:r>
              <a:rPr lang="uk-UA" dirty="0"/>
              <a:t>Біогенна роль: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 залежно від концентрації  блокує або забезпечує нервово-м'язову передачу;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 гнітить центр подиху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 гнітить судинно-</a:t>
            </a:r>
            <a:r>
              <a:rPr lang="uk-UA" dirty="0" err="1"/>
              <a:t>рухальний</a:t>
            </a:r>
            <a:r>
              <a:rPr lang="uk-UA" dirty="0"/>
              <a:t> центр, внаслідок чого знижує артеріальний тиск;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 компонент і активатор деяких ферментів;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5</a:t>
            </a:r>
            <a:r>
              <a:rPr lang="uk-UA" dirty="0"/>
              <a:t>) стимулює перистальтику кишечника й жовчовиділення.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04" t="13747" r="24641" b="17295"/>
          <a:stretch/>
        </p:blipFill>
        <p:spPr>
          <a:xfrm>
            <a:off x="0" y="17828"/>
            <a:ext cx="1635617" cy="1711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6" y="3037481"/>
            <a:ext cx="45815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4583" y="326489"/>
            <a:ext cx="4158803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План лекції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991674"/>
            <a:ext cx="11732654" cy="57568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Хімічні елементи у живій природі і завдання хімії біогенних елементів.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Вчення </a:t>
            </a:r>
            <a:r>
              <a:rPr lang="uk-UA" dirty="0" err="1" smtClean="0"/>
              <a:t>Вернадсткого</a:t>
            </a:r>
            <a:r>
              <a:rPr lang="uk-UA" dirty="0" smtClean="0"/>
              <a:t> В.І. та його послідовників про біосферу, ноосферу та роль живої речовини.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Навколишнє середовище і вміст елементів в організмі людини.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Класифікація біогенних елементів за різними ознаками.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Синергізм і </a:t>
            </a:r>
            <a:r>
              <a:rPr lang="uk-UA" dirty="0" err="1" smtClean="0"/>
              <a:t>антогонізм</a:t>
            </a:r>
            <a:r>
              <a:rPr lang="uk-UA" dirty="0" smtClean="0"/>
              <a:t> в дії біогенних елементів на організм.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Загальна характеристика і властивості атомів та сполук </a:t>
            </a:r>
            <a:r>
              <a:rPr lang="en-US" dirty="0" smtClean="0"/>
              <a:t>s</a:t>
            </a:r>
            <a:r>
              <a:rPr lang="uk-UA" dirty="0" smtClean="0"/>
              <a:t>-елементів.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Біологічна роль </a:t>
            </a:r>
            <a:r>
              <a:rPr lang="en-US" dirty="0" smtClean="0"/>
              <a:t>s</a:t>
            </a:r>
            <a:r>
              <a:rPr lang="uk-UA" dirty="0" smtClean="0"/>
              <a:t>-елементів. Застосування у медицині.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79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3" y="305918"/>
            <a:ext cx="10515600" cy="1741823"/>
          </a:xfrm>
        </p:spPr>
        <p:txBody>
          <a:bodyPr/>
          <a:lstStyle/>
          <a:p>
            <a:r>
              <a:rPr lang="uk-UA" dirty="0"/>
              <a:t>Елементи, необхідні для побудови й життєдіяльності клітин і організмів, називають біогенними. В організмі людини знайдені 82 елемента із 91-го, які зустрічаються у природі, біогенна функція встановлена для 62-х.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900" y="1650776"/>
            <a:ext cx="4198937" cy="4967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3" y="2934091"/>
            <a:ext cx="685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Засновник вчення про біогенні елементи.</a:t>
            </a:r>
          </a:p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Володимир Іванович Вернадський </a:t>
            </a:r>
            <a:r>
              <a:rPr lang="ru-RU" sz="2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(1863-1945)</a:t>
            </a:r>
          </a:p>
          <a:p>
            <a:pPr algn="ctr"/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546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689011" y="523764"/>
            <a:ext cx="8510588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/>
              <a:t>Сімейства</a:t>
            </a:r>
            <a:r>
              <a:rPr lang="ru-RU" sz="4000" dirty="0" smtClean="0"/>
              <a:t> </a:t>
            </a:r>
            <a:r>
              <a:rPr lang="ru-RU" sz="4000" dirty="0" err="1" smtClean="0"/>
              <a:t>хімічних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елементів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Разташування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сімейств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хімічних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елементів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періодичній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системі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Д.І.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Менделєєва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b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89011" y="2539889"/>
            <a:ext cx="2736850" cy="15128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/>
              <a:t>s-</a:t>
            </a:r>
            <a:endParaRPr lang="ru-RU" sz="60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16661" y="2468451"/>
            <a:ext cx="2736850" cy="15128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/>
              <a:t>p-</a:t>
            </a:r>
            <a:endParaRPr lang="ru-RU" sz="600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424274" y="3332051"/>
            <a:ext cx="2736850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/>
              <a:t>d-</a:t>
            </a:r>
            <a:endParaRPr lang="ru-RU" sz="600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689011" y="4021026"/>
            <a:ext cx="24161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A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і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групи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підгрупи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3849599" y="1892189"/>
            <a:ext cx="1366837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5792699" y="1892189"/>
            <a:ext cx="0" cy="136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584861" y="1892189"/>
            <a:ext cx="10080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099211" y="4202001"/>
            <a:ext cx="3052439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III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IV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VII A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підгрупи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153067" y="5059251"/>
            <a:ext cx="5141151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IV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  <a:p>
            <a:pPr algn="ctr"/>
            <a:r>
              <a:rPr lang="ru-RU" sz="2400" b="1" dirty="0" err="1" smtClean="0"/>
              <a:t>побічні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підгрупи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60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4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i="1" u="sng" dirty="0" err="1" smtClean="0"/>
              <a:t>Незамінні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елементи</a:t>
            </a:r>
            <a:r>
              <a:rPr lang="ru-RU" sz="2000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містяться</a:t>
            </a:r>
            <a:r>
              <a:rPr lang="ru-RU" sz="2000" dirty="0" smtClean="0"/>
              <a:t> в живому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, входят до складу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органічних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неорганічних</a:t>
            </a:r>
            <a:r>
              <a:rPr lang="ru-RU" sz="2000" dirty="0" smtClean="0"/>
              <a:t> сполук: 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H</a:t>
            </a:r>
            <a:r>
              <a:rPr lang="ru-RU" dirty="0" smtClean="0"/>
              <a:t>, </a:t>
            </a:r>
            <a:r>
              <a:rPr lang="en-US" dirty="0" smtClean="0"/>
              <a:t>O</a:t>
            </a:r>
            <a:r>
              <a:rPr lang="ru-RU" dirty="0" smtClean="0"/>
              <a:t>, </a:t>
            </a:r>
            <a:r>
              <a:rPr lang="en-US" dirty="0" err="1" smtClean="0"/>
              <a:t>Ca</a:t>
            </a:r>
            <a:r>
              <a:rPr lang="ru-RU" dirty="0" smtClean="0"/>
              <a:t>, </a:t>
            </a:r>
            <a:r>
              <a:rPr lang="en-US" dirty="0" smtClean="0"/>
              <a:t>N</a:t>
            </a:r>
            <a:r>
              <a:rPr lang="ru-RU" dirty="0" smtClean="0"/>
              <a:t>, </a:t>
            </a:r>
            <a:r>
              <a:rPr lang="en-US" dirty="0" smtClean="0"/>
              <a:t>K</a:t>
            </a:r>
            <a:r>
              <a:rPr lang="ru-RU" dirty="0" smtClean="0"/>
              <a:t>, </a:t>
            </a:r>
            <a:r>
              <a:rPr lang="en-US" dirty="0" smtClean="0"/>
              <a:t>P</a:t>
            </a:r>
            <a:r>
              <a:rPr lang="ru-RU" dirty="0" smtClean="0"/>
              <a:t>, </a:t>
            </a:r>
            <a:r>
              <a:rPr lang="en-US" dirty="0" smtClean="0"/>
              <a:t>Na</a:t>
            </a:r>
            <a:r>
              <a:rPr lang="ru-RU" dirty="0" smtClean="0"/>
              <a:t>, </a:t>
            </a:r>
            <a:r>
              <a:rPr lang="en-US" dirty="0" smtClean="0"/>
              <a:t>S</a:t>
            </a:r>
            <a:r>
              <a:rPr lang="ru-RU" dirty="0" smtClean="0"/>
              <a:t>, </a:t>
            </a:r>
            <a:r>
              <a:rPr lang="en-US" dirty="0" smtClean="0"/>
              <a:t>Mg</a:t>
            </a:r>
            <a:r>
              <a:rPr lang="ru-RU" dirty="0" smtClean="0"/>
              <a:t>, </a:t>
            </a:r>
            <a:r>
              <a:rPr lang="en-US" dirty="0" err="1" smtClean="0"/>
              <a:t>Cl</a:t>
            </a:r>
            <a:r>
              <a:rPr lang="ru-RU" dirty="0" smtClean="0"/>
              <a:t>, </a:t>
            </a:r>
            <a:r>
              <a:rPr lang="en-US" dirty="0" smtClean="0"/>
              <a:t>C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ru-RU" dirty="0" smtClean="0"/>
              <a:t>, </a:t>
            </a:r>
            <a:r>
              <a:rPr lang="en-US" dirty="0" err="1" smtClean="0"/>
              <a:t>Mn</a:t>
            </a:r>
            <a:r>
              <a:rPr lang="ru-RU" dirty="0" smtClean="0"/>
              <a:t>, </a:t>
            </a:r>
            <a:r>
              <a:rPr lang="en-US" dirty="0" smtClean="0"/>
              <a:t>Cu</a:t>
            </a:r>
            <a:r>
              <a:rPr lang="ru-RU" dirty="0" smtClean="0"/>
              <a:t>, </a:t>
            </a:r>
            <a:r>
              <a:rPr lang="en-US" dirty="0" smtClean="0"/>
              <a:t>Co</a:t>
            </a:r>
            <a:r>
              <a:rPr lang="ru-RU" dirty="0" smtClean="0"/>
              <a:t>, </a:t>
            </a:r>
            <a:r>
              <a:rPr lang="en-US" dirty="0" smtClean="0"/>
              <a:t>F</a:t>
            </a:r>
            <a:r>
              <a:rPr lang="uk-UA" dirty="0" smtClean="0"/>
              <a:t>е</a:t>
            </a:r>
            <a:r>
              <a:rPr lang="ru-RU" dirty="0" smtClean="0"/>
              <a:t>, </a:t>
            </a:r>
            <a:r>
              <a:rPr lang="en-US" dirty="0" smtClean="0"/>
              <a:t>Zn</a:t>
            </a:r>
            <a:r>
              <a:rPr lang="ru-RU" dirty="0" smtClean="0"/>
              <a:t>, </a:t>
            </a:r>
            <a:r>
              <a:rPr lang="en-US" dirty="0" smtClean="0"/>
              <a:t>Mo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dirty="0" smtClean="0"/>
              <a:t>.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dirty="0" err="1"/>
              <a:t>Ї</a:t>
            </a:r>
            <a:r>
              <a:rPr lang="ru-RU" sz="2000" dirty="0" err="1" smtClean="0"/>
              <a:t>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дефіцит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життєдіяльності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b="1" i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b="1" i="1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i="1" u="sng" dirty="0" err="1" smtClean="0"/>
              <a:t>Примісні</a:t>
            </a:r>
            <a:r>
              <a:rPr lang="ru-RU" sz="2000" b="1" i="1" u="sng" dirty="0" smtClean="0"/>
              <a:t> </a:t>
            </a:r>
            <a:r>
              <a:rPr lang="ru-RU" sz="2000" u="sng" dirty="0" err="1" smtClean="0"/>
              <a:t>елементи</a:t>
            </a:r>
            <a:r>
              <a:rPr lang="ru-RU" sz="2000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і </a:t>
            </a:r>
            <a:r>
              <a:rPr lang="ru-RU" sz="2000" dirty="0" err="1" smtClean="0"/>
              <a:t>людин</a:t>
            </a:r>
            <a:r>
              <a:rPr lang="ru-RU" sz="2000" dirty="0" smtClean="0"/>
              <a:t>: </a:t>
            </a:r>
            <a:endParaRPr lang="en-US" sz="2000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Ga</a:t>
            </a:r>
            <a:r>
              <a:rPr lang="ru-RU" dirty="0" smtClean="0"/>
              <a:t>, </a:t>
            </a:r>
            <a:r>
              <a:rPr lang="en-US" dirty="0" err="1" smtClean="0"/>
              <a:t>Sb</a:t>
            </a:r>
            <a:r>
              <a:rPr lang="ru-RU" dirty="0" smtClean="0"/>
              <a:t>, </a:t>
            </a:r>
            <a:r>
              <a:rPr lang="en-US" dirty="0" err="1" smtClean="0"/>
              <a:t>Sr</a:t>
            </a:r>
            <a:r>
              <a:rPr lang="ru-RU" dirty="0" smtClean="0"/>
              <a:t>, </a:t>
            </a:r>
            <a:r>
              <a:rPr lang="en-US" dirty="0" smtClean="0"/>
              <a:t>Br</a:t>
            </a:r>
            <a:r>
              <a:rPr lang="ru-RU" dirty="0" smtClean="0"/>
              <a:t>, </a:t>
            </a:r>
            <a:r>
              <a:rPr lang="en-US" dirty="0" smtClean="0"/>
              <a:t>B</a:t>
            </a:r>
            <a:r>
              <a:rPr lang="ru-RU" dirty="0" smtClean="0"/>
              <a:t>, </a:t>
            </a:r>
            <a:r>
              <a:rPr lang="en-US" dirty="0" smtClean="0"/>
              <a:t>Be</a:t>
            </a:r>
            <a:r>
              <a:rPr lang="ru-RU" dirty="0" smtClean="0"/>
              <a:t>, </a:t>
            </a:r>
            <a:r>
              <a:rPr lang="en-US" dirty="0" smtClean="0"/>
              <a:t>Li</a:t>
            </a:r>
            <a:r>
              <a:rPr lang="ru-RU" dirty="0" smtClean="0"/>
              <a:t>, </a:t>
            </a:r>
            <a:r>
              <a:rPr lang="en-US" dirty="0" smtClean="0"/>
              <a:t>Si</a:t>
            </a:r>
            <a:r>
              <a:rPr lang="ru-RU" dirty="0" smtClean="0"/>
              <a:t>, </a:t>
            </a:r>
            <a:r>
              <a:rPr lang="en-US" dirty="0" err="1" smtClean="0"/>
              <a:t>Sn</a:t>
            </a:r>
            <a:r>
              <a:rPr lang="ru-RU" dirty="0" smtClean="0"/>
              <a:t>, </a:t>
            </a:r>
            <a:r>
              <a:rPr lang="en-US" dirty="0" smtClean="0"/>
              <a:t>Cs</a:t>
            </a:r>
            <a:r>
              <a:rPr lang="ru-RU" dirty="0" smtClean="0"/>
              <a:t>, </a:t>
            </a:r>
            <a:r>
              <a:rPr lang="en-US" dirty="0" smtClean="0"/>
              <a:t>Al</a:t>
            </a:r>
            <a:r>
              <a:rPr lang="ru-RU" dirty="0" smtClean="0"/>
              <a:t>, </a:t>
            </a:r>
            <a:r>
              <a:rPr lang="en-US" dirty="0" smtClean="0"/>
              <a:t>Ba</a:t>
            </a:r>
            <a:r>
              <a:rPr lang="ru-RU" dirty="0" smtClean="0"/>
              <a:t>, </a:t>
            </a:r>
            <a:r>
              <a:rPr lang="en-US" dirty="0" err="1" smtClean="0"/>
              <a:t>Ge</a:t>
            </a:r>
            <a:r>
              <a:rPr lang="ru-RU" dirty="0" smtClean="0"/>
              <a:t>, </a:t>
            </a:r>
            <a:r>
              <a:rPr lang="en-US" dirty="0" smtClean="0"/>
              <a:t>As</a:t>
            </a:r>
            <a:r>
              <a:rPr lang="ru-RU" dirty="0" smtClean="0"/>
              <a:t>, </a:t>
            </a:r>
            <a:r>
              <a:rPr lang="en-US" dirty="0" err="1" smtClean="0"/>
              <a:t>Rb</a:t>
            </a:r>
            <a:r>
              <a:rPr lang="ru-RU" dirty="0" smtClean="0"/>
              <a:t>, </a:t>
            </a:r>
            <a:r>
              <a:rPr lang="en-US" dirty="0" smtClean="0"/>
              <a:t>Bi</a:t>
            </a:r>
            <a:r>
              <a:rPr lang="ru-RU" dirty="0" smtClean="0"/>
              <a:t>, </a:t>
            </a:r>
            <a:r>
              <a:rPr lang="en-US" dirty="0" smtClean="0"/>
              <a:t>Cd</a:t>
            </a:r>
            <a:r>
              <a:rPr lang="ru-RU" dirty="0" smtClean="0"/>
              <a:t>, </a:t>
            </a:r>
            <a:r>
              <a:rPr lang="en-US" dirty="0" smtClean="0"/>
              <a:t>Cr</a:t>
            </a:r>
            <a:r>
              <a:rPr lang="ru-RU" dirty="0" smtClean="0"/>
              <a:t>, </a:t>
            </a:r>
            <a:r>
              <a:rPr lang="en-US" dirty="0" smtClean="0"/>
              <a:t>Ni</a:t>
            </a:r>
            <a:r>
              <a:rPr lang="ru-RU" dirty="0" smtClean="0"/>
              <a:t>, </a:t>
            </a:r>
            <a:r>
              <a:rPr lang="en-US" dirty="0" smtClean="0"/>
              <a:t>Ti</a:t>
            </a:r>
            <a:r>
              <a:rPr lang="ru-RU" dirty="0" smtClean="0"/>
              <a:t>, </a:t>
            </a:r>
            <a:r>
              <a:rPr lang="en-US" dirty="0" smtClean="0"/>
              <a:t>Ag</a:t>
            </a:r>
            <a:r>
              <a:rPr lang="ru-RU" dirty="0" smtClean="0"/>
              <a:t>, </a:t>
            </a:r>
            <a:r>
              <a:rPr lang="en-US" dirty="0" smtClean="0"/>
              <a:t>Hg</a:t>
            </a:r>
            <a:r>
              <a:rPr lang="ru-RU" dirty="0" smtClean="0"/>
              <a:t>, </a:t>
            </a:r>
            <a:r>
              <a:rPr lang="en-US" dirty="0" smtClean="0"/>
              <a:t>U</a:t>
            </a:r>
            <a:r>
              <a:rPr lang="ru-RU" dirty="0" smtClean="0"/>
              <a:t>, </a:t>
            </a:r>
            <a:r>
              <a:rPr lang="en-US" dirty="0" smtClean="0"/>
              <a:t>Se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dirty="0" err="1"/>
              <a:t>Ї</a:t>
            </a:r>
            <a:r>
              <a:rPr lang="ru-RU" sz="2000" dirty="0" err="1" smtClean="0"/>
              <a:t>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біологічна</a:t>
            </a:r>
            <a:r>
              <a:rPr lang="ru-RU" sz="2000" dirty="0" smtClean="0"/>
              <a:t> роль не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детально </a:t>
            </a:r>
            <a:r>
              <a:rPr lang="ru-RU" sz="2000" dirty="0" err="1" smtClean="0"/>
              <a:t>вивчена</a:t>
            </a:r>
            <a:r>
              <a:rPr lang="ru-RU" sz="2000" dirty="0" smtClean="0"/>
              <a:t>.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i="1" u="sng" dirty="0" smtClean="0"/>
              <a:t>M</a:t>
            </a:r>
            <a:r>
              <a:rPr lang="ru-RU" sz="2000" b="1" i="1" u="sng" dirty="0" err="1" smtClean="0"/>
              <a:t>ікропримісні</a:t>
            </a:r>
            <a:r>
              <a:rPr lang="ru-RU" sz="2000" b="1" i="1" u="sng" dirty="0" smtClean="0"/>
              <a:t> </a:t>
            </a:r>
            <a:r>
              <a:rPr lang="ru-RU" sz="2000" u="sng" dirty="0" err="1" smtClean="0"/>
              <a:t>елементи</a:t>
            </a:r>
            <a:r>
              <a:rPr lang="ru-RU" sz="2000" dirty="0" smtClean="0"/>
              <a:t>: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err="1" smtClean="0"/>
              <a:t>Sc</a:t>
            </a:r>
            <a:r>
              <a:rPr lang="ru-RU" dirty="0" smtClean="0"/>
              <a:t>, </a:t>
            </a:r>
            <a:r>
              <a:rPr lang="en-US" dirty="0" smtClean="0"/>
              <a:t>In</a:t>
            </a:r>
            <a:r>
              <a:rPr lang="ru-RU" dirty="0" smtClean="0"/>
              <a:t>, </a:t>
            </a:r>
            <a:r>
              <a:rPr lang="en-US" dirty="0" err="1" smtClean="0"/>
              <a:t>Tl</a:t>
            </a:r>
            <a:r>
              <a:rPr lang="ru-RU" dirty="0" smtClean="0"/>
              <a:t>, </a:t>
            </a:r>
            <a:r>
              <a:rPr lang="en-US" dirty="0" smtClean="0"/>
              <a:t>La</a:t>
            </a:r>
            <a:r>
              <a:rPr lang="ru-RU" dirty="0" smtClean="0"/>
              <a:t>, </a:t>
            </a:r>
            <a:r>
              <a:rPr lang="en-US" dirty="0" smtClean="0"/>
              <a:t>W</a:t>
            </a:r>
            <a:r>
              <a:rPr lang="ru-RU" dirty="0" smtClean="0"/>
              <a:t>, </a:t>
            </a:r>
            <a:r>
              <a:rPr lang="en-US" dirty="0" smtClean="0"/>
              <a:t>R</a:t>
            </a:r>
            <a:r>
              <a:rPr lang="ru-RU" dirty="0" smtClean="0"/>
              <a:t>е, </a:t>
            </a:r>
            <a:r>
              <a:rPr lang="en-US" dirty="0" smtClean="0"/>
              <a:t>Tb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0" y="0"/>
            <a:ext cx="12299324" cy="685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	</a:t>
            </a:r>
            <a:r>
              <a:rPr lang="ru-RU" sz="2000" b="1" dirty="0" err="1" smtClean="0"/>
              <a:t>Хімічний</a:t>
            </a:r>
            <a:r>
              <a:rPr lang="ru-RU" sz="2000" b="1" dirty="0" smtClean="0"/>
              <a:t>                                </a:t>
            </a:r>
            <a:r>
              <a:rPr lang="ru-RU" sz="2000" b="1" dirty="0" err="1" smtClean="0"/>
              <a:t>Добова</a:t>
            </a:r>
            <a:r>
              <a:rPr lang="ru-RU" sz="2000" b="1" dirty="0" smtClean="0"/>
              <a:t> потреба, в мг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       </a:t>
            </a:r>
            <a:r>
              <a:rPr lang="ru-RU" sz="2000" b="1" dirty="0" err="1" smtClean="0"/>
              <a:t>елемент</a:t>
            </a:r>
            <a:r>
              <a:rPr lang="ru-RU" sz="2000" b="1" dirty="0" smtClean="0"/>
              <a:t>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			       </a:t>
            </a:r>
            <a:r>
              <a:rPr lang="ru-RU" sz="2000" b="1" dirty="0" err="1" smtClean="0"/>
              <a:t>Дорослі</a:t>
            </a:r>
            <a:r>
              <a:rPr lang="ru-RU" sz="2000" b="1" dirty="0" smtClean="0"/>
              <a:t>                                                         </a:t>
            </a:r>
            <a:r>
              <a:rPr lang="ru-RU" sz="2000" b="1" dirty="0" err="1" smtClean="0"/>
              <a:t>Діти</a:t>
            </a:r>
            <a:endParaRPr lang="ru-RU" sz="20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Калій</a:t>
            </a:r>
            <a:r>
              <a:rPr lang="ru-RU" sz="2000" b="1" dirty="0" smtClean="0"/>
              <a:t>                         2000-5500                                                        530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Натрій</a:t>
            </a:r>
            <a:r>
              <a:rPr lang="ru-RU" sz="2000" b="1" dirty="0" smtClean="0"/>
              <a:t>                       1100-3300                                                        260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Кальцій</a:t>
            </a:r>
            <a:r>
              <a:rPr lang="ru-RU" sz="2000" b="1" dirty="0" smtClean="0"/>
              <a:t>                     800-1200                                                          420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Магній</a:t>
            </a:r>
            <a:r>
              <a:rPr lang="ru-RU" sz="2000" b="1" dirty="0" smtClean="0"/>
              <a:t>                       300-400                                                            60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Цинк                           15                                                                     5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Залізо</a:t>
            </a:r>
            <a:r>
              <a:rPr lang="ru-RU" sz="2000" b="1" dirty="0" smtClean="0"/>
              <a:t>                         10-15                                                                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Марганець</a:t>
            </a:r>
            <a:r>
              <a:rPr lang="ru-RU" sz="2000" b="1" dirty="0" smtClean="0"/>
              <a:t>               2-5                                                                    1,3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Мідь</a:t>
            </a:r>
            <a:r>
              <a:rPr lang="ru-RU" sz="2000" b="1" dirty="0" smtClean="0"/>
              <a:t>                          1,5-3,0                                                              1,0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Титан                          0,85                                                                 0,06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Хром                           0,05-0,20                                                         0,04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Кобальт                      около 0,2 	                                           0,001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Хлор                           3200                                                                470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Йод                             0,15                                                                 0,07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Фтор                           1,5-4,0                                                             0,6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РО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</a:t>
            </a:r>
            <a:r>
              <a:rPr lang="ru-RU" sz="2000" b="1" baseline="30000" dirty="0" smtClean="0"/>
              <a:t>3- </a:t>
            </a:r>
            <a:r>
              <a:rPr lang="ru-RU" sz="2000" b="1" dirty="0" smtClean="0"/>
              <a:t>                          800-1200                                                         210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РО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</a:t>
            </a:r>
            <a:r>
              <a:rPr lang="ru-RU" sz="2000" b="1" baseline="30000" dirty="0" smtClean="0"/>
              <a:t>2-</a:t>
            </a:r>
            <a:r>
              <a:rPr lang="ru-RU" sz="2000" b="1" dirty="0" smtClean="0"/>
              <a:t>                           10                                                                      -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889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22476" cy="832610"/>
          </a:xfrm>
        </p:spPr>
        <p:txBody>
          <a:bodyPr/>
          <a:lstStyle/>
          <a:p>
            <a:pPr algn="ctr"/>
            <a:r>
              <a:rPr lang="uk-UA" dirty="0" smtClean="0"/>
              <a:t>Властивості </a:t>
            </a:r>
            <a:r>
              <a:rPr lang="ru-RU" b="1" dirty="0" err="1" smtClean="0"/>
              <a:t>атомів</a:t>
            </a:r>
            <a:r>
              <a:rPr lang="ru-RU" b="1" dirty="0" smtClean="0"/>
              <a:t> </a:t>
            </a:r>
            <a:r>
              <a:rPr lang="en-US" b="1" dirty="0" smtClean="0"/>
              <a:t>s-</a:t>
            </a:r>
            <a:r>
              <a:rPr lang="uk-UA" b="1" dirty="0" smtClean="0"/>
              <a:t>елементів</a:t>
            </a:r>
            <a:r>
              <a:rPr lang="ru-RU" b="1" dirty="0" smtClean="0"/>
              <a:t>:</a:t>
            </a: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1197736"/>
            <a:ext cx="11225011" cy="497922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uk-UA" dirty="0"/>
              <a:t>Метали s-елементи енергійно взаємодіють із воднем, киснем, галогенами, сіркою з утворенням гідридів, оксидів або пероксидів, </a:t>
            </a:r>
            <a:r>
              <a:rPr lang="uk-UA" dirty="0" err="1"/>
              <a:t>галогенидів</a:t>
            </a:r>
            <a:r>
              <a:rPr lang="uk-UA" dirty="0"/>
              <a:t> і сульфідів, відповідно.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2Na + H</a:t>
            </a:r>
            <a:r>
              <a:rPr lang="uk-UA" baseline="-25000" dirty="0"/>
              <a:t>2</a:t>
            </a:r>
            <a:r>
              <a:rPr lang="uk-UA" dirty="0"/>
              <a:t> ↔ 2NaН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4Li + O</a:t>
            </a:r>
            <a:r>
              <a:rPr lang="uk-UA" baseline="-25000" dirty="0"/>
              <a:t>2</a:t>
            </a:r>
            <a:r>
              <a:rPr lang="uk-UA" dirty="0"/>
              <a:t> ↔ 2Li</a:t>
            </a:r>
            <a:r>
              <a:rPr lang="uk-UA" baseline="-25000" dirty="0"/>
              <a:t>2</a:t>
            </a:r>
            <a:r>
              <a:rPr lang="uk-UA" dirty="0"/>
              <a:t>O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2K + O</a:t>
            </a:r>
            <a:r>
              <a:rPr lang="uk-UA" baseline="-25000" dirty="0"/>
              <a:t>2 </a:t>
            </a:r>
            <a:r>
              <a:rPr lang="uk-UA" dirty="0"/>
              <a:t>↔</a:t>
            </a:r>
            <a:r>
              <a:rPr lang="uk-UA" baseline="-25000" dirty="0"/>
              <a:t> </a:t>
            </a:r>
            <a:r>
              <a:rPr lang="uk-UA" dirty="0"/>
              <a:t>K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2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Ca</a:t>
            </a:r>
            <a:r>
              <a:rPr lang="uk-UA" dirty="0"/>
              <a:t> + H</a:t>
            </a:r>
            <a:r>
              <a:rPr lang="uk-UA" baseline="-25000" dirty="0"/>
              <a:t>2</a:t>
            </a:r>
            <a:r>
              <a:rPr lang="uk-UA" dirty="0"/>
              <a:t>↔ CaН</a:t>
            </a:r>
            <a:r>
              <a:rPr lang="uk-UA" baseline="-25000" dirty="0"/>
              <a:t>2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2Na + Cl</a:t>
            </a:r>
            <a:r>
              <a:rPr lang="uk-UA" baseline="-25000" dirty="0"/>
              <a:t>2</a:t>
            </a:r>
            <a:r>
              <a:rPr lang="uk-UA" dirty="0"/>
              <a:t> ↔ 2NaCl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Ca</a:t>
            </a:r>
            <a:r>
              <a:rPr lang="uk-UA" dirty="0"/>
              <a:t> + Cl</a:t>
            </a:r>
            <a:r>
              <a:rPr lang="uk-UA" baseline="-25000" dirty="0"/>
              <a:t>2</a:t>
            </a:r>
            <a:r>
              <a:rPr lang="uk-UA" dirty="0"/>
              <a:t> ↔ CaCl</a:t>
            </a:r>
            <a:r>
              <a:rPr lang="uk-UA" baseline="-25000" dirty="0"/>
              <a:t>2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2K + S ↔  K</a:t>
            </a:r>
            <a:r>
              <a:rPr lang="uk-UA" baseline="-25000" dirty="0"/>
              <a:t>2</a:t>
            </a:r>
            <a:r>
              <a:rPr lang="uk-UA" dirty="0"/>
              <a:t>S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Mg</a:t>
            </a:r>
            <a:r>
              <a:rPr lang="uk-UA" dirty="0"/>
              <a:t> + S ↔ </a:t>
            </a:r>
            <a:r>
              <a:rPr lang="uk-UA" dirty="0" err="1"/>
              <a:t>Mg</a:t>
            </a:r>
            <a:r>
              <a:rPr lang="uk-UA" dirty="0"/>
              <a:t> S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Mg</a:t>
            </a:r>
            <a:r>
              <a:rPr lang="uk-UA" dirty="0"/>
              <a:t> +O</a:t>
            </a:r>
            <a:r>
              <a:rPr lang="uk-UA" baseline="-25000" dirty="0"/>
              <a:t>2</a:t>
            </a:r>
            <a:r>
              <a:rPr lang="uk-UA" dirty="0"/>
              <a:t> ↔ 2MgО</a:t>
            </a:r>
            <a:endParaRPr lang="ru-RU" dirty="0"/>
          </a:p>
          <a:p>
            <a:pPr fontAlgn="base"/>
            <a:r>
              <a:rPr lang="uk-UA" dirty="0"/>
              <a:t>Оксиди й гідроксиди металів </a:t>
            </a:r>
            <a:r>
              <a:rPr lang="uk-UA" i="1" dirty="0"/>
              <a:t>s</a:t>
            </a:r>
            <a:r>
              <a:rPr lang="uk-UA" dirty="0"/>
              <a:t>-елементів мають основний характер, крім оксиду й гідроксиду берилію. Останні амфотерні. Гідроксиди </a:t>
            </a:r>
            <a:r>
              <a:rPr lang="uk-UA" dirty="0" err="1"/>
              <a:t>Li</a:t>
            </a:r>
            <a:r>
              <a:rPr lang="uk-UA" dirty="0"/>
              <a:t>, </a:t>
            </a:r>
            <a:r>
              <a:rPr lang="uk-UA" dirty="0" err="1"/>
              <a:t>Na</a:t>
            </a:r>
            <a:r>
              <a:rPr lang="uk-UA" dirty="0"/>
              <a:t>, K, </a:t>
            </a:r>
            <a:r>
              <a:rPr lang="uk-UA" dirty="0" err="1"/>
              <a:t>Rb</a:t>
            </a:r>
            <a:r>
              <a:rPr lang="uk-UA" dirty="0"/>
              <a:t>, </a:t>
            </a:r>
            <a:r>
              <a:rPr lang="uk-UA" dirty="0" err="1"/>
              <a:t>Cs</a:t>
            </a:r>
            <a:r>
              <a:rPr lang="uk-UA" dirty="0"/>
              <a:t>, </a:t>
            </a:r>
            <a:r>
              <a:rPr lang="uk-UA" dirty="0" err="1"/>
              <a:t>Ca</a:t>
            </a:r>
            <a:r>
              <a:rPr lang="uk-UA" dirty="0"/>
              <a:t>, </a:t>
            </a:r>
            <a:r>
              <a:rPr lang="uk-UA" dirty="0" err="1"/>
              <a:t>Sr</a:t>
            </a:r>
            <a:r>
              <a:rPr lang="uk-UA" dirty="0"/>
              <a:t>, </a:t>
            </a:r>
            <a:r>
              <a:rPr lang="uk-UA" dirty="0" err="1"/>
              <a:t>Ba</a:t>
            </a:r>
            <a:r>
              <a:rPr lang="uk-UA" dirty="0"/>
              <a:t> – сильні основи, які називаються лугами.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2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199" cy="128337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Біологічна роль </a:t>
            </a:r>
            <a:r>
              <a:rPr lang="en-US" dirty="0" smtClean="0"/>
              <a:t>s</a:t>
            </a:r>
            <a:r>
              <a:rPr lang="uk-UA" dirty="0" smtClean="0"/>
              <a:t>-елементів. Застосування у медицині.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282700"/>
            <a:ext cx="11201400" cy="48942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000" dirty="0"/>
              <a:t>Один із шести елементів органогенів. 10% маси тіла людини відповідає гідрогену. Він є складовою частиною важливих органічних і неорганічних сполук, які відіграють велику біологічну роль в організмі людини: білки, нуклеїнові кислоти, вітаміни, гормони, ферменти й </a:t>
            </a:r>
            <a:r>
              <a:rPr lang="uk-UA" sz="2000" dirty="0" err="1"/>
              <a:t>т.д</a:t>
            </a:r>
            <a:r>
              <a:rPr lang="uk-UA" sz="2000" dirty="0"/>
              <a:t>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err="1" smtClean="0"/>
              <a:t>Функціі</a:t>
            </a:r>
            <a:r>
              <a:rPr lang="ru-RU" sz="2000" b="1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транспорт </a:t>
            </a:r>
            <a:r>
              <a:rPr lang="ru-RU" sz="2000" b="1" dirty="0" err="1" smtClean="0"/>
              <a:t>поживних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endParaRPr 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підтримка</a:t>
            </a:r>
            <a:r>
              <a:rPr lang="ru-RU" sz="2000" b="1" dirty="0" smtClean="0"/>
              <a:t> гомеостазу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утворення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секретів</a:t>
            </a:r>
            <a:r>
              <a:rPr lang="ru-RU" sz="2000" b="1" dirty="0" smtClean="0"/>
              <a:t>, </a:t>
            </a:r>
            <a:r>
              <a:rPr lang="ru-RU" sz="2000" b="1" dirty="0" err="1"/>
              <a:t>е</a:t>
            </a:r>
            <a:r>
              <a:rPr lang="ru-RU" sz="2000" b="1" dirty="0" err="1" smtClean="0"/>
              <a:t>кскретів</a:t>
            </a:r>
            <a:endParaRPr 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тургору тканин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участь у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біохімічних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процесах</a:t>
            </a:r>
            <a:endParaRPr 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універсальний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розчинник</a:t>
            </a:r>
            <a:r>
              <a:rPr lang="ru-RU" sz="2000" b="1" dirty="0" smtClean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150" y="2366963"/>
            <a:ext cx="3152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67425"/>
            <a:ext cx="11160617" cy="6009538"/>
          </a:xfrm>
        </p:spPr>
        <p:txBody>
          <a:bodyPr/>
          <a:lstStyle/>
          <a:p>
            <a:pPr fontAlgn="base"/>
            <a:r>
              <a:rPr lang="uk-UA" dirty="0"/>
              <a:t>Вода необхідна для утворення секретів і екскретів, забезпечення тургору тканин. Препаратами води, які застосовуються у медицині, є вода для ін'єкцій і мінеральні води («Боржомі» - </a:t>
            </a:r>
            <a:r>
              <a:rPr lang="uk-UA" dirty="0" err="1"/>
              <a:t>гідрокарбонатно</a:t>
            </a:r>
            <a:r>
              <a:rPr lang="uk-UA" dirty="0"/>
              <a:t>-натрієва, «Миргородська» - </a:t>
            </a:r>
            <a:r>
              <a:rPr lang="uk-UA" dirty="0" err="1"/>
              <a:t>хлоридно</a:t>
            </a:r>
            <a:r>
              <a:rPr lang="uk-UA" dirty="0"/>
              <a:t>-натрієва, «Єсентуки-4» - </a:t>
            </a:r>
            <a:r>
              <a:rPr lang="uk-UA" dirty="0" err="1"/>
              <a:t>гідрокарбонатно</a:t>
            </a:r>
            <a:r>
              <a:rPr lang="uk-UA" dirty="0"/>
              <a:t>-</a:t>
            </a:r>
            <a:r>
              <a:rPr lang="uk-UA" dirty="0" err="1"/>
              <a:t>хлоридно</a:t>
            </a:r>
            <a:r>
              <a:rPr lang="uk-UA" dirty="0"/>
              <a:t>-натрієва, «Нарзан» - </a:t>
            </a:r>
            <a:r>
              <a:rPr lang="uk-UA" dirty="0" err="1"/>
              <a:t>сульфатно</a:t>
            </a:r>
            <a:r>
              <a:rPr lang="uk-UA" dirty="0"/>
              <a:t>-</a:t>
            </a:r>
            <a:r>
              <a:rPr lang="uk-UA" dirty="0" err="1"/>
              <a:t>гідрокарбонатно</a:t>
            </a:r>
            <a:r>
              <a:rPr lang="uk-UA" dirty="0"/>
              <a:t>-магнієво-кальцієва й інші). Пероксид водню H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2</a:t>
            </a:r>
            <a:r>
              <a:rPr lang="uk-UA" dirty="0"/>
              <a:t> застосовується у вигляді 3% розчину в якості дезінфікуючого й кровоспинного засобу.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891968"/>
            <a:ext cx="32004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1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664</Words>
  <Application>Microsoft Office PowerPoint</Application>
  <PresentationFormat>Широкоэкранный</PresentationFormat>
  <Paragraphs>121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Властивості атомів s-елементів: </vt:lpstr>
      <vt:lpstr>Біологічна роль s-елементів. Застосування у медицині.</vt:lpstr>
      <vt:lpstr>Презентация PowerPoint</vt:lpstr>
      <vt:lpstr>Натрій – макроелемент (0,25%).</vt:lpstr>
      <vt:lpstr>Калій − макроелемент (0,22%).</vt:lpstr>
      <vt:lpstr>Кальцій − макроелемент (1,4%).</vt:lpstr>
      <vt:lpstr>Магній – макроелемент (0,04%).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2018-02-23T09:46:34Z</dcterms:created>
  <dcterms:modified xsi:type="dcterms:W3CDTF">2018-04-11T07:34:07Z</dcterms:modified>
</cp:coreProperties>
</file>