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595D1-FF63-44E6-A504-084D22C6EB8C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884A14-4674-4BAF-A90C-52C1FA8EF21D}">
      <dgm:prSet phldrT="[Текст]" custT="1"/>
      <dgm:spPr/>
      <dgm:t>
        <a:bodyPr/>
        <a:lstStyle/>
        <a:p>
          <a:r>
            <a:rPr lang="ru-RU" sz="2400" b="1" i="1" kern="1200" dirty="0" err="1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Спосіб</a:t>
          </a:r>
          <a:r>
            <a:rPr lang="ru-RU" sz="2400" b="1" i="1" kern="1200" dirty="0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sz="2400" b="1" i="1" kern="1200" dirty="0" err="1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оформлення</a:t>
          </a:r>
          <a:r>
            <a:rPr lang="ru-RU" sz="2400" b="1" i="1" kern="1200" dirty="0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 </a:t>
          </a:r>
          <a:r>
            <a:rPr lang="ru-RU" sz="2400" b="1" i="1" kern="1200" dirty="0" err="1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процесу</a:t>
          </a:r>
          <a:endParaRPr lang="ru-RU" sz="2400" b="1" i="1" kern="1200" dirty="0">
            <a:solidFill>
              <a:srgbClr val="750B3D"/>
            </a:solidFill>
            <a:latin typeface="Arial" charset="0"/>
            <a:ea typeface="+mn-ea"/>
            <a:cs typeface="Arial" charset="0"/>
          </a:endParaRPr>
        </a:p>
      </dgm:t>
    </dgm:pt>
    <dgm:pt modelId="{5C5AD66D-3522-4C25-A9E4-13A3FD25DFB2}" type="parTrans" cxnId="{D58A945C-5B07-4E98-A0C5-96CF0B7B9B8D}">
      <dgm:prSet/>
      <dgm:spPr/>
      <dgm:t>
        <a:bodyPr/>
        <a:lstStyle/>
        <a:p>
          <a:endParaRPr lang="ru-RU"/>
        </a:p>
      </dgm:t>
    </dgm:pt>
    <dgm:pt modelId="{001057CC-7A64-4822-B9D0-61B1B0F52ED2}" type="sibTrans" cxnId="{D58A945C-5B07-4E98-A0C5-96CF0B7B9B8D}">
      <dgm:prSet/>
      <dgm:spPr/>
      <dgm:t>
        <a:bodyPr/>
        <a:lstStyle/>
        <a:p>
          <a:endParaRPr lang="ru-RU"/>
        </a:p>
      </dgm:t>
    </dgm:pt>
    <dgm:pt modelId="{A86F5508-0612-4C71-BCED-A08C97A0BB6B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800" b="1" i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Колоночна</a:t>
          </a:r>
          <a:endParaRPr lang="ru-RU" sz="1800" b="1" i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50000"/>
            </a:lnSpc>
          </a:pPr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(шар сорбенту </a:t>
          </a:r>
          <a:r>
            <a:rPr lang="ru-RU" sz="1800" b="1" i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розташован</a:t>
          </a:r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в </a:t>
          </a:r>
          <a:r>
            <a:rPr lang="ru-RU" sz="1800" b="1" i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колонці</a:t>
          </a:r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1800" b="1" i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77DDCF0-721C-40A4-85D3-998D39E5CE2E}" type="parTrans" cxnId="{0B2E1052-784F-4EBC-9AB7-D92E4538D8F1}">
      <dgm:prSet/>
      <dgm:spPr/>
      <dgm:t>
        <a:bodyPr/>
        <a:lstStyle/>
        <a:p>
          <a:endParaRPr lang="ru-RU"/>
        </a:p>
      </dgm:t>
    </dgm:pt>
    <dgm:pt modelId="{F4CF42FB-DB80-47BA-9B7E-6C246EA34D07}" type="sibTrans" cxnId="{0B2E1052-784F-4EBC-9AB7-D92E4538D8F1}">
      <dgm:prSet/>
      <dgm:spPr/>
      <dgm:t>
        <a:bodyPr/>
        <a:lstStyle/>
        <a:p>
          <a:endParaRPr lang="ru-RU"/>
        </a:p>
      </dgm:t>
    </dgm:pt>
    <dgm:pt modelId="{93CDA0E6-0A1F-4931-94AD-8A4FFB9A85EB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800" b="1" i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Площина</a:t>
          </a:r>
          <a:r>
            <a:rPr lang="ru-RU" sz="18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(шар сорбенту нанесений на пластину)</a:t>
          </a:r>
          <a:endParaRPr lang="ru-RU" sz="1800" b="1" i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91F42BA-0FF4-4587-9EEA-B230345BD3F0}" type="parTrans" cxnId="{C88A3901-60EB-44B0-A315-8EE214936E09}">
      <dgm:prSet/>
      <dgm:spPr/>
      <dgm:t>
        <a:bodyPr/>
        <a:lstStyle/>
        <a:p>
          <a:endParaRPr lang="ru-RU"/>
        </a:p>
      </dgm:t>
    </dgm:pt>
    <dgm:pt modelId="{3CA74629-D27E-4D6C-B077-7676F58E6154}" type="sibTrans" cxnId="{C88A3901-60EB-44B0-A315-8EE214936E09}">
      <dgm:prSet/>
      <dgm:spPr/>
      <dgm:t>
        <a:bodyPr/>
        <a:lstStyle/>
        <a:p>
          <a:endParaRPr lang="ru-RU"/>
        </a:p>
      </dgm:t>
    </dgm:pt>
    <dgm:pt modelId="{546A4760-F6C2-4F4E-B86F-682E240B1B8A}" type="pres">
      <dgm:prSet presAssocID="{E34595D1-FF63-44E6-A504-084D22C6EB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9EA6F8D-3D6B-4100-A6A5-C2271B0FF143}" type="pres">
      <dgm:prSet presAssocID="{9E884A14-4674-4BAF-A90C-52C1FA8EF21D}" presName="singleCycle" presStyleCnt="0"/>
      <dgm:spPr/>
    </dgm:pt>
    <dgm:pt modelId="{62305269-5B51-4B64-AA0F-E988D0DE36E7}" type="pres">
      <dgm:prSet presAssocID="{9E884A14-4674-4BAF-A90C-52C1FA8EF21D}" presName="singleCenter" presStyleLbl="node1" presStyleIdx="0" presStyleCnt="3" custScaleX="204707" custLinFactNeighborX="-3036" custLinFactNeighborY="-2343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14A38698-CB64-4367-A66D-2240ECFEC04E}" type="pres">
      <dgm:prSet presAssocID="{D77DDCF0-721C-40A4-85D3-998D39E5CE2E}" presName="Name56" presStyleLbl="parChTrans1D2" presStyleIdx="0" presStyleCnt="2"/>
      <dgm:spPr/>
      <dgm:t>
        <a:bodyPr/>
        <a:lstStyle/>
        <a:p>
          <a:endParaRPr lang="ru-RU"/>
        </a:p>
      </dgm:t>
    </dgm:pt>
    <dgm:pt modelId="{491FF704-A7E7-4B99-A7E0-9E9583AD42B6}" type="pres">
      <dgm:prSet presAssocID="{A86F5508-0612-4C71-BCED-A08C97A0BB6B}" presName="text0" presStyleLbl="node1" presStyleIdx="1" presStyleCnt="3" custScaleX="260245" custRadScaleRad="136247" custRadScaleInc="-141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512D3-5772-4AD0-9ECF-2F9F6F33912B}" type="pres">
      <dgm:prSet presAssocID="{C91F42BA-0FF4-4587-9EEA-B230345BD3F0}" presName="Name56" presStyleLbl="parChTrans1D2" presStyleIdx="1" presStyleCnt="2"/>
      <dgm:spPr/>
      <dgm:t>
        <a:bodyPr/>
        <a:lstStyle/>
        <a:p>
          <a:endParaRPr lang="ru-RU"/>
        </a:p>
      </dgm:t>
    </dgm:pt>
    <dgm:pt modelId="{9FF6BE2B-E0C3-4DD3-8048-E3C4DE300568}" type="pres">
      <dgm:prSet presAssocID="{93CDA0E6-0A1F-4931-94AD-8A4FFB9A85EB}" presName="text0" presStyleLbl="node1" presStyleIdx="2" presStyleCnt="3" custScaleX="277315" custRadScaleRad="135016" custRadScaleInc="-57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A3901-60EB-44B0-A315-8EE214936E09}" srcId="{9E884A14-4674-4BAF-A90C-52C1FA8EF21D}" destId="{93CDA0E6-0A1F-4931-94AD-8A4FFB9A85EB}" srcOrd="1" destOrd="0" parTransId="{C91F42BA-0FF4-4587-9EEA-B230345BD3F0}" sibTransId="{3CA74629-D27E-4D6C-B077-7676F58E6154}"/>
    <dgm:cxn modelId="{0B2E1052-784F-4EBC-9AB7-D92E4538D8F1}" srcId="{9E884A14-4674-4BAF-A90C-52C1FA8EF21D}" destId="{A86F5508-0612-4C71-BCED-A08C97A0BB6B}" srcOrd="0" destOrd="0" parTransId="{D77DDCF0-721C-40A4-85D3-998D39E5CE2E}" sibTransId="{F4CF42FB-DB80-47BA-9B7E-6C246EA34D07}"/>
    <dgm:cxn modelId="{45677EC2-6F32-4FFE-93B0-97AF9968328A}" type="presOf" srcId="{C91F42BA-0FF4-4587-9EEA-B230345BD3F0}" destId="{747512D3-5772-4AD0-9ECF-2F9F6F33912B}" srcOrd="0" destOrd="0" presId="urn:microsoft.com/office/officeart/2008/layout/RadialCluster"/>
    <dgm:cxn modelId="{D58A945C-5B07-4E98-A0C5-96CF0B7B9B8D}" srcId="{E34595D1-FF63-44E6-A504-084D22C6EB8C}" destId="{9E884A14-4674-4BAF-A90C-52C1FA8EF21D}" srcOrd="0" destOrd="0" parTransId="{5C5AD66D-3522-4C25-A9E4-13A3FD25DFB2}" sibTransId="{001057CC-7A64-4822-B9D0-61B1B0F52ED2}"/>
    <dgm:cxn modelId="{084275D6-396E-40B9-B107-270A245BF4CF}" type="presOf" srcId="{E34595D1-FF63-44E6-A504-084D22C6EB8C}" destId="{546A4760-F6C2-4F4E-B86F-682E240B1B8A}" srcOrd="0" destOrd="0" presId="urn:microsoft.com/office/officeart/2008/layout/RadialCluster"/>
    <dgm:cxn modelId="{EE638833-AF7B-4478-B18B-3EDB8B1FC119}" type="presOf" srcId="{D77DDCF0-721C-40A4-85D3-998D39E5CE2E}" destId="{14A38698-CB64-4367-A66D-2240ECFEC04E}" srcOrd="0" destOrd="0" presId="urn:microsoft.com/office/officeart/2008/layout/RadialCluster"/>
    <dgm:cxn modelId="{CFAB0E1E-0741-48C5-8692-0BE511DCE051}" type="presOf" srcId="{A86F5508-0612-4C71-BCED-A08C97A0BB6B}" destId="{491FF704-A7E7-4B99-A7E0-9E9583AD42B6}" srcOrd="0" destOrd="0" presId="urn:microsoft.com/office/officeart/2008/layout/RadialCluster"/>
    <dgm:cxn modelId="{BBCCA460-98C1-4F3F-AFCA-1CC9E44BAC8F}" type="presOf" srcId="{93CDA0E6-0A1F-4931-94AD-8A4FFB9A85EB}" destId="{9FF6BE2B-E0C3-4DD3-8048-E3C4DE300568}" srcOrd="0" destOrd="0" presId="urn:microsoft.com/office/officeart/2008/layout/RadialCluster"/>
    <dgm:cxn modelId="{1D63DEC5-0A7E-4C04-BE25-209163DA1EC9}" type="presOf" srcId="{9E884A14-4674-4BAF-A90C-52C1FA8EF21D}" destId="{62305269-5B51-4B64-AA0F-E988D0DE36E7}" srcOrd="0" destOrd="0" presId="urn:microsoft.com/office/officeart/2008/layout/RadialCluster"/>
    <dgm:cxn modelId="{A1685445-7EA6-4271-AC8C-9D7E629EB2D0}" type="presParOf" srcId="{546A4760-F6C2-4F4E-B86F-682E240B1B8A}" destId="{09EA6F8D-3D6B-4100-A6A5-C2271B0FF143}" srcOrd="0" destOrd="0" presId="urn:microsoft.com/office/officeart/2008/layout/RadialCluster"/>
    <dgm:cxn modelId="{CBBDE008-026E-4395-8319-FC12B7D56D82}" type="presParOf" srcId="{09EA6F8D-3D6B-4100-A6A5-C2271B0FF143}" destId="{62305269-5B51-4B64-AA0F-E988D0DE36E7}" srcOrd="0" destOrd="0" presId="urn:microsoft.com/office/officeart/2008/layout/RadialCluster"/>
    <dgm:cxn modelId="{6793DFE2-6AD1-4CFC-A8BC-3C087E51EC94}" type="presParOf" srcId="{09EA6F8D-3D6B-4100-A6A5-C2271B0FF143}" destId="{14A38698-CB64-4367-A66D-2240ECFEC04E}" srcOrd="1" destOrd="0" presId="urn:microsoft.com/office/officeart/2008/layout/RadialCluster"/>
    <dgm:cxn modelId="{6623FB7C-AA1A-48F2-B103-2F4814964E58}" type="presParOf" srcId="{09EA6F8D-3D6B-4100-A6A5-C2271B0FF143}" destId="{491FF704-A7E7-4B99-A7E0-9E9583AD42B6}" srcOrd="2" destOrd="0" presId="urn:microsoft.com/office/officeart/2008/layout/RadialCluster"/>
    <dgm:cxn modelId="{084BEF8E-7E29-4786-8E54-929CA52395CA}" type="presParOf" srcId="{09EA6F8D-3D6B-4100-A6A5-C2271B0FF143}" destId="{747512D3-5772-4AD0-9ECF-2F9F6F33912B}" srcOrd="3" destOrd="0" presId="urn:microsoft.com/office/officeart/2008/layout/RadialCluster"/>
    <dgm:cxn modelId="{8F4752C8-D345-4E71-BBE3-FA0D6146EBA5}" type="presParOf" srcId="{09EA6F8D-3D6B-4100-A6A5-C2271B0FF143}" destId="{9FF6BE2B-E0C3-4DD3-8048-E3C4DE300568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81D0D-F9CF-4790-965F-4A0871D95031}" type="doc">
      <dgm:prSet loTypeId="urn:microsoft.com/office/officeart/2005/8/layout/vList3#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B4683A-71D7-408E-8CE4-DB628401FF9C}">
      <dgm:prSet phldrT="[Текст]" custT="1"/>
      <dgm:spPr/>
      <dgm:t>
        <a:bodyPr/>
        <a:lstStyle/>
        <a:p>
          <a:pPr algn="ctr"/>
          <a:r>
            <a:rPr lang="uk-UA" altLang="zh-CN" sz="2000" b="1" i="1" kern="1200" noProof="0" dirty="0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Аналіз білків</a:t>
          </a:r>
        </a:p>
      </dgm:t>
    </dgm:pt>
    <dgm:pt modelId="{59B517C2-6B0E-47FD-B6C8-12BDD7F6BC54}" type="parTrans" cxnId="{D3CA6F91-113F-42F7-877F-6166FBC18901}">
      <dgm:prSet/>
      <dgm:spPr/>
      <dgm:t>
        <a:bodyPr/>
        <a:lstStyle/>
        <a:p>
          <a:endParaRPr lang="ru-RU"/>
        </a:p>
      </dgm:t>
    </dgm:pt>
    <dgm:pt modelId="{28A999C7-3F1D-45FF-AC07-ECE67BD23747}" type="sibTrans" cxnId="{D3CA6F91-113F-42F7-877F-6166FBC18901}">
      <dgm:prSet/>
      <dgm:spPr/>
      <dgm:t>
        <a:bodyPr/>
        <a:lstStyle/>
        <a:p>
          <a:endParaRPr lang="ru-RU"/>
        </a:p>
      </dgm:t>
    </dgm:pt>
    <dgm:pt modelId="{6BF58402-2256-4321-9BF6-66ACD2B5D408}">
      <dgm:prSet phldrT="[Текст]" custT="1"/>
      <dgm:spPr/>
      <dgm:t>
        <a:bodyPr/>
        <a:lstStyle/>
        <a:p>
          <a:pPr algn="ctr"/>
          <a:r>
            <a:rPr lang="ru-RU" sz="1100" kern="1200" dirty="0">
              <a:latin typeface="Arial" pitchFamily="34" charset="0"/>
              <a:cs typeface="Arial" pitchFamily="34" charset="0"/>
            </a:rPr>
            <a:t> </a:t>
          </a:r>
          <a:r>
            <a:rPr lang="uk-UA" altLang="zh-CN" sz="2000" b="1" i="1" kern="1200" noProof="0" dirty="0" smtClean="0">
              <a:solidFill>
                <a:srgbClr val="750B3D"/>
              </a:solidFill>
              <a:latin typeface="Arial" charset="0"/>
              <a:ea typeface="+mn-ea"/>
              <a:cs typeface="Arial" charset="0"/>
            </a:rPr>
            <a:t>Аналіз амінокислот та азотистих основ небілкової природи</a:t>
          </a:r>
        </a:p>
      </dgm:t>
    </dgm:pt>
    <dgm:pt modelId="{6C28AA9E-A9B0-470D-80AE-6A5854A492E0}" type="parTrans" cxnId="{2A2F4C4D-C9CC-4D3D-AA04-5EAB548D1257}">
      <dgm:prSet/>
      <dgm:spPr/>
      <dgm:t>
        <a:bodyPr/>
        <a:lstStyle/>
        <a:p>
          <a:endParaRPr lang="ru-RU"/>
        </a:p>
      </dgm:t>
    </dgm:pt>
    <dgm:pt modelId="{FBD3DE9E-DE5B-4344-A3B3-18F15C717CA9}" type="sibTrans" cxnId="{2A2F4C4D-C9CC-4D3D-AA04-5EAB548D1257}">
      <dgm:prSet/>
      <dgm:spPr/>
      <dgm:t>
        <a:bodyPr/>
        <a:lstStyle/>
        <a:p>
          <a:endParaRPr lang="ru-RU"/>
        </a:p>
      </dgm:t>
    </dgm:pt>
    <dgm:pt modelId="{4BCB6B9D-C487-44AB-95D7-E96A0A3DF38C}" type="pres">
      <dgm:prSet presAssocID="{72681D0D-F9CF-4790-965F-4A0871D9503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973AE5-19D8-49E5-9317-60E878A8F475}" type="pres">
      <dgm:prSet presAssocID="{50B4683A-71D7-408E-8CE4-DB628401FF9C}" presName="composite" presStyleCnt="0"/>
      <dgm:spPr/>
    </dgm:pt>
    <dgm:pt modelId="{CABA2841-B1D6-4F1B-98C5-03104C70DBA2}" type="pres">
      <dgm:prSet presAssocID="{50B4683A-71D7-408E-8CE4-DB628401FF9C}" presName="imgShp" presStyleLbl="fgImgPlace1" presStyleIdx="0" presStyleCnt="2" custScaleX="178607" custScaleY="168470" custLinFactNeighborX="-18305" custLinFactNeighborY="-2829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1E0D8BC-FE84-4D3D-98FC-17A6B3B06473}" type="pres">
      <dgm:prSet presAssocID="{50B4683A-71D7-408E-8CE4-DB628401FF9C}" presName="txShp" presStyleLbl="node1" presStyleIdx="0" presStyleCnt="2" custScaleX="109578" custLinFactNeighborX="20110" custLinFactNeighborY="-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1827C-FC3B-4476-B5F2-0CFA68BB1C48}" type="pres">
      <dgm:prSet presAssocID="{28A999C7-3F1D-45FF-AC07-ECE67BD23747}" presName="spacing" presStyleCnt="0"/>
      <dgm:spPr/>
    </dgm:pt>
    <dgm:pt modelId="{C4804C60-35FC-4D4C-9874-40299C2EAF2D}" type="pres">
      <dgm:prSet presAssocID="{6BF58402-2256-4321-9BF6-66ACD2B5D408}" presName="composite" presStyleCnt="0"/>
      <dgm:spPr/>
    </dgm:pt>
    <dgm:pt modelId="{E91004C0-4038-4D18-B2C3-8233327437A0}" type="pres">
      <dgm:prSet presAssocID="{6BF58402-2256-4321-9BF6-66ACD2B5D408}" presName="imgShp" presStyleLbl="fgImgPlace1" presStyleIdx="1" presStyleCnt="2" custLinFactNeighborX="36274" custLinFactNeighborY="-50"/>
      <dgm:spPr/>
    </dgm:pt>
    <dgm:pt modelId="{2AC18400-5414-4CCC-BDBE-51FB5DE55288}" type="pres">
      <dgm:prSet presAssocID="{6BF58402-2256-4321-9BF6-66ACD2B5D408}" presName="txShp" presStyleLbl="node1" presStyleIdx="1" presStyleCnt="2" custScaleX="113004" custScaleY="113355" custLinFactNeighborX="10934" custLinFactNeighborY="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F4C4D-C9CC-4D3D-AA04-5EAB548D1257}" srcId="{72681D0D-F9CF-4790-965F-4A0871D95031}" destId="{6BF58402-2256-4321-9BF6-66ACD2B5D408}" srcOrd="1" destOrd="0" parTransId="{6C28AA9E-A9B0-470D-80AE-6A5854A492E0}" sibTransId="{FBD3DE9E-DE5B-4344-A3B3-18F15C717CA9}"/>
    <dgm:cxn modelId="{B1640EB7-C12C-46CE-9A8B-7BAF9701085B}" type="presOf" srcId="{50B4683A-71D7-408E-8CE4-DB628401FF9C}" destId="{81E0D8BC-FE84-4D3D-98FC-17A6B3B06473}" srcOrd="0" destOrd="0" presId="urn:microsoft.com/office/officeart/2005/8/layout/vList3#3"/>
    <dgm:cxn modelId="{7E0E495A-312C-491D-B0E1-D053F2232EC7}" type="presOf" srcId="{6BF58402-2256-4321-9BF6-66ACD2B5D408}" destId="{2AC18400-5414-4CCC-BDBE-51FB5DE55288}" srcOrd="0" destOrd="0" presId="urn:microsoft.com/office/officeart/2005/8/layout/vList3#3"/>
    <dgm:cxn modelId="{D3CA6F91-113F-42F7-877F-6166FBC18901}" srcId="{72681D0D-F9CF-4790-965F-4A0871D95031}" destId="{50B4683A-71D7-408E-8CE4-DB628401FF9C}" srcOrd="0" destOrd="0" parTransId="{59B517C2-6B0E-47FD-B6C8-12BDD7F6BC54}" sibTransId="{28A999C7-3F1D-45FF-AC07-ECE67BD23747}"/>
    <dgm:cxn modelId="{C2641B7E-2BDD-4547-97F0-7040ADF6353C}" type="presOf" srcId="{72681D0D-F9CF-4790-965F-4A0871D95031}" destId="{4BCB6B9D-C487-44AB-95D7-E96A0A3DF38C}" srcOrd="0" destOrd="0" presId="urn:microsoft.com/office/officeart/2005/8/layout/vList3#3"/>
    <dgm:cxn modelId="{0E7A8AFB-1509-452F-95E7-E116F83C27F9}" type="presParOf" srcId="{4BCB6B9D-C487-44AB-95D7-E96A0A3DF38C}" destId="{09973AE5-19D8-49E5-9317-60E878A8F475}" srcOrd="0" destOrd="0" presId="urn:microsoft.com/office/officeart/2005/8/layout/vList3#3"/>
    <dgm:cxn modelId="{8956E52F-8A94-4F4F-A715-363B79B273F1}" type="presParOf" srcId="{09973AE5-19D8-49E5-9317-60E878A8F475}" destId="{CABA2841-B1D6-4F1B-98C5-03104C70DBA2}" srcOrd="0" destOrd="0" presId="urn:microsoft.com/office/officeart/2005/8/layout/vList3#3"/>
    <dgm:cxn modelId="{1ED4DE73-BAF8-41A0-B8C6-408AD7E9BD89}" type="presParOf" srcId="{09973AE5-19D8-49E5-9317-60E878A8F475}" destId="{81E0D8BC-FE84-4D3D-98FC-17A6B3B06473}" srcOrd="1" destOrd="0" presId="urn:microsoft.com/office/officeart/2005/8/layout/vList3#3"/>
    <dgm:cxn modelId="{68CD6BD6-556C-4A9F-BBA2-C0591BDB7F4D}" type="presParOf" srcId="{4BCB6B9D-C487-44AB-95D7-E96A0A3DF38C}" destId="{2A51827C-FC3B-4476-B5F2-0CFA68BB1C48}" srcOrd="1" destOrd="0" presId="urn:microsoft.com/office/officeart/2005/8/layout/vList3#3"/>
    <dgm:cxn modelId="{2292658D-16A9-4DFC-A5A3-72CE231373F2}" type="presParOf" srcId="{4BCB6B9D-C487-44AB-95D7-E96A0A3DF38C}" destId="{C4804C60-35FC-4D4C-9874-40299C2EAF2D}" srcOrd="2" destOrd="0" presId="urn:microsoft.com/office/officeart/2005/8/layout/vList3#3"/>
    <dgm:cxn modelId="{7069159E-37F9-48E3-AB59-6CE6B6B9C466}" type="presParOf" srcId="{C4804C60-35FC-4D4C-9874-40299C2EAF2D}" destId="{E91004C0-4038-4D18-B2C3-8233327437A0}" srcOrd="0" destOrd="0" presId="urn:microsoft.com/office/officeart/2005/8/layout/vList3#3"/>
    <dgm:cxn modelId="{F7E1547B-9574-4B44-87A0-2E8DACAB8432}" type="presParOf" srcId="{C4804C60-35FC-4D4C-9874-40299C2EAF2D}" destId="{2AC18400-5414-4CCC-BDBE-51FB5DE55288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6D6DA-C23C-4645-B945-CEF58044854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90E5-61C2-4511-B2D3-8CC8190AE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4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0171E0-899D-44B4-ABFE-4BDDA2B192CA}" type="slidenum">
              <a:rPr lang="ru-RU" altLang="ru-RU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0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3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3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01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0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7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4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4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069A-A0D8-426C-A2D7-15744F65FD6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C9CB-20A7-4089-9D85-4E71C81F0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7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23</a:t>
            </a: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Адсорбція</a:t>
            </a:r>
          </a:p>
          <a:p>
            <a:pPr algn="ctr"/>
            <a:endParaRPr lang="uk-UA" sz="2000" dirty="0">
              <a:solidFill>
                <a:srgbClr val="C00000"/>
              </a:solidFill>
            </a:endParaRPr>
          </a:p>
          <a:p>
            <a:pPr algn="ctr" eaLnBrk="1" hangingPunct="1"/>
            <a:r>
              <a:rPr lang="uk-UA" sz="2000" b="1" dirty="0">
                <a:solidFill>
                  <a:srgbClr val="6600CC"/>
                </a:solidFill>
              </a:rPr>
              <a:t>Лектор: доцент </a:t>
            </a:r>
            <a:r>
              <a:rPr lang="uk-UA" sz="2000" b="1" dirty="0" err="1">
                <a:solidFill>
                  <a:srgbClr val="6600CC"/>
                </a:solidFill>
              </a:rPr>
              <a:t>Петюніна</a:t>
            </a:r>
            <a:r>
              <a:rPr lang="uk-UA" sz="2000" b="1" dirty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9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1847851" y="0"/>
            <a:ext cx="90164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zh-CN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altLang="zh-CN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Тонкошарова</a:t>
            </a:r>
            <a:r>
              <a:rPr lang="ru-RU" altLang="zh-CN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 (планарная) </a:t>
            </a:r>
            <a:r>
              <a:rPr lang="ru-RU" altLang="zh-CN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хроматографія</a:t>
            </a:r>
            <a:endParaRPr lang="ru-RU" altLang="zh-CN" sz="3200" b="1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4035" name="Прямоугольник 3"/>
          <p:cNvSpPr>
            <a:spLocks noChangeArrowheads="1"/>
          </p:cNvSpPr>
          <p:nvPr/>
        </p:nvSpPr>
        <p:spPr bwMode="auto">
          <a:xfrm>
            <a:off x="100013" y="771525"/>
            <a:ext cx="12091987" cy="500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zh-CN" sz="2400" b="1" i="1" dirty="0">
                <a:solidFill>
                  <a:srgbClr val="750B3D"/>
                </a:solidFill>
                <a:cs typeface="Arial" panose="020B0604020202020204" pitchFamily="34" charset="0"/>
              </a:rPr>
              <a:t>	Тонкослойная (планарная) хроматография (ТСХ) </a:t>
            </a:r>
            <a:r>
              <a:rPr lang="ru-RU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− </a:t>
            </a:r>
            <a:r>
              <a:rPr lang="ru-RU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являє</a:t>
            </a:r>
            <a:r>
              <a:rPr lang="ru-RU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собою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твердожидкостную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адсорбционную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хроматографию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, в якій сорбент знаходиться в вигляді тонкого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слоя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на пластині (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стеклянной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полімерной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або фольгою).</a:t>
            </a:r>
          </a:p>
          <a:p>
            <a:pPr algn="just" eaLnBrk="1" hangingPunct="1">
              <a:lnSpc>
                <a:spcPct val="150000"/>
              </a:lnSpc>
            </a:pP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	В найбільш поширеному варіанті ТСХ шар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шар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сортується, а рух рухливої ​​фази відбувається як результат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пропилення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uk-UA" altLang="zh-CN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сорбційного</a:t>
            </a:r>
            <a:r>
              <a:rPr lang="uk-UA" altLang="zh-CN" sz="2400" b="1" dirty="0">
                <a:solidFill>
                  <a:srgbClr val="002060"/>
                </a:solidFill>
                <a:cs typeface="Arial" panose="020B0604020202020204" pitchFamily="34" charset="0"/>
              </a:rPr>
              <a:t> шару розчинником, який використовується як елюент.</a:t>
            </a:r>
          </a:p>
          <a:p>
            <a:pPr algn="just" eaLnBrk="1" hangingPunct="1">
              <a:lnSpc>
                <a:spcPct val="150000"/>
              </a:lnSpc>
            </a:pPr>
            <a:r>
              <a:rPr lang="uk-UA" altLang="zh-CN" sz="2400" b="1" i="1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uk-UA" altLang="zh-CN" sz="2400" b="1" i="1" u="sng" dirty="0">
                <a:solidFill>
                  <a:srgbClr val="002060"/>
                </a:solidFill>
                <a:cs typeface="Arial" panose="020B0604020202020204" pitchFamily="34" charset="0"/>
              </a:rPr>
              <a:t>По визначенню й можливості визначення речовин у складних сумішах і в малих кількостях ТСХ перевершує всі відомі прийоми аналітичної хімії.</a:t>
            </a:r>
          </a:p>
        </p:txBody>
      </p:sp>
      <p:sp>
        <p:nvSpPr>
          <p:cNvPr id="4403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AFC83D-725E-4EAD-812F-977A6DACE55A}" type="slidenum">
              <a:rPr lang="ru-RU" altLang="ru-RU">
                <a:solidFill>
                  <a:srgbClr val="898989"/>
                </a:solidFill>
              </a:rPr>
              <a:pPr/>
              <a:t>10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30471666"/>
              </p:ext>
            </p:extLst>
          </p:nvPr>
        </p:nvGraphicFramePr>
        <p:xfrm>
          <a:off x="1524000" y="764705"/>
          <a:ext cx="8892480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083" name="AutoShape 2" descr="data:image/jpeg;base64,/9j/4AAQSkZJRgABAQAAAQABAAD/2wCEAAkGBxMSEhMSExIWFhUXFx8aGBgYFhcYHRkfHh0gHR0aGB0eICggHR4lIBoYITEhJSkrLi4uHyAzODMtOCgtLisBCgoKDgcGDg8HDisZExkrKysrKysrKysrKysrKysrKysrKysrKysrKysrKysrKysrKysrKysrKysrKysrKysrK//AABEIANoA5wMBIgACEQEDEQH/xAAcAAACAgMBAQAAAAAAAAAAAAAABQQGAgMHAQj/xABNEAACAQMCAwQECAsGAwgDAAABAgMABBESIQUGMRMiQVEHMmFxFCNCUnKBkbEVFjVVc5OUobPB0iQzNGKS0VNj0yV0g6SytMLwQ1SC/8QAFAEBAAAAAAAAAAAAAAAAAAAAAP/EABQRAQAAAAAAAAAAAAAAAAAAAAD/2gAMAwEAAhEDEQA/AO3UUUUBRRRQFFFFAVXIuaw11JbLEMxyaCWmjVj3Q2pEPeYb+HjVjqq3HJKPcPOZn0vMkxj0R+smNOHxrA7o2BoN8nOtqIxKvaupRXOiNmKBmKjWPknUCMHfIrBuerRZXhcyRumnVrTSBrKjc+GC65J2G/lW/h3KkESXKEahcSmR8DT8rUqjB+T/AL1jJyXZtO9wYyXdgzZdtOQwbOnONyoJ+ugw/Ha1LAIXdcgNIiZSPU5jUufAMwOCM7b9N6wm5vR45uwV+1TSqa0IVneQxJjzGtWzjwBqQOTrMNqERG+SodwrYcuNag4bDEkZ6Vvt+WbdDGyq2Y9JGXY5K6yC2T3jmVzv4kHwoI0vOVqi6mdhjOs6D3CJBEdfze+fHwBNZR83QMUCJO+vJXRC7ZQMF7XA37Mk7HxG/SvYuVINd07jX8IlWRhjAGjSVUY6jUpY565NbPxWtsoVVl0MSAsjqMM2ooQDumoZ0dKDS3ONt3dHaSFgpCpGWbLFhoI8HGhyVO4ANeLznaksup9a6tUZQiQaE1ksh7yjG2SBvtXsHKMAWYNkmWczllJjZWPTSVORgEjrvlvOsn5PsyrIYsgliTqbV3lCnvZz0A8eu9BDtuf7SR4EXtMzYx3QNOWKANk794H1c4pjxXmaC3lEDlzKyhkRVLF8sVATzOxJ8hvRYcrWkKhUiGxU5YsxyjF1OSfBmJrfxHgNvO5kkjy+kJqyQQFbUNJG6kMScjeggXPOdmmR2hZhq7iqS2Vk7LTj5xfYDx60Sc5WyuiOJULKCS8TKI86sCTPqk6G+ys5eTrNtXxWCxZiwZg2pmDls5zkMqkHwxtWScp2oBBV3yVJ7SR3J0hgMliTjvtt7aDRJzpbBQxWbdlUDsXzlxmPbybwPiRivLnm6IidIcmeLSoR1Iy7toQeeNR38cb1Ih5UtlUKVd8SRyAvIzsDF/d7k50jy6bnzrC35PtY5u3RXDa9ZGtipOWPQ+Gpy3vxQR7Xnq1cyKO0yh0+pnUdfZgIASTlumcbb9K3vzjbBoF+MzM2kfFt3Dr7M9p83v8AdrL8T7TvkRsCzasiR8qdfaZjOe53gDtUSTkO2La9c4OVI+NbYq+sn/MWbLEnO++1A34LxyG67Tsifi20sCMY8vu99IZeeQq2mYsvcOO6G/u4mk0LIxx1OV288+VPuC8CgtA4hUgORkFi3TYAZ6AZ6VBXk61McUckYkMRGh2A14ViyoWG5UZxjoaCRxTjvZGHTC7rJOIWY9wIScasNuwJ6YGD51E5g5rW2KqFBy7IzPrRVKoHJ2Riwww3AI677UzueEpIEDs7aJhMMtkhgcgfRHlWnjHAlucapZl3PqPpyGUKUO3qnHv6+dBs4TxXtpJ49IHZMoBByGDxq4Yf6iPqor3hXB0t2lZCfjGU4PRQqKiqvsAX99FAxopdzHKVtZ2EjxkRnvxprdfaq47x9lIfRnfTzW8jXEjuwkIUuAp0gDHdCjT59W99Bb61XTEI5X1gpIz542zW2sLj1Wz00n7qCpcvx3t1bQXDX+ntUVyqwR7ZHQE0z/A91+cZP1MP9NR+VZ2HC7YxJqcWwKDwJVcKCfbtSr0d31+8twl8HB2ZQ8ZXB+UFYDTjGnAz/OgkXFyYZDFLxkK4x3DFADvuMgjyxTL8D3vhxFse2CI/yrfxThbSXllOoXTD2uvPXvppXHnvVcXl+/cv8c8TDLdoZTIsriXVHhMjs10ZUjbqNjigfLwm9zn8IH3fB4sVl+DL3/8Af/8ALx1XuF8C4kkkbSyl41MeYhMRlhGAX19SFcHKHZs59lNOQuGXkEcwu3LF31KDIZNO2+CfDPT7hQTDwm7PXiDD6MEI+3INYngt34cSk/Uwf01C555ySxVVXDzEg6MjZd928QDgjIBPsqrWvpXOv4yI9nt00lupznp0BwCOuBsM0F1bhVynebiThQMsWigxjG56bV5Hwq7YZXibFWGQRDCdj0IIGMVC47cyX9pbpbxhhcFTLljpRANbI7AZ3OEyB4mq/ew31vbx26LMphnOlYFcrKjDWkayYyoQsUBYEd3eguJ4VefnA/s8Ve/gu8/OB/Z4qr/Jt/czSxPm5Kkzdv2u8Yw2I1jOMFgdu75HPhV8oELcGuj14jKPowwAf+k0Hg93kEcRk6eMMJ+voKfUUCP8FXf5wb9nh/2rz8FXn5wb9RDT2igQrwi8Ax+EXPtMEJ/lXp4Td/nBv1EP+1PaKBBFwW7B34lIffDD+7atn4KucflCTP6GDr/pp3RQIjwi7/OL/qIf9q8/A93+cX/UQ/7U+ooEQ4Rd/nGT9TD/ALVsfhl0dvhzD3QRfzFOa9FAo5WupJbZWlbW4aRGbAXUUkZMgDb5NFaOSSDaKQMZlmP2zyUUEnmgMbS4CuyHszhlV2I9wTvf6d6Tejh9UEjrtGzjQmZmC4UAlXlUFgx322HvzTTnF2FlcFASdPg5TbIydQIK7Z3zUXkWNFgZYwgUPgCO6a6UbDbUfV+iNvHxoLHWu69R/on7q2VrufUf6J+6g5zwe04hJZ2gtXCxfBI8gnGWEmSFIIKnTjJORjaseF8F4wJJCZWQGZmGuXtFwVkHdXVkrkpgHGNjjarbyB+TrP8AQrT5jgE+VBzC44bxVZctdMB2UYx8IADdxQyDJ2kZlkxJjrvnwGy64TxV5VaCSaOLsjoBuVk05DYVyT3mJ04bvYGO9tVN5r4zMbpn1sjAhhhjkHfTkamCsAxGAceON6t3LfHpvwfAscmiSS6SFpWw+gMMAgEnfCADIxk533oGlxY8ZLOomXcONYwAPi49JVSTuWDgZOxLN5CpPLNjxJboy3MrGFhJ8WWUhDqXR065GSMdPGpT8aNi+i5n7aNpColwimH4sOEn04GW72k4G2Kz4Rzb29wlu0DRs8Qky7qPWXVhVOC2BgEjofCgpvpa4FM0wuUUtHoAOB6uDjfYdcgAZY9egrn1tYSyEqsbErkttjABAbOemCRnyzvX0tLErAqwDA9QRkGtQsIg2sRrq1Fs4+UV0k+8rgUCfhXZcNsoVnkVFUYLbkZILe3c4PTAJ6DfFSuBcxwXYzE2TltvHCnGo49UN4ZwTv5GucemO7bt44RsugMcFsHc6QwzpyCGPTO43pJ6MCw4jDpGdm1bZwMdeoxjPXfGTtQdzDImFyq56LsM+4e+ttcy49ojk4i00Cy3BkVoO1hdxJEFXSkJQZBDBuh67mmk/FZba+kLFlheYayUJUf2cFQDg47wxt1O1BeaKXcuXMktrBJL/ePGGbuldyM9D091MaAooooCiiigKKKKAooooCvRXleigr/Iv+CT6cv8Z6K95F/wafpJv40leUGfPBX4Bda11r2Z7uSvu3G+x32queimWFBc26SI7hw+ULaSpUAaQwBGPVPX307594kkVq8Zl7J5UYIe8ASo1FNQGQWGQMb77VE9G0mYZu40QEu0Dl2aEaV2JcasMcuPDegt9a7n1H+ifurZWu59R/on7qBJyB+TbP8AQrT+kHIH5Ns/0K0/oKXzD6OYbqZpjNIhIUYGCBg7nJ3JI+z21YYuX7ZYPg3YqYeug5IznOR5HO+2N6Z0UCG/5Ut5ITbqojRpVkfAyXKkHDFsnfAGfLapi8CgFx8K0fGgYB1Ngbachc4BxtnHSmVFBpmu0Q4Z1B2JBIGATgE+zO2a8e8jEZl1jQq6iwORjGc7ezeuBc6cRaa5dWLYQsuGzkEsS6nJOwPQAkAAYq9+i/h03wO4yExIvcSRWwSVOC+DupBByBnBG+2ADjiUNnxeMqWlQxqHUujx4D+rIA2AwOkjPXr0rbyxyPbWUvaq7SSYIGvRsDjdRjIOx3HgTVZvuAzlRAzpDHqiZbSS6WQuVLBjEXBwm66UYEZXoKfck8rfB5pZZNDMI4407/aPEQp1oTpGBuuNht4YoLpRRRQFFFFAUUUUBRRRQFFFFAUUUUBXoryvRQIOR/8ABp+km/jPRXvI8hayiYjGTIcddjI+P3UUGfNtjayW7NeLmKLv5GoMuB1UrvnfG1R+S7u0kjk+CGQgN3zJ2hZiRsSX3IwMD3Uy5hMItpvhAzDoPaAAnu+zTv8AZS/k23tUjk+CwzRLqGe1SVC2BsV7TcjHlQWCsJhlWHsP3VnWMnQ+40CHkaVRYWa5APZ6QMjLacgkeZ2zVgrj/DLK8uIIp4IR/ZBiEvIyEuHLyGNQCHDDEe5HjU/mLil3HcySA3YhfshgKUEQZo+6oIKuxyyjGGycEEUHSpryNHSNpFV5M6FLAF8bnSPHHsr1bpCQodckkAahklfWA9o8fKufvwW4upYtQmCIbgwTS7SRn4kxF89711fGeq9ay4Twi8lNm8ge3k7W5eRkC9wudgA2RhvDY7UHQo5VbJBBwSDg5wR1HvHlVb4Vzxaz3JtRrSTUygOpXJUZ94z3tjjp7RlVbcRn4ZbEywNIvbTNJIzIhwZe6QPlO+chRj6qsN9yxazzR3TxntVKsGDMucbjUAcHFBT/AEo3FvbNGy2kLzSHUWdQcgEZIAOdWQo1EdKqHLPHL57pTE7u7AIR3fVGSOpVcgZxkjPvrtfF+DwXShJ4lkAORnwPsPWtXCOXra13ghVCRgsNyenid/AH30FK4uHibiGq37SeSVXiMlq06SxhFAjUrsmGDdTt1rfxO4ubNrq6RSFW7VnjIA7dXhjXuk+Kv0I8iKb82c9QWLiIgvIcFlGwQH5THHlnYZNa+YZbk3NrGk0JhuGJUPbh9HZoHDbtuSd/DG1BYeCxyLBEJm1S6AXP+Y7kD2AnA9gqbVNsecyjzpcxvpSeWNJUQBD2a69J72dRCsc4x0FWTgnEvhMKzCN4w26iTSCR1DbE7GgnUUUUBRRRQFFFFAUUUUBRRRQFeivK9FBX+Rf8FGPmvKv+mV1/lRRyIc2aH/mTfx5K8oJfNYY2dzpjWVuzbCMuoNt0K5Gfd41X+RbdhBdCLIyR2chjeIFtG/xbMdOk7ZGM/VmnfOk/Z2Ny+lWxGe64yp+kMjb25261WvRaxexnSMRpIGIDqOrFBpZ2ydTbjPTG21Bst7S5tHspJ72T4yQJIssiFFyjEpnHeZnxpO2OlXiY4Vj7D91ULgPA+IpcRSSM4jGBKsl00+vCtqdVIwNTFcdCuD4Gr7KMq3tB+6gR8hfk+1PmmftJNPnQHYgHfO4zuNwaRciLjh9qPKMD95p9QFFFFAj5i5cF28LmaSPsm1Kq6CpbIILKwIJGPGngoooCisVcHoQfcc1kTigr3FuS7O5nFxNGWfGCNbBWwMDIB8PZ18c1o504rb2jW00qMXRm7LBIAyArk42OFOdPU4OKtFcd9MDN8IUd7RtgkHAOkbAlQPEnSC3ntkigs3K9zYcQUroIlLtO8etz33TQ5B+b3mAHszirfYPCmLWN11QooMeoFlXGFLDrvjqa4v6LreQ38ciKSqB9ZAzjKHCk+BPhnGcVduD8HvY7iK+eNNc0jCZFz2gSXGA5zpIi0psPb1oL1a3KSqHjYMpzhhuDg4P7wRW2uXwcM4irWoWKVFjbOVkOMGdi+sawoGgj5LZBx4V1CgKKKKAooooCiiigKKKKAr0V5XooK56P2zYxnOcyTb4xn46TfHhRXno9GLCIeTyj7Jnr2gy56kuFs5TbAE6SG9bUFPUxgA5OM/VST0dRzLHcx6CLYH4vDS6slcsIy6qxGT12w2cU5514pPbRLJA9uuCdQnbTnbICbgE+yjkbjM13b9rMMEtsBG0YxgdCSdYznvDFBXOU5P7aUf8ACAOrMSzSZAXR3jMuon1s469RXRH6H3VS7jlR0ue3W6gRnuDKhe3BkyV0mPX2gLLjPdq6P0PuoEnJH+AtvofzNPK59NddlwmxfUVUTQ6yM+qJcnOPDAplzBzd2axXFsVnhZmhIX/ikZi38i3dP0hQW+q1zZznBY9xjqlI1CMZ6Zxufk53xnyqJwDjdw3EJbSeSNtEQOEjI72F1FznunJOBggjGDsaofpeI+H9CD2S74AB3PsBPv3/AHYoOt8A41FeQiaEnSSQQcalIOMMATgnY48iKz47FI9vMsTFJChCsASQcdRjfPliqP6F1fsJySdGsBR3sZ3LHHq+KjI323ro1BwP0epOeIQqmtT2mqXY5A6t2nlnGN/Hzrs3EuY7eBzHI7agoZgsbvoU9GkKg6Ad9zjoaZJAoJYKoZupAAJ958ap/GOG3cct80ETsLkIySRSxxvG6Jp0v2nyTse7n5W29Ba7W/jkeREbJjKhtj8pdQwfHY+FKeYo7GSWGC6VDJKCsWQcnplQw6Z2GM70nm4JeLOLgIJCssMjKJFUvpgaN8ZwvrNnfGaxXlWeZbdZsLphny2vW0cskokjKnx046+zFA/4ObKEpDbhFLGRVCg5PZt8YMnfCsT1+qmlpdJKCyNqAZlJHmpKsPqIIqkcL5VuWNm1wSpjNy0rRylW1SsCukrvg94nFZCa64ZbxoI43TtpPXkYySGSYmNEwN3ZTqJPTxoL3RQKg8a4oltC0sjAAdM+JPQdR448RQTqK4nfekq7MhaJtKls4Kg+BXYHOkHrgltxn2V1HlPjwvIRJpKnGcHTvudwAScbeOKB3RSeTmi1WXsDKe1zjR2cpPXGdl6Z+V09tOKAooooCiiigK9FeV6KCu8gjFkg6/GTb4xn4+TeivPR+2bFDjHxk23l8fJtRQZ83zWKJGb5FZS+mPMbSd4joNIJBIH11t5WktCj/BI9CBu8OzePfHk4GdvKpnGe2EYMEccjqwOmQlQQM+qcHDZxg1r4LxR5wwktpYHTGRIAQc/McEqw2+7agpdzxGeXi3waRke3WZSoaNWRSF1BQxXIm8Rv/tXRX6GuV3UDycYktz2yo8olCJI69FwZgRsOg+6upynCn2A/dQJORx/YLfJz3fH6R2+rpTW6sY5NGtA3ZuHTPyWHRh7Rk0p5EbPD7U+cf8zT6gMVWubeTIb8qzM0bqMBkC7j/Nkb+zfberLRQQOB8IjtIVgiB0KSd9zliWOft+zFT6KKAooooCiiigKWcW4DDcvHJIH1xZ0MkjoVz19UimdFACqP6V+HyvbrLFqOgkMFz6rbMx3xjGxODsT03q8UGg+YoLZ3OFUnPkP/AL7a7Z6NOHzRWyiUMo+SragRnc7ZIx5dP31ZYOEwIMLCijyCjHh0Hh0HSplAkuuHyHiFvcAfFpBKjtkZyzIVGOpHdNVu64XdO99bxs+mFHNu2tlJe4GrTqP/AA8MAQdg48qv9FBH4faLDGsa5wo8WZj7cliSd6kUUUBRRRQFeivK9FBXuRB/Y1/TT/8AuJKKx5AUiyQE5Paz5Pn8fJvRQMuPzzJbyvAoaVVygIyCc+WRnbPiKgcqX808UnaudYYgHseyxsOneYN1659lZc9AHh91qzjsz0GcnwBHkTgH2ZpJ6NJG7K7YwiKTWMwqnZopEY06VySCwwTnfp7KBBbcBuGv3VJtUsdyHabFuWC9n8of3gbcDRjRjeupzeo30T91cj4dfpxC/WS4jDksIlhMjJLAdOXkQIASgYYyxyPZXXJ/Ub6J+6gS8hrjh1p+iU/bv/On1I+RfydZ/oE+6nlAUVqu7lYkeRzhUUsx8gBk1Dk41EAhBZjJE0qKqksyqATgefeXb20DGisIpQwBHiAceIz5itNpfxy5COrFeoBGRuQDjyODg+NBJooooCiiigKKKKAooooCiikHN/HktY+85QkEghWOcfJVtJUMd9moH9Fcz5U5/aadIXWTDMzE7SFtmwuFHdG6HC+IPzgKut9xcxXNvEygRTI+HOxDoA2k+9NR/wD5NA3oqvQc0IscDzgp8Ib4shTpCs+ItR+cQyZ9/lUzlniT3EJkcAMJpU2BAwkrIv7lGT55oGtFFFAV6K8r0UFf5DH9hi+lJ/FevK95D/wMX0pP4r0UG3nRsWNxiQoSmAygk5JACjG/ePd+ulPo0M3YzLcFxKsgDI+olO4uDlic6hg+VOebo9VncDSrdzOllZg2N8YXvb4xkdOtJfR1aRlJbhYBCztpCYl1KoA2kLnvMTk5AxggeFBbxEoOQoz54GftrC7Pxb/RP3VtrVdj4t/on7qBLyCf+zbL9An3U/pByAP+zbL9An3U/oIfGrVpbeaJcanjZRnpkggZ9lVK55GIRRCQG+BSQPqeQguyoAQDnC5Vs4x4bVeaKCm8tcuzwX00zJGI2QDVqDux0oO6dIKr3T3SSOmKs9rw9I3d1G7ADwAABJAAA6ZY1LooCiiigKKKKAooooCiiigKqvPPKfw5V0tpdQQMkBRvnJ7pY+WAR1q1UUHLeU+QbiCVJmYowYj5HdHf7xGTq3VNvJz5ZroXHeDRXcfZS6tOoMCp0sCPIjcZGQfYTTCigR8T5XhnljlJdTGqKFXSBhH1r1BK4YfJIyNjmmHCuGpboY484LvIcnO7sXb6ssdqmUUBRRRQFeivK9FBW/R82bJT5yz/AMeSit/JqhbVQAB8bMMDz7aTNFBhzlxO4tolkgMGxOrtn0ZGNtByAT7Kw5H43LeQGWUAHOwEboMYHQsTr3+UNqz5uewCxi/7PSWPZ6wTvjfTjxxW/ln4HoYWRQpqGrQxIBxsNzttigcVhN6re4/dWdYT+q3uP3UCXkX8n2n6Jae0i5F/J9p+hWntAVF4rfrbwyTP6qKWI88dAPaTtUql3HODpdIschOgSK7KOjhdwjf5c4O3lQLeH82J8G7e6X4O6ydlJHvIVfOyjSMnIKnp41MsuZbaWVYUkJds4GhwMqMsuojGpQd1zkdKgSclQasxlo07SKTs1xp1xMTq3zuwIU+wCovDOXJ0vzLnTbrJNIq6lbLSgZIGkMNy5OTttigbcu8SeZ7tWYHsrgooA3VdKkA7YPUnP1eFOqhcL4YsHa6SzGSRpGLHJy3h7gAAPYBU2gKKKKAooooIXGOKxWsfazNpTUFzgndjgdK8Xi8JuPgofMvZ9qVwdkzjJPTqelROauD/AAuFYcAqZUZwT8gNlse3FVF+TbzspDqUzvC8ZYNglQ0IiQH2xxMSfnOfOg6IZlBVdQy2SoyMnHXA8aUc08wrZRM5GpsEgZ28l1Y3ClsLkA4LDNVzg3KskU1pK0JIR5chnjLRhtPZkBcKFBDHSucZ9tQvTM7COIZ7rHpkHJGTnHVeo3Gc5wcYGQY8m+kBbuUW7oVcg6WJXDY89x3iMd0Dz8KvNcF9GqSHiELIHIBIcrjoR0bPhkA4G+AcdK7ss6lioYFhnbIztjO3syPtFBsqv8y8yG1LqIwxW1lnGWxkx6cLjHQ6uvsqwUi5h4AtyzMZXTVbywd1c7S4731Y6UHsfNNuOxWSQLJIkbFcMQvaeqGYDC5OwyRmm17cdnHJJjOhC2PPAJx+6qxJyTCZ1kDg4SIMjojtiPZWQn1M4AJwem2Ks17b9pHJHnGtWXOOmRj6+tBFPGolt0uZW7NHVTvk7vjCjAyTvjYUQcdtnXUs6FQEJOemttKZ8sttjzpFNypPLbpBLcxssegxYhK4KfP7/eBHlg+2sE5JZQFWdVRuy7VRCNzFJ2g0d7u5Jwc6qBvyh/h2/wC8XH8eSijlH+4b/vFx/HkooG0sCtp1KG0nUuQDgjoR5H21soooCsJz3W9x+6s61XXqP9E/dQJ+RTnh9of+StPaQej/APJtl+gX7qf0BRRRQFFFFAUUUUBRRRQFFaL+6EUbytnCKWOAT09gBP2CuK3PpDuHk1/JONtTArkd4KyFdsk4zvsN6DuNYyNgE4JwM4HU+we2tPD5i8SOcElQTp6fefvNSKBJw3mVJjJmKWJYyVkeXQiow+STq67j2b9al3Mdtcxgv2UseQQSVZcnpvnBzke/altxy2zwXMJdfjrjtc6Se7qVtLeeykVE4pwFjfRmNMW7prnAACl4f7kD25bPTog9lA34RFaQowtRHhRuIiHOMlsHBJO5b7a4pxHjsy37zCRkKSsoAd2Crqwyg5J0nGSB9XhXTeTuXJYxbvOkSaLUwmNRu+sqx7bw20kY3yWJrm/HOVLhb2SBIWILAgpEVTDLqOjwCjvADOdsdaDuPCbrtYY5M51LnO2/t2A+zAx0qNzPdvFazSRqXcL3VBYEsTgAad85PhvWfL9kYYEjb1h1Ootnwz0GMgDugDFMaDgi8dv7WY3EwkUy6gdalNeD6qnGQFbTnG5Ax45q+8b55b8GJdQ6RJI3Z+PcbBJ05XDEY8cA1db/AIfFOuiaJJF8nUMPeM9D7aRc48prd2ywx4jMZzGBsuwI0kdANxvjO3toOaWXpHuoiuEiwNXdAYAg5IXGSAFJ2xv4V2TgfEPhEEU+nSJFDAZBxn2jauXw+ieY41TqOmoad+uG0nJ2xuCR7wK6lwfhy20McCeqigA+ftPtNBC5UJ7A5/48+Pd274or3lUnsDkf/mn/AI770UDeiiigK1XXqP8ARP3VtrXcDKMP8p+6gR+j/wDJtn+hX7qf5pHyIMcOsx5QqD78b/vzT2gKKKKAooooCiiigKKKKCPxC0WaNonAKsMEMNQO+cEeNcUXkK6+ECPQNGvAZs6Wx3iuQPIYyff547nRQUPmS0na5itbcsG+CuVxM8KxtrAEjBfXIz0xvv51vHM9yC4xDpW6Fortr2YKC0khzgDwAGMkjcVdNIznG/nWqa0jdWRkVlY5ZSoIJ8yPE0EHlziTXEOtgoYSOhKElW0MV1IT4HGftFNKwhiVFCqoVQMAAYAHkBWdAUUUUBRRRQKeaeLm0tpJwNWgZxnc+Axt5kfVXOeU/SLcG4Ec47RZXAGlTlM4GwzsowWOAd/IdOjc1cKN1aywqcMw2yzAZ8209QOuOhIFUHkTka4gn+EXARAi5CsA5JIJyDnCMuFOd+pFB1SvRXKuEXV6LOG6WRwr9ioLzmTtnaZRrwQezUrkbdQem29hvOcZ42EXwZHkHaltLnSeyKjukju5Dg5bZfGge8rHNv8A+NN/HkorDlF825z1E04P6568oHVFFFAVjN6re4/dWVFBSuVeZreG0t4ZDIsiIAymCbIPke7Tb8b7b5tx+yXX/TqwZozQV/8AHC28rj9kuf8Ap1k3NlsM7T7df7Lcf0U+zRmgr/45Wnz5P1E/9FH45Wnz5P1E/wDRVgzRmgr45xtSMgyt7Ft5yT7gEyaybm22Aye2Hvtrgf8Awp9mjNBX/wAcrT50v7PP/RR+OVp86X9nn/oqwZozQIk5ttT8qT64Jh96VkeabX57/qZv6ad5ozQIn5stR4ynzxbznHlnCbZrD8cLXzm/Zrj+irBmjNAgHOFr5zfs1x/RWwc1W3zpP1E39FO80ZoEv40W3zpP1E39FYtzXajGWkGemYJvs9SnmaM0CA84Wv8Azj7RbXBH2hK9Xm62O3x/7Lcf0U+zRmgQjm2233mGPO2uB96Vn+NFt5y/s8/9FO80ZoK23NNjgIScAjCm3lwCDtgaNsGtUvHOGyka0DYOoaraQ7nqRlOpwPfVpzRmgR8n5+DklWXVNMwDKynDSuQSGAIyCDvXtOqKD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314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9575" y="3890744"/>
            <a:ext cx="3378200" cy="2830731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81922" y="65774"/>
            <a:ext cx="102504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zh-CN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Застосування ТСШ в медицині та біології </a:t>
            </a:r>
          </a:p>
        </p:txBody>
      </p:sp>
      <p:sp>
        <p:nvSpPr>
          <p:cNvPr id="4608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98E5BA-B65F-44A3-8763-A652AE88D053}" type="slidenum">
              <a:rPr lang="ru-RU" altLang="ru-RU">
                <a:solidFill>
                  <a:srgbClr val="898989"/>
                </a:solidFill>
              </a:rPr>
              <a:pPr/>
              <a:t>11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dirty="0"/>
              <a:t>1</a:t>
            </a:r>
            <a:r>
              <a:rPr lang="uk-UA" sz="4800" dirty="0" smtClean="0"/>
              <a:t>. Обмінна адсорбція. </a:t>
            </a:r>
            <a:r>
              <a:rPr lang="uk-UA" sz="4800" dirty="0" err="1" smtClean="0"/>
              <a:t>Іонообмінники</a:t>
            </a:r>
            <a:r>
              <a:rPr lang="uk-UA" sz="4800" dirty="0" smtClean="0"/>
              <a:t>.</a:t>
            </a:r>
            <a:endParaRPr lang="ru-RU" sz="4800" dirty="0" smtClean="0"/>
          </a:p>
          <a:p>
            <a:pPr marL="0" indent="0">
              <a:buNone/>
            </a:pPr>
            <a:r>
              <a:rPr lang="uk-UA" sz="4800" dirty="0" smtClean="0"/>
              <a:t>2. </a:t>
            </a:r>
            <a:r>
              <a:rPr lang="uk-UA" sz="4800" dirty="0" smtClean="0">
                <a:cs typeface="Arial" pitchFamily="34" charset="0"/>
              </a:rPr>
              <a:t>Хроматографія. Основ</a:t>
            </a:r>
            <a:r>
              <a:rPr lang="ru-RU" sz="4800" dirty="0">
                <a:cs typeface="Arial" pitchFamily="34" charset="0"/>
              </a:rPr>
              <a:t>и методу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4800" dirty="0" smtClean="0">
                <a:cs typeface="Arial" pitchFamily="34" charset="0"/>
              </a:rPr>
              <a:t>3.</a:t>
            </a:r>
            <a:r>
              <a:rPr lang="ru-RU" altLang="zh-CN" sz="4800" dirty="0" smtClean="0">
                <a:latin typeface="Arial" charset="0"/>
                <a:cs typeface="Arial" charset="0"/>
              </a:rPr>
              <a:t> </a:t>
            </a:r>
            <a:r>
              <a:rPr lang="uk-UA" altLang="zh-CN" sz="4800" dirty="0">
                <a:latin typeface="Arial" charset="0"/>
                <a:cs typeface="Arial" charset="0"/>
              </a:rPr>
              <a:t>Газова</a:t>
            </a:r>
            <a:r>
              <a:rPr lang="ru-RU" altLang="zh-CN" sz="4800" dirty="0">
                <a:latin typeface="Arial" charset="0"/>
                <a:cs typeface="Arial" charset="0"/>
              </a:rPr>
              <a:t> </a:t>
            </a:r>
            <a:r>
              <a:rPr lang="uk-UA" altLang="zh-CN" sz="4800" dirty="0">
                <a:latin typeface="Arial" charset="0"/>
                <a:cs typeface="Arial" charset="0"/>
              </a:rPr>
              <a:t>хроматографія</a:t>
            </a:r>
            <a:r>
              <a:rPr lang="ru-RU" altLang="zh-CN" sz="4800" dirty="0">
                <a:latin typeface="Arial" charset="0"/>
                <a:cs typeface="Arial" charset="0"/>
              </a:rPr>
              <a:t> (ГХ)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altLang="zh-CN" sz="4800" dirty="0" smtClean="0">
                <a:latin typeface="Arial" charset="0"/>
                <a:cs typeface="Arial" charset="0"/>
              </a:rPr>
              <a:t>4. </a:t>
            </a:r>
            <a:r>
              <a:rPr lang="uk-UA" altLang="zh-CN" sz="4800" dirty="0">
                <a:latin typeface="Arial" charset="0"/>
                <a:cs typeface="Arial" charset="0"/>
              </a:rPr>
              <a:t>Рідинна</a:t>
            </a:r>
            <a:r>
              <a:rPr lang="ru-RU" altLang="zh-CN" sz="4800" dirty="0">
                <a:latin typeface="Arial" charset="0"/>
                <a:cs typeface="Arial" charset="0"/>
              </a:rPr>
              <a:t>  </a:t>
            </a:r>
            <a:r>
              <a:rPr lang="uk-UA" altLang="zh-CN" sz="4800" dirty="0">
                <a:latin typeface="Arial" charset="0"/>
                <a:cs typeface="Arial" charset="0"/>
              </a:rPr>
              <a:t>хроматографія</a:t>
            </a:r>
            <a:r>
              <a:rPr lang="ru-RU" altLang="zh-CN" sz="4800" dirty="0">
                <a:latin typeface="Arial" charset="0"/>
                <a:cs typeface="Arial" charset="0"/>
              </a:rPr>
              <a:t> (РХ)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altLang="zh-CN" sz="4800" dirty="0" smtClean="0">
                <a:latin typeface="Arial" charset="0"/>
                <a:cs typeface="Arial" charset="0"/>
              </a:rPr>
              <a:t>5. </a:t>
            </a:r>
            <a:r>
              <a:rPr lang="uk-UA" altLang="zh-CN" sz="4800" dirty="0">
                <a:latin typeface="Arial" charset="0"/>
                <a:cs typeface="Arial" charset="0"/>
              </a:rPr>
              <a:t>Тонкошарова</a:t>
            </a:r>
            <a:r>
              <a:rPr lang="ru-RU" altLang="zh-CN" sz="4800" dirty="0">
                <a:latin typeface="Arial" charset="0"/>
                <a:cs typeface="Arial" charset="0"/>
              </a:rPr>
              <a:t>  </a:t>
            </a:r>
            <a:r>
              <a:rPr lang="uk-UA" altLang="zh-CN" sz="4800" dirty="0">
                <a:latin typeface="Arial" charset="0"/>
                <a:cs typeface="Arial" charset="0"/>
              </a:rPr>
              <a:t>хроматографія</a:t>
            </a:r>
            <a:r>
              <a:rPr lang="ru-RU" altLang="zh-CN" sz="4800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92313" y="404813"/>
            <a:ext cx="842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12191999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dirty="0"/>
              <a:t> </a:t>
            </a:r>
            <a:r>
              <a:rPr lang="uk-UA" altLang="ru-RU" sz="2400" b="1" i="1" u="sng" dirty="0">
                <a:solidFill>
                  <a:srgbClr val="FF0000"/>
                </a:solidFill>
                <a:cs typeface="Arial" panose="020B0604020202020204" pitchFamily="34" charset="0"/>
              </a:rPr>
              <a:t>Іонна адсорбція на твердих поверхнях має обмінний характер</a:t>
            </a:r>
            <a:endParaRPr lang="ru-RU" altLang="ru-RU" sz="2400" b="1" i="1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ru-RU" altLang="ru-RU" sz="2400" b="1" i="1" dirty="0"/>
              <a:t>	</a:t>
            </a:r>
            <a:r>
              <a:rPr lang="uk-UA" altLang="ru-RU" sz="2400" dirty="0"/>
              <a:t> </a:t>
            </a:r>
            <a:r>
              <a:rPr lang="uk-UA" altLang="ru-RU" sz="2400" b="1" i="1" dirty="0">
                <a:solidFill>
                  <a:srgbClr val="002060"/>
                </a:solidFill>
                <a:cs typeface="Arial" panose="020B0604020202020204" pitchFamily="34" charset="0"/>
              </a:rPr>
              <a:t>Обмінна адсорбція іонів полягає в тому, що тверда фаза, яка практично не розчинна у воді, здатна поглинати з розчину катіони або аніони, віддаючи в розчин еквівалентну кількість катіонів та аніонів іншого роду</a:t>
            </a:r>
            <a:r>
              <a:rPr lang="ru-RU" altLang="ru-RU" sz="2400" b="1" i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ru-RU" altLang="ru-RU" sz="2000" dirty="0"/>
              <a:t>	</a:t>
            </a:r>
          </a:p>
          <a:p>
            <a:pPr algn="just" eaLnBrk="1" hangingPunct="1"/>
            <a:r>
              <a:rPr lang="ru-RU" altLang="ru-RU" sz="2000" dirty="0"/>
              <a:t>	</a:t>
            </a:r>
            <a:endParaRPr lang="ru-RU" alt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ru-RU" altLang="ru-RU" sz="2000" dirty="0"/>
              <a:t>	</a:t>
            </a:r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ctr" eaLnBrk="1" hangingPunct="1"/>
            <a:endParaRPr lang="ru-RU" altLang="ru-RU" sz="2000" dirty="0"/>
          </a:p>
          <a:p>
            <a:pPr algn="just"/>
            <a:r>
              <a:rPr lang="uk-UA" altLang="ru-RU" sz="2400" b="1" i="1" dirty="0">
                <a:solidFill>
                  <a:srgbClr val="002060"/>
                </a:solidFill>
                <a:cs typeface="Arial" panose="020B0604020202020204" pitchFamily="34" charset="0"/>
              </a:rPr>
              <a:t>«Суть» обмінної адсорбції: адсорбент повинен переважно поглинати ті іони, які з речовиною адсорбенту на його поверхні дають більш міцні і важкорозчинні сполуки, а віддавати ті, які утворюють в розчині легко </a:t>
            </a:r>
            <a:r>
              <a:rPr lang="uk-UA" altLang="ru-RU" sz="2400" b="1" i="1" dirty="0" err="1">
                <a:solidFill>
                  <a:srgbClr val="002060"/>
                </a:solidFill>
                <a:cs typeface="Arial" panose="020B0604020202020204" pitchFamily="34" charset="0"/>
              </a:rPr>
              <a:t>диссоціюючі</a:t>
            </a:r>
            <a:r>
              <a:rPr lang="uk-UA" altLang="ru-RU" sz="2400" b="1" i="1" dirty="0">
                <a:solidFill>
                  <a:srgbClr val="002060"/>
                </a:solidFill>
                <a:cs typeface="Arial" panose="020B0604020202020204" pitchFamily="34" charset="0"/>
              </a:rPr>
              <a:t> і добре розчинні сполуки.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109788"/>
            <a:ext cx="7851775" cy="253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4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7" y="244476"/>
            <a:ext cx="12195174" cy="8953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altLang="ru-RU" sz="2800" b="1" i="1" u="sng" dirty="0">
                <a:solidFill>
                  <a:srgbClr val="750B3D"/>
                </a:solidFill>
                <a:latin typeface="Arial" charset="0"/>
                <a:ea typeface="+mn-ea"/>
                <a:cs typeface="Arial" charset="0"/>
              </a:rPr>
              <a:t>Іонообмінна адсорбція – процес, в якому адсорбент і розчин обмінюються між собою в еквівалентних кількостях </a:t>
            </a:r>
            <a:r>
              <a:rPr lang="uk-UA" altLang="ru-RU" sz="2800" b="1" i="1" u="sng" dirty="0" err="1">
                <a:solidFill>
                  <a:srgbClr val="750B3D"/>
                </a:solidFill>
                <a:latin typeface="Arial" charset="0"/>
                <a:ea typeface="+mn-ea"/>
                <a:cs typeface="Arial" charset="0"/>
              </a:rPr>
              <a:t>одноіменно</a:t>
            </a:r>
            <a:r>
              <a:rPr lang="uk-UA" altLang="ru-RU" sz="2800" b="1" i="1" u="sng" dirty="0">
                <a:solidFill>
                  <a:srgbClr val="750B3D"/>
                </a:solidFill>
                <a:latin typeface="Arial" charset="0"/>
                <a:ea typeface="+mn-ea"/>
                <a:cs typeface="Arial" charset="0"/>
              </a:rPr>
              <a:t> зарядженими </a:t>
            </a:r>
            <a:r>
              <a:rPr lang="uk-UA" altLang="ru-RU" sz="2800" b="1" i="1" u="sng" dirty="0" err="1">
                <a:solidFill>
                  <a:srgbClr val="750B3D"/>
                </a:solidFill>
                <a:latin typeface="Arial" charset="0"/>
                <a:ea typeface="+mn-ea"/>
                <a:cs typeface="Arial" charset="0"/>
              </a:rPr>
              <a:t>йонами</a:t>
            </a:r>
            <a:r>
              <a:rPr lang="uk-UA" altLang="ru-RU" sz="2800" b="1" i="1" u="sng" dirty="0">
                <a:solidFill>
                  <a:srgbClr val="750B3D"/>
                </a:solidFill>
                <a:latin typeface="Arial" charset="0"/>
                <a:ea typeface="+mn-ea"/>
                <a:cs typeface="Arial" charset="0"/>
              </a:rPr>
              <a:t>.</a:t>
            </a:r>
            <a:r>
              <a:rPr lang="ru-RU" sz="3600" b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500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500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uk-UA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Схема структури </a:t>
            </a:r>
            <a:r>
              <a:rPr lang="uk-UA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катіоніту</a:t>
            </a:r>
            <a:endParaRPr lang="uk-UA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1" y="4319587"/>
            <a:ext cx="12174539" cy="1989137"/>
          </a:xfrm>
          <a:noFill/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матриця іоніту (каркас);</a:t>
            </a:r>
          </a:p>
          <a:p>
            <a:pPr>
              <a:buFontTx/>
              <a:buNone/>
            </a:pP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функціональні групи (</a:t>
            </a:r>
            <a:r>
              <a:rPr lang="uk-UA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ковалентно</a:t>
            </a: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зв’язані з матрицею);</a:t>
            </a:r>
          </a:p>
          <a:p>
            <a:pPr>
              <a:buFontTx/>
              <a:buNone/>
            </a:pP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</a:t>
            </a:r>
            <a:r>
              <a:rPr lang="uk-UA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протийони</a:t>
            </a: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(електростатично зв’язані з </a:t>
            </a:r>
            <a:r>
              <a:rPr lang="uk-UA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йоногенними</a:t>
            </a:r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групами)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602163" y="2173288"/>
            <a:ext cx="1655763" cy="16557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6042025" y="29654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897562" y="3325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033962" y="23177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826125" y="2462213"/>
            <a:ext cx="2159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969000" y="26781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45037" y="33258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394325" y="368617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826125" y="354171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960937" y="36131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5537200" y="23177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745037" y="260508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602162" y="296545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6186488" y="31813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826126" y="36131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818063" y="3686176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241801" y="2965451"/>
            <a:ext cx="25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Tahoma" pitchFamily="34" charset="0"/>
              </a:rPr>
              <a:t>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6257926" y="267811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4168776" y="282098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386263" y="3325813"/>
            <a:ext cx="442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4386263" y="23177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4745038" y="18859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5321301" y="38290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6042026" y="2101851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394326" y="1812926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5537201" y="2244726"/>
            <a:ext cx="20161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V="1">
            <a:off x="6113463" y="296545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6402387" y="3397251"/>
            <a:ext cx="10795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553325" y="1836739"/>
            <a:ext cx="361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626350" y="2678114"/>
            <a:ext cx="361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7481888" y="3254375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4960937" y="1957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105400" y="2244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B6ABB-4922-4D1D-9B1F-C844AFCFB744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26627" name="Текст 5"/>
          <p:cNvSpPr>
            <a:spLocks noGrp="1"/>
          </p:cNvSpPr>
          <p:nvPr>
            <p:ph type="body" idx="4294967295"/>
          </p:nvPr>
        </p:nvSpPr>
        <p:spPr>
          <a:xfrm>
            <a:off x="1774826" y="836613"/>
            <a:ext cx="8029575" cy="639762"/>
          </a:xfrm>
        </p:spPr>
        <p:txBody>
          <a:bodyPr/>
          <a:lstStyle/>
          <a:p>
            <a:pPr algn="ctr"/>
            <a:r>
              <a:rPr lang="uk-UA" alt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Виборча (</a:t>
            </a:r>
            <a:r>
              <a:rPr lang="uk-UA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селективна</a:t>
            </a:r>
            <a:r>
              <a:rPr lang="uk-UA" alt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адсорбція</a:t>
            </a:r>
            <a:endParaRPr lang="ru-RU" altLang="ru-RU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Содержимое 6"/>
          <p:cNvSpPr>
            <a:spLocks noGrp="1"/>
          </p:cNvSpPr>
          <p:nvPr>
            <p:ph sz="half" idx="4294967295"/>
          </p:nvPr>
        </p:nvSpPr>
        <p:spPr>
          <a:xfrm>
            <a:off x="0" y="1557339"/>
            <a:ext cx="12191999" cy="53006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uk-UA" altLang="ru-RU" sz="2400" b="1" i="1" dirty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</a:t>
            </a:r>
            <a:r>
              <a:rPr lang="uk-UA" altLang="ru-RU" sz="3200" b="1" i="1" dirty="0" err="1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Панета</a:t>
            </a:r>
            <a:r>
              <a:rPr lang="uk-UA" altLang="ru-RU" sz="2400" b="1" i="1" dirty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─ Фаянсу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uk-UA" altLang="ru-RU" sz="2400" b="1" i="1" dirty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Перше правило. </a:t>
            </a:r>
            <a:r>
              <a:rPr lang="uk-UA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поверхні кристалічного твердого тіла з розчину електроліту </a:t>
            </a:r>
            <a:r>
              <a:rPr lang="uk-UA" altLang="ru-RU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специфічно</a:t>
            </a:r>
            <a:r>
              <a:rPr lang="uk-UA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адсорбується іон, який здатний добудовувати його кристалічну решітку або може утворювати з одним з іонів, що входять до складу кристала, малорозчинну сполуку.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uk-UA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altLang="ru-RU" sz="2400" b="1" i="1" dirty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Друге правило. </a:t>
            </a:r>
            <a:r>
              <a:rPr lang="uk-UA" alt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твердій поверхні адсорбенту адсорбуються тільки ті іони знак заряду яких протилежних знаку заряду поверхні адсорбенту</a:t>
            </a:r>
            <a:r>
              <a:rPr lang="uk-UA" altLang="ru-RU" sz="2400" dirty="0" smtClean="0"/>
              <a:t>.</a:t>
            </a:r>
            <a:endParaRPr lang="ru-RU" altLang="ru-RU" sz="3200" b="1" i="1" dirty="0" smtClean="0">
              <a:solidFill>
                <a:srgbClr val="750B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Прямоугольник 1"/>
          <p:cNvSpPr>
            <a:spLocks noChangeArrowheads="1"/>
          </p:cNvSpPr>
          <p:nvPr/>
        </p:nvSpPr>
        <p:spPr bwMode="auto">
          <a:xfrm>
            <a:off x="1391445" y="0"/>
            <a:ext cx="84129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Адсорбція на поверхні твердого тіла</a:t>
            </a:r>
            <a:endParaRPr lang="ru-RU" altLang="ru-RU" sz="2800" b="1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6113" y="-9525"/>
            <a:ext cx="7785100" cy="630237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2200" b="1" i="1" dirty="0" err="1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Хроматографія</a:t>
            </a:r>
            <a:endParaRPr lang="ru-RU" sz="2200" b="1" i="1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idx="1"/>
          </p:nvPr>
        </p:nvSpPr>
        <p:spPr>
          <a:xfrm>
            <a:off x="0" y="598486"/>
            <a:ext cx="12192000" cy="1462090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ru-RU" altLang="zh-CN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altLang="zh-CN" sz="3200" b="1" i="1" dirty="0" smtClean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Хроматографія </a:t>
            </a:r>
            <a:r>
              <a:rPr lang="uk-UA" altLang="zh-CN" sz="3200" b="1" i="1" dirty="0">
                <a:solidFill>
                  <a:srgbClr val="750B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метод розділення сумішей речовин або частинок, заснований на відмінності в швидкостях їх </a:t>
            </a:r>
            <a:r>
              <a:rPr lang="uk-UA" altLang="zh-CN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переміщення </a:t>
            </a:r>
            <a:r>
              <a:rPr lang="uk-UA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системі рухомих однієї </a:t>
            </a:r>
            <a:r>
              <a:rPr lang="uk-UA" altLang="zh-CN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відносно </a:t>
            </a:r>
            <a:r>
              <a:rPr lang="uk-UA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другої фаз</a:t>
            </a:r>
            <a:r>
              <a:rPr lang="uk-UA" altLang="zh-CN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79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E6652A-28DD-458C-A1B4-471945228D91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4" y="2474914"/>
            <a:ext cx="4943474" cy="438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Прямоугольник 1"/>
          <p:cNvSpPr>
            <a:spLocks noChangeArrowheads="1"/>
          </p:cNvSpPr>
          <p:nvPr/>
        </p:nvSpPr>
        <p:spPr bwMode="auto">
          <a:xfrm>
            <a:off x="5386388" y="2200275"/>
            <a:ext cx="6805612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ru-RU" alt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uk-UA" alt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Речовина рухомої фази безперервно вступає в контакт з новими ділянками сорбенту і частково адсорбується, а адсорбована речовина контактує зі свіжими порціями рухомої фази і частково </a:t>
            </a:r>
            <a:r>
              <a:rPr lang="uk-UA" altLang="ru-RU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десорбується</a:t>
            </a:r>
            <a:r>
              <a:rPr lang="uk-UA" alt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uk-UA" altLang="ru-RU" sz="2400" b="1" i="1" dirty="0" err="1">
                <a:solidFill>
                  <a:srgbClr val="750B3D"/>
                </a:solidFill>
                <a:cs typeface="Arial" panose="020B0604020202020204" pitchFamily="34" charset="0"/>
              </a:rPr>
              <a:t>Хроматография</a:t>
            </a:r>
            <a:r>
              <a:rPr lang="uk-UA" alt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 — це процес, заснований на багаторазовому повторенні актів сорбції та десорбції речовини при переміщенні його в потоці рухомої фази вздовж нерухомого сорбенту</a:t>
            </a:r>
            <a:r>
              <a:rPr lang="uk-UA" alt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1592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0"/>
            <a:ext cx="7785100" cy="63023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FF0000"/>
                </a:solidFill>
                <a:latin typeface="Arial" charset="0"/>
                <a:ea typeface="宋体" pitchFamily="2" charset="-122"/>
                <a:cs typeface="Arial" charset="0"/>
              </a:rPr>
              <a:t>Класифікація</a:t>
            </a:r>
            <a:r>
              <a:rPr lang="ru-RU" sz="2400" b="1" i="1" dirty="0">
                <a:solidFill>
                  <a:srgbClr val="FF0000"/>
                </a:solidFill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charset="0"/>
                <a:ea typeface="宋体" pitchFamily="2" charset="-122"/>
                <a:cs typeface="Arial" charset="0"/>
              </a:rPr>
              <a:t>методів</a:t>
            </a:r>
            <a:endParaRPr lang="ru-RU" sz="2200" b="1" i="1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891" name="Rectangle 4"/>
          <p:cNvSpPr>
            <a:spLocks noGrp="1" noChangeArrowheads="1"/>
          </p:cNvSpPr>
          <p:nvPr>
            <p:ph idx="1"/>
          </p:nvPr>
        </p:nvSpPr>
        <p:spPr>
          <a:xfrm>
            <a:off x="1847850" y="1557338"/>
            <a:ext cx="8496300" cy="4824412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ru-RU" altLang="zh-CN" sz="19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u-RU" altLang="zh-CN" sz="1800" b="1" u="sng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altLang="ru-RU" sz="1900" b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8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713592-78FF-488D-BC08-7F1DC58B0EB7}" type="slidenum">
              <a:rPr lang="ru-RU" altLang="ru-RU">
                <a:solidFill>
                  <a:srgbClr val="898989"/>
                </a:solidFill>
              </a:rPr>
              <a:pPr/>
              <a:t>7</a:t>
            </a:fld>
            <a:endParaRPr lang="ru-RU" altLang="ru-RU">
              <a:solidFill>
                <a:srgbClr val="898989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11931285"/>
              </p:ext>
            </p:extLst>
          </p:nvPr>
        </p:nvGraphicFramePr>
        <p:xfrm>
          <a:off x="838200" y="528787"/>
          <a:ext cx="1045299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7" t="4262" r="5830"/>
          <a:stretch>
            <a:fillRect/>
          </a:stretch>
        </p:blipFill>
        <p:spPr bwMode="auto">
          <a:xfrm>
            <a:off x="838200" y="387350"/>
            <a:ext cx="2590800" cy="443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"/>
          <a:stretch>
            <a:fillRect/>
          </a:stretch>
        </p:blipFill>
        <p:spPr bwMode="auto">
          <a:xfrm>
            <a:off x="8610600" y="133930"/>
            <a:ext cx="2649537" cy="46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3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4045976" y="-31422"/>
            <a:ext cx="4488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zh-CN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Газова хроматографія </a:t>
            </a:r>
          </a:p>
        </p:txBody>
      </p:sp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-10320" y="556885"/>
            <a:ext cx="1220231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zh-CN" sz="2800" b="1" i="1" dirty="0">
                <a:solidFill>
                  <a:srgbClr val="750B3D"/>
                </a:solidFill>
                <a:cs typeface="Arial" panose="020B0604020202020204" pitchFamily="34" charset="0"/>
              </a:rPr>
              <a:t>	</a:t>
            </a:r>
            <a:r>
              <a:rPr lang="uk-UA" altLang="zh-CN" sz="2800" b="1" i="1" dirty="0">
                <a:solidFill>
                  <a:srgbClr val="750B3D"/>
                </a:solidFill>
                <a:cs typeface="Arial" panose="020B0604020202020204" pitchFamily="34" charset="0"/>
              </a:rPr>
              <a:t>Газова  хроматографія  (ГХ)  </a:t>
            </a:r>
            <a:r>
              <a:rPr lang="uk-UA" altLang="ru-RU" sz="2800" dirty="0">
                <a:ea typeface="宋体" panose="02010600030101010101" pitchFamily="2" charset="-122"/>
                <a:cs typeface="Arial" panose="020B0604020202020204" pitchFamily="34" charset="0"/>
              </a:rPr>
              <a:t>–  </a:t>
            </a:r>
            <a:r>
              <a:rPr lang="uk-UA" altLang="zh-CN" sz="2800" b="1" dirty="0">
                <a:solidFill>
                  <a:srgbClr val="002060"/>
                </a:solidFill>
                <a:cs typeface="Arial" panose="020B0604020202020204" pitchFamily="34" charset="0"/>
              </a:rPr>
              <a:t>це метод розділення і аналізу газоподібних сумішей, а також сумішей речовин, які не розкладаються при їх переведенні в пароподібний стан.</a:t>
            </a:r>
          </a:p>
        </p:txBody>
      </p:sp>
      <p:sp>
        <p:nvSpPr>
          <p:cNvPr id="3891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729BA4-EE37-4F1B-92F7-27268C168CCC}" type="slidenum">
              <a:rPr lang="ru-RU" altLang="ru-RU">
                <a:solidFill>
                  <a:srgbClr val="898989"/>
                </a:solidFill>
              </a:rPr>
              <a:pPr/>
              <a:t>8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010458"/>
            <a:ext cx="8305799" cy="471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9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3503613" y="123825"/>
            <a:ext cx="575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zh-CN" sz="20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uk-UA" altLang="zh-CN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Рідинна хроматографія </a:t>
            </a:r>
            <a:r>
              <a:rPr lang="ru-RU" altLang="zh-CN" sz="2800" b="1" i="1" dirty="0">
                <a:solidFill>
                  <a:srgbClr val="FF0000"/>
                </a:solidFill>
                <a:cs typeface="Arial" panose="020B0604020202020204" pitchFamily="34" charset="0"/>
              </a:rPr>
              <a:t>(РХ)  </a:t>
            </a:r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286544" y="620713"/>
            <a:ext cx="1219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zh-CN" sz="2000" b="1" i="1" dirty="0">
                <a:solidFill>
                  <a:srgbClr val="750B3D"/>
                </a:solidFill>
                <a:cs typeface="Arial" panose="020B0604020202020204" pitchFamily="34" charset="0"/>
              </a:rPr>
              <a:t>	</a:t>
            </a:r>
            <a:r>
              <a:rPr lang="uk-UA" altLang="zh-CN" sz="2800" b="1" i="1" dirty="0">
                <a:solidFill>
                  <a:srgbClr val="750B3D"/>
                </a:solidFill>
                <a:cs typeface="Arial" panose="020B0604020202020204" pitchFamily="34" charset="0"/>
              </a:rPr>
              <a:t>Високоефективна рідинна </a:t>
            </a:r>
            <a:r>
              <a:rPr lang="uk-UA" altLang="zh-CN" sz="2800" b="1" dirty="0">
                <a:solidFill>
                  <a:srgbClr val="002060"/>
                </a:solidFill>
                <a:cs typeface="Arial" panose="020B0604020202020204" pitchFamily="34" charset="0"/>
              </a:rPr>
              <a:t>хроматографія (рідинна хроматографія високого тиску) - це метод колонкової хроматографії, в якому рухомою фазою служить рідина, що рухається через хроматографічну колонку, заповнену нерухомою фазою (сорбентом).</a:t>
            </a:r>
            <a:r>
              <a:rPr lang="ru-RU" altLang="zh-CN" sz="2000" b="1" i="1" dirty="0">
                <a:solidFill>
                  <a:srgbClr val="750B3D"/>
                </a:solidFill>
                <a:cs typeface="Arial" panose="020B0604020202020204" pitchFamily="34" charset="0"/>
              </a:rPr>
              <a:t>	</a:t>
            </a:r>
            <a:endParaRPr lang="ru-RU" altLang="zh-CN" sz="20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096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461F27-96F9-499E-82B6-E76548805273}" type="slidenum">
              <a:rPr lang="ru-RU" altLang="ru-RU">
                <a:solidFill>
                  <a:srgbClr val="898989"/>
                </a:solidFill>
              </a:rPr>
              <a:pPr/>
              <a:t>9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178" y="2507042"/>
            <a:ext cx="6189235" cy="430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2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238</Words>
  <Application>Microsoft Office PowerPoint</Application>
  <PresentationFormat>Широкоэкранный</PresentationFormat>
  <Paragraphs>79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План лекції</vt:lpstr>
      <vt:lpstr>Презентация PowerPoint</vt:lpstr>
      <vt:lpstr>Іонообмінна адсорбція – процес, в якому адсорбент і розчин обмінюються між собою в еквівалентних кількостях одноіменно зарядженими йонами.  Схема структури катіоніту</vt:lpstr>
      <vt:lpstr>Презентация PowerPoint</vt:lpstr>
      <vt:lpstr>Хроматографія</vt:lpstr>
      <vt:lpstr>Класифікація методів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2018-03-23T13:02:53Z</dcterms:created>
  <dcterms:modified xsi:type="dcterms:W3CDTF">2018-03-30T09:33:39Z</dcterms:modified>
</cp:coreProperties>
</file>