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09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43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2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11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5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0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6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90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4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3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BAE4-5C3E-48DD-86B2-43EEF4F270E0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D06D-61AB-43C3-AA1E-54E0DF68D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22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5786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21</a:t>
            </a: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/>
            <a:r>
              <a:rPr lang="uk-UA" sz="2000" dirty="0" smtClean="0">
                <a:solidFill>
                  <a:srgbClr val="C00000"/>
                </a:solidFill>
              </a:rPr>
              <a:t>Електрохімічні процеси та їх медико біологічне значення.</a:t>
            </a:r>
            <a:endParaRPr lang="uk-UA" sz="2000" dirty="0" smtClean="0">
              <a:solidFill>
                <a:srgbClr val="C00000"/>
              </a:solidFill>
            </a:endParaRPr>
          </a:p>
          <a:p>
            <a:pPr algn="ctr"/>
            <a:endParaRPr lang="uk-UA" sz="2000" dirty="0">
              <a:solidFill>
                <a:srgbClr val="C0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</a:t>
            </a:r>
            <a:r>
              <a:rPr lang="uk-UA" sz="2000" b="1" dirty="0" smtClean="0">
                <a:solidFill>
                  <a:srgbClr val="6600CC"/>
                </a:solidFill>
              </a:rPr>
              <a:t>доцент </a:t>
            </a:r>
            <a:r>
              <a:rPr lang="uk-UA" sz="2000" b="1" dirty="0" err="1" smtClean="0">
                <a:solidFill>
                  <a:srgbClr val="6600CC"/>
                </a:solidFill>
              </a:rPr>
              <a:t>Петюніна</a:t>
            </a:r>
            <a:r>
              <a:rPr lang="uk-UA" sz="2000" b="1" dirty="0" smtClean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just" eaLnBrk="1" hangingPunct="1"/>
            <a:endParaRPr lang="uk-UA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2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515600" cy="6572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Потенціал спокою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7225"/>
            <a:ext cx="12192000" cy="6200775"/>
          </a:xfrm>
        </p:spPr>
        <p:txBody>
          <a:bodyPr>
            <a:normAutofit/>
          </a:bodyPr>
          <a:lstStyle/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Потенціал спокою  -  </a:t>
            </a:r>
            <a:r>
              <a:rPr lang="uk-UA" dirty="0" smtClean="0"/>
              <a:t>різниця потенціалів</a:t>
            </a:r>
            <a:r>
              <a:rPr lang="uk-UA" dirty="0"/>
              <a:t>, виміряна у стані фізіологічного спокою </a:t>
            </a:r>
            <a:r>
              <a:rPr lang="uk-UA" dirty="0" smtClean="0"/>
              <a:t>клітини. </a:t>
            </a:r>
          </a:p>
          <a:p>
            <a:r>
              <a:rPr lang="uk-UA" dirty="0" smtClean="0"/>
              <a:t>У стані спокою </a:t>
            </a:r>
            <a:r>
              <a:rPr lang="uk-UA" dirty="0"/>
              <a:t>клітинна мембрана проникна в більшому ступені для іонів К</a:t>
            </a:r>
            <a:r>
              <a:rPr lang="uk-UA" baseline="30000" dirty="0"/>
              <a:t>+ </a:t>
            </a:r>
            <a:r>
              <a:rPr lang="uk-UA" dirty="0" smtClean="0"/>
              <a:t>. </a:t>
            </a:r>
            <a:endParaRPr lang="ru-RU" dirty="0"/>
          </a:p>
          <a:p>
            <a:r>
              <a:rPr lang="uk-UA" dirty="0" smtClean="0"/>
              <a:t>Потенціал </a:t>
            </a:r>
            <a:r>
              <a:rPr lang="uk-UA" dirty="0"/>
              <a:t>спокою у різних клітин може мати значення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50-100 </a:t>
            </a:r>
            <a:r>
              <a:rPr lang="uk-UA" b="1" dirty="0" err="1">
                <a:solidFill>
                  <a:schemeClr val="accent6">
                    <a:lumMod val="50000"/>
                  </a:schemeClr>
                </a:solidFill>
              </a:rPr>
              <a:t>мВ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/>
              <a:t>Величину потенціалу спокою можна визначити за рівнянням </a:t>
            </a:r>
            <a:r>
              <a:rPr lang="uk-UA" dirty="0" err="1"/>
              <a:t>Нернста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42044"/>
              </p:ext>
            </p:extLst>
          </p:nvPr>
        </p:nvGraphicFramePr>
        <p:xfrm>
          <a:off x="1969859" y="2566983"/>
          <a:ext cx="7308241" cy="2519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ISIS/Draw Sketch" r:id="rId3" imgW="3917950" imgH="1370330" progId="ISISServer">
                  <p:embed/>
                </p:oleObj>
              </mc:Choice>
              <mc:Fallback>
                <p:oleObj name="ISIS/Draw Sketch" r:id="rId3" imgW="3917950" imgH="1370330" progId="ISISServer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859" y="2566983"/>
                        <a:ext cx="7308241" cy="2519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293768"/>
              </p:ext>
            </p:extLst>
          </p:nvPr>
        </p:nvGraphicFramePr>
        <p:xfrm>
          <a:off x="4204024" y="5743572"/>
          <a:ext cx="2839913" cy="1085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Уравнение" r:id="rId5" imgW="1295400" imgH="482600" progId="Equation.3">
                  <p:embed/>
                </p:oleObj>
              </mc:Choice>
              <mc:Fallback>
                <p:oleObj name="Уравнение" r:id="rId5" imgW="12954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4024" y="5743572"/>
                        <a:ext cx="2839913" cy="10858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28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 smtClean="0">
                <a:solidFill>
                  <a:srgbClr val="FF0000"/>
                </a:solidFill>
              </a:rPr>
              <a:t>Потенціал дії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87363"/>
            <a:ext cx="12192000" cy="612298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Потенціал </a:t>
            </a:r>
            <a:r>
              <a:rPr lang="uk-UA" dirty="0"/>
              <a:t>дії характерний для клітин нервової, м'язової і клітин залоз, має значення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90-130 </a:t>
            </a:r>
            <a:r>
              <a:rPr lang="uk-UA" b="1" dirty="0" err="1">
                <a:solidFill>
                  <a:schemeClr val="accent6">
                    <a:lumMod val="50000"/>
                  </a:schemeClr>
                </a:solidFill>
              </a:rPr>
              <a:t>мВ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Виникнення </a:t>
            </a:r>
            <a:r>
              <a:rPr lang="uk-UA" i="1" dirty="0"/>
              <a:t>потенціалу дії</a:t>
            </a:r>
            <a:r>
              <a:rPr lang="uk-UA" dirty="0"/>
              <a:t> пояснюється збільшенням проникності клітинної мембрани для іонів </a:t>
            </a:r>
            <a:r>
              <a:rPr lang="uk-UA" dirty="0" err="1"/>
              <a:t>Na</a:t>
            </a:r>
            <a:r>
              <a:rPr lang="uk-UA" baseline="30000" dirty="0"/>
              <a:t>+</a:t>
            </a:r>
            <a:r>
              <a:rPr lang="uk-UA" dirty="0"/>
              <a:t> у момент </a:t>
            </a:r>
            <a:r>
              <a:rPr lang="uk-UA" dirty="0" smtClean="0"/>
              <a:t>збудження.</a:t>
            </a:r>
          </a:p>
          <a:p>
            <a:r>
              <a:rPr lang="uk-UA" dirty="0" smtClean="0"/>
              <a:t>Стадії виникнення потенціалу дії:</a:t>
            </a:r>
          </a:p>
          <a:p>
            <a:r>
              <a:rPr lang="uk-UA" dirty="0" smtClean="0"/>
              <a:t>Деполяризація</a:t>
            </a:r>
            <a:r>
              <a:rPr lang="uk-UA" dirty="0" smtClean="0"/>
              <a:t>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err="1" smtClean="0"/>
              <a:t>Реполяризація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r>
              <a:rPr lang="uk-UA" dirty="0"/>
              <a:t>Величина потенціалу дії розраховується за рівнянням </a:t>
            </a:r>
            <a:r>
              <a:rPr lang="uk-UA" dirty="0" err="1"/>
              <a:t>Нернста</a:t>
            </a:r>
            <a:r>
              <a:rPr lang="uk-UA" dirty="0"/>
              <a:t>: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116122"/>
              </p:ext>
            </p:extLst>
          </p:nvPr>
        </p:nvGraphicFramePr>
        <p:xfrm>
          <a:off x="3210297" y="2425699"/>
          <a:ext cx="4686302" cy="1847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ISIS/Draw Sketch" r:id="rId3" imgW="4006366" imgH="1562470" progId="ISISServer">
                  <p:embed/>
                </p:oleObj>
              </mc:Choice>
              <mc:Fallback>
                <p:oleObj name="ISIS/Draw Sketch" r:id="rId3" imgW="4006366" imgH="1562470" progId="ISISServer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297" y="2425699"/>
                        <a:ext cx="4686302" cy="1847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16962"/>
              </p:ext>
            </p:extLst>
          </p:nvPr>
        </p:nvGraphicFramePr>
        <p:xfrm>
          <a:off x="9050218" y="5881008"/>
          <a:ext cx="3141782" cy="729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Уравнение" r:id="rId5" imgW="2120900" imgH="482600" progId="Equation.3">
                  <p:embed/>
                </p:oleObj>
              </mc:Choice>
              <mc:Fallback>
                <p:oleObj name="Уравнение" r:id="rId5" imgW="21209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0218" y="5881008"/>
                        <a:ext cx="3141782" cy="7293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5101"/>
              </p:ext>
            </p:extLst>
          </p:nvPr>
        </p:nvGraphicFramePr>
        <p:xfrm>
          <a:off x="2861887" y="4273183"/>
          <a:ext cx="5324851" cy="1835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ISIS/Draw Sketch" r:id="rId7" imgW="3917950" imgH="1370330" progId="ISISServer">
                  <p:embed/>
                </p:oleObj>
              </mc:Choice>
              <mc:Fallback>
                <p:oleObj name="ISIS/Draw Sketch" r:id="rId7" imgW="3917950" imgH="1370330" progId="ISISServ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887" y="4273183"/>
                        <a:ext cx="5324851" cy="18356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18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226"/>
            <a:ext cx="12192000" cy="64928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Електродні процеси в дихальному ланцюгу мітохондрій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671514"/>
            <a:ext cx="12072938" cy="636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3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9116"/>
            <a:ext cx="12192000" cy="5738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dirty="0"/>
              <a:t>1</a:t>
            </a:r>
            <a:r>
              <a:rPr lang="uk-UA" sz="4800" dirty="0" smtClean="0"/>
              <a:t>.	Гальванічні елементи.</a:t>
            </a:r>
            <a:endParaRPr lang="ru-RU" sz="4800" dirty="0" smtClean="0"/>
          </a:p>
          <a:p>
            <a:pPr marL="0" indent="0">
              <a:buNone/>
            </a:pPr>
            <a:r>
              <a:rPr lang="uk-UA" sz="4800" dirty="0"/>
              <a:t>2</a:t>
            </a:r>
            <a:r>
              <a:rPr lang="uk-UA" sz="4800" dirty="0" smtClean="0"/>
              <a:t>.	Потенціометрія. Потенціометричне визначення </a:t>
            </a:r>
            <a:r>
              <a:rPr lang="uk-UA" sz="4800" i="1" dirty="0" err="1" smtClean="0"/>
              <a:t>рН</a:t>
            </a:r>
            <a:r>
              <a:rPr lang="uk-UA" sz="4800" dirty="0" smtClean="0"/>
              <a:t>, активності іонів. Потенціометричне титрування. Електроди та ланцюги для виміру </a:t>
            </a:r>
            <a:r>
              <a:rPr lang="uk-UA" sz="4800" dirty="0" err="1" smtClean="0"/>
              <a:t>рН</a:t>
            </a:r>
            <a:r>
              <a:rPr lang="uk-UA" sz="4800" dirty="0" smtClean="0"/>
              <a:t>.</a:t>
            </a:r>
            <a:endParaRPr lang="ru-RU" sz="4800" dirty="0" smtClean="0"/>
          </a:p>
          <a:p>
            <a:pPr marL="0" indent="0">
              <a:buNone/>
            </a:pPr>
            <a:r>
              <a:rPr lang="uk-UA" sz="4800" dirty="0"/>
              <a:t>3</a:t>
            </a:r>
            <a:r>
              <a:rPr lang="uk-UA" sz="4800" dirty="0" smtClean="0"/>
              <a:t>.	Дифузійний, мембранний потенціал. </a:t>
            </a:r>
            <a:r>
              <a:rPr lang="uk-UA" sz="4800" dirty="0" err="1" smtClean="0"/>
              <a:t>Біопотенціали</a:t>
            </a:r>
            <a:r>
              <a:rPr lang="uk-UA" sz="4800" dirty="0" smtClean="0"/>
              <a:t>. Фазові потенціали.</a:t>
            </a:r>
            <a:endParaRPr lang="ru-RU" sz="4800" dirty="0" smtClean="0"/>
          </a:p>
          <a:p>
            <a:pPr marL="742950" indent="-742950">
              <a:buAutoNum type="arabicPeriod"/>
            </a:pPr>
            <a:endParaRPr lang="ru-RU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358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Гальванічні елементи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7224"/>
            <a:ext cx="12192000" cy="620077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Гальванічні елементи – це система, яка складається з 2-х електродів, у якій енергія хімічної реакції перетворюється в електричну енергію. </a:t>
            </a:r>
            <a:endParaRPr lang="uk-UA" dirty="0" smtClean="0"/>
          </a:p>
          <a:p>
            <a:r>
              <a:rPr lang="uk-UA" dirty="0" smtClean="0"/>
              <a:t>Хімічні гальванічні елементи – гальванічні </a:t>
            </a:r>
            <a:r>
              <a:rPr lang="uk-UA" dirty="0"/>
              <a:t>елементи, у яких ЕРС утворюється внаслідок різної хімічної природи </a:t>
            </a:r>
            <a:r>
              <a:rPr lang="uk-UA" dirty="0" smtClean="0"/>
              <a:t>електродів;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  <a:p>
            <a:r>
              <a:rPr lang="uk-UA" dirty="0" smtClean="0"/>
              <a:t>Правило «правого плюса» - праворуч катод:</a:t>
            </a:r>
            <a:endParaRPr lang="ru-RU" dirty="0"/>
          </a:p>
          <a:p>
            <a:pPr marL="0" lvl="0" indent="0" algn="ctr">
              <a:buNone/>
            </a:pPr>
            <a:r>
              <a:rPr lang="uk-UA" dirty="0" smtClean="0"/>
              <a:t>–</a:t>
            </a:r>
            <a:r>
              <a:rPr lang="uk-UA" dirty="0" smtClean="0"/>
              <a:t> </a:t>
            </a:r>
            <a:r>
              <a:rPr lang="uk-UA" dirty="0" err="1" smtClean="0"/>
              <a:t>Zn</a:t>
            </a:r>
            <a:r>
              <a:rPr lang="uk-UA" dirty="0" smtClean="0"/>
              <a:t> </a:t>
            </a:r>
            <a:r>
              <a:rPr lang="uk-UA" dirty="0"/>
              <a:t>| ZnSO</a:t>
            </a:r>
            <a:r>
              <a:rPr lang="uk-UA" baseline="-25000" dirty="0"/>
              <a:t>4</a:t>
            </a:r>
            <a:r>
              <a:rPr lang="uk-UA" dirty="0"/>
              <a:t> || CuSO</a:t>
            </a:r>
            <a:r>
              <a:rPr lang="uk-UA" baseline="-25000" dirty="0"/>
              <a:t>4</a:t>
            </a:r>
            <a:r>
              <a:rPr lang="uk-UA" dirty="0"/>
              <a:t> | </a:t>
            </a:r>
            <a:r>
              <a:rPr lang="uk-UA" dirty="0" err="1"/>
              <a:t>Cu</a:t>
            </a:r>
            <a:r>
              <a:rPr lang="uk-UA" baseline="30000" dirty="0"/>
              <a:t> </a:t>
            </a:r>
            <a:r>
              <a:rPr lang="uk-UA" dirty="0"/>
              <a:t> + або </a:t>
            </a:r>
            <a:r>
              <a:rPr lang="uk-UA" dirty="0" smtClean="0"/>
              <a:t>– </a:t>
            </a:r>
            <a:r>
              <a:rPr lang="uk-UA" dirty="0" err="1" smtClean="0"/>
              <a:t>Zn</a:t>
            </a:r>
            <a:r>
              <a:rPr lang="uk-UA" dirty="0" smtClean="0"/>
              <a:t> </a:t>
            </a:r>
            <a:r>
              <a:rPr lang="uk-UA" dirty="0"/>
              <a:t>| Zn</a:t>
            </a:r>
            <a:r>
              <a:rPr lang="uk-UA" baseline="30000" dirty="0"/>
              <a:t>2+</a:t>
            </a:r>
            <a:r>
              <a:rPr lang="uk-UA" dirty="0"/>
              <a:t> || Cu</a:t>
            </a:r>
            <a:r>
              <a:rPr lang="uk-UA" baseline="30000" dirty="0"/>
              <a:t>2+</a:t>
            </a:r>
            <a:r>
              <a:rPr lang="uk-UA" dirty="0"/>
              <a:t> | </a:t>
            </a:r>
            <a:r>
              <a:rPr lang="uk-UA" dirty="0" err="1"/>
              <a:t>Cu</a:t>
            </a:r>
            <a:r>
              <a:rPr lang="uk-UA" dirty="0"/>
              <a:t> +,</a:t>
            </a:r>
            <a:endParaRPr lang="ru-RU" dirty="0"/>
          </a:p>
          <a:p>
            <a:r>
              <a:rPr lang="uk-UA" dirty="0"/>
              <a:t>де | – межа поділу між металом і електролітом; || – межа поділу між електролітами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(-) електрод Zn</a:t>
            </a:r>
            <a:r>
              <a:rPr lang="uk-UA" baseline="30000" dirty="0" smtClean="0"/>
              <a:t>0</a:t>
            </a:r>
            <a:r>
              <a:rPr lang="uk-UA" dirty="0" smtClean="0"/>
              <a:t> – 2ē ↔ Zn</a:t>
            </a:r>
            <a:r>
              <a:rPr lang="uk-UA" baseline="30000" dirty="0" smtClean="0"/>
              <a:t>2+</a:t>
            </a:r>
            <a:r>
              <a:rPr lang="uk-UA" dirty="0" smtClean="0"/>
              <a:t>; окиснення</a:t>
            </a:r>
            <a:endParaRPr lang="ru-RU" dirty="0" smtClean="0"/>
          </a:p>
          <a:p>
            <a:pPr marL="0" indent="0" algn="ctr">
              <a:buNone/>
            </a:pPr>
            <a:r>
              <a:rPr lang="uk-UA" dirty="0" smtClean="0"/>
              <a:t>(+) електрод Cu</a:t>
            </a:r>
            <a:r>
              <a:rPr lang="uk-UA" baseline="30000" dirty="0" smtClean="0"/>
              <a:t>2+</a:t>
            </a:r>
            <a:r>
              <a:rPr lang="uk-UA" dirty="0" smtClean="0"/>
              <a:t> +2ē ↔ Cu</a:t>
            </a:r>
            <a:r>
              <a:rPr lang="uk-UA" baseline="30000" dirty="0" smtClean="0"/>
              <a:t>0 </a:t>
            </a:r>
            <a:r>
              <a:rPr lang="uk-UA" dirty="0" smtClean="0"/>
              <a:t>відновлення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Описание: H:\Для В.А\К слайду 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022" y="2071845"/>
            <a:ext cx="4295140" cy="2271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55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213" y="1"/>
            <a:ext cx="10515600" cy="74295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Концентраційний гальванічний елемент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2950"/>
            <a:ext cx="12192000" cy="6115049"/>
          </a:xfrm>
        </p:spPr>
        <p:txBody>
          <a:bodyPr>
            <a:noAutofit/>
          </a:bodyPr>
          <a:lstStyle/>
          <a:p>
            <a:r>
              <a:rPr lang="uk-UA" sz="3600" dirty="0" smtClean="0"/>
              <a:t>Концентраційний гальванічний елемент – гальванічний елемент, що складається з однакових електродів,  у якому електрична енергія утворюється за рахунок вирівнювання різниці концентрацій розчинів.</a:t>
            </a:r>
          </a:p>
          <a:p>
            <a:pPr marL="0" indent="0" algn="ctr">
              <a:buNone/>
            </a:pPr>
            <a:r>
              <a:rPr lang="uk-UA" sz="3600" dirty="0" smtClean="0"/>
              <a:t>(–) </a:t>
            </a:r>
            <a:r>
              <a:rPr lang="uk-UA" sz="3600" dirty="0" err="1"/>
              <a:t>Ag</a:t>
            </a:r>
            <a:r>
              <a:rPr lang="uk-UA" sz="3600" dirty="0"/>
              <a:t> | AgNO</a:t>
            </a:r>
            <a:r>
              <a:rPr lang="uk-UA" sz="3600" baseline="-25000" dirty="0"/>
              <a:t>3</a:t>
            </a:r>
            <a:r>
              <a:rPr lang="uk-UA" sz="3600" dirty="0"/>
              <a:t> || AgNO</a:t>
            </a:r>
            <a:r>
              <a:rPr lang="uk-UA" sz="3600" baseline="-25000" dirty="0"/>
              <a:t>3</a:t>
            </a:r>
            <a:r>
              <a:rPr lang="uk-UA" sz="3600" dirty="0"/>
              <a:t> | </a:t>
            </a:r>
            <a:r>
              <a:rPr lang="uk-UA" sz="3600" dirty="0" err="1"/>
              <a:t>Ag</a:t>
            </a:r>
            <a:r>
              <a:rPr lang="uk-UA" sz="3600" dirty="0"/>
              <a:t> (+)</a:t>
            </a:r>
            <a:endParaRPr lang="ru-RU" sz="3600" dirty="0"/>
          </a:p>
          <a:p>
            <a:pPr marL="0" indent="0" algn="ctr">
              <a:buNone/>
            </a:pPr>
            <a:r>
              <a:rPr lang="uk-UA" sz="3600" dirty="0"/>
              <a:t>С</a:t>
            </a:r>
            <a:r>
              <a:rPr lang="uk-UA" sz="3600" baseline="-25000" dirty="0"/>
              <a:t>1</a:t>
            </a:r>
            <a:r>
              <a:rPr lang="uk-UA" sz="3600" dirty="0"/>
              <a:t> = 0,001 моль/л   С</a:t>
            </a:r>
            <a:r>
              <a:rPr lang="uk-UA" sz="3600" baseline="-25000" dirty="0"/>
              <a:t>2</a:t>
            </a:r>
            <a:r>
              <a:rPr lang="uk-UA" sz="3600" dirty="0"/>
              <a:t> = 0,1 моль/л</a:t>
            </a:r>
            <a:endParaRPr lang="ru-RU" sz="3600" dirty="0"/>
          </a:p>
          <a:p>
            <a:r>
              <a:rPr lang="uk-UA" sz="3600" dirty="0" smtClean="0"/>
              <a:t>Електрод, занурений </a:t>
            </a:r>
            <a:r>
              <a:rPr lang="uk-UA" sz="3600" dirty="0"/>
              <a:t>у розчин з більшою концентрацією (С</a:t>
            </a:r>
            <a:r>
              <a:rPr lang="uk-UA" sz="3600" baseline="-25000" dirty="0"/>
              <a:t>2</a:t>
            </a:r>
            <a:r>
              <a:rPr lang="uk-UA" sz="3600" dirty="0"/>
              <a:t>), заряджається позитивно (</a:t>
            </a:r>
            <a:r>
              <a:rPr lang="uk-UA" sz="3600" dirty="0" smtClean="0"/>
              <a:t>катод).</a:t>
            </a:r>
          </a:p>
          <a:p>
            <a:r>
              <a:rPr lang="uk-UA" sz="3600" dirty="0" smtClean="0"/>
              <a:t>Електрод, </a:t>
            </a:r>
            <a:r>
              <a:rPr lang="uk-UA" sz="3600" dirty="0"/>
              <a:t>занурений у розчин з меншою концентрацією (С</a:t>
            </a:r>
            <a:r>
              <a:rPr lang="uk-UA" sz="3600" baseline="-25000" dirty="0"/>
              <a:t>1</a:t>
            </a:r>
            <a:r>
              <a:rPr lang="uk-UA" sz="3600" dirty="0"/>
              <a:t>) – заряджається негативно (анод).</a:t>
            </a:r>
            <a:endParaRPr lang="ru-RU" sz="3600" dirty="0"/>
          </a:p>
          <a:p>
            <a:pPr marL="0" indent="0" algn="ctr">
              <a:buNone/>
            </a:pPr>
            <a:r>
              <a:rPr lang="uk-UA" sz="3600" dirty="0"/>
              <a:t>ЕРС = е</a:t>
            </a:r>
            <a:r>
              <a:rPr lang="uk-UA" sz="3600" baseline="30000" dirty="0"/>
              <a:t>+</a:t>
            </a:r>
            <a:r>
              <a:rPr lang="uk-UA" sz="3600" dirty="0"/>
              <a:t> – е</a:t>
            </a:r>
            <a:r>
              <a:rPr lang="uk-UA" sz="3600" baseline="30000" dirty="0"/>
              <a:t>–</a:t>
            </a:r>
            <a:endParaRPr lang="ru-RU" sz="3600" dirty="0" smtClean="0">
              <a:effectLst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336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187" y="0"/>
            <a:ext cx="10515600" cy="15430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Електроди порівняння та електроди визначення (індикаторні) для потенціометричного визначення </a:t>
            </a:r>
            <a:r>
              <a:rPr lang="uk-UA" dirty="0" err="1" smtClean="0">
                <a:solidFill>
                  <a:srgbClr val="FF0000"/>
                </a:solidFill>
              </a:rPr>
              <a:t>рН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57350"/>
            <a:ext cx="12192000" cy="5200649"/>
          </a:xfrm>
        </p:spPr>
        <p:txBody>
          <a:bodyPr>
            <a:noAutofit/>
          </a:bodyPr>
          <a:lstStyle/>
          <a:p>
            <a:pPr lvl="0" fontAlgn="auto"/>
            <a:r>
              <a:rPr lang="uk-UA" sz="3600" b="1" u="sng" dirty="0" smtClean="0">
                <a:solidFill>
                  <a:schemeClr val="accent6">
                    <a:lumMod val="50000"/>
                  </a:schemeClr>
                </a:solidFill>
              </a:rPr>
              <a:t>Електроди порівняння:</a:t>
            </a:r>
          </a:p>
          <a:p>
            <a:pPr marL="0" indent="0">
              <a:buNone/>
            </a:pPr>
            <a:r>
              <a:rPr lang="uk-UA" sz="3600" dirty="0" smtClean="0"/>
              <a:t>Каломельний: </a:t>
            </a:r>
            <a:r>
              <a:rPr lang="uk-UA" sz="3600" dirty="0" err="1" smtClean="0"/>
              <a:t>Hg</a:t>
            </a:r>
            <a:r>
              <a:rPr lang="uk-UA" sz="3600" dirty="0" smtClean="0"/>
              <a:t>, Hg</a:t>
            </a:r>
            <a:r>
              <a:rPr lang="uk-UA" sz="3600" baseline="-25000" dirty="0" smtClean="0"/>
              <a:t>2</a:t>
            </a:r>
            <a:r>
              <a:rPr lang="uk-UA" sz="3600" dirty="0" smtClean="0"/>
              <a:t>Cl</a:t>
            </a:r>
            <a:r>
              <a:rPr lang="uk-UA" sz="3600" baseline="-25000" dirty="0" smtClean="0"/>
              <a:t>2</a:t>
            </a:r>
            <a:r>
              <a:rPr lang="uk-UA" sz="3600" dirty="0" smtClean="0"/>
              <a:t>|KCl (нас.); </a:t>
            </a:r>
            <a:r>
              <a:rPr lang="uk-UA" sz="3600" dirty="0" err="1" smtClean="0"/>
              <a:t>е</a:t>
            </a:r>
            <a:r>
              <a:rPr lang="uk-UA" sz="3600" baseline="-25000" dirty="0" err="1" smtClean="0"/>
              <a:t>кал</a:t>
            </a:r>
            <a:r>
              <a:rPr lang="uk-UA" sz="3600" baseline="-25000" dirty="0" smtClean="0"/>
              <a:t>.</a:t>
            </a:r>
            <a:r>
              <a:rPr lang="uk-UA" sz="3600" dirty="0" smtClean="0"/>
              <a:t> = </a:t>
            </a:r>
            <a:r>
              <a:rPr lang="uk-UA" sz="3600" dirty="0" err="1" smtClean="0"/>
              <a:t>const</a:t>
            </a:r>
            <a:r>
              <a:rPr lang="uk-UA" sz="3600" dirty="0" smtClean="0"/>
              <a:t> = 0,248 В</a:t>
            </a:r>
            <a:endParaRPr lang="ru-RU" sz="3600" dirty="0" smtClean="0"/>
          </a:p>
          <a:p>
            <a:pPr marL="0" lvl="0" indent="0" fontAlgn="auto">
              <a:buNone/>
            </a:pPr>
            <a:r>
              <a:rPr lang="uk-UA" sz="3600" dirty="0" err="1" smtClean="0"/>
              <a:t>Хлоросрібний</a:t>
            </a:r>
            <a:r>
              <a:rPr lang="uk-UA" sz="3600" dirty="0" smtClean="0"/>
              <a:t>: </a:t>
            </a:r>
            <a:r>
              <a:rPr lang="uk-UA" sz="3600" dirty="0" err="1" smtClean="0"/>
              <a:t>Ag</a:t>
            </a:r>
            <a:r>
              <a:rPr lang="uk-UA" sz="3600" dirty="0" smtClean="0"/>
              <a:t>, </a:t>
            </a:r>
            <a:r>
              <a:rPr lang="uk-UA" sz="3600" dirty="0" err="1" smtClean="0"/>
              <a:t>AgCl|KCl</a:t>
            </a:r>
            <a:r>
              <a:rPr lang="uk-UA" sz="3600" dirty="0" smtClean="0"/>
              <a:t> (нас.) , </a:t>
            </a:r>
            <a:r>
              <a:rPr lang="uk-UA" sz="3600" dirty="0" err="1" smtClean="0"/>
              <a:t>е</a:t>
            </a:r>
            <a:r>
              <a:rPr lang="uk-UA" sz="3600" baseline="-25000" dirty="0" err="1" smtClean="0"/>
              <a:t>хс</a:t>
            </a:r>
            <a:r>
              <a:rPr lang="uk-UA" sz="3600" baseline="-25000" dirty="0" smtClean="0"/>
              <a:t>.</a:t>
            </a:r>
            <a:r>
              <a:rPr lang="uk-UA" sz="3600" dirty="0" smtClean="0"/>
              <a:t>=0,222 В. </a:t>
            </a:r>
          </a:p>
          <a:p>
            <a:r>
              <a:rPr lang="uk-UA" sz="3600" b="1" u="sng" dirty="0" smtClean="0">
                <a:solidFill>
                  <a:schemeClr val="accent6">
                    <a:lumMod val="50000"/>
                  </a:schemeClr>
                </a:solidFill>
              </a:rPr>
              <a:t>Індикаторні електроди:</a:t>
            </a:r>
          </a:p>
          <a:p>
            <a:pPr marL="0" indent="0" fontAlgn="base">
              <a:buNone/>
            </a:pPr>
            <a:r>
              <a:rPr lang="uk-UA" sz="3600" dirty="0"/>
              <a:t>1)	</a:t>
            </a:r>
            <a:r>
              <a:rPr lang="uk-UA" sz="3600" dirty="0" err="1"/>
              <a:t>Pt</a:t>
            </a:r>
            <a:r>
              <a:rPr lang="uk-UA" sz="3600" dirty="0"/>
              <a:t>(H</a:t>
            </a:r>
            <a:r>
              <a:rPr lang="uk-UA" sz="3600" baseline="-25000" dirty="0"/>
              <a:t>2</a:t>
            </a:r>
            <a:r>
              <a:rPr lang="uk-UA" sz="3600" dirty="0"/>
              <a:t>)|H</a:t>
            </a:r>
            <a:r>
              <a:rPr lang="uk-UA" sz="3600" baseline="30000" dirty="0"/>
              <a:t>+,		</a:t>
            </a:r>
            <a:r>
              <a:rPr lang="uk-UA" sz="3600" i="1" dirty="0"/>
              <a:t>e</a:t>
            </a:r>
            <a:r>
              <a:rPr lang="uk-UA" sz="3600" dirty="0"/>
              <a:t> = – 0,059pH;</a:t>
            </a:r>
            <a:endParaRPr lang="ru-RU" sz="3600" dirty="0" smtClean="0">
              <a:effectLst/>
            </a:endParaRPr>
          </a:p>
          <a:p>
            <a:pPr marL="0" indent="0" fontAlgn="base">
              <a:buNone/>
            </a:pPr>
            <a:r>
              <a:rPr lang="uk-UA" sz="3600" dirty="0" smtClean="0"/>
              <a:t>2</a:t>
            </a:r>
            <a:r>
              <a:rPr lang="uk-UA" sz="3600" dirty="0"/>
              <a:t>)	</a:t>
            </a:r>
            <a:r>
              <a:rPr lang="uk-UA" sz="3600" dirty="0" err="1"/>
              <a:t>Pt|H</a:t>
            </a:r>
            <a:r>
              <a:rPr lang="uk-UA" sz="3600" baseline="30000" dirty="0" err="1"/>
              <a:t>+</a:t>
            </a:r>
            <a:r>
              <a:rPr lang="uk-UA" sz="3600" baseline="-25000" dirty="0" err="1"/>
              <a:t>х.г</a:t>
            </a:r>
            <a:r>
              <a:rPr lang="uk-UA" sz="3600" baseline="-25000" dirty="0"/>
              <a:t>.</a:t>
            </a:r>
            <a:r>
              <a:rPr lang="uk-UA" sz="3600" dirty="0"/>
              <a:t>,		e = 0,7 – 0,059pH;</a:t>
            </a:r>
            <a:endParaRPr lang="ru-RU" sz="3600" dirty="0" smtClean="0">
              <a:effectLst/>
            </a:endParaRPr>
          </a:p>
          <a:p>
            <a:pPr marL="0" indent="0" fontAlgn="base">
              <a:buNone/>
            </a:pPr>
            <a:r>
              <a:rPr lang="uk-UA" sz="3600" dirty="0" smtClean="0"/>
              <a:t>3</a:t>
            </a:r>
            <a:r>
              <a:rPr lang="uk-UA" sz="3600" dirty="0"/>
              <a:t>)	Sb,Sb</a:t>
            </a:r>
            <a:r>
              <a:rPr lang="uk-UA" sz="3600" baseline="-25000" dirty="0"/>
              <a:t>2</a:t>
            </a:r>
            <a:r>
              <a:rPr lang="uk-UA" sz="3600" dirty="0"/>
              <a:t>O</a:t>
            </a:r>
            <a:r>
              <a:rPr lang="uk-UA" sz="3600" baseline="-25000" dirty="0"/>
              <a:t>3</a:t>
            </a:r>
            <a:r>
              <a:rPr lang="uk-UA" sz="3600" dirty="0"/>
              <a:t>|H</a:t>
            </a:r>
            <a:r>
              <a:rPr lang="uk-UA" sz="3600" baseline="30000" dirty="0"/>
              <a:t>+,	</a:t>
            </a:r>
            <a:r>
              <a:rPr lang="uk-UA" sz="3600" dirty="0"/>
              <a:t>e = e</a:t>
            </a:r>
            <a:r>
              <a:rPr lang="uk-UA" sz="3600" baseline="30000" dirty="0"/>
              <a:t>0</a:t>
            </a:r>
            <a:r>
              <a:rPr lang="uk-UA" sz="3600" baseline="30000" dirty="0">
                <a:sym typeface="Symbol" panose="05050102010706020507" pitchFamily="18" charset="2"/>
              </a:rPr>
              <a:t></a:t>
            </a:r>
            <a:r>
              <a:rPr lang="uk-UA" sz="3600" dirty="0"/>
              <a:t> – 0,059pH;</a:t>
            </a:r>
            <a:endParaRPr lang="ru-RU" sz="3600" dirty="0" smtClean="0">
              <a:effectLst/>
            </a:endParaRPr>
          </a:p>
          <a:p>
            <a:pPr marL="0" indent="0" fontAlgn="base">
              <a:buNone/>
            </a:pPr>
            <a:r>
              <a:rPr lang="uk-UA" sz="3600" dirty="0" smtClean="0"/>
              <a:t>4</a:t>
            </a:r>
            <a:r>
              <a:rPr lang="uk-UA" sz="3600" dirty="0"/>
              <a:t>)	</a:t>
            </a:r>
            <a:r>
              <a:rPr lang="uk-UA" sz="3600" dirty="0" err="1"/>
              <a:t>ск</a:t>
            </a:r>
            <a:r>
              <a:rPr lang="uk-UA" sz="3600" dirty="0"/>
              <a:t>. </a:t>
            </a:r>
            <a:r>
              <a:rPr lang="uk-UA" sz="3600" dirty="0" err="1"/>
              <a:t>ел</a:t>
            </a:r>
            <a:r>
              <a:rPr lang="uk-UA" sz="3600" dirty="0"/>
              <a:t>.|H</a:t>
            </a:r>
            <a:r>
              <a:rPr lang="uk-UA" sz="3600" baseline="30000" dirty="0"/>
              <a:t>+,	</a:t>
            </a:r>
            <a:r>
              <a:rPr lang="uk-UA" sz="3600" dirty="0"/>
              <a:t>	e = e</a:t>
            </a:r>
            <a:r>
              <a:rPr lang="uk-UA" sz="3600" baseline="30000" dirty="0"/>
              <a:t>0</a:t>
            </a:r>
            <a:r>
              <a:rPr lang="uk-UA" sz="3600" baseline="30000" dirty="0">
                <a:sym typeface="Symbol" panose="05050102010706020507" pitchFamily="18" charset="2"/>
              </a:rPr>
              <a:t></a:t>
            </a:r>
            <a:r>
              <a:rPr lang="uk-UA" sz="3600" baseline="-25000" dirty="0"/>
              <a:t>ск.</a:t>
            </a:r>
            <a:r>
              <a:rPr lang="uk-UA" sz="3600" dirty="0"/>
              <a:t> – 0,059pН.</a:t>
            </a:r>
            <a:endParaRPr lang="ru-RU" sz="3600" dirty="0" smtClean="0">
              <a:effectLst/>
            </a:endParaRP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2635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11482388" cy="42862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Приклади електрохімічних ланцюгів для виміру </a:t>
            </a:r>
            <a:r>
              <a:rPr lang="uk-UA" i="1" dirty="0" err="1" smtClean="0">
                <a:solidFill>
                  <a:srgbClr val="FF0000"/>
                </a:solidFill>
              </a:rPr>
              <a:t>рН</a:t>
            </a:r>
            <a:r>
              <a:rPr lang="uk-UA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11186"/>
            <a:ext cx="12192000" cy="6246813"/>
          </a:xfrm>
        </p:spPr>
        <p:txBody>
          <a:bodyPr>
            <a:noAutofit/>
          </a:bodyPr>
          <a:lstStyle/>
          <a:p>
            <a:r>
              <a:rPr lang="uk-UA" sz="3600" dirty="0" err="1" smtClean="0"/>
              <a:t>воднево-хлорсрібний</a:t>
            </a:r>
            <a:r>
              <a:rPr lang="uk-UA" sz="3600" dirty="0" smtClean="0"/>
              <a:t>:</a:t>
            </a:r>
            <a:r>
              <a:rPr lang="ru-RU" sz="3600" dirty="0" smtClean="0"/>
              <a:t>  </a:t>
            </a:r>
            <a:r>
              <a:rPr lang="uk-UA" sz="3600" dirty="0" err="1" smtClean="0"/>
              <a:t>Pt</a:t>
            </a:r>
            <a:r>
              <a:rPr lang="uk-UA" sz="3600" dirty="0" smtClean="0"/>
              <a:t>(H</a:t>
            </a:r>
            <a:r>
              <a:rPr lang="uk-UA" sz="3600" baseline="-25000" dirty="0" smtClean="0"/>
              <a:t>2</a:t>
            </a:r>
            <a:r>
              <a:rPr lang="uk-UA" sz="3600" dirty="0"/>
              <a:t>)|H</a:t>
            </a:r>
            <a:r>
              <a:rPr lang="uk-UA" sz="3600" baseline="30000" dirty="0"/>
              <a:t>+</a:t>
            </a:r>
            <a:r>
              <a:rPr lang="uk-UA" sz="3600" dirty="0"/>
              <a:t>||</a:t>
            </a:r>
            <a:r>
              <a:rPr lang="uk-UA" sz="3600" dirty="0" err="1" smtClean="0"/>
              <a:t>KCl|AgCl,Ag</a:t>
            </a:r>
            <a:endParaRPr lang="uk-UA" sz="3600" dirty="0" smtClean="0"/>
          </a:p>
          <a:p>
            <a:pPr marL="0" indent="0">
              <a:buNone/>
            </a:pPr>
            <a:r>
              <a:rPr lang="uk-UA" sz="3600" dirty="0" smtClean="0"/>
              <a:t>		      	          		</a:t>
            </a:r>
            <a:r>
              <a:rPr lang="uk-UA" sz="3600" baseline="30000" dirty="0" smtClean="0"/>
              <a:t>                      нас.</a:t>
            </a:r>
            <a:endParaRPr lang="ru-RU" sz="3600" dirty="0"/>
          </a:p>
          <a:p>
            <a:r>
              <a:rPr lang="uk-UA" sz="3600" dirty="0" err="1" smtClean="0"/>
              <a:t>хінгідронно-хлорсрібний:Аg,АgCl|KCl</a:t>
            </a:r>
            <a:r>
              <a:rPr lang="uk-UA" sz="3600" dirty="0"/>
              <a:t>||H</a:t>
            </a:r>
            <a:r>
              <a:rPr lang="uk-UA" sz="3600" baseline="30000" dirty="0"/>
              <a:t>+</a:t>
            </a:r>
            <a:r>
              <a:rPr lang="uk-UA" sz="3600" dirty="0"/>
              <a:t>|</a:t>
            </a:r>
            <a:r>
              <a:rPr lang="uk-UA" sz="3600" dirty="0" err="1" smtClean="0"/>
              <a:t>Pt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baseline="30000" dirty="0"/>
              <a:t>	</a:t>
            </a:r>
            <a:r>
              <a:rPr lang="ru-RU" sz="3600" baseline="30000" dirty="0" smtClean="0"/>
              <a:t>				</a:t>
            </a:r>
            <a:r>
              <a:rPr lang="ru-RU" sz="3600" dirty="0" smtClean="0"/>
              <a:t>                   </a:t>
            </a:r>
            <a:r>
              <a:rPr lang="uk-UA" sz="3600" baseline="30000" dirty="0" smtClean="0"/>
              <a:t>      </a:t>
            </a:r>
            <a:r>
              <a:rPr lang="uk-UA" sz="3600" baseline="30000" dirty="0"/>
              <a:t>нас.       </a:t>
            </a:r>
            <a:r>
              <a:rPr lang="uk-UA" sz="3600" baseline="30000" dirty="0" err="1"/>
              <a:t>х.г</a:t>
            </a:r>
            <a:r>
              <a:rPr lang="uk-UA" sz="3600" baseline="30000" dirty="0"/>
              <a:t>.</a:t>
            </a:r>
            <a:endParaRPr lang="ru-RU" sz="3600" dirty="0"/>
          </a:p>
          <a:p>
            <a:r>
              <a:rPr lang="uk-UA" sz="3600" dirty="0"/>
              <a:t>зонд </a:t>
            </a:r>
            <a:r>
              <a:rPr lang="uk-UA" sz="3600" dirty="0" err="1"/>
              <a:t>Лінара</a:t>
            </a:r>
            <a:r>
              <a:rPr lang="uk-UA" sz="3600" dirty="0"/>
              <a:t>: </a:t>
            </a:r>
            <a:r>
              <a:rPr lang="uk-UA" sz="3600" i="1" dirty="0" smtClean="0"/>
              <a:t>Sb,Sb</a:t>
            </a:r>
            <a:r>
              <a:rPr lang="uk-UA" sz="3600" i="1" baseline="-25000" dirty="0" smtClean="0"/>
              <a:t>2</a:t>
            </a:r>
            <a:r>
              <a:rPr lang="uk-UA" sz="3600" i="1" dirty="0" smtClean="0"/>
              <a:t>O</a:t>
            </a:r>
            <a:r>
              <a:rPr lang="uk-UA" sz="3600" i="1" baseline="-25000" dirty="0" smtClean="0"/>
              <a:t>3</a:t>
            </a:r>
            <a:r>
              <a:rPr lang="uk-UA" sz="3600" i="1" dirty="0" smtClean="0"/>
              <a:t>|H</a:t>
            </a:r>
            <a:r>
              <a:rPr lang="uk-UA" sz="3600" i="1" baseline="30000" dirty="0"/>
              <a:t>+</a:t>
            </a:r>
            <a:r>
              <a:rPr lang="uk-UA" sz="3600" i="1" dirty="0"/>
              <a:t>||KCl|Hg</a:t>
            </a:r>
            <a:r>
              <a:rPr lang="uk-UA" sz="3600" i="1" baseline="-25000" dirty="0"/>
              <a:t>2</a:t>
            </a:r>
            <a:r>
              <a:rPr lang="uk-UA" sz="3600" i="1" dirty="0"/>
              <a:t>Cl</a:t>
            </a:r>
            <a:r>
              <a:rPr lang="uk-UA" sz="3600" i="1" baseline="-25000" dirty="0"/>
              <a:t>2</a:t>
            </a:r>
            <a:r>
              <a:rPr lang="uk-UA" sz="3600" i="1" dirty="0"/>
              <a:t>,Hg</a:t>
            </a:r>
            <a:endParaRPr lang="ru-RU" sz="3600" dirty="0"/>
          </a:p>
          <a:p>
            <a:pPr marL="0" indent="0">
              <a:buNone/>
            </a:pPr>
            <a:r>
              <a:rPr lang="uk-UA" sz="3600" dirty="0"/>
              <a:t>				</a:t>
            </a:r>
            <a:r>
              <a:rPr lang="uk-UA" sz="3600" baseline="30000" dirty="0"/>
              <a:t>    </a:t>
            </a:r>
            <a:r>
              <a:rPr lang="uk-UA" sz="3600" baseline="30000" dirty="0" smtClean="0"/>
              <a:t>                       нас</a:t>
            </a:r>
            <a:r>
              <a:rPr lang="uk-UA" sz="3600" baseline="30000" dirty="0"/>
              <a:t>.</a:t>
            </a:r>
            <a:endParaRPr lang="ru-RU" sz="3600" dirty="0"/>
          </a:p>
          <a:p>
            <a:r>
              <a:rPr lang="uk-UA" sz="3600" dirty="0"/>
              <a:t>Зонд </a:t>
            </a:r>
            <a:r>
              <a:rPr lang="uk-UA" sz="3600" dirty="0" err="1"/>
              <a:t>Лінара</a:t>
            </a:r>
            <a:r>
              <a:rPr lang="uk-UA" sz="3600" dirty="0"/>
              <a:t> застосовується у медицині для </a:t>
            </a:r>
            <a:r>
              <a:rPr lang="uk-UA" sz="3600" dirty="0" err="1"/>
              <a:t>внутрішньошлункового</a:t>
            </a:r>
            <a:r>
              <a:rPr lang="uk-UA" sz="3600" dirty="0"/>
              <a:t> визначення </a:t>
            </a:r>
            <a:r>
              <a:rPr lang="uk-UA" sz="3600" dirty="0" err="1"/>
              <a:t>рН</a:t>
            </a:r>
            <a:r>
              <a:rPr lang="uk-UA" sz="3600" dirty="0"/>
              <a:t>. Використовуючи цей зонд, можна визначити </a:t>
            </a:r>
            <a:r>
              <a:rPr lang="uk-UA" sz="3600" dirty="0" err="1"/>
              <a:t>рН</a:t>
            </a:r>
            <a:r>
              <a:rPr lang="uk-UA" sz="3600" dirty="0"/>
              <a:t> у тілі </a:t>
            </a:r>
            <a:r>
              <a:rPr lang="uk-UA" sz="3600" dirty="0" err="1"/>
              <a:t>шлунка</a:t>
            </a:r>
            <a:r>
              <a:rPr lang="uk-UA" sz="3600" dirty="0"/>
              <a:t>, де середовище кисле, та в </a:t>
            </a:r>
            <a:r>
              <a:rPr lang="uk-UA" sz="3600" dirty="0" err="1" smtClean="0"/>
              <a:t>антральному</a:t>
            </a:r>
            <a:r>
              <a:rPr lang="uk-UA" sz="3600" dirty="0" smtClean="0"/>
              <a:t> </a:t>
            </a:r>
            <a:r>
              <a:rPr lang="uk-UA" sz="3600" dirty="0"/>
              <a:t>відділі, де залози виділяють лужний секрет.</a:t>
            </a:r>
            <a:endParaRPr lang="ru-RU" sz="3600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31203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071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Дифузійний потенціал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357812"/>
            <a:ext cx="12192000" cy="1500187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Дифузійні потенціали </a:t>
            </a:r>
            <a:r>
              <a:rPr lang="uk-UA" dirty="0" smtClean="0"/>
              <a:t>виникають </a:t>
            </a:r>
            <a:r>
              <a:rPr lang="uk-UA" dirty="0"/>
              <a:t>в біологічних </a:t>
            </a:r>
            <a:r>
              <a:rPr lang="uk-UA" dirty="0" smtClean="0"/>
              <a:t>об'єктах при ушкодженні оболонок </a:t>
            </a:r>
            <a:r>
              <a:rPr lang="uk-UA" dirty="0"/>
              <a:t>клітин. Електроліти дифундують із місця ушкодження до неушкоджених ділянок. </a:t>
            </a:r>
            <a:r>
              <a:rPr lang="uk-UA" dirty="0" smtClean="0"/>
              <a:t>Ушкоджена тканина </a:t>
            </a:r>
            <a:r>
              <a:rPr lang="uk-UA" dirty="0"/>
              <a:t>заряджається негативно відносно </a:t>
            </a:r>
            <a:r>
              <a:rPr lang="uk-UA" dirty="0" smtClean="0"/>
              <a:t>неушкодженої. Виникає </a:t>
            </a:r>
            <a:r>
              <a:rPr lang="uk-UA" dirty="0"/>
              <a:t>дифузійний потенціал ушкодження. Величина потенціалу ушкодження досягає порядку 30-40 </a:t>
            </a:r>
            <a:r>
              <a:rPr lang="uk-UA" dirty="0" err="1"/>
              <a:t>мВ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656597"/>
              </p:ext>
            </p:extLst>
          </p:nvPr>
        </p:nvGraphicFramePr>
        <p:xfrm>
          <a:off x="3271835" y="620713"/>
          <a:ext cx="5772152" cy="46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SIS/Draw Sketch" r:id="rId3" imgW="2286000" imgH="1811020" progId="ISISServer">
                  <p:embed/>
                </p:oleObj>
              </mc:Choice>
              <mc:Fallback>
                <p:oleObj name="ISIS/Draw Sketch" r:id="rId3" imgW="2286000" imgH="1811020" progId="ISISServer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5" y="620713"/>
                        <a:ext cx="5772152" cy="462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610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2391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Мембранний потенціал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823915"/>
            <a:ext cx="12192001" cy="2847974"/>
          </a:xfrm>
        </p:spPr>
        <p:txBody>
          <a:bodyPr>
            <a:normAutofit lnSpcReduction="10000"/>
          </a:bodyPr>
          <a:lstStyle/>
          <a:p>
            <a:r>
              <a:rPr lang="uk-UA" sz="2400" b="1" i="1" dirty="0">
                <a:solidFill>
                  <a:schemeClr val="accent6">
                    <a:lumMod val="50000"/>
                  </a:schemeClr>
                </a:solidFill>
              </a:rPr>
              <a:t>Мембранний потенціал</a:t>
            </a: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2400" dirty="0"/>
              <a:t>– утворюється на межі між двома розчинами, якщо є напівпроникна перегородка, яка пропускає катіони і затримує </a:t>
            </a:r>
            <a:r>
              <a:rPr lang="uk-UA" sz="2400" dirty="0" smtClean="0"/>
              <a:t>аніони. </a:t>
            </a:r>
            <a:r>
              <a:rPr lang="uk-UA" sz="2400" dirty="0"/>
              <a:t>Тому одна сторона мембрани заряджається позитивно, а інша сторона – негативно.</a:t>
            </a:r>
            <a:endParaRPr lang="ru-RU" sz="2400" dirty="0"/>
          </a:p>
          <a:p>
            <a:r>
              <a:rPr lang="uk-UA" sz="2400" dirty="0"/>
              <a:t>Якщо напівпроникна мембрана пропускає катіони, тоді через неї справа наліво переміщаються іони К</a:t>
            </a:r>
            <a:r>
              <a:rPr lang="uk-UA" sz="2400" baseline="30000" dirty="0"/>
              <a:t>+</a:t>
            </a:r>
            <a:r>
              <a:rPr lang="uk-UA" sz="2400" dirty="0"/>
              <a:t>, а іони </a:t>
            </a:r>
            <a:r>
              <a:rPr lang="uk-UA" sz="2400" dirty="0" err="1"/>
              <a:t>Сl</a:t>
            </a:r>
            <a:r>
              <a:rPr lang="uk-UA" sz="2400" baseline="30000" dirty="0"/>
              <a:t>-</a:t>
            </a:r>
            <a:r>
              <a:rPr lang="uk-UA" sz="2400" dirty="0"/>
              <a:t> – затримуються, внаслідок чого поверхня (з боку розчину </a:t>
            </a:r>
            <a:r>
              <a:rPr lang="uk-UA" sz="2400" dirty="0" err="1"/>
              <a:t>KCl</a:t>
            </a:r>
            <a:r>
              <a:rPr lang="uk-UA" sz="2400" dirty="0"/>
              <a:t> з молярною концентрацією С</a:t>
            </a:r>
            <a:r>
              <a:rPr lang="uk-UA" sz="2400" baseline="-25000" dirty="0"/>
              <a:t>1</a:t>
            </a:r>
            <a:r>
              <a:rPr lang="uk-UA" sz="2400" dirty="0"/>
              <a:t>) мембрани заряджається позитивно, а з боку розчину </a:t>
            </a:r>
            <a:r>
              <a:rPr lang="uk-UA" sz="2400" dirty="0" err="1"/>
              <a:t>KCl</a:t>
            </a:r>
            <a:r>
              <a:rPr lang="uk-UA" sz="2400" dirty="0"/>
              <a:t> з молярною концентрацією С</a:t>
            </a:r>
            <a:r>
              <a:rPr lang="uk-UA" sz="2400" baseline="-25000" dirty="0"/>
              <a:t>2</a:t>
            </a:r>
            <a:r>
              <a:rPr lang="uk-UA" sz="2400" dirty="0"/>
              <a:t> – негативно, внаслідок чого утворюється мембранний потенціал.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738717"/>
              </p:ext>
            </p:extLst>
          </p:nvPr>
        </p:nvGraphicFramePr>
        <p:xfrm>
          <a:off x="3143251" y="3328990"/>
          <a:ext cx="5772889" cy="3529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ISIS/Draw Sketch" r:id="rId3" imgW="3430270" imgH="2113280" progId="ISISServer">
                  <p:embed/>
                </p:oleObj>
              </mc:Choice>
              <mc:Fallback>
                <p:oleObj name="ISIS/Draw Sketch" r:id="rId3" imgW="3430270" imgH="2113280" progId="ISISServer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1" y="3328990"/>
                        <a:ext cx="5772889" cy="35290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47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9300"/>
          </a:xfrm>
        </p:spPr>
        <p:txBody>
          <a:bodyPr/>
          <a:lstStyle/>
          <a:p>
            <a:pPr algn="ctr"/>
            <a:r>
              <a:rPr lang="uk-UA" b="1" dirty="0" err="1" smtClean="0">
                <a:solidFill>
                  <a:srgbClr val="FF0000"/>
                </a:solidFill>
              </a:rPr>
              <a:t>Біопотенціали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9300"/>
            <a:ext cx="12192000" cy="4351338"/>
          </a:xfrm>
        </p:spPr>
        <p:txBody>
          <a:bodyPr>
            <a:noAutofit/>
          </a:bodyPr>
          <a:lstStyle/>
          <a:p>
            <a:r>
              <a:rPr lang="uk-UA" sz="4800" dirty="0" smtClean="0"/>
              <a:t> Причиною виникнення </a:t>
            </a:r>
            <a:r>
              <a:rPr lang="uk-UA" sz="4800" dirty="0" err="1"/>
              <a:t>біопотенціалів</a:t>
            </a:r>
            <a:r>
              <a:rPr lang="uk-UA" sz="4800" dirty="0"/>
              <a:t> є нерівномірний розподіл іонів К</a:t>
            </a:r>
            <a:r>
              <a:rPr lang="uk-UA" sz="4800" baseline="30000" dirty="0"/>
              <a:t>+</a:t>
            </a:r>
            <a:r>
              <a:rPr lang="uk-UA" sz="4800" dirty="0"/>
              <a:t> і </a:t>
            </a:r>
            <a:r>
              <a:rPr lang="uk-UA" sz="4800" dirty="0" err="1"/>
              <a:t>Na</a:t>
            </a:r>
            <a:r>
              <a:rPr lang="uk-UA" sz="4800" baseline="30000" dirty="0" smtClean="0"/>
              <a:t>+</a:t>
            </a:r>
            <a:r>
              <a:rPr lang="uk-UA" sz="4800" dirty="0" smtClean="0"/>
              <a:t>;</a:t>
            </a:r>
          </a:p>
          <a:p>
            <a:r>
              <a:rPr lang="uk-UA" sz="4800" dirty="0" smtClean="0"/>
              <a:t>Іон К</a:t>
            </a:r>
            <a:r>
              <a:rPr lang="uk-UA" sz="4800" baseline="30000" dirty="0" smtClean="0"/>
              <a:t>+</a:t>
            </a:r>
            <a:r>
              <a:rPr lang="uk-UA" sz="4800" dirty="0" smtClean="0"/>
              <a:t>- внутрішньоклітинний </a:t>
            </a:r>
            <a:r>
              <a:rPr lang="uk-UA" sz="4800" dirty="0" err="1" smtClean="0"/>
              <a:t>йон</a:t>
            </a:r>
            <a:r>
              <a:rPr lang="uk-UA" sz="4800" dirty="0" smtClean="0"/>
              <a:t>: у </a:t>
            </a:r>
            <a:r>
              <a:rPr lang="uk-UA" sz="4800" dirty="0"/>
              <a:t>внутрішньоклітинній </a:t>
            </a:r>
            <a:r>
              <a:rPr lang="uk-UA" sz="4800" dirty="0" smtClean="0"/>
              <a:t>рідині його </a:t>
            </a:r>
            <a:r>
              <a:rPr lang="uk-UA" sz="4800" dirty="0"/>
              <a:t>в 20-40 разів більше, ніж у позаклітинній; </a:t>
            </a:r>
          </a:p>
          <a:p>
            <a:r>
              <a:rPr lang="uk-UA" sz="4800" dirty="0" smtClean="0"/>
              <a:t> Іон </a:t>
            </a:r>
            <a:r>
              <a:rPr lang="uk-UA" sz="4800" dirty="0" err="1" smtClean="0"/>
              <a:t>Na</a:t>
            </a:r>
            <a:r>
              <a:rPr lang="uk-UA" sz="4800" baseline="30000" dirty="0" smtClean="0"/>
              <a:t>+</a:t>
            </a:r>
            <a:r>
              <a:rPr lang="uk-UA" sz="4800" dirty="0" smtClean="0"/>
              <a:t>- позаклітинний </a:t>
            </a:r>
            <a:r>
              <a:rPr lang="uk-UA" sz="4800" dirty="0" err="1" smtClean="0"/>
              <a:t>йон</a:t>
            </a:r>
            <a:r>
              <a:rPr lang="uk-UA" sz="4800" dirty="0" smtClean="0"/>
              <a:t>: його у </a:t>
            </a:r>
            <a:r>
              <a:rPr lang="uk-UA" sz="4800" dirty="0"/>
              <a:t>10-20 разів </a:t>
            </a:r>
            <a:r>
              <a:rPr lang="uk-UA" sz="4800" dirty="0" smtClean="0"/>
              <a:t>більше у позаклітинній рідині, ніж у внутрішньоклітинній.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00842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557</Words>
  <Application>Microsoft Office PowerPoint</Application>
  <PresentationFormat>Широкоэкранный</PresentationFormat>
  <Paragraphs>83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Тема Office</vt:lpstr>
      <vt:lpstr>ISIS/Draw Sketch</vt:lpstr>
      <vt:lpstr>Microsoft Equation 3.0</vt:lpstr>
      <vt:lpstr>Презентация PowerPoint</vt:lpstr>
      <vt:lpstr>План лекції</vt:lpstr>
      <vt:lpstr>Гальванічні елементи</vt:lpstr>
      <vt:lpstr>Концентраційний гальванічний елемент</vt:lpstr>
      <vt:lpstr>Електроди порівняння та електроди визначення (індикаторні) для потенціометричного визначення рН</vt:lpstr>
      <vt:lpstr>Приклади електрохімічних ланцюгів для виміру рН:</vt:lpstr>
      <vt:lpstr>Дифузійний потенціал</vt:lpstr>
      <vt:lpstr>Мембранний потенціал</vt:lpstr>
      <vt:lpstr>Біопотенціали</vt:lpstr>
      <vt:lpstr>Потенціал спокою</vt:lpstr>
      <vt:lpstr>Потенціал дії</vt:lpstr>
      <vt:lpstr>Електродні процеси в дихальному ланцюгу мітохондрій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dcterms:created xsi:type="dcterms:W3CDTF">2018-03-23T09:48:31Z</dcterms:created>
  <dcterms:modified xsi:type="dcterms:W3CDTF">2018-03-23T12:51:50Z</dcterms:modified>
</cp:coreProperties>
</file>