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D61EF-EFA6-4295-87AE-4D7350C27A3B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9CCD2-589D-4AE1-8C71-930359141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71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9CCD2-589D-4AE1-8C71-9303591415C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232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9CCD2-589D-4AE1-8C71-9303591415C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66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85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85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8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0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2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78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24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08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16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5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75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F1DDB-DB57-42EE-B463-147687DFA294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7B9C-CE5A-42E4-9E66-62E09B48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6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16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800" b="1" dirty="0" smtClean="0">
                <a:solidFill>
                  <a:srgbClr val="CC0000"/>
                </a:solidFill>
              </a:rPr>
              <a:t>Швидкість хімічної реакції та її залежність від різних факторів.</a:t>
            </a:r>
          </a:p>
          <a:p>
            <a:pPr algn="ctr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583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0112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Рівняння кінетики </a:t>
            </a:r>
            <a:r>
              <a:rPr lang="uk-UA" dirty="0" smtClean="0">
                <a:solidFill>
                  <a:srgbClr val="FF0000"/>
                </a:solidFill>
              </a:rPr>
              <a:t>швидкостей реакції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55676"/>
            <a:ext cx="5614988" cy="5846762"/>
          </a:xfrm>
        </p:spPr>
        <p:txBody>
          <a:bodyPr>
            <a:noAutofit/>
          </a:bodyPr>
          <a:lstStyle/>
          <a:p>
            <a:pPr lvl="5"/>
            <a:r>
              <a:rPr lang="uk-UA" sz="3200" dirty="0" smtClean="0"/>
              <a:t>Диференціальне</a:t>
            </a:r>
          </a:p>
          <a:p>
            <a:pPr marL="0" lvl="5" indent="0">
              <a:buNone/>
            </a:pPr>
            <a:r>
              <a:rPr lang="uk-UA" sz="3200" dirty="0" smtClean="0"/>
              <a:t>Нульовий</a:t>
            </a:r>
            <a:r>
              <a:rPr lang="uk-UA" sz="3200" dirty="0"/>
              <a:t> порядок</a:t>
            </a:r>
            <a:r>
              <a:rPr lang="uk-UA" sz="3200" dirty="0" smtClean="0"/>
              <a:t>:</a:t>
            </a:r>
            <a:r>
              <a:rPr lang="uk-UA" sz="3200" dirty="0"/>
              <a:t> </a:t>
            </a:r>
            <a:endParaRPr lang="uk-UA" sz="3200" dirty="0" smtClean="0"/>
          </a:p>
          <a:p>
            <a:pPr marL="0" lvl="5" indent="0" algn="ctr">
              <a:buNone/>
            </a:pPr>
            <a:r>
              <a:rPr lang="uk-UA" sz="3600" dirty="0" smtClean="0"/>
              <a:t>V </a:t>
            </a:r>
            <a:r>
              <a:rPr lang="uk-UA" sz="3600" dirty="0"/>
              <a:t>= k або С = С</a:t>
            </a:r>
            <a:r>
              <a:rPr lang="uk-UA" sz="3600" baseline="-25000" dirty="0"/>
              <a:t>0</a:t>
            </a:r>
            <a:r>
              <a:rPr lang="uk-UA" sz="3600" dirty="0"/>
              <a:t> – </a:t>
            </a:r>
            <a:r>
              <a:rPr lang="uk-UA" sz="3600" dirty="0" err="1"/>
              <a:t>kτ</a:t>
            </a:r>
            <a:r>
              <a:rPr lang="uk-UA" sz="3600" dirty="0"/>
              <a:t> </a:t>
            </a:r>
            <a:endParaRPr lang="uk-UA" sz="3600" dirty="0" smtClean="0"/>
          </a:p>
          <a:p>
            <a:pPr marL="228600" lvl="5"/>
            <a:endParaRPr lang="uk-UA" sz="3200" dirty="0" smtClean="0"/>
          </a:p>
          <a:p>
            <a:pPr marL="0" indent="0">
              <a:buNone/>
            </a:pPr>
            <a:r>
              <a:rPr lang="uk-UA" sz="3200" dirty="0" smtClean="0"/>
              <a:t>Перший порядок:</a:t>
            </a:r>
          </a:p>
          <a:p>
            <a:endParaRPr lang="uk-UA" sz="3200" dirty="0" smtClean="0"/>
          </a:p>
          <a:p>
            <a:pPr marL="0" indent="0">
              <a:buNone/>
            </a:pPr>
            <a:endParaRPr lang="uk-UA" sz="3200" dirty="0"/>
          </a:p>
          <a:p>
            <a:pPr marL="0" indent="0">
              <a:buNone/>
            </a:pPr>
            <a:r>
              <a:rPr lang="uk-UA" sz="3200" dirty="0" smtClean="0"/>
              <a:t>Другий </a:t>
            </a:r>
            <a:r>
              <a:rPr lang="uk-UA" sz="3200" dirty="0"/>
              <a:t>порядок</a:t>
            </a:r>
            <a:r>
              <a:rPr lang="uk-UA" sz="3200" dirty="0" smtClean="0"/>
              <a:t>:</a:t>
            </a:r>
          </a:p>
          <a:p>
            <a:endParaRPr lang="uk-UA" sz="3200" dirty="0"/>
          </a:p>
          <a:p>
            <a:endParaRPr lang="uk-UA" sz="3200" dirty="0" smtClean="0"/>
          </a:p>
          <a:p>
            <a:endParaRPr lang="ru-RU" sz="32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729288" y="900113"/>
            <a:ext cx="6462712" cy="5972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 </a:t>
            </a:r>
            <a:r>
              <a:rPr lang="uk-UA" dirty="0" smtClean="0"/>
              <a:t>Інтегральне</a:t>
            </a:r>
            <a:endParaRPr lang="ru-RU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555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181512"/>
              </p:ext>
            </p:extLst>
          </p:nvPr>
        </p:nvGraphicFramePr>
        <p:xfrm>
          <a:off x="1508294" y="3574957"/>
          <a:ext cx="2792244" cy="1161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Уравнение" r:id="rId3" imgW="965200" imgH="393700" progId="Equation.3">
                  <p:embed/>
                </p:oleObj>
              </mc:Choice>
              <mc:Fallback>
                <p:oleObj name="Уравнение" r:id="rId3" imgW="9652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294" y="3574957"/>
                        <a:ext cx="2792244" cy="11611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912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226225"/>
              </p:ext>
            </p:extLst>
          </p:nvPr>
        </p:nvGraphicFramePr>
        <p:xfrm>
          <a:off x="6129384" y="3574957"/>
          <a:ext cx="3334970" cy="129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Уравнение" r:id="rId5" imgW="1066800" imgH="431800" progId="Equation.3">
                  <p:embed/>
                </p:oleObj>
              </mc:Choice>
              <mc:Fallback>
                <p:oleObj name="Уравнение" r:id="rId5" imgW="1066800" imgH="43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84" y="3574957"/>
                        <a:ext cx="3334970" cy="12985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876819"/>
              </p:ext>
            </p:extLst>
          </p:nvPr>
        </p:nvGraphicFramePr>
        <p:xfrm>
          <a:off x="1508294" y="5406087"/>
          <a:ext cx="3590618" cy="1396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Уравнение" r:id="rId7" imgW="1015920" imgH="393480" progId="Equation.3">
                  <p:embed/>
                </p:oleObj>
              </mc:Choice>
              <mc:Fallback>
                <p:oleObj name="Уравнение" r:id="rId7" imgW="10159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294" y="5406087"/>
                        <a:ext cx="3590618" cy="1396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359843"/>
              </p:ext>
            </p:extLst>
          </p:nvPr>
        </p:nvGraphicFramePr>
        <p:xfrm>
          <a:off x="6129384" y="5426700"/>
          <a:ext cx="3374075" cy="115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Уравнение" r:id="rId9" imgW="1206500" imgH="431800" progId="Equation.3">
                  <p:embed/>
                </p:oleObj>
              </mc:Choice>
              <mc:Fallback>
                <p:oleObj name="Уравнение" r:id="rId9" imgW="1206500" imgH="431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84" y="5426700"/>
                        <a:ext cx="3374075" cy="1159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461822"/>
              </p:ext>
            </p:extLst>
          </p:nvPr>
        </p:nvGraphicFramePr>
        <p:xfrm>
          <a:off x="6129384" y="1541966"/>
          <a:ext cx="2684324" cy="1479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Уравнение" r:id="rId11" imgW="736280" imgH="406224" progId="Equation.3">
                  <p:embed/>
                </p:oleObj>
              </mc:Choice>
              <mc:Fallback>
                <p:oleObj name="Уравнение" r:id="rId11" imgW="736280" imgH="406224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84" y="1541966"/>
                        <a:ext cx="2684324" cy="14798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6261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0" y="42864"/>
            <a:ext cx="6905625" cy="924672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Час </a:t>
            </a:r>
            <a:r>
              <a:rPr lang="uk-UA" dirty="0" err="1" smtClean="0">
                <a:solidFill>
                  <a:srgbClr val="FF0000"/>
                </a:solidFill>
              </a:rPr>
              <a:t>напівперетворення</a:t>
            </a:r>
            <a:r>
              <a:rPr lang="uk-UA" dirty="0" smtClean="0">
                <a:solidFill>
                  <a:srgbClr val="FF0000"/>
                </a:solidFill>
              </a:rPr>
              <a:t> (     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76392"/>
            <a:ext cx="12192000" cy="5981607"/>
          </a:xfrm>
        </p:spPr>
        <p:txBody>
          <a:bodyPr/>
          <a:lstStyle/>
          <a:p>
            <a:pPr marL="0" lvl="5" indent="0">
              <a:buNone/>
            </a:pPr>
            <a:r>
              <a:rPr lang="uk-UA" sz="3200" dirty="0"/>
              <a:t>Нульовий порядок: </a:t>
            </a:r>
          </a:p>
          <a:p>
            <a:pPr marL="228600" lvl="5"/>
            <a:endParaRPr lang="uk-UA" sz="3200" dirty="0" smtClean="0"/>
          </a:p>
          <a:p>
            <a:pPr marL="228600" lvl="5"/>
            <a:endParaRPr lang="uk-UA" sz="3200" dirty="0" smtClean="0"/>
          </a:p>
          <a:p>
            <a:pPr marL="0" lvl="5" indent="0">
              <a:buNone/>
            </a:pPr>
            <a:endParaRPr lang="uk-UA" sz="3200" dirty="0"/>
          </a:p>
          <a:p>
            <a:pPr marL="0" indent="0">
              <a:buNone/>
            </a:pPr>
            <a:r>
              <a:rPr lang="uk-UA" sz="3200" dirty="0"/>
              <a:t>Перший порядок:</a:t>
            </a:r>
          </a:p>
          <a:p>
            <a:endParaRPr lang="uk-UA" sz="3200" dirty="0"/>
          </a:p>
          <a:p>
            <a:pPr marL="0" indent="0">
              <a:buNone/>
            </a:pPr>
            <a:endParaRPr lang="uk-UA" sz="3200" dirty="0" smtClean="0"/>
          </a:p>
          <a:p>
            <a:pPr marL="0" indent="0">
              <a:buNone/>
            </a:pPr>
            <a:endParaRPr lang="uk-UA" sz="3200" dirty="0"/>
          </a:p>
          <a:p>
            <a:pPr marL="0" indent="0">
              <a:buNone/>
            </a:pPr>
            <a:r>
              <a:rPr lang="uk-UA" sz="3200" dirty="0"/>
              <a:t>Другий порядок: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00850" y="342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345588"/>
              </p:ext>
            </p:extLst>
          </p:nvPr>
        </p:nvGraphicFramePr>
        <p:xfrm>
          <a:off x="8515350" y="147311"/>
          <a:ext cx="657225" cy="62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Уравнение" r:id="rId4" imgW="241200" imgH="228600" progId="Equation.3">
                  <p:embed/>
                </p:oleObj>
              </mc:Choice>
              <mc:Fallback>
                <p:oleObj name="Уравнение" r:id="rId4" imgW="2412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5350" y="147311"/>
                        <a:ext cx="657225" cy="624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807809"/>
              </p:ext>
            </p:extLst>
          </p:nvPr>
        </p:nvGraphicFramePr>
        <p:xfrm>
          <a:off x="3910012" y="3409995"/>
          <a:ext cx="2890838" cy="1640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Уравнение" r:id="rId6" imgW="698197" imgH="393529" progId="Equation.3">
                  <p:embed/>
                </p:oleObj>
              </mc:Choice>
              <mc:Fallback>
                <p:oleObj name="Уравнение" r:id="rId6" imgW="69819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2" y="3409995"/>
                        <a:ext cx="2890838" cy="1640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418691"/>
              </p:ext>
            </p:extLst>
          </p:nvPr>
        </p:nvGraphicFramePr>
        <p:xfrm>
          <a:off x="4031455" y="5106640"/>
          <a:ext cx="2647951" cy="164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Уравнение" r:id="rId8" imgW="660113" imgH="431613" progId="Equation.3">
                  <p:embed/>
                </p:oleObj>
              </mc:Choice>
              <mc:Fallback>
                <p:oleObj name="Уравнение" r:id="rId8" imgW="660113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1455" y="5106640"/>
                        <a:ext cx="2647951" cy="16409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217053"/>
              </p:ext>
            </p:extLst>
          </p:nvPr>
        </p:nvGraphicFramePr>
        <p:xfrm>
          <a:off x="4031454" y="1167562"/>
          <a:ext cx="2647951" cy="1523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Уравнение" r:id="rId10" imgW="685800" imgH="393700" progId="Equation.3">
                  <p:embed/>
                </p:oleObj>
              </mc:Choice>
              <mc:Fallback>
                <p:oleObj name="Уравнение" r:id="rId10" imgW="6858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1454" y="1167562"/>
                        <a:ext cx="2647951" cy="15234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265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075" y="1"/>
            <a:ext cx="10372725" cy="11572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Залежність швидкості реакції від температури. Правило Вант-</a:t>
            </a:r>
            <a:r>
              <a:rPr lang="uk-UA" dirty="0" err="1">
                <a:solidFill>
                  <a:srgbClr val="FF0000"/>
                </a:solidFill>
              </a:rPr>
              <a:t>Гоффа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7288"/>
            <a:ext cx="12192000" cy="5700711"/>
          </a:xfrm>
        </p:spPr>
        <p:txBody>
          <a:bodyPr>
            <a:normAutofit/>
          </a:bodyPr>
          <a:lstStyle/>
          <a:p>
            <a:r>
              <a:rPr lang="uk-UA" i="1" dirty="0" smtClean="0"/>
              <a:t>Вант-</a:t>
            </a:r>
            <a:r>
              <a:rPr lang="uk-UA" i="1" dirty="0" err="1" smtClean="0"/>
              <a:t>Гофф</a:t>
            </a:r>
            <a:r>
              <a:rPr lang="uk-UA" i="1" dirty="0" smtClean="0"/>
              <a:t> (</a:t>
            </a:r>
            <a:r>
              <a:rPr lang="uk-UA" dirty="0"/>
              <a:t>1879 </a:t>
            </a:r>
            <a:r>
              <a:rPr lang="uk-UA" dirty="0" smtClean="0"/>
              <a:t>р.</a:t>
            </a:r>
            <a:r>
              <a:rPr lang="uk-UA" i="1" dirty="0" smtClean="0"/>
              <a:t>): </a:t>
            </a:r>
            <a:r>
              <a:rPr lang="uk-UA" dirty="0"/>
              <a:t>при збільшенні температури на кожні 10 градусів швидкість хімічної реакції зростає у 2-4 </a:t>
            </a:r>
            <a:r>
              <a:rPr lang="uk-UA" dirty="0" smtClean="0"/>
              <a:t>рази: </a:t>
            </a:r>
          </a:p>
          <a:p>
            <a:endParaRPr lang="uk-UA" dirty="0" smtClean="0"/>
          </a:p>
          <a:p>
            <a:endParaRPr lang="uk-UA" dirty="0"/>
          </a:p>
          <a:p>
            <a:pPr marL="0" indent="0" fontAlgn="base">
              <a:buNone/>
            </a:pPr>
            <a:r>
              <a:rPr lang="uk-UA" dirty="0"/>
              <a:t>де </a:t>
            </a:r>
            <a:r>
              <a:rPr lang="uk-UA" dirty="0"/>
              <a:t>γ</a:t>
            </a:r>
            <a:r>
              <a:rPr lang="uk-UA" dirty="0" smtClean="0"/>
              <a:t>– </a:t>
            </a:r>
            <a:r>
              <a:rPr lang="uk-UA" dirty="0"/>
              <a:t>температурний коефіцієнт </a:t>
            </a:r>
            <a:r>
              <a:rPr lang="uk-UA" dirty="0" smtClean="0"/>
              <a:t>швидкості. </a:t>
            </a:r>
          </a:p>
          <a:p>
            <a:pPr fontAlgn="base"/>
            <a:r>
              <a:rPr lang="uk-UA" dirty="0"/>
              <a:t>γ </a:t>
            </a:r>
            <a:r>
              <a:rPr lang="uk-UA" dirty="0" smtClean="0"/>
              <a:t> показує </a:t>
            </a:r>
            <a:r>
              <a:rPr lang="uk-UA" dirty="0"/>
              <a:t>у скільки </a:t>
            </a:r>
            <a:r>
              <a:rPr lang="uk-UA" dirty="0" smtClean="0"/>
              <a:t>разів </a:t>
            </a:r>
            <a:r>
              <a:rPr lang="uk-UA" dirty="0"/>
              <a:t>зростає швидкість даної реакції при збільшенні температури на 10</a:t>
            </a:r>
            <a:r>
              <a:rPr lang="uk-UA" dirty="0" smtClean="0"/>
              <a:t>° (2-4).</a:t>
            </a:r>
            <a:endParaRPr lang="ru-RU" dirty="0"/>
          </a:p>
          <a:p>
            <a:r>
              <a:rPr lang="uk-UA" dirty="0"/>
              <a:t>У живому організмі більшість реакцій протікають за участю білкових каталізаторів – ферментів у дуже вузькому (оптимальному) діапазоні температур 36 – 42</a:t>
            </a:r>
            <a:r>
              <a:rPr lang="uk-UA" baseline="30000" dirty="0"/>
              <a:t>о</a:t>
            </a:r>
            <a:r>
              <a:rPr lang="uk-UA" dirty="0"/>
              <a:t>С. </a:t>
            </a:r>
            <a:endParaRPr lang="uk-UA" dirty="0" smtClean="0"/>
          </a:p>
          <a:p>
            <a:r>
              <a:rPr lang="uk-UA" dirty="0">
                <a:sym typeface="Symbol" panose="05050102010706020507" pitchFamily="18" charset="2"/>
              </a:rPr>
              <a:t> </a:t>
            </a:r>
            <a:r>
              <a:rPr lang="uk-UA" dirty="0" smtClean="0"/>
              <a:t>для </a:t>
            </a:r>
            <a:r>
              <a:rPr lang="uk-UA" dirty="0"/>
              <a:t>біохімічних процесів </a:t>
            </a:r>
            <a:r>
              <a:rPr lang="uk-UA" dirty="0" smtClean="0"/>
              <a:t>має </a:t>
            </a:r>
            <a:r>
              <a:rPr lang="uk-UA" dirty="0"/>
              <a:t>значення 7-10, і беруться для більш вузького діапазону температур – 2, 3, 5 градусів.</a:t>
            </a:r>
            <a:endParaRPr lang="ru-RU" dirty="0"/>
          </a:p>
          <a:p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56735"/>
              </p:ext>
            </p:extLst>
          </p:nvPr>
        </p:nvGraphicFramePr>
        <p:xfrm>
          <a:off x="4757737" y="1988948"/>
          <a:ext cx="2071688" cy="102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Уравнение" r:id="rId3" imgW="749300" imgH="368300" progId="Equation.3">
                  <p:embed/>
                </p:oleObj>
              </mc:Choice>
              <mc:Fallback>
                <p:oleObj name="Уравнение" r:id="rId3" imgW="749300" imgH="36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7" y="1988948"/>
                        <a:ext cx="2071688" cy="10227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61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1538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Енергія активації, рівняння </a:t>
            </a:r>
            <a:r>
              <a:rPr lang="uk-UA" dirty="0" err="1">
                <a:solidFill>
                  <a:srgbClr val="FF0000"/>
                </a:solidFill>
              </a:rPr>
              <a:t>Арреніуса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71538"/>
            <a:ext cx="12192000" cy="5986461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Енергія активації (</a:t>
            </a:r>
            <a:r>
              <a:rPr lang="uk-UA" i="1" dirty="0" err="1"/>
              <a:t>Е</a:t>
            </a:r>
            <a:r>
              <a:rPr lang="uk-UA" baseline="-25000" dirty="0" err="1"/>
              <a:t>а</a:t>
            </a:r>
            <a:r>
              <a:rPr lang="uk-UA" dirty="0"/>
              <a:t>) – </a:t>
            </a:r>
            <a:r>
              <a:rPr lang="uk-UA" dirty="0" smtClean="0"/>
              <a:t>додаткова </a:t>
            </a:r>
            <a:r>
              <a:rPr lang="uk-UA" dirty="0"/>
              <a:t>енергія, необхідна для вступу реагуючих речовин у реакцію при їх зіткненні, у порівнянні із середньою енергією, яку мають молекули. </a:t>
            </a:r>
            <a:endParaRPr lang="uk-UA" dirty="0"/>
          </a:p>
          <a:p>
            <a:r>
              <a:rPr lang="uk-UA" dirty="0" smtClean="0"/>
              <a:t>Значення </a:t>
            </a:r>
            <a:r>
              <a:rPr lang="uk-UA" dirty="0" err="1" smtClean="0"/>
              <a:t>Е</a:t>
            </a:r>
            <a:r>
              <a:rPr lang="uk-UA" baseline="-25000" dirty="0" err="1" smtClean="0"/>
              <a:t>а</a:t>
            </a:r>
            <a:r>
              <a:rPr lang="uk-UA" dirty="0" smtClean="0"/>
              <a:t> </a:t>
            </a:r>
            <a:r>
              <a:rPr lang="uk-UA" dirty="0"/>
              <a:t>становить від 40 до </a:t>
            </a:r>
            <a:r>
              <a:rPr lang="uk-UA" dirty="0" smtClean="0"/>
              <a:t>200 </a:t>
            </a:r>
            <a:r>
              <a:rPr lang="uk-UA" dirty="0" err="1"/>
              <a:t>кДж</a:t>
            </a:r>
            <a:r>
              <a:rPr lang="uk-UA" dirty="0"/>
              <a:t>/моль.</a:t>
            </a:r>
            <a:endParaRPr lang="ru-RU" dirty="0"/>
          </a:p>
          <a:p>
            <a:r>
              <a:rPr lang="uk-UA" dirty="0" smtClean="0"/>
              <a:t>Рівняння </a:t>
            </a:r>
            <a:r>
              <a:rPr lang="uk-UA" dirty="0" err="1" smtClean="0"/>
              <a:t>Арреніуса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/>
              <a:t>де </a:t>
            </a:r>
            <a:r>
              <a:rPr lang="uk-UA" i="1" dirty="0"/>
              <a:t>k</a:t>
            </a:r>
            <a:r>
              <a:rPr lang="uk-UA" dirty="0"/>
              <a:t> – константа швидкості реакції; </a:t>
            </a:r>
            <a:endParaRPr lang="uk-UA" dirty="0" smtClean="0"/>
          </a:p>
          <a:p>
            <a:pPr marL="0" indent="0">
              <a:buNone/>
            </a:pPr>
            <a:r>
              <a:rPr lang="uk-UA" i="1" dirty="0" smtClean="0"/>
              <a:t>А </a:t>
            </a:r>
            <a:r>
              <a:rPr lang="uk-UA" dirty="0"/>
              <a:t>– </a:t>
            </a:r>
            <a:r>
              <a:rPr lang="uk-UA" dirty="0" err="1"/>
              <a:t>передекспоненційний</a:t>
            </a:r>
            <a:r>
              <a:rPr lang="uk-UA" dirty="0"/>
              <a:t> множник, що відображає частку ефективних зіткнень, приймає значення від 0 до 1;</a:t>
            </a:r>
            <a:br>
              <a:rPr lang="uk-UA" dirty="0"/>
            </a:br>
            <a:r>
              <a:rPr lang="uk-UA" i="1" dirty="0" err="1"/>
              <a:t>Е</a:t>
            </a:r>
            <a:r>
              <a:rPr lang="uk-UA" baseline="-25000" dirty="0" err="1"/>
              <a:t>а</a:t>
            </a:r>
            <a:r>
              <a:rPr lang="uk-UA" dirty="0"/>
              <a:t> – енергія активації, </a:t>
            </a:r>
            <a:r>
              <a:rPr lang="uk-UA" dirty="0" err="1"/>
              <a:t>Дж</a:t>
            </a:r>
            <a:r>
              <a:rPr lang="uk-UA" dirty="0"/>
              <a:t>/моль; </a:t>
            </a:r>
            <a:endParaRPr lang="uk-UA" dirty="0" smtClean="0"/>
          </a:p>
          <a:p>
            <a:pPr marL="0" indent="0">
              <a:buNone/>
            </a:pPr>
            <a:r>
              <a:rPr lang="uk-UA" i="1" dirty="0" smtClean="0"/>
              <a:t>R </a:t>
            </a:r>
            <a:r>
              <a:rPr lang="uk-UA" dirty="0"/>
              <a:t>– універсальна газова стала, 8,314 </a:t>
            </a:r>
            <a:r>
              <a:rPr lang="uk-UA" dirty="0" err="1"/>
              <a:t>Дж</a:t>
            </a:r>
            <a:r>
              <a:rPr lang="uk-UA" dirty="0"/>
              <a:t>/моль К; </a:t>
            </a:r>
            <a:endParaRPr lang="uk-UA" dirty="0" smtClean="0"/>
          </a:p>
          <a:p>
            <a:pPr marL="0" indent="0">
              <a:buNone/>
            </a:pPr>
            <a:r>
              <a:rPr lang="uk-UA" i="1" dirty="0" smtClean="0"/>
              <a:t>Т</a:t>
            </a:r>
            <a:r>
              <a:rPr lang="uk-UA" dirty="0" smtClean="0"/>
              <a:t> </a:t>
            </a:r>
            <a:r>
              <a:rPr lang="uk-UA" dirty="0"/>
              <a:t>– абсолютна температура; </a:t>
            </a:r>
            <a:endParaRPr lang="uk-UA" dirty="0" smtClean="0"/>
          </a:p>
          <a:p>
            <a:pPr marL="0" indent="0">
              <a:buNone/>
            </a:pPr>
            <a:r>
              <a:rPr lang="uk-UA" i="1" dirty="0" smtClean="0"/>
              <a:t>е</a:t>
            </a:r>
            <a:r>
              <a:rPr lang="uk-UA" dirty="0" smtClean="0"/>
              <a:t> </a:t>
            </a:r>
            <a:r>
              <a:rPr lang="uk-UA" dirty="0"/>
              <a:t>– основа натурального логарифму</a:t>
            </a:r>
            <a:r>
              <a:rPr lang="uk-UA" dirty="0" smtClean="0"/>
              <a:t>.</a:t>
            </a:r>
            <a:endParaRPr lang="uk-UA" dirty="0"/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316350"/>
              </p:ext>
            </p:extLst>
          </p:nvPr>
        </p:nvGraphicFramePr>
        <p:xfrm>
          <a:off x="3367087" y="2343149"/>
          <a:ext cx="2600325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Уравнение" r:id="rId4" imgW="634449" imgH="317225" progId="Equation.3">
                  <p:embed/>
                </p:oleObj>
              </mc:Choice>
              <mc:Fallback>
                <p:oleObj name="Уравнение" r:id="rId4" imgW="634449" imgH="31722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7" y="2343149"/>
                        <a:ext cx="2600325" cy="1300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774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3" y="1028700"/>
            <a:ext cx="11787187" cy="5586413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Значення </a:t>
            </a:r>
            <a:r>
              <a:rPr lang="uk-UA" dirty="0"/>
              <a:t>енергії активації реакції можна визначити, вимірявши константи швидкості цієї реакції при двох різних температурах за рівнянням: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1538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Енергія </a:t>
            </a:r>
            <a:r>
              <a:rPr lang="uk-UA" dirty="0" smtClean="0">
                <a:solidFill>
                  <a:srgbClr val="FF0000"/>
                </a:solidFill>
              </a:rPr>
              <a:t>активації, </a:t>
            </a:r>
            <a:r>
              <a:rPr lang="uk-UA" dirty="0">
                <a:solidFill>
                  <a:srgbClr val="FF0000"/>
                </a:solidFill>
              </a:rPr>
              <a:t>рівняння </a:t>
            </a:r>
            <a:r>
              <a:rPr lang="uk-UA" dirty="0" err="1">
                <a:solidFill>
                  <a:srgbClr val="FF0000"/>
                </a:solidFill>
              </a:rPr>
              <a:t>Арреніуса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958825"/>
              </p:ext>
            </p:extLst>
          </p:nvPr>
        </p:nvGraphicFramePr>
        <p:xfrm>
          <a:off x="3906838" y="4114801"/>
          <a:ext cx="4059237" cy="214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Уравнение" r:id="rId3" imgW="1168200" imgH="622080" progId="Equation.3">
                  <p:embed/>
                </p:oleObj>
              </mc:Choice>
              <mc:Fallback>
                <p:oleObj name="Уравнение" r:id="rId3" imgW="1168200" imgH="622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8" y="4114801"/>
                        <a:ext cx="4059237" cy="2141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809811"/>
              </p:ext>
            </p:extLst>
          </p:nvPr>
        </p:nvGraphicFramePr>
        <p:xfrm>
          <a:off x="3629024" y="1028700"/>
          <a:ext cx="461486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Уравнение" r:id="rId5" imgW="1143000" imgH="393700" progId="Equation.3">
                  <p:embed/>
                </p:oleObj>
              </mc:Choice>
              <mc:Fallback>
                <p:oleObj name="Уравнение" r:id="rId5" imgW="1143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4" y="1028700"/>
                        <a:ext cx="4614863" cy="1628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380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32764"/>
            <a:ext cx="12192000" cy="5725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dirty="0"/>
              <a:t>1.	Основні поняття хімічної кінетики: швидкість хімічної реакції, константа швидкості хімічної реакції, гомогенна й гетерогенна системи.</a:t>
            </a:r>
            <a:endParaRPr lang="ru-RU" sz="4000" dirty="0"/>
          </a:p>
          <a:p>
            <a:pPr marL="0" indent="0">
              <a:buNone/>
            </a:pPr>
            <a:r>
              <a:rPr lang="uk-UA" sz="4000" dirty="0"/>
              <a:t>2.	Залежність швидкості хімічної реакції від концентрації. </a:t>
            </a:r>
            <a:r>
              <a:rPr lang="uk-UA" sz="4000" dirty="0" err="1"/>
              <a:t>Молекулярність</a:t>
            </a:r>
            <a:r>
              <a:rPr lang="uk-UA" sz="4000" dirty="0"/>
              <a:t> і порядок реакції. Кінетичні рівняння реакцій першого, другого й нульового порядків.</a:t>
            </a:r>
            <a:endParaRPr lang="ru-RU" sz="4000" dirty="0"/>
          </a:p>
          <a:p>
            <a:pPr marL="0" indent="0">
              <a:buNone/>
            </a:pPr>
            <a:r>
              <a:rPr lang="uk-UA" sz="4000" dirty="0"/>
              <a:t>3.	Залежність швидкості реакції від температури. Правило Вант-</a:t>
            </a:r>
            <a:r>
              <a:rPr lang="uk-UA" sz="4000" dirty="0" err="1"/>
              <a:t>Гоффа</a:t>
            </a:r>
            <a:r>
              <a:rPr lang="uk-UA" sz="4000" dirty="0"/>
              <a:t>, його особливості для біохімічних процесів. Енергія активації, рівняння </a:t>
            </a:r>
            <a:r>
              <a:rPr lang="uk-UA" sz="4000" dirty="0" err="1"/>
              <a:t>Арреніуса</a:t>
            </a:r>
            <a:r>
              <a:rPr lang="uk-UA" sz="4000" dirty="0"/>
              <a:t>.</a:t>
            </a:r>
            <a:endParaRPr lang="ru-RU" sz="4000" dirty="0"/>
          </a:p>
          <a:p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7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5937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</a:rPr>
              <a:t>Швидкість хімічної реакції для гомогенної й гетерогенної системи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7242"/>
            <a:ext cx="12192000" cy="5368663"/>
          </a:xfrm>
        </p:spPr>
        <p:txBody>
          <a:bodyPr/>
          <a:lstStyle/>
          <a:p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Швидкістю хімічної реакції </a:t>
            </a:r>
            <a:r>
              <a:rPr lang="uk-UA" sz="3200" i="1" dirty="0"/>
              <a:t>(V) </a:t>
            </a:r>
            <a:r>
              <a:rPr lang="uk-UA" sz="3200" dirty="0"/>
              <a:t>називають зміну кількості речовини за одиницю часу в одиниці об'єму для</a:t>
            </a:r>
            <a:r>
              <a:rPr lang="uk-UA" sz="3200" i="1" dirty="0"/>
              <a:t> гомогенних реакцій </a:t>
            </a:r>
            <a:r>
              <a:rPr lang="uk-UA" sz="3200" dirty="0"/>
              <a:t>і на одиницю поверхні для</a:t>
            </a:r>
            <a:r>
              <a:rPr lang="uk-UA" sz="3200" i="1" dirty="0"/>
              <a:t> гетерогенних реакцій: </a:t>
            </a:r>
            <a:endParaRPr lang="ru-RU" sz="3200" dirty="0"/>
          </a:p>
          <a:p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-409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605541"/>
              </p:ext>
            </p:extLst>
          </p:nvPr>
        </p:nvGraphicFramePr>
        <p:xfrm>
          <a:off x="2408719" y="2857752"/>
          <a:ext cx="2795995" cy="1586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Уравнение" r:id="rId3" imgW="698197" imgH="393529" progId="Equation.3">
                  <p:embed/>
                </p:oleObj>
              </mc:Choice>
              <mc:Fallback>
                <p:oleObj name="Уравнение" r:id="rId3" imgW="698197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719" y="2857752"/>
                        <a:ext cx="2795995" cy="1586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359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96386" y="3366130"/>
            <a:ext cx="5537991" cy="547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 fontAlgn="base">
              <a:lnSpc>
                <a:spcPct val="115000"/>
              </a:lnSpc>
              <a:spcAft>
                <a:spcPts val="100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моль/м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· с – гомогенні реакції;</a:t>
            </a:r>
            <a:endParaRPr lang="ru-RU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603009" y="3971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887063"/>
              </p:ext>
            </p:extLst>
          </p:nvPr>
        </p:nvGraphicFramePr>
        <p:xfrm>
          <a:off x="2584604" y="5078530"/>
          <a:ext cx="2444227" cy="1387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Уравнение" r:id="rId5" imgW="698400" imgH="393480" progId="Equation.3">
                  <p:embed/>
                </p:oleObj>
              </mc:Choice>
              <mc:Fallback>
                <p:oleObj name="Уравнение" r:id="rId5" imgW="6984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604" y="5078530"/>
                        <a:ext cx="2444227" cy="1387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992493" y="5510552"/>
            <a:ext cx="524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моль/м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· с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гетерогенні реакції.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439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734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Залежність швидкості хімічної реакції від концентрації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73456"/>
            <a:ext cx="12192000" cy="5984543"/>
          </a:xfrm>
        </p:spPr>
        <p:txBody>
          <a:bodyPr>
            <a:noAutofit/>
          </a:bodyPr>
          <a:lstStyle/>
          <a:p>
            <a:r>
              <a:rPr lang="uk-UA" sz="3200" i="1" dirty="0" smtClean="0"/>
              <a:t>Закон </a:t>
            </a:r>
            <a:r>
              <a:rPr lang="uk-UA" sz="3200" i="1" dirty="0"/>
              <a:t>діючих </a:t>
            </a:r>
            <a:r>
              <a:rPr lang="uk-UA" sz="3200" i="1" dirty="0" smtClean="0"/>
              <a:t>мас</a:t>
            </a:r>
            <a:r>
              <a:rPr lang="uk-UA" sz="3200" dirty="0"/>
              <a:t> </a:t>
            </a:r>
            <a:r>
              <a:rPr lang="uk-UA" sz="3200" dirty="0" smtClean="0"/>
              <a:t>(1867 р., К</a:t>
            </a:r>
            <a:r>
              <a:rPr lang="uk-UA" sz="3200" dirty="0"/>
              <a:t>. </a:t>
            </a:r>
            <a:r>
              <a:rPr lang="uk-UA" sz="3200" dirty="0" err="1" smtClean="0"/>
              <a:t>Гульберг</a:t>
            </a:r>
            <a:r>
              <a:rPr lang="uk-UA" sz="3200" dirty="0" smtClean="0"/>
              <a:t> </a:t>
            </a:r>
            <a:r>
              <a:rPr lang="uk-UA" sz="3200" dirty="0"/>
              <a:t>і П. </a:t>
            </a:r>
            <a:r>
              <a:rPr lang="uk-UA" sz="3200" dirty="0" err="1" smtClean="0"/>
              <a:t>Вааг</a:t>
            </a:r>
            <a:r>
              <a:rPr lang="uk-UA" sz="3200" dirty="0" smtClean="0"/>
              <a:t>):</a:t>
            </a:r>
            <a:r>
              <a:rPr lang="uk-UA" sz="3200" i="1" dirty="0" smtClean="0"/>
              <a:t> </a:t>
            </a:r>
            <a:r>
              <a:rPr lang="uk-UA" sz="3200" i="1" dirty="0"/>
              <a:t>при постійній температурі швидкість хімічної реакції у кожний момент часу прямо пропорційна концентраціям реагуючих речовин, взятих у ступенях, що відповідають </a:t>
            </a:r>
            <a:r>
              <a:rPr lang="uk-UA" sz="3200" i="1" dirty="0" err="1"/>
              <a:t>стехіометричним</a:t>
            </a:r>
            <a:r>
              <a:rPr lang="uk-UA" sz="3200" i="1" dirty="0"/>
              <a:t> коефіцієнтам. </a:t>
            </a:r>
            <a:endParaRPr lang="ru-RU" sz="3200" dirty="0"/>
          </a:p>
          <a:p>
            <a:pPr marL="0" indent="0" algn="ctr">
              <a:buNone/>
            </a:pPr>
            <a:r>
              <a:rPr lang="uk-UA" sz="3200" dirty="0" smtClean="0"/>
              <a:t>2А </a:t>
            </a:r>
            <a:r>
              <a:rPr lang="uk-UA" sz="3200" dirty="0"/>
              <a:t>+ В = </a:t>
            </a:r>
            <a:r>
              <a:rPr lang="uk-UA" sz="3200" dirty="0" smtClean="0"/>
              <a:t>продукти</a:t>
            </a:r>
          </a:p>
          <a:p>
            <a:pPr marL="0" indent="0" algn="ctr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i="1" dirty="0"/>
              <a:t>	</a:t>
            </a:r>
            <a:r>
              <a:rPr lang="ru-RU" sz="3200" i="1" dirty="0" smtClean="0"/>
              <a:t>				</a:t>
            </a:r>
            <a:r>
              <a:rPr lang="uk-UA" sz="3200" i="1" dirty="0" smtClean="0"/>
              <a:t>V </a:t>
            </a:r>
            <a:r>
              <a:rPr lang="uk-UA" sz="3200" i="1" dirty="0"/>
              <a:t>= k</a:t>
            </a:r>
            <a:r>
              <a:rPr lang="uk-UA" sz="3200" dirty="0"/>
              <a:t> [А]</a:t>
            </a:r>
            <a:r>
              <a:rPr lang="uk-UA" sz="3200" baseline="30000" dirty="0"/>
              <a:t>2 </a:t>
            </a:r>
            <a:r>
              <a:rPr lang="uk-UA" sz="3200" dirty="0"/>
              <a:t>[В</a:t>
            </a:r>
            <a:r>
              <a:rPr lang="uk-UA" sz="3200" dirty="0" smtClean="0"/>
              <a:t>]		 (кінетичне рівняння)</a:t>
            </a:r>
            <a:endParaRPr lang="ru-RU" sz="3200" dirty="0"/>
          </a:p>
          <a:p>
            <a:pPr marL="0" indent="0">
              <a:buNone/>
            </a:pPr>
            <a:r>
              <a:rPr lang="uk-UA" sz="3200" dirty="0" smtClean="0"/>
              <a:t>де </a:t>
            </a:r>
            <a:r>
              <a:rPr lang="uk-UA" sz="3200" i="1" dirty="0" smtClean="0"/>
              <a:t>k </a:t>
            </a:r>
            <a:r>
              <a:rPr lang="uk-UA" sz="3200" dirty="0" smtClean="0"/>
              <a:t>– </a:t>
            </a:r>
            <a:r>
              <a:rPr lang="uk-UA" sz="3200" dirty="0"/>
              <a:t>константа швидкості хімічної </a:t>
            </a:r>
            <a:r>
              <a:rPr lang="uk-UA" sz="3200" dirty="0" smtClean="0"/>
              <a:t>реакції. </a:t>
            </a:r>
            <a:r>
              <a:rPr lang="uk-UA" sz="3200" dirty="0"/>
              <a:t>яка </a:t>
            </a:r>
            <a:r>
              <a:rPr lang="uk-UA" sz="3200" dirty="0" err="1"/>
              <a:t>чисельно</a:t>
            </a:r>
            <a:r>
              <a:rPr lang="uk-UA" sz="3200" dirty="0"/>
              <a:t> дорівнює </a:t>
            </a:r>
            <a:endParaRPr lang="uk-UA" sz="3200" dirty="0" smtClean="0"/>
          </a:p>
          <a:p>
            <a:pPr marL="0" indent="0">
              <a:buNone/>
            </a:pPr>
            <a:endParaRPr lang="uk-UA" sz="3200" dirty="0" smtClean="0"/>
          </a:p>
          <a:p>
            <a:pPr marL="0" indent="0">
              <a:buNone/>
            </a:pPr>
            <a:r>
              <a:rPr lang="uk-UA" sz="3200" i="1" dirty="0" smtClean="0"/>
              <a:t>k - </a:t>
            </a:r>
            <a:r>
              <a:rPr lang="uk-UA" sz="3200" dirty="0" err="1" smtClean="0"/>
              <a:t>швидкость</a:t>
            </a:r>
            <a:r>
              <a:rPr lang="uk-UA" sz="3200" dirty="0" smtClean="0"/>
              <a:t> хімічної реакції при концентраціях всіх реагуючих речовин, рівних одиниці, зокрема, 1 моль/л.</a:t>
            </a: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1607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73456"/>
            <a:ext cx="12192000" cy="5984543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У </a:t>
            </a:r>
            <a:r>
              <a:rPr lang="uk-UA" sz="4000" dirty="0"/>
              <a:t>кінетичному рівнянні записуються тільки концентрації речовин, що перебувають у газовій або рідкій фазі, тому що концентрації твердих речовин постійні, отже, входять у константу швидкості реакції. </a:t>
            </a:r>
            <a:endParaRPr lang="uk-UA" sz="4000" dirty="0" smtClean="0"/>
          </a:p>
          <a:p>
            <a:pPr marL="0" indent="0" algn="ctr">
              <a:buNone/>
            </a:pPr>
            <a:r>
              <a:rPr lang="uk-UA" sz="4000" dirty="0" smtClean="0">
                <a:solidFill>
                  <a:srgbClr val="FF0000"/>
                </a:solidFill>
              </a:rPr>
              <a:t>С </a:t>
            </a:r>
            <a:r>
              <a:rPr lang="uk-UA" sz="4000" dirty="0">
                <a:solidFill>
                  <a:srgbClr val="FF0000"/>
                </a:solidFill>
              </a:rPr>
              <a:t>(</a:t>
            </a:r>
            <a:r>
              <a:rPr lang="uk-UA" sz="4000" dirty="0" err="1">
                <a:solidFill>
                  <a:srgbClr val="FF0000"/>
                </a:solidFill>
              </a:rPr>
              <a:t>тв</a:t>
            </a:r>
            <a:r>
              <a:rPr lang="uk-UA" sz="4000" dirty="0">
                <a:solidFill>
                  <a:srgbClr val="FF0000"/>
                </a:solidFill>
              </a:rPr>
              <a:t>) + О</a:t>
            </a:r>
            <a:r>
              <a:rPr lang="uk-UA" sz="4000" baseline="-25000" dirty="0">
                <a:solidFill>
                  <a:srgbClr val="FF0000"/>
                </a:solidFill>
              </a:rPr>
              <a:t>2 (г) </a:t>
            </a:r>
            <a:r>
              <a:rPr lang="uk-UA" sz="4000" dirty="0">
                <a:solidFill>
                  <a:srgbClr val="FF0000"/>
                </a:solidFill>
              </a:rPr>
              <a:t>= СО</a:t>
            </a:r>
            <a:r>
              <a:rPr lang="uk-UA" sz="4000" baseline="-25000" dirty="0">
                <a:solidFill>
                  <a:srgbClr val="FF0000"/>
                </a:solidFill>
              </a:rPr>
              <a:t>2(г)</a:t>
            </a:r>
            <a:endParaRPr lang="ru-RU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uk-UA" sz="4000" dirty="0">
                <a:solidFill>
                  <a:srgbClr val="FF0000"/>
                </a:solidFill>
              </a:rPr>
              <a:t>2СО </a:t>
            </a:r>
            <a:r>
              <a:rPr lang="uk-UA" sz="4000" baseline="-25000" dirty="0">
                <a:solidFill>
                  <a:srgbClr val="FF0000"/>
                </a:solidFill>
              </a:rPr>
              <a:t>(г) </a:t>
            </a:r>
            <a:r>
              <a:rPr lang="uk-UA" sz="4000" dirty="0">
                <a:solidFill>
                  <a:srgbClr val="FF0000"/>
                </a:solidFill>
              </a:rPr>
              <a:t>+ О</a:t>
            </a:r>
            <a:r>
              <a:rPr lang="uk-UA" sz="4000" baseline="-25000" dirty="0">
                <a:solidFill>
                  <a:srgbClr val="FF0000"/>
                </a:solidFill>
              </a:rPr>
              <a:t>2 (г) </a:t>
            </a:r>
            <a:r>
              <a:rPr lang="uk-UA" sz="4000" dirty="0">
                <a:solidFill>
                  <a:srgbClr val="FF0000"/>
                </a:solidFill>
              </a:rPr>
              <a:t>= 2СО</a:t>
            </a:r>
            <a:r>
              <a:rPr lang="uk-UA" sz="4000" baseline="-25000" dirty="0">
                <a:solidFill>
                  <a:srgbClr val="FF0000"/>
                </a:solidFill>
              </a:rPr>
              <a:t>2(г)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uk-UA" sz="4000" dirty="0" smtClean="0"/>
              <a:t>Відповідно кінетичні рівняння:</a:t>
            </a:r>
            <a:endParaRPr lang="ru-RU" sz="4000" dirty="0"/>
          </a:p>
          <a:p>
            <a:pPr marL="0" indent="0" algn="ctr">
              <a:buNone/>
            </a:pPr>
            <a:r>
              <a:rPr lang="uk-UA" sz="4000" dirty="0">
                <a:solidFill>
                  <a:srgbClr val="FF0000"/>
                </a:solidFill>
              </a:rPr>
              <a:t>V = </a:t>
            </a:r>
            <a:r>
              <a:rPr lang="uk-UA" sz="4000" i="1" dirty="0">
                <a:solidFill>
                  <a:srgbClr val="FF0000"/>
                </a:solidFill>
              </a:rPr>
              <a:t>k</a:t>
            </a:r>
            <a:r>
              <a:rPr lang="uk-UA" sz="4000" dirty="0">
                <a:solidFill>
                  <a:srgbClr val="FF0000"/>
                </a:solidFill>
              </a:rPr>
              <a:t> [О</a:t>
            </a:r>
            <a:r>
              <a:rPr lang="uk-UA" sz="4000" baseline="-25000" dirty="0">
                <a:solidFill>
                  <a:srgbClr val="FF0000"/>
                </a:solidFill>
              </a:rPr>
              <a:t>2</a:t>
            </a:r>
            <a:r>
              <a:rPr lang="uk-UA" sz="4000" dirty="0">
                <a:solidFill>
                  <a:srgbClr val="FF0000"/>
                </a:solidFill>
              </a:rPr>
              <a:t>]</a:t>
            </a:r>
            <a:endParaRPr lang="ru-RU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uk-UA" sz="4000" i="1" dirty="0" smtClean="0">
                <a:solidFill>
                  <a:srgbClr val="FF0000"/>
                </a:solidFill>
              </a:rPr>
              <a:t>V = </a:t>
            </a:r>
            <a:r>
              <a:rPr lang="uk-UA" sz="4000" i="1" dirty="0">
                <a:solidFill>
                  <a:srgbClr val="FF0000"/>
                </a:solidFill>
              </a:rPr>
              <a:t>k</a:t>
            </a:r>
            <a:r>
              <a:rPr lang="uk-UA" sz="4000" dirty="0">
                <a:solidFill>
                  <a:srgbClr val="FF0000"/>
                </a:solidFill>
              </a:rPr>
              <a:t> [СО]</a:t>
            </a:r>
            <a:r>
              <a:rPr lang="uk-UA" sz="4000" baseline="30000" dirty="0">
                <a:solidFill>
                  <a:srgbClr val="FF0000"/>
                </a:solidFill>
              </a:rPr>
              <a:t>2</a:t>
            </a:r>
            <a:r>
              <a:rPr lang="uk-UA" sz="4000" dirty="0">
                <a:solidFill>
                  <a:srgbClr val="FF0000"/>
                </a:solidFill>
              </a:rPr>
              <a:t> [О</a:t>
            </a:r>
            <a:r>
              <a:rPr lang="uk-UA" sz="4000" baseline="-25000" dirty="0">
                <a:solidFill>
                  <a:srgbClr val="FF0000"/>
                </a:solidFill>
              </a:rPr>
              <a:t>2</a:t>
            </a:r>
            <a:r>
              <a:rPr lang="uk-UA" sz="4000" dirty="0">
                <a:solidFill>
                  <a:srgbClr val="FF0000"/>
                </a:solidFill>
              </a:rPr>
              <a:t>]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734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Залежність швидкості хімічної реакції від концентрації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2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963"/>
          </a:xfrm>
        </p:spPr>
        <p:txBody>
          <a:bodyPr/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Молекулярність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реакції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42962"/>
            <a:ext cx="12192000" cy="6015037"/>
          </a:xfrm>
        </p:spPr>
        <p:txBody>
          <a:bodyPr>
            <a:normAutofit lnSpcReduction="10000"/>
          </a:bodyPr>
          <a:lstStyle/>
          <a:p>
            <a:r>
              <a:rPr lang="uk-UA" i="1" dirty="0"/>
              <a:t>Число молекул, одночасною взаємодією між якими у момент зіткнення здійснюється акт хімічної взаємодії, називається </a:t>
            </a:r>
            <a:r>
              <a:rPr lang="uk-UA" sz="3200" b="1" i="1" dirty="0" err="1">
                <a:solidFill>
                  <a:schemeClr val="accent6">
                    <a:lumMod val="50000"/>
                  </a:schemeClr>
                </a:solidFill>
              </a:rPr>
              <a:t>молекулярністю</a:t>
            </a: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реакції</a:t>
            </a:r>
            <a:r>
              <a:rPr lang="uk-UA" dirty="0"/>
              <a:t>.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СН</a:t>
            </a:r>
            <a:r>
              <a:rPr lang="uk-UA" baseline="-25000" dirty="0"/>
              <a:t>3</a:t>
            </a:r>
            <a:r>
              <a:rPr lang="uk-UA" dirty="0"/>
              <a:t> – СНО → СН</a:t>
            </a:r>
            <a:r>
              <a:rPr lang="uk-UA" baseline="-25000" dirty="0"/>
              <a:t>4 </a:t>
            </a:r>
            <a:r>
              <a:rPr lang="uk-UA" dirty="0"/>
              <a:t>+ СО –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мономолекулярна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k-UA" dirty="0"/>
              <a:t>Н</a:t>
            </a:r>
            <a:r>
              <a:rPr lang="uk-UA" baseline="-25000" dirty="0"/>
              <a:t>2 </a:t>
            </a:r>
            <a:r>
              <a:rPr lang="uk-UA" dirty="0"/>
              <a:t>+ І</a:t>
            </a:r>
            <a:r>
              <a:rPr lang="uk-UA" baseline="-25000" dirty="0"/>
              <a:t>2</a:t>
            </a:r>
            <a:r>
              <a:rPr lang="uk-UA" dirty="0"/>
              <a:t> → 2НІ –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бімолекулярна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k-UA" dirty="0"/>
              <a:t>2NO + O</a:t>
            </a:r>
            <a:r>
              <a:rPr lang="uk-UA" baseline="-25000" dirty="0"/>
              <a:t>2</a:t>
            </a:r>
            <a:r>
              <a:rPr lang="uk-UA" dirty="0"/>
              <a:t> → 2NO</a:t>
            </a:r>
            <a:r>
              <a:rPr lang="uk-UA" baseline="-25000" dirty="0"/>
              <a:t>2</a:t>
            </a:r>
            <a:r>
              <a:rPr lang="uk-UA" dirty="0"/>
              <a:t> –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тримолекулярна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smtClean="0"/>
              <a:t>Швидкість </a:t>
            </a:r>
            <a:r>
              <a:rPr lang="uk-UA" dirty="0"/>
              <a:t>багатостадійних реакцій визначається швидкістю її самої повільної стадії. Так, реальна швидкість реакції 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2Н</a:t>
            </a:r>
            <a:r>
              <a:rPr lang="uk-UA" baseline="-25000" dirty="0"/>
              <a:t>2</a:t>
            </a:r>
            <a:r>
              <a:rPr lang="uk-UA" dirty="0"/>
              <a:t> + О</a:t>
            </a:r>
            <a:r>
              <a:rPr lang="uk-UA" baseline="-25000" dirty="0"/>
              <a:t>2</a:t>
            </a:r>
            <a:r>
              <a:rPr lang="uk-UA" dirty="0"/>
              <a:t> = 2Н</a:t>
            </a:r>
            <a:r>
              <a:rPr lang="uk-UA" baseline="-25000" dirty="0"/>
              <a:t>2</a:t>
            </a:r>
            <a:r>
              <a:rPr lang="uk-UA" dirty="0"/>
              <a:t>О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не співпадає зі швидкістю, що розрахована за виразом: 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V= </a:t>
            </a:r>
            <a:r>
              <a:rPr lang="uk-UA" i="1" dirty="0"/>
              <a:t>k</a:t>
            </a:r>
            <a:r>
              <a:rPr lang="uk-UA" dirty="0"/>
              <a:t> [Н</a:t>
            </a:r>
            <a:r>
              <a:rPr lang="uk-UA" baseline="-25000" dirty="0"/>
              <a:t>2</a:t>
            </a:r>
            <a:r>
              <a:rPr lang="uk-UA" dirty="0"/>
              <a:t>]</a:t>
            </a:r>
            <a:r>
              <a:rPr lang="uk-UA" baseline="30000" dirty="0"/>
              <a:t>2</a:t>
            </a:r>
            <a:r>
              <a:rPr lang="uk-UA" dirty="0"/>
              <a:t> [О</a:t>
            </a:r>
            <a:r>
              <a:rPr lang="uk-UA" baseline="-25000" dirty="0"/>
              <a:t>2</a:t>
            </a:r>
            <a:r>
              <a:rPr lang="uk-UA" dirty="0"/>
              <a:t>].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Експериментально доведено, що дана реакція досить складна, іде у кілька стадій за ланцюговим механізмом.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20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28662"/>
            <a:ext cx="12192000" cy="6129337"/>
          </a:xfrm>
        </p:spPr>
        <p:txBody>
          <a:bodyPr>
            <a:normAutofit/>
          </a:bodyPr>
          <a:lstStyle/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 </a:t>
            </a: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200" b="1" i="1" dirty="0" smtClean="0">
                <a:solidFill>
                  <a:schemeClr val="accent6">
                    <a:lumMod val="50000"/>
                  </a:schemeClr>
                </a:solidFill>
              </a:rPr>
              <a:t>Порядок реакції - </a:t>
            </a:r>
            <a:r>
              <a:rPr lang="uk-UA" dirty="0" smtClean="0"/>
              <a:t>величина показнику ступеня </a:t>
            </a:r>
            <a:r>
              <a:rPr lang="uk-UA" dirty="0"/>
              <a:t>у кінетичному рівнянні </a:t>
            </a:r>
            <a:r>
              <a:rPr lang="uk-UA" dirty="0" smtClean="0"/>
              <a:t>(за</a:t>
            </a:r>
            <a:r>
              <a:rPr lang="uk-UA" dirty="0"/>
              <a:t> відповідною </a:t>
            </a:r>
            <a:r>
              <a:rPr lang="uk-UA" dirty="0" smtClean="0"/>
              <a:t>речовиною). </a:t>
            </a: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На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основі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теорії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зіткнення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для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різних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типів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молекулярних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реакцій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можна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записати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вирази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для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швидкості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реакції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dirty="0" smtClean="0"/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dirty="0" smtClean="0"/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dirty="0"/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dirty="0"/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  </a:t>
            </a:r>
            <a:endParaRPr lang="uk-UA" dirty="0" smtClean="0"/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b="1" i="1" dirty="0">
                <a:solidFill>
                  <a:schemeClr val="accent6">
                    <a:lumMod val="50000"/>
                  </a:schemeClr>
                </a:solidFill>
              </a:rPr>
              <a:t>Загальний порядок </a:t>
            </a:r>
            <a:r>
              <a:rPr lang="uk-UA" dirty="0"/>
              <a:t>реакції дорівнює сумі показників ступенів у </a:t>
            </a:r>
            <a:r>
              <a:rPr lang="uk-UA" dirty="0" smtClean="0"/>
              <a:t>кінетичному рівнянні </a:t>
            </a:r>
            <a:r>
              <a:rPr lang="uk-UA" dirty="0"/>
              <a:t>швидкості хімічної реакції 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uk-UA" b="1" i="1" dirty="0">
                <a:solidFill>
                  <a:schemeClr val="accent6">
                    <a:lumMod val="50000"/>
                  </a:schemeClr>
                </a:solidFill>
              </a:rPr>
              <a:t>Порядок реакції 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dirty="0" smtClean="0"/>
              <a:t>визначають експериментально спеціальними методами. </a:t>
            </a:r>
            <a:endParaRPr lang="uk-UA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866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Порядок реакції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subject.com.ua/chemistry/tutor/tutor.files/image1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05" y="2758279"/>
            <a:ext cx="9383337" cy="161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77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866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Порядок реакції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14363"/>
            <a:ext cx="11353800" cy="59850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US" sz="2400" dirty="0" err="1">
                <a:solidFill>
                  <a:srgbClr val="000000"/>
                </a:solidFill>
              </a:rPr>
              <a:t>Через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спільний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вплив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різних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чинників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на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швидкість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реакції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результати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експериментів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часто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не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відповідають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теоретичним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припущенням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dirty="0" err="1">
                <a:solidFill>
                  <a:srgbClr val="000000"/>
                </a:solidFill>
              </a:rPr>
              <a:t>Тому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певна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реакція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описується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експериментально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виведеним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рівнянням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виразом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r>
              <a:rPr lang="en-US" sz="2400" dirty="0" err="1">
                <a:solidFill>
                  <a:srgbClr val="000000"/>
                </a:solidFill>
              </a:rPr>
              <a:t>швидкості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реакції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  <a:r>
              <a:rPr lang="en-US" sz="2400" dirty="0"/>
              <a:t> </a:t>
            </a:r>
            <a:endParaRPr lang="uk-UA" sz="2400" dirty="0" smtClean="0"/>
          </a:p>
          <a:p>
            <a:pPr lvl="0" algn="ctr"/>
            <a:endParaRPr lang="uk-UA" sz="2400" dirty="0"/>
          </a:p>
          <a:p>
            <a:pPr lvl="0" algn="ctr"/>
            <a:r>
              <a:rPr lang="en-US" sz="2400" dirty="0" smtClean="0"/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0" algn="ctr"/>
            <a:r>
              <a:rPr lang="de-DE" sz="2400" dirty="0">
                <a:solidFill>
                  <a:srgbClr val="000000"/>
                </a:solidFill>
              </a:rPr>
              <a:t>x </a:t>
            </a:r>
            <a:r>
              <a:rPr lang="ru-RU" sz="2400" dirty="0">
                <a:solidFill>
                  <a:srgbClr val="000000"/>
                </a:solidFill>
              </a:rPr>
              <a:t>+ </a:t>
            </a:r>
            <a:r>
              <a:rPr lang="de-DE" sz="2400" dirty="0">
                <a:solidFill>
                  <a:srgbClr val="000000"/>
                </a:solidFill>
              </a:rPr>
              <a:t>y </a:t>
            </a:r>
            <a:r>
              <a:rPr lang="ru-RU" sz="2400" dirty="0">
                <a:solidFill>
                  <a:srgbClr val="000000"/>
                </a:solidFill>
              </a:rPr>
              <a:t>+ </a:t>
            </a:r>
            <a:r>
              <a:rPr lang="de-DE" sz="2400" dirty="0">
                <a:solidFill>
                  <a:srgbClr val="000000"/>
                </a:solidFill>
              </a:rPr>
              <a:t>z</a:t>
            </a:r>
            <a:r>
              <a:rPr lang="ru-RU" sz="2400" dirty="0">
                <a:solidFill>
                  <a:srgbClr val="000000"/>
                </a:solidFill>
              </a:rPr>
              <a:t> = </a:t>
            </a:r>
            <a:r>
              <a:rPr lang="de-DE" sz="2400" dirty="0">
                <a:solidFill>
                  <a:srgbClr val="000000"/>
                </a:solidFill>
              </a:rPr>
              <a:t>n</a:t>
            </a:r>
            <a:r>
              <a:rPr lang="ru-RU" sz="2400" dirty="0">
                <a:solidFill>
                  <a:srgbClr val="000000"/>
                </a:solidFill>
              </a:rPr>
              <a:t> — порядок </a:t>
            </a:r>
            <a:r>
              <a:rPr lang="ru-RU" sz="2400" dirty="0" err="1">
                <a:solidFill>
                  <a:srgbClr val="000000"/>
                </a:solidFill>
              </a:rPr>
              <a:t>реакції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 marL="0" marR="0" lvl="0" indent="2301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</a:p>
          <a:p>
            <a:pPr marL="0" marR="0" lvl="0" indent="2301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2301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2301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2301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2301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>
              <a:solidFill>
                <a:srgbClr val="000000"/>
              </a:solidFill>
              <a:latin typeface="+mn-lt"/>
            </a:endParaRPr>
          </a:p>
          <a:p>
            <a:pPr marL="0" marR="0" lvl="0" indent="2301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</a:p>
          <a:p>
            <a:pPr marL="0" marR="0" lvl="0" indent="2301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Реакції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1-го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порядку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порівняно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рідкісні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Вони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відбуваються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лише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з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речовинами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які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розпадаються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складові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частини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без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впливу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інших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речовин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</a:p>
        </p:txBody>
      </p:sp>
      <p:pic>
        <p:nvPicPr>
          <p:cNvPr id="2051" name="Picture 3" descr="http://subject.com.ua/chemistry/tutor/tutor.files/image1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0" y="2163378"/>
            <a:ext cx="4140318" cy="6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782892"/>
              </p:ext>
            </p:extLst>
          </p:nvPr>
        </p:nvGraphicFramePr>
        <p:xfrm>
          <a:off x="1786703" y="3424484"/>
          <a:ext cx="8618594" cy="2158611"/>
        </p:xfrm>
        <a:graphic>
          <a:graphicData uri="http://schemas.openxmlformats.org/drawingml/2006/table">
            <a:tbl>
              <a:tblPr/>
              <a:tblGrid>
                <a:gridCol w="2410422"/>
                <a:gridCol w="2527118"/>
                <a:gridCol w="3681054"/>
              </a:tblGrid>
              <a:tr h="925119">
                <a:tc>
                  <a:txBody>
                    <a:bodyPr/>
                    <a:lstStyle/>
                    <a:p>
                      <a:pPr indent="229870"/>
                      <a:r>
                        <a:rPr lang="ru-RU" dirty="0">
                          <a:effectLst/>
                          <a:latin typeface="Verdana" panose="020B0604030504040204" pitchFamily="34" charset="0"/>
                        </a:rPr>
                        <a:t>Порядок = сума </a:t>
                      </a:r>
                      <a:r>
                        <a:rPr lang="ru-RU" dirty="0" err="1">
                          <a:effectLst/>
                          <a:latin typeface="Verdana" panose="020B0604030504040204" pitchFamily="34" charset="0"/>
                        </a:rPr>
                        <a:t>показників</a:t>
                      </a:r>
                      <a:r>
                        <a:rPr lang="ru-RU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ru-RU" dirty="0" err="1">
                          <a:effectLst/>
                          <a:latin typeface="Verdana" panose="020B0604030504040204" pitchFamily="34" charset="0"/>
                        </a:rPr>
                        <a:t>рівня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870"/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Рівняння для швидкості реакції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870"/>
                      <a:r>
                        <a:rPr lang="ru-RU" dirty="0" err="1">
                          <a:effectLst/>
                          <a:latin typeface="Verdana" panose="020B0604030504040204" pitchFamily="34" charset="0"/>
                        </a:rPr>
                        <a:t>Наприклад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373">
                <a:tc>
                  <a:txBody>
                    <a:bodyPr/>
                    <a:lstStyle/>
                    <a:p>
                      <a:pPr indent="229870"/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870"/>
                      <a:r>
                        <a:rPr lang="el-GR">
                          <a:effectLst/>
                          <a:latin typeface="Times New Roman" panose="02020603050405020304" pitchFamily="18" charset="0"/>
                        </a:rPr>
                        <a:t>ν</a:t>
                      </a:r>
                      <a:r>
                        <a:rPr lang="el-GR">
                          <a:effectLst/>
                          <a:latin typeface="Verdana" panose="020B0604030504040204" pitchFamily="34" charset="0"/>
                        </a:rPr>
                        <a:t> = </a:t>
                      </a:r>
                      <a:r>
                        <a:rPr lang="de-DE">
                          <a:effectLst/>
                          <a:latin typeface="Verdana" panose="020B0604030504040204" pitchFamily="34" charset="0"/>
                        </a:rPr>
                        <a:t>k </a:t>
                      </a:r>
                      <a:r>
                        <a:rPr lang="de-DE">
                          <a:effectLst/>
                          <a:latin typeface="Times New Roman" panose="02020603050405020304" pitchFamily="18" charset="0"/>
                        </a:rPr>
                        <a:t>∙</a:t>
                      </a:r>
                      <a:r>
                        <a:rPr lang="de-D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с(А)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870"/>
                      <a:r>
                        <a:rPr lang="ru-RU" dirty="0" err="1">
                          <a:effectLst/>
                          <a:latin typeface="Verdana" panose="020B0604030504040204" pitchFamily="34" charset="0"/>
                        </a:rPr>
                        <a:t>Радіоактивний</a:t>
                      </a:r>
                      <a:r>
                        <a:rPr lang="ru-RU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ru-RU" dirty="0" err="1">
                          <a:effectLst/>
                          <a:latin typeface="Verdana" panose="020B0604030504040204" pitchFamily="34" charset="0"/>
                        </a:rPr>
                        <a:t>розпад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5119">
                <a:tc>
                  <a:txBody>
                    <a:bodyPr/>
                    <a:lstStyle/>
                    <a:p>
                      <a:pPr indent="229870"/>
                      <a:r>
                        <a:rPr lang="ru-RU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  <a:p>
                      <a:pPr indent="229870"/>
                      <a:r>
                        <a:rPr lang="ru-RU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870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ν</a:t>
                      </a:r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 = k </a:t>
                      </a:r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∙</a:t>
                      </a:r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 с(А) </a:t>
                      </a:r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∙</a:t>
                      </a:r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 с(В)</a:t>
                      </a:r>
                      <a:endParaRPr lang="ru-RU">
                        <a:effectLst/>
                      </a:endParaRPr>
                    </a:p>
                    <a:p>
                      <a:pPr indent="229870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ν</a:t>
                      </a:r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 = k </a:t>
                      </a:r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∙</a:t>
                      </a:r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 с</a:t>
                      </a:r>
                      <a:r>
                        <a:rPr lang="ru-RU" baseline="3000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(А)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870"/>
                      <a:r>
                        <a:rPr lang="pt-BR" dirty="0">
                          <a:effectLst/>
                          <a:latin typeface="Verdana" panose="020B0604030504040204" pitchFamily="34" charset="0"/>
                        </a:rPr>
                        <a:t>Н</a:t>
                      </a:r>
                      <a:r>
                        <a:rPr lang="pt-BR" baseline="-2500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pt-BR" dirty="0">
                          <a:effectLst/>
                          <a:latin typeface="Verdana" panose="020B0604030504040204" pitchFamily="34" charset="0"/>
                        </a:rPr>
                        <a:t> + І</a:t>
                      </a:r>
                      <a:r>
                        <a:rPr lang="pt-BR" baseline="-2500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pt-BR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r>
                        <a:rPr lang="pt-BR" dirty="0">
                          <a:effectLst/>
                          <a:latin typeface="Times New Roman" panose="02020603050405020304" pitchFamily="18" charset="0"/>
                        </a:rPr>
                        <a:t>→</a:t>
                      </a:r>
                      <a:r>
                        <a:rPr lang="pt-BR" dirty="0">
                          <a:effectLst/>
                          <a:latin typeface="Verdana" panose="020B0604030504040204" pitchFamily="34" charset="0"/>
                        </a:rPr>
                        <a:t> 2 НІ</a:t>
                      </a:r>
                      <a:endParaRPr lang="pt-BR" dirty="0">
                        <a:effectLst/>
                      </a:endParaRPr>
                    </a:p>
                    <a:p>
                      <a:pPr indent="229870"/>
                      <a:r>
                        <a:rPr lang="pt-BR" dirty="0">
                          <a:effectLst/>
                          <a:latin typeface="Verdana" panose="020B0604030504040204" pitchFamily="34" charset="0"/>
                        </a:rPr>
                        <a:t>2NO</a:t>
                      </a:r>
                      <a:r>
                        <a:rPr lang="pt-BR" baseline="-2500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pt-BR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r>
                        <a:rPr lang="pt-BR" dirty="0">
                          <a:effectLst/>
                          <a:latin typeface="Times New Roman" panose="02020603050405020304" pitchFamily="18" charset="0"/>
                        </a:rPr>
                        <a:t>→</a:t>
                      </a:r>
                      <a:r>
                        <a:rPr lang="pt-BR" dirty="0">
                          <a:effectLst/>
                          <a:latin typeface="Verdana" panose="020B0604030504040204" pitchFamily="34" charset="0"/>
                        </a:rPr>
                        <a:t> N</a:t>
                      </a:r>
                      <a:r>
                        <a:rPr lang="pt-BR" baseline="-2500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pt-BR" dirty="0">
                          <a:effectLst/>
                          <a:latin typeface="Verdana" panose="020B0604030504040204" pitchFamily="34" charset="0"/>
                        </a:rPr>
                        <a:t>O</a:t>
                      </a:r>
                      <a:r>
                        <a:rPr lang="pt-BR" baseline="-25000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  <a:endParaRPr lang="pt-BR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884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42963"/>
            <a:ext cx="12192000" cy="6157912"/>
          </a:xfrm>
        </p:spPr>
        <p:txBody>
          <a:bodyPr>
            <a:normAutofit fontScale="92500" lnSpcReduction="10000"/>
          </a:bodyPr>
          <a:lstStyle/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>
                <a:solidFill>
                  <a:srgbClr val="000000"/>
                </a:solidFill>
              </a:rPr>
              <a:t>Проте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певні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бімолекулярні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реакції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можна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описати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рівняннями</a:t>
            </a:r>
            <a:r>
              <a:rPr lang="en-US" dirty="0">
                <a:solidFill>
                  <a:srgbClr val="000000"/>
                </a:solidFill>
              </a:rPr>
              <a:t> 1-го </a:t>
            </a:r>
            <a:r>
              <a:rPr lang="en-US" dirty="0" err="1">
                <a:solidFill>
                  <a:srgbClr val="000000"/>
                </a:solidFill>
              </a:rPr>
              <a:t>порядку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якщо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концентрація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одного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реагенту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порівняно</a:t>
            </a:r>
            <a:r>
              <a:rPr lang="en-US" dirty="0">
                <a:solidFill>
                  <a:srgbClr val="000000"/>
                </a:solidFill>
              </a:rPr>
              <a:t> з </a:t>
            </a:r>
            <a:r>
              <a:rPr lang="en-US" dirty="0" err="1">
                <a:solidFill>
                  <a:srgbClr val="000000"/>
                </a:solidFill>
              </a:rPr>
              <a:t>концентрацією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іншого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реагенту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дуже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велика</a:t>
            </a:r>
            <a:r>
              <a:rPr lang="en-US" dirty="0">
                <a:solidFill>
                  <a:srgbClr val="000000"/>
                </a:solidFill>
              </a:rPr>
              <a:t> й </a:t>
            </a:r>
            <a:r>
              <a:rPr lang="en-US" dirty="0" err="1">
                <a:solidFill>
                  <a:srgbClr val="000000"/>
                </a:solidFill>
              </a:rPr>
              <a:t>під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час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реакції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практично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не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змінюється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mar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</a:rPr>
              <a:t>Приклад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dirty="0" smtClean="0">
              <a:solidFill>
                <a:srgbClr val="000000"/>
              </a:solidFill>
            </a:endParaRP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dirty="0">
              <a:solidFill>
                <a:srgbClr val="000000"/>
              </a:solidFill>
            </a:endParaRP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dirty="0" smtClean="0">
              <a:solidFill>
                <a:srgbClr val="000000"/>
              </a:solidFill>
            </a:endParaRP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dirty="0" smtClean="0">
              <a:solidFill>
                <a:srgbClr val="000000"/>
              </a:solidFill>
            </a:endParaRP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dirty="0" smtClean="0">
              <a:solidFill>
                <a:srgbClr val="000000"/>
              </a:solidFill>
            </a:endParaRPr>
          </a:p>
          <a:p>
            <a:pPr marL="0" lvl="0" indent="230188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>
                <a:solidFill>
                  <a:srgbClr val="000000"/>
                </a:solidFill>
              </a:rPr>
              <a:t>Водний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розчин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кристалічного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фіолету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кристал-віолету</a:t>
            </a:r>
            <a:r>
              <a:rPr lang="en-US" dirty="0">
                <a:solidFill>
                  <a:srgbClr val="000000"/>
                </a:solidFill>
              </a:rPr>
              <a:t>) (</a:t>
            </a:r>
            <a:r>
              <a:rPr lang="en-US" dirty="0" err="1">
                <a:solidFill>
                  <a:srgbClr val="000000"/>
                </a:solidFill>
              </a:rPr>
              <a:t>трифенілметанові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барвники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знебарвлюється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гідроксид-іонами</a:t>
            </a:r>
            <a:r>
              <a:rPr lang="uk-UA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реакція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псевдопершого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порядку</a:t>
            </a:r>
            <a:r>
              <a:rPr lang="uk-UA" dirty="0" smtClean="0">
                <a:solidFill>
                  <a:srgbClr val="000000"/>
                </a:solidFill>
              </a:rPr>
              <a:t>).</a:t>
            </a: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  </a:t>
            </a:r>
            <a:endParaRPr lang="en-US" dirty="0">
              <a:solidFill>
                <a:srgbClr val="000000"/>
              </a:solidFill>
            </a:endParaRP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>
                <a:solidFill>
                  <a:srgbClr val="000000"/>
                </a:solidFill>
              </a:rPr>
              <a:t>Цей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процес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відповідає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реакції</a:t>
            </a:r>
            <a:r>
              <a:rPr lang="en-US" dirty="0">
                <a:solidFill>
                  <a:srgbClr val="000000"/>
                </a:solidFill>
              </a:rPr>
              <a:t> 1-го </a:t>
            </a:r>
            <a:r>
              <a:rPr lang="en-US" dirty="0" err="1">
                <a:solidFill>
                  <a:srgbClr val="000000"/>
                </a:solidFill>
              </a:rPr>
              <a:t>порядку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якщо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концентрація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гідроксид-іонів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порівняно</a:t>
            </a:r>
            <a:r>
              <a:rPr lang="en-US" dirty="0">
                <a:solidFill>
                  <a:srgbClr val="000000"/>
                </a:solidFill>
              </a:rPr>
              <a:t> з </a:t>
            </a:r>
            <a:r>
              <a:rPr lang="en-US" dirty="0" err="1">
                <a:solidFill>
                  <a:srgbClr val="000000"/>
                </a:solidFill>
              </a:rPr>
              <a:t>кристалічно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фіолетовим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кристал-віолетом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дуже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велика</a:t>
            </a:r>
            <a:r>
              <a:rPr lang="en-US" dirty="0">
                <a:solidFill>
                  <a:srgbClr val="000000"/>
                </a:solidFill>
              </a:rPr>
              <a:t> й </a:t>
            </a:r>
            <a:r>
              <a:rPr lang="en-US" dirty="0" err="1">
                <a:solidFill>
                  <a:srgbClr val="000000"/>
                </a:solidFill>
              </a:rPr>
              <a:t>може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розглядатися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як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незмінна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marL="0" lvl="0" indent="230188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/>
              <a:t>  </a:t>
            </a:r>
            <a:endParaRPr lang="en-US" sz="4400" dirty="0"/>
          </a:p>
        </p:txBody>
      </p:sp>
      <p:pic>
        <p:nvPicPr>
          <p:cNvPr id="4" name="Picture 6" descr="http://subject.com.ua/chemistry/tutor/tutor.files/image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24" y="3361135"/>
            <a:ext cx="9826149" cy="66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http://subject.com.ua/chemistry/tutor/tutor.files/image2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063" y="2736058"/>
            <a:ext cx="4041870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866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Порядок реакції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073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660</Words>
  <Application>Microsoft Office PowerPoint</Application>
  <PresentationFormat>Широкоэкранный</PresentationFormat>
  <Paragraphs>137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Symbol</vt:lpstr>
      <vt:lpstr>Times New Roman</vt:lpstr>
      <vt:lpstr>Verdana</vt:lpstr>
      <vt:lpstr>Тема Office</vt:lpstr>
      <vt:lpstr>Уравнение</vt:lpstr>
      <vt:lpstr>Microsoft Equation 3.0</vt:lpstr>
      <vt:lpstr>Презентация PowerPoint</vt:lpstr>
      <vt:lpstr>План лекції</vt:lpstr>
      <vt:lpstr>Швидкість хімічної реакції для гомогенної й гетерогенної системи</vt:lpstr>
      <vt:lpstr>Залежність швидкості хімічної реакції від концентрації</vt:lpstr>
      <vt:lpstr>Залежність швидкості хімічної реакції від концентрації</vt:lpstr>
      <vt:lpstr>Молекулярність реакції</vt:lpstr>
      <vt:lpstr>Порядок реакції</vt:lpstr>
      <vt:lpstr>Порядок реакції</vt:lpstr>
      <vt:lpstr>Порядок реакції</vt:lpstr>
      <vt:lpstr>Рівняння кінетики швидкостей реакції</vt:lpstr>
      <vt:lpstr>Час напівперетворення (     )</vt:lpstr>
      <vt:lpstr>Залежність швидкості реакції від температури. Правило Вант-Гоффа</vt:lpstr>
      <vt:lpstr>Енергія активації, рівняння Арреніуса</vt:lpstr>
      <vt:lpstr>Енергія активації, рівняння Арреніуса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2018-03-13T13:57:33Z</dcterms:created>
  <dcterms:modified xsi:type="dcterms:W3CDTF">2018-03-14T12:31:47Z</dcterms:modified>
</cp:coreProperties>
</file>