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E424-4C42-45CF-B156-1B925E193F49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F6A1-7266-403C-A436-6FA60EF08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028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E424-4C42-45CF-B156-1B925E193F49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F6A1-7266-403C-A436-6FA60EF08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304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E424-4C42-45CF-B156-1B925E193F49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F6A1-7266-403C-A436-6FA60EF08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2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E424-4C42-45CF-B156-1B925E193F49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F6A1-7266-403C-A436-6FA60EF08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12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E424-4C42-45CF-B156-1B925E193F49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F6A1-7266-403C-A436-6FA60EF08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31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E424-4C42-45CF-B156-1B925E193F49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F6A1-7266-403C-A436-6FA60EF08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576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E424-4C42-45CF-B156-1B925E193F49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F6A1-7266-403C-A436-6FA60EF08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847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E424-4C42-45CF-B156-1B925E193F49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F6A1-7266-403C-A436-6FA60EF08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53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E424-4C42-45CF-B156-1B925E193F49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F6A1-7266-403C-A436-6FA60EF08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791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E424-4C42-45CF-B156-1B925E193F49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F6A1-7266-403C-A436-6FA60EF08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75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E424-4C42-45CF-B156-1B925E193F49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F6A1-7266-403C-A436-6FA60EF08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580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9E424-4C42-45CF-B156-1B925E193F49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0F6A1-7266-403C-A436-6FA60EF08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89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38309" y="399440"/>
            <a:ext cx="11496541" cy="621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 dirty="0" err="1">
                <a:solidFill>
                  <a:schemeClr val="accent2"/>
                </a:solidFill>
              </a:rPr>
              <a:t>Харк</a:t>
            </a:r>
            <a:r>
              <a:rPr lang="uk-UA" sz="2400" b="1" dirty="0">
                <a:solidFill>
                  <a:schemeClr val="accent2"/>
                </a:solidFill>
              </a:rPr>
              <a:t>і</a:t>
            </a:r>
            <a:r>
              <a:rPr lang="ru-RU" sz="2400" b="1" dirty="0" err="1">
                <a:solidFill>
                  <a:schemeClr val="accent2"/>
                </a:solidFill>
              </a:rPr>
              <a:t>вський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національний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медичний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університет</a:t>
            </a: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>Кафедра </a:t>
            </a:r>
            <a:r>
              <a:rPr lang="ru-RU" sz="2000" b="1" dirty="0" err="1">
                <a:solidFill>
                  <a:schemeClr val="accent2"/>
                </a:solidFill>
              </a:rPr>
              <a:t>медичної</a:t>
            </a:r>
            <a:r>
              <a:rPr lang="ru-RU" sz="2000" b="1" dirty="0">
                <a:solidFill>
                  <a:schemeClr val="accent2"/>
                </a:solidFill>
              </a:rPr>
              <a:t> та </a:t>
            </a:r>
            <a:r>
              <a:rPr lang="ru-RU" sz="2000" b="1" dirty="0" err="1">
                <a:solidFill>
                  <a:schemeClr val="accent2"/>
                </a:solidFill>
              </a:rPr>
              <a:t>біоорганічної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хімії</a:t>
            </a:r>
            <a:r>
              <a:rPr lang="ru-RU" sz="2000" b="1" dirty="0">
                <a:solidFill>
                  <a:schemeClr val="accent2"/>
                </a:solidFill>
              </a:rPr>
              <a:t/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/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> «</a:t>
            </a:r>
            <a:r>
              <a:rPr lang="ru-RU" sz="2000" b="1" dirty="0" err="1">
                <a:solidFill>
                  <a:srgbClr val="006600"/>
                </a:solidFill>
              </a:rPr>
              <a:t>Медична</a:t>
            </a:r>
            <a:r>
              <a:rPr lang="ru-RU" sz="2000" b="1" dirty="0">
                <a:solidFill>
                  <a:srgbClr val="006600"/>
                </a:solidFill>
              </a:rPr>
              <a:t> </a:t>
            </a:r>
            <a:r>
              <a:rPr lang="ru-RU" sz="2000" b="1" dirty="0" err="1">
                <a:solidFill>
                  <a:srgbClr val="006600"/>
                </a:solidFill>
              </a:rPr>
              <a:t>хімія</a:t>
            </a:r>
            <a:r>
              <a:rPr lang="ru-RU" sz="2000" b="1" dirty="0">
                <a:solidFill>
                  <a:srgbClr val="006600"/>
                </a:solidFill>
              </a:rPr>
              <a:t>»</a:t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/>
            </a:r>
            <a:br>
              <a:rPr lang="ru-RU" sz="2000" b="1" dirty="0">
                <a:solidFill>
                  <a:srgbClr val="006600"/>
                </a:solidFill>
              </a:rPr>
            </a:b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2000" b="1" dirty="0" err="1">
                <a:solidFill>
                  <a:srgbClr val="006600"/>
                </a:solidFill>
              </a:rPr>
              <a:t>Лекція</a:t>
            </a:r>
            <a:r>
              <a:rPr lang="ru-RU" sz="2000" b="1" dirty="0">
                <a:solidFill>
                  <a:srgbClr val="006600"/>
                </a:solidFill>
              </a:rPr>
              <a:t> № </a:t>
            </a:r>
            <a:r>
              <a:rPr lang="ru-RU" sz="2000" b="1" dirty="0" smtClean="0">
                <a:solidFill>
                  <a:srgbClr val="006600"/>
                </a:solidFill>
              </a:rPr>
              <a:t>15</a:t>
            </a: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uk-UA" sz="2000" b="1" dirty="0" smtClean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/>
            <a:r>
              <a:rPr lang="uk-UA" sz="2800" b="1" dirty="0">
                <a:solidFill>
                  <a:srgbClr val="CC0000"/>
                </a:solidFill>
              </a:rPr>
              <a:t>Хімічна термодинаміка </a:t>
            </a:r>
            <a:r>
              <a:rPr lang="uk-UA" sz="2800" b="1" dirty="0" smtClean="0">
                <a:solidFill>
                  <a:srgbClr val="CC0000"/>
                </a:solidFill>
              </a:rPr>
              <a:t>та біоенергетика.</a:t>
            </a:r>
          </a:p>
          <a:p>
            <a:pPr algn="ctr" eaLnBrk="1" hangingPunct="1"/>
            <a:endParaRPr lang="uk-UA" sz="2000" smtClean="0">
              <a:solidFill>
                <a:srgbClr val="CC0000"/>
              </a:solidFill>
            </a:endParaRPr>
          </a:p>
          <a:p>
            <a:pPr algn="ctr" eaLnBrk="1" hangingPunct="1"/>
            <a:endParaRPr lang="uk-UA" sz="2000" dirty="0">
              <a:solidFill>
                <a:srgbClr val="CC0000"/>
              </a:solidFill>
            </a:endParaRPr>
          </a:p>
          <a:p>
            <a:pPr algn="r" eaLnBrk="1" hangingPunct="1"/>
            <a:r>
              <a:rPr lang="uk-UA" sz="2000" b="1" dirty="0">
                <a:solidFill>
                  <a:srgbClr val="6600CC"/>
                </a:solidFill>
              </a:rPr>
              <a:t>Лектор: </a:t>
            </a:r>
            <a:r>
              <a:rPr lang="uk-UA" sz="2000" b="1" dirty="0" smtClean="0">
                <a:solidFill>
                  <a:srgbClr val="6600CC"/>
                </a:solidFill>
              </a:rPr>
              <a:t>доцент </a:t>
            </a:r>
            <a:r>
              <a:rPr lang="uk-UA" sz="2000" b="1" dirty="0" err="1" smtClean="0">
                <a:solidFill>
                  <a:srgbClr val="6600CC"/>
                </a:solidFill>
              </a:rPr>
              <a:t>Петюніна</a:t>
            </a:r>
            <a:r>
              <a:rPr lang="uk-UA" sz="2000" b="1" dirty="0" smtClean="0">
                <a:solidFill>
                  <a:srgbClr val="6600CC"/>
                </a:solidFill>
              </a:rPr>
              <a:t> В.М.</a:t>
            </a:r>
            <a:endParaRPr lang="ru-RU" sz="2000" b="1" dirty="0">
              <a:solidFill>
                <a:srgbClr val="6600CC"/>
              </a:solidFill>
            </a:endParaRPr>
          </a:p>
          <a:p>
            <a:pPr algn="just" eaLnBrk="1" hangingPunct="1"/>
            <a:endParaRPr lang="uk-UA" sz="2000" b="1" dirty="0">
              <a:solidFill>
                <a:srgbClr val="6600CC"/>
              </a:solidFill>
            </a:endParaRPr>
          </a:p>
          <a:p>
            <a:pPr algn="ctr" eaLnBrk="1" hangingPunct="1"/>
            <a:endParaRPr lang="ru-RU" sz="2800" b="1" dirty="0">
              <a:solidFill>
                <a:srgbClr val="CC0000"/>
              </a:solidFill>
            </a:endParaRPr>
          </a:p>
        </p:txBody>
      </p:sp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3405" y="1686125"/>
            <a:ext cx="1729534" cy="220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85" y="1808955"/>
            <a:ext cx="2272133" cy="2272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0869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62887"/>
            <a:ext cx="12192000" cy="5995114"/>
          </a:xfrm>
        </p:spPr>
        <p:txBody>
          <a:bodyPr>
            <a:noAutofit/>
          </a:bodyPr>
          <a:lstStyle/>
          <a:p>
            <a:r>
              <a:rPr lang="uk-UA" sz="3200" b="1" i="1" u="sng" dirty="0" smtClean="0">
                <a:solidFill>
                  <a:schemeClr val="accent6">
                    <a:lumMod val="50000"/>
                  </a:schemeClr>
                </a:solidFill>
              </a:rPr>
              <a:t>Механізми підтримання гомеостазу:</a:t>
            </a:r>
          </a:p>
          <a:p>
            <a:pPr>
              <a:spcBef>
                <a:spcPts val="600"/>
              </a:spcBef>
            </a:pPr>
            <a:r>
              <a:rPr lang="uk-UA" sz="2250" b="1" i="1" dirty="0" smtClean="0">
                <a:solidFill>
                  <a:srgbClr val="C00000"/>
                </a:solidFill>
              </a:rPr>
              <a:t>Енергетичне </a:t>
            </a:r>
            <a:r>
              <a:rPr lang="uk-UA" sz="2250" b="1" i="1" dirty="0" err="1" smtClean="0">
                <a:solidFill>
                  <a:srgbClr val="C00000"/>
                </a:solidFill>
              </a:rPr>
              <a:t>супряження</a:t>
            </a:r>
            <a:endParaRPr lang="uk-UA" sz="2250" b="1" i="1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uk-UA" sz="2250" dirty="0" smtClean="0"/>
              <a:t>Механізм </a:t>
            </a:r>
            <a:r>
              <a:rPr lang="uk-UA" sz="2250" i="1" dirty="0" smtClean="0"/>
              <a:t>енергетичного </a:t>
            </a:r>
            <a:r>
              <a:rPr lang="uk-UA" sz="2250" i="1" dirty="0" err="1"/>
              <a:t>супряження</a:t>
            </a:r>
            <a:r>
              <a:rPr lang="uk-UA" sz="2250" dirty="0"/>
              <a:t> має місце, коли можлива, з погляду </a:t>
            </a:r>
            <a:r>
              <a:rPr lang="uk-UA" sz="2250" dirty="0" err="1"/>
              <a:t>ентропійного</a:t>
            </a:r>
            <a:r>
              <a:rPr lang="uk-UA" sz="2250" dirty="0"/>
              <a:t> критерію, реакція поєднується з реакцією, </a:t>
            </a:r>
            <a:r>
              <a:rPr lang="uk-UA" sz="2250" dirty="0" err="1"/>
              <a:t>термодинамічно</a:t>
            </a:r>
            <a:r>
              <a:rPr lang="uk-UA" sz="2250" dirty="0"/>
              <a:t> неможливою, і дає для неї енергію. При цьому вільна енергія першої повинна перевищувати споживану енергію другої. </a:t>
            </a:r>
            <a:r>
              <a:rPr lang="uk-UA" sz="2250" dirty="0" err="1"/>
              <a:t>Супряжені</a:t>
            </a:r>
            <a:r>
              <a:rPr lang="uk-UA" sz="2250" dirty="0"/>
              <a:t> реакції, що спрягаються, повинні мати спільний компонент – зв’язуючи фактор, яким звичайно </a:t>
            </a:r>
            <a:r>
              <a:rPr lang="uk-UA" sz="2250" i="1" dirty="0"/>
              <a:t>є фосфат-іон</a:t>
            </a:r>
            <a:endParaRPr lang="uk-UA" sz="2250" dirty="0" smtClean="0"/>
          </a:p>
          <a:p>
            <a:pPr>
              <a:spcBef>
                <a:spcPts val="600"/>
              </a:spcBef>
            </a:pPr>
            <a:r>
              <a:rPr lang="uk-UA" sz="2250" b="1" i="1" dirty="0" smtClean="0">
                <a:solidFill>
                  <a:srgbClr val="C00000"/>
                </a:solidFill>
              </a:rPr>
              <a:t>Багатостадійний режим.</a:t>
            </a:r>
            <a:endParaRPr lang="ru-RU" sz="2250" b="1" i="1" dirty="0">
              <a:solidFill>
                <a:srgbClr val="C0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uk-UA" sz="2250" dirty="0" smtClean="0"/>
              <a:t>Переведення </a:t>
            </a:r>
            <a:r>
              <a:rPr lang="uk-UA" sz="2250" dirty="0"/>
              <a:t>біохімічного процесу у</a:t>
            </a:r>
            <a:r>
              <a:rPr lang="uk-UA" sz="2250" i="1" dirty="0"/>
              <a:t> багатостадійний режим </a:t>
            </a:r>
            <a:r>
              <a:rPr lang="uk-UA" sz="2250" dirty="0"/>
              <a:t>дозволяє живому організму легко регулювати синтез тих чи інших речовин у необхідних кількостях. Це пояснюється тим, що різниця вільних енергій початкового й кінцевого стану для кожної з окремих стадій звичайно невелика, а тому ймовірність досягнення рівноваги для неї більше, ніж для процесу у цілому</a:t>
            </a:r>
            <a:r>
              <a:rPr lang="uk-UA" sz="225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uk-UA" sz="2250" b="1" i="1" dirty="0">
                <a:solidFill>
                  <a:srgbClr val="C00000"/>
                </a:solidFill>
              </a:rPr>
              <a:t>Функціонуванням </a:t>
            </a:r>
            <a:r>
              <a:rPr lang="uk-UA" sz="2250" b="1" i="1" dirty="0" err="1">
                <a:solidFill>
                  <a:srgbClr val="C00000"/>
                </a:solidFill>
              </a:rPr>
              <a:t>мультиферментних</a:t>
            </a:r>
            <a:r>
              <a:rPr lang="uk-UA" sz="2250" b="1" i="1" dirty="0">
                <a:solidFill>
                  <a:srgbClr val="C00000"/>
                </a:solidFill>
              </a:rPr>
              <a:t> </a:t>
            </a:r>
            <a:r>
              <a:rPr lang="uk-UA" sz="2250" b="1" i="1" dirty="0" smtClean="0">
                <a:solidFill>
                  <a:srgbClr val="C00000"/>
                </a:solidFill>
              </a:rPr>
              <a:t>систем</a:t>
            </a:r>
            <a:endParaRPr lang="ru-RU" sz="2250" b="1" i="1" dirty="0">
              <a:solidFill>
                <a:srgbClr val="C0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uk-UA" sz="2250" dirty="0" err="1"/>
              <a:t>Багатостадійність</a:t>
            </a:r>
            <a:r>
              <a:rPr lang="uk-UA" sz="2250" dirty="0"/>
              <a:t> проходження хімічних перетворень у живих системах забезпечується функціонуванням </a:t>
            </a:r>
            <a:r>
              <a:rPr lang="uk-UA" sz="2250" dirty="0" err="1"/>
              <a:t>мультиферментних</a:t>
            </a:r>
            <a:r>
              <a:rPr lang="uk-UA" sz="2250" dirty="0"/>
              <a:t> систем, які працюють за принципом молекулярного конвеєру – продукт однієї ферментативної реакції служить субстратом для наступного перетворення</a:t>
            </a:r>
            <a:r>
              <a:rPr lang="uk-UA" sz="2250" dirty="0" smtClean="0"/>
              <a:t>.</a:t>
            </a:r>
          </a:p>
          <a:p>
            <a:endParaRPr lang="ru-RU" sz="2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6288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 smtClean="0">
                <a:solidFill>
                  <a:srgbClr val="FF0000"/>
                </a:solidFill>
              </a:rPr>
              <a:t> Застосування законів термодинаміки до живих систем. Енергетичне </a:t>
            </a:r>
            <a:r>
              <a:rPr lang="uk-UA" sz="3600" dirty="0" err="1" smtClean="0">
                <a:solidFill>
                  <a:srgbClr val="FF0000"/>
                </a:solidFill>
              </a:rPr>
              <a:t>супряження</a:t>
            </a:r>
            <a:r>
              <a:rPr lang="uk-UA" sz="3600" dirty="0" smtClean="0">
                <a:solidFill>
                  <a:srgbClr val="FF0000"/>
                </a:solidFill>
              </a:rPr>
              <a:t> у живих системах. </a:t>
            </a:r>
            <a:r>
              <a:rPr lang="uk-UA" sz="3600" dirty="0" err="1" smtClean="0">
                <a:solidFill>
                  <a:srgbClr val="FF0000"/>
                </a:solidFill>
              </a:rPr>
              <a:t>Ендергонічні</a:t>
            </a:r>
            <a:r>
              <a:rPr lang="uk-UA" sz="3600" dirty="0" smtClean="0">
                <a:solidFill>
                  <a:srgbClr val="FF0000"/>
                </a:solidFill>
              </a:rPr>
              <a:t> та </a:t>
            </a:r>
            <a:r>
              <a:rPr lang="uk-UA" sz="3600" dirty="0" err="1" smtClean="0">
                <a:solidFill>
                  <a:srgbClr val="FF0000"/>
                </a:solidFill>
              </a:rPr>
              <a:t>екзергонічні</a:t>
            </a:r>
            <a:r>
              <a:rPr lang="uk-UA" sz="3600" dirty="0" smtClean="0">
                <a:solidFill>
                  <a:srgbClr val="FF0000"/>
                </a:solidFill>
              </a:rPr>
              <a:t> процеси.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763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577" y="1133341"/>
            <a:ext cx="11096223" cy="5043622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uk-UA" sz="4000" dirty="0" smtClean="0"/>
              <a:t>Другий закон термодинаміки. Ентропія. </a:t>
            </a:r>
          </a:p>
          <a:p>
            <a:pPr marL="514350" indent="-514350">
              <a:buAutoNum type="arabicPeriod"/>
            </a:pPr>
            <a:endParaRPr lang="uk-UA" sz="4000" dirty="0" smtClean="0"/>
          </a:p>
          <a:p>
            <a:pPr marL="514350" indent="-514350">
              <a:buAutoNum type="arabicPeriod"/>
            </a:pPr>
            <a:r>
              <a:rPr lang="uk-UA" sz="4000" dirty="0" smtClean="0"/>
              <a:t>Термодинамічні потенціали: енергія </a:t>
            </a:r>
            <a:r>
              <a:rPr lang="uk-UA" sz="4000" dirty="0" err="1" smtClean="0"/>
              <a:t>Гіббса</a:t>
            </a:r>
            <a:r>
              <a:rPr lang="uk-UA" sz="4000" dirty="0" smtClean="0"/>
              <a:t>, енергія </a:t>
            </a:r>
            <a:r>
              <a:rPr lang="uk-UA" sz="4000" dirty="0" err="1" smtClean="0"/>
              <a:t>Гельмгольца</a:t>
            </a:r>
            <a:r>
              <a:rPr lang="uk-UA" sz="4000" dirty="0" smtClean="0"/>
              <a:t>. Критерії направленості процесів.</a:t>
            </a:r>
          </a:p>
          <a:p>
            <a:pPr marL="514350" indent="-514350">
              <a:buAutoNum type="arabicPeriod"/>
            </a:pPr>
            <a:endParaRPr lang="ru-RU" sz="4000" dirty="0"/>
          </a:p>
          <a:p>
            <a:pPr marL="514350" indent="-514350">
              <a:buAutoNum type="arabicPeriod"/>
            </a:pPr>
            <a:r>
              <a:rPr lang="uk-UA" sz="4000" dirty="0" smtClean="0"/>
              <a:t> Застосування законів термодинаміки до живих систем. Енергетичне </a:t>
            </a:r>
            <a:r>
              <a:rPr lang="uk-UA" sz="4000" dirty="0" err="1" smtClean="0"/>
              <a:t>супряження</a:t>
            </a:r>
            <a:r>
              <a:rPr lang="uk-UA" sz="4000" dirty="0" smtClean="0"/>
              <a:t> у живих системах. </a:t>
            </a:r>
            <a:r>
              <a:rPr lang="uk-UA" sz="4000" dirty="0" err="1" smtClean="0"/>
              <a:t>Ендергонічні</a:t>
            </a:r>
            <a:r>
              <a:rPr lang="uk-UA" sz="4000" dirty="0" smtClean="0"/>
              <a:t> та </a:t>
            </a:r>
            <a:r>
              <a:rPr lang="uk-UA" sz="4000" dirty="0" err="1" smtClean="0"/>
              <a:t>екзергонічні</a:t>
            </a:r>
            <a:r>
              <a:rPr lang="uk-UA" sz="4000" dirty="0" smtClean="0"/>
              <a:t> процеси.</a:t>
            </a:r>
            <a:endParaRPr lang="ru-RU" sz="4000" dirty="0" smtClean="0"/>
          </a:p>
          <a:p>
            <a:endParaRPr lang="ru-RU" sz="4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4126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План лекції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245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68892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Другий закон термодинаміки.</a:t>
            </a:r>
            <a:endParaRPr lang="ru-RU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1"/>
              <p:cNvSpPr>
                <a:spLocks noGrp="1" noChangeArrowheads="1"/>
              </p:cNvSpPr>
              <p:nvPr>
                <p:ph idx="1"/>
              </p:nvPr>
            </p:nvSpPr>
            <p:spPr bwMode="auto">
              <a:xfrm>
                <a:off x="34925" y="619433"/>
                <a:ext cx="12192000" cy="62385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indent="449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342900" indent="-342900" algn="just">
                  <a:lnSpc>
                    <a:spcPct val="100000"/>
                  </a:lnSpc>
                </a:pPr>
                <a:r>
                  <a:rPr kumimoji="0" lang="uk-UA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Другий закон термодинаміки встановлює </a:t>
                </a:r>
                <a:r>
                  <a:rPr kumimoji="0" lang="uk-UA" sz="2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напрямок перебігу </a:t>
                </a:r>
                <a:r>
                  <a:rPr kumimoji="0" lang="uk-UA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 характер процесів, що відбуваються в природі.</a:t>
                </a:r>
                <a:endPara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342900" indent="-342900" algn="just">
                  <a:lnSpc>
                    <a:spcPct val="100000"/>
                  </a:lnSpc>
                </a:pPr>
                <a:r>
                  <a:rPr kumimoji="0" lang="uk-UA" sz="2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Клаузіус</a:t>
                </a:r>
                <a:r>
                  <a:rPr lang="uk-UA" sz="2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kumimoji="0" lang="uk-UA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kumimoji="0" lang="uk-UA" sz="2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теплота ніколи не може переходити сама собою від тіл з нижчою температурою до тіл з вищою температурою.</a:t>
                </a:r>
                <a:endPara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marR="0" lvl="0" indent="449263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Це означає, що для такого переходу теплоти потрібна затрата роботи зовнішнього джерела, що здійснюється в холодильній машині.</a:t>
                </a:r>
                <a:endParaRPr lang="uk-UA" sz="1600" dirty="0"/>
              </a:p>
              <a:p>
                <a:pPr marL="342900" indent="-342900" algn="just">
                  <a:lnSpc>
                    <a:spcPct val="100000"/>
                  </a:lnSpc>
                </a:pPr>
                <a:r>
                  <a:rPr kumimoji="0" lang="uk-UA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kumimoji="0" lang="uk-UA" sz="20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Планк: </a:t>
                </a:r>
                <a:r>
                  <a:rPr kumimoji="0" lang="uk-UA" sz="2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неможливо побудувати таку періодично діючу теплову машину, яка, отримавши ззовні деяку кількість теплоти при довільній температурі, цілком перетворювала би її </a:t>
                </a:r>
                <a:r>
                  <a:rPr kumimoji="0" lang="uk-UA" sz="20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 </a:t>
                </a:r>
                <a:r>
                  <a:rPr kumimoji="0" lang="uk-UA" sz="2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механічну роботу і при цьому поверталась би точно у вихідний стан.</a:t>
                </a:r>
                <a:r>
                  <a:rPr kumimoji="0" lang="en-US" sz="2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marR="0" lvl="0" indent="449263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uk-UA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𝑺</m:t>
                      </m:r>
                      <m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US" sz="36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US" sz="36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kumimoji="0" lang="en-US" sz="36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𝑸</m:t>
                          </m:r>
                        </m:num>
                        <m:den>
                          <m:r>
                            <a:rPr kumimoji="0" lang="en-US" sz="36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𝑻</m:t>
                          </m:r>
                        </m:den>
                      </m:f>
                    </m:oMath>
                  </m:oMathPara>
                </a14:m>
                <a:endParaRPr kumimoji="0" lang="en-US" sz="16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449263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sz="16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kumimoji="0" lang="en-US" sz="4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kumimoji="0" lang="en-US" sz="4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𝑸</m:t>
                    </m:r>
                    <m:r>
                      <a:rPr kumimoji="0" lang="en-US" sz="4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0" lang="en-US" sz="4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𝑻</m:t>
                    </m:r>
                    <m:r>
                      <a:rPr kumimoji="0" lang="en-US" sz="4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kumimoji="0" lang="uk-UA" sz="4000" b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uk-UA" sz="4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kumimoji="0" lang="en-US" sz="4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𝑺</m:t>
                    </m:r>
                    <m:r>
                      <a:rPr kumimoji="0" lang="uk-UA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− </m:t>
                    </m:r>
                  </m:oMath>
                </a14:m>
                <a:r>
                  <a:rPr kumimoji="0" lang="uk-UA" sz="4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зв’язанна</a:t>
                </a:r>
                <a:r>
                  <a:rPr kumimoji="0" lang="uk-UA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(</a:t>
                </a:r>
                <a:r>
                  <a:rPr kumimoji="0" lang="uk-UA" sz="4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обесцінена</a:t>
                </a:r>
                <a:r>
                  <a:rPr lang="uk-UA" sz="4000" dirty="0" smtClean="0"/>
                  <a:t>) енергія</a:t>
                </a:r>
              </a:p>
              <a:p>
                <a:pPr marL="0" lvl="0">
                  <a:lnSpc>
                    <a:spcPct val="100000"/>
                  </a:lnSpc>
                  <a:buNone/>
                </a:pPr>
                <a:r>
                  <a:rPr lang="uk-UA" sz="2400" dirty="0" smtClean="0"/>
                  <a:t>Суть другого закону термодинаміки полягає: різні </a:t>
                </a:r>
                <a:r>
                  <a:rPr lang="uk-UA" sz="2400" dirty="0"/>
                  <a:t>види енергії прагнуть перетворитися у теплоту, а теплота, у свою чергу, прагне розсіятися, тобто теплоту не можна повністю перетворити у роботу. Або: усякий самодовільний процес в ізольованій системі йде зі зростанням ентропії.</a:t>
                </a:r>
                <a:endPara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" name="Rectang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34925" y="619433"/>
                <a:ext cx="12192000" cy="6238567"/>
              </a:xfrm>
              <a:prstGeom prst="rect">
                <a:avLst/>
              </a:prstGeom>
              <a:blipFill rotWithShape="0">
                <a:blip r:embed="rId2"/>
                <a:stretch>
                  <a:fillRect l="-800" t="-98" r="-500" b="-18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utoShape 4" descr="{\displaystyle \delta Q_{\text{обр}}^{*}=TdS_{\text{обор}}}"/>
          <p:cNvSpPr>
            <a:spLocks noChangeAspect="1" noChangeArrowheads="1"/>
          </p:cNvSpPr>
          <p:nvPr/>
        </p:nvSpPr>
        <p:spPr bwMode="auto">
          <a:xfrm>
            <a:off x="34925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6" descr="{\displaystyle dS_{\text{обор}}={\frac {\delta Q_{\text{обор}}^{*}}{T}},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376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868892"/>
                <a:ext cx="12192000" cy="5989108"/>
              </a:xfrm>
            </p:spPr>
            <p:txBody>
              <a:bodyPr>
                <a:normAutofit/>
              </a:bodyPr>
              <a:lstStyle/>
              <a:p>
                <a:pPr marL="0" lvl="0" indent="449263" algn="just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</a:pPr>
                <a:r>
                  <a:rPr kumimoji="0" lang="uk-UA" sz="44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Математичний вираз:</a:t>
                </a:r>
              </a:p>
              <a:p>
                <a:pPr marL="0" lvl="0" indent="449263" algn="just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uk-UA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kumimoji="0" lang="en-US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𝑺</m:t>
                      </m:r>
                      <m:r>
                        <a:rPr kumimoji="0" lang="en-US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US" sz="44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US" sz="44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kumimoji="0" lang="en-US" sz="44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𝑸</m:t>
                          </m:r>
                        </m:num>
                        <m:den>
                          <m:r>
                            <a:rPr kumimoji="0" lang="en-US" sz="44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𝑻</m:t>
                          </m:r>
                        </m:den>
                      </m:f>
                    </m:oMath>
                  </m:oMathPara>
                </a14:m>
                <a:endParaRPr kumimoji="0" lang="en-US" sz="20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449263" algn="just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</a:pPr>
                <a:endParaRPr kumimoji="0" lang="uk-UA" sz="20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kumimoji="0" lang="en-US" sz="4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kumimoji="0" lang="en-US" sz="4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𝑸</m:t>
                    </m:r>
                    <m:r>
                      <a:rPr kumimoji="0" lang="en-US" sz="4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0" lang="en-US" sz="4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𝑻</m:t>
                    </m:r>
                    <m:r>
                      <a:rPr kumimoji="0" lang="en-US" sz="4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kumimoji="0" lang="uk-UA" sz="4800" b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uk-UA" sz="4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kumimoji="0" lang="en-US" sz="4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𝑺</m:t>
                    </m:r>
                    <m:r>
                      <a:rPr kumimoji="0" lang="uk-UA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− </m:t>
                    </m:r>
                  </m:oMath>
                </a14:m>
                <a:r>
                  <a:rPr kumimoji="0" lang="uk-UA" sz="4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зв’язанна</a:t>
                </a:r>
                <a:r>
                  <a:rPr kumimoji="0" lang="uk-UA" sz="4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(</a:t>
                </a:r>
                <a:r>
                  <a:rPr kumimoji="0" lang="uk-UA" sz="4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обесцінена</a:t>
                </a:r>
                <a:r>
                  <a:rPr lang="uk-UA" sz="4800" dirty="0" smtClean="0"/>
                  <a:t>) енергія</a:t>
                </a:r>
              </a:p>
              <a:p>
                <a:pPr marL="0" lvl="0">
                  <a:lnSpc>
                    <a:spcPct val="100000"/>
                  </a:lnSpc>
                  <a:buNone/>
                </a:pPr>
                <a:r>
                  <a:rPr lang="uk-UA" sz="3200" b="1" i="1" u="sng" dirty="0" smtClean="0"/>
                  <a:t>Суть другого закону термодинаміки полягає: </a:t>
                </a:r>
                <a:r>
                  <a:rPr lang="uk-UA" sz="3200" dirty="0" smtClean="0"/>
                  <a:t>різні </a:t>
                </a:r>
                <a:r>
                  <a:rPr lang="uk-UA" sz="3200" dirty="0"/>
                  <a:t>види енергії прагнуть перетворитися у теплоту, а теплота, у свою чергу, прагне розсіятися, тобто теплоту не можна повністю перетворити у роботу. Або: усякий самодовільний процес в ізольованій системі йде зі зростанням ентропії.</a:t>
                </a:r>
                <a:endParaRPr kumimoji="0" lang="uk-UA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endParaRPr lang="ru-RU" sz="32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868892"/>
                <a:ext cx="12192000" cy="5989108"/>
              </a:xfrm>
              <a:blipFill rotWithShape="0">
                <a:blip r:embed="rId2"/>
                <a:stretch>
                  <a:fillRect l="-1250" t="-2138" r="-1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68892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Другий закон термодинаміки.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305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5337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Ентропія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3031" y="755336"/>
            <a:ext cx="12295031" cy="6102663"/>
          </a:xfrm>
        </p:spPr>
        <p:txBody>
          <a:bodyPr>
            <a:normAutofit/>
          </a:bodyPr>
          <a:lstStyle/>
          <a:p>
            <a:r>
              <a:rPr lang="uk-UA" sz="3200" i="1" dirty="0" smtClean="0"/>
              <a:t>Ентропія (S) - міра </a:t>
            </a:r>
            <a:r>
              <a:rPr lang="uk-UA" sz="3200" i="1" dirty="0"/>
              <a:t>невпорядкованості системи або ймовірності </a:t>
            </a:r>
            <a:r>
              <a:rPr lang="uk-UA" sz="3200" i="1" dirty="0" smtClean="0"/>
              <a:t>системи</a:t>
            </a:r>
            <a:r>
              <a:rPr lang="uk-UA" sz="3200" i="1" dirty="0"/>
              <a:t>.</a:t>
            </a:r>
            <a:r>
              <a:rPr lang="uk-UA" sz="3200" i="1" dirty="0" smtClean="0"/>
              <a:t> </a:t>
            </a:r>
          </a:p>
          <a:p>
            <a:r>
              <a:rPr lang="uk-UA" sz="3200" i="1" dirty="0" smtClean="0"/>
              <a:t>Ентропія (S) - </a:t>
            </a:r>
            <a:r>
              <a:rPr lang="uk-UA" sz="3200" dirty="0" smtClean="0"/>
              <a:t>функція стану її </a:t>
            </a:r>
            <a:r>
              <a:rPr lang="uk-UA" sz="3200" dirty="0"/>
              <a:t>зміна залежить тільки від початкового й кінцевого стану системи, вимірюється в </a:t>
            </a:r>
            <a:r>
              <a:rPr lang="uk-UA" sz="3200" dirty="0" err="1"/>
              <a:t>кДж</a:t>
            </a:r>
            <a:r>
              <a:rPr lang="uk-UA" sz="3200" dirty="0"/>
              <a:t>/</a:t>
            </a:r>
            <a:r>
              <a:rPr lang="uk-UA" sz="3200" dirty="0" err="1"/>
              <a:t>мол</a:t>
            </a:r>
            <a:r>
              <a:rPr lang="uk-UA" sz="3200" dirty="0"/>
              <a:t>·</a:t>
            </a:r>
            <a:r>
              <a:rPr lang="uk-UA" sz="3200" i="1" dirty="0"/>
              <a:t> </a:t>
            </a:r>
            <a:r>
              <a:rPr lang="uk-UA" sz="3200" dirty="0"/>
              <a:t>К. </a:t>
            </a:r>
            <a:endParaRPr lang="uk-UA" sz="3200" dirty="0" smtClean="0"/>
          </a:p>
          <a:p>
            <a:r>
              <a:rPr lang="uk-UA" sz="3200" i="1" dirty="0" smtClean="0"/>
              <a:t>Ентропія (S)</a:t>
            </a:r>
            <a:r>
              <a:rPr lang="uk-UA" sz="3200" dirty="0" smtClean="0"/>
              <a:t> </a:t>
            </a:r>
            <a:r>
              <a:rPr lang="uk-UA" sz="3200" dirty="0"/>
              <a:t>пов'язана з числом рівно вірогідних </a:t>
            </a:r>
            <a:r>
              <a:rPr lang="uk-UA" sz="3200" dirty="0" err="1"/>
              <a:t>мікростанів</a:t>
            </a:r>
            <a:r>
              <a:rPr lang="uk-UA" sz="3200" dirty="0"/>
              <a:t> W, якими можна реалізувати даний </a:t>
            </a:r>
            <a:r>
              <a:rPr lang="uk-UA" sz="3200" dirty="0" err="1"/>
              <a:t>макростан</a:t>
            </a:r>
            <a:r>
              <a:rPr lang="uk-UA" sz="3200" dirty="0"/>
              <a:t> системи, рівнянням:</a:t>
            </a:r>
            <a:endParaRPr lang="ru-RU" sz="3200" dirty="0"/>
          </a:p>
          <a:p>
            <a:endParaRPr lang="ru-RU" sz="32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68214" y="23697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995507"/>
              </p:ext>
            </p:extLst>
          </p:nvPr>
        </p:nvGraphicFramePr>
        <p:xfrm>
          <a:off x="4418078" y="3689071"/>
          <a:ext cx="3086245" cy="1683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Уравнение" r:id="rId3" imgW="736280" imgH="393529" progId="Equation.3">
                  <p:embed/>
                </p:oleObj>
              </mc:Choice>
              <mc:Fallback>
                <p:oleObj name="Уравнение" r:id="rId3" imgW="736280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8078" y="3689071"/>
                        <a:ext cx="3086245" cy="16834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868214" y="3226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393973" y="5760647"/>
            <a:ext cx="9869277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 R </a:t>
            </a:r>
            <a:r>
              <a:rPr lang="uk-UA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універсальна газова стала, N </a:t>
            </a:r>
            <a:r>
              <a:rPr lang="uk-UA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число </a:t>
            </a:r>
            <a:r>
              <a:rPr lang="uk-UA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Авогадро</a:t>
            </a:r>
            <a:r>
              <a:rPr lang="uk-UA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238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55336"/>
            <a:ext cx="12192000" cy="6102663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chemeClr val="accent6">
                    <a:lumMod val="50000"/>
                  </a:schemeClr>
                </a:solidFill>
              </a:rPr>
              <a:t>Ентропія </a:t>
            </a:r>
            <a:r>
              <a:rPr lang="uk-UA" sz="4000" dirty="0" smtClean="0"/>
              <a:t> при </a:t>
            </a:r>
            <a:r>
              <a:rPr lang="uk-UA" sz="4000" dirty="0"/>
              <a:t>нагріванні речовини </a:t>
            </a:r>
            <a:r>
              <a:rPr lang="uk-UA" sz="4000" dirty="0" smtClean="0"/>
              <a:t>завжди зростає. </a:t>
            </a:r>
          </a:p>
          <a:p>
            <a:r>
              <a:rPr lang="uk-UA" sz="4000" b="1" dirty="0" smtClean="0">
                <a:solidFill>
                  <a:schemeClr val="accent6">
                    <a:lumMod val="50000"/>
                  </a:schemeClr>
                </a:solidFill>
              </a:rPr>
              <a:t>Ентропія </a:t>
            </a:r>
            <a:r>
              <a:rPr lang="uk-UA" sz="4000" dirty="0" smtClean="0"/>
              <a:t>зростає </a:t>
            </a:r>
            <a:r>
              <a:rPr lang="uk-UA" sz="4000" dirty="0"/>
              <a:t>при переході речовини із кристалічного </a:t>
            </a:r>
            <a:r>
              <a:rPr lang="uk-UA" sz="4000" dirty="0" smtClean="0"/>
              <a:t>стану у </a:t>
            </a:r>
            <a:r>
              <a:rPr lang="uk-UA" sz="4000" dirty="0"/>
              <a:t>рідкий і далі у газоподібний</a:t>
            </a:r>
            <a:r>
              <a:rPr lang="uk-UA" sz="4000" dirty="0" smtClean="0"/>
              <a:t>.</a:t>
            </a:r>
          </a:p>
          <a:p>
            <a:r>
              <a:rPr lang="uk-UA" sz="4000" b="1" dirty="0" smtClean="0">
                <a:solidFill>
                  <a:schemeClr val="accent6">
                    <a:lumMod val="50000"/>
                  </a:schemeClr>
                </a:solidFill>
              </a:rPr>
              <a:t>Ентропія</a:t>
            </a:r>
            <a:r>
              <a:rPr lang="uk-UA" sz="4000" dirty="0" smtClean="0"/>
              <a:t> при особливо </a:t>
            </a:r>
            <a:r>
              <a:rPr lang="uk-UA" sz="4000" dirty="0"/>
              <a:t>різко змінюється у випадку реакцій, що йдуть зі зміною числа молекул газів</a:t>
            </a:r>
            <a:r>
              <a:rPr lang="uk-UA" sz="4000" dirty="0" smtClean="0"/>
              <a:t>:</a:t>
            </a:r>
          </a:p>
          <a:p>
            <a:pPr marL="0" indent="0">
              <a:buNone/>
            </a:pPr>
            <a:r>
              <a:rPr lang="uk-UA" sz="4000" dirty="0" smtClean="0"/>
              <a:t>при </a:t>
            </a:r>
            <a:r>
              <a:rPr lang="uk-UA" sz="4000" dirty="0"/>
              <a:t>збільшенні числа газових молекул вона </a:t>
            </a:r>
            <a:r>
              <a:rPr lang="uk-UA" sz="4000" dirty="0" smtClean="0"/>
              <a:t>зростає</a:t>
            </a:r>
            <a:r>
              <a:rPr lang="uk-UA" sz="4000" dirty="0"/>
              <a:t>;</a:t>
            </a:r>
            <a:endParaRPr lang="uk-UA" sz="4000" dirty="0" smtClean="0"/>
          </a:p>
          <a:p>
            <a:pPr marL="0" indent="0">
              <a:buNone/>
            </a:pPr>
            <a:r>
              <a:rPr lang="uk-UA" sz="4000" dirty="0" smtClean="0"/>
              <a:t>при </a:t>
            </a:r>
            <a:r>
              <a:rPr lang="uk-UA" sz="4000" dirty="0"/>
              <a:t>зменшенні – </a:t>
            </a:r>
            <a:r>
              <a:rPr lang="uk-UA" sz="4000" dirty="0" smtClean="0"/>
              <a:t>падає.</a:t>
            </a:r>
          </a:p>
          <a:p>
            <a:r>
              <a:rPr lang="uk-UA" sz="4000" b="1" dirty="0" smtClean="0">
                <a:solidFill>
                  <a:schemeClr val="accent6">
                    <a:lumMod val="50000"/>
                  </a:schemeClr>
                </a:solidFill>
              </a:rPr>
              <a:t>Ентропія ідеально побудованої кристалічної речовини </a:t>
            </a:r>
            <a:r>
              <a:rPr lang="uk-UA" sz="4000" b="1" dirty="0">
                <a:solidFill>
                  <a:schemeClr val="accent6">
                    <a:lumMod val="50000"/>
                  </a:schemeClr>
                </a:solidFill>
              </a:rPr>
              <a:t>при абсолютному </a:t>
            </a:r>
            <a:r>
              <a:rPr lang="uk-UA" sz="4000" b="1" dirty="0" smtClean="0">
                <a:solidFill>
                  <a:schemeClr val="accent6">
                    <a:lumMod val="50000"/>
                  </a:schemeClr>
                </a:solidFill>
              </a:rPr>
              <a:t>нулі дорівнює нулю (</a:t>
            </a:r>
            <a:r>
              <a:rPr lang="uk-UA" sz="4000" b="1" dirty="0" smtClean="0">
                <a:solidFill>
                  <a:srgbClr val="C00000"/>
                </a:solidFill>
              </a:rPr>
              <a:t>третій закон термодинаміки</a:t>
            </a:r>
            <a:r>
              <a:rPr lang="uk-UA" sz="4000" b="1" dirty="0" smtClean="0">
                <a:solidFill>
                  <a:schemeClr val="accent6">
                    <a:lumMod val="50000"/>
                  </a:schemeClr>
                </a:solidFill>
              </a:rPr>
              <a:t>).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5337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Ентропія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036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03030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Термодинамічні потенціали: енергія </a:t>
            </a:r>
            <a:r>
              <a:rPr lang="uk-UA" dirty="0" err="1" smtClean="0">
                <a:solidFill>
                  <a:srgbClr val="FF0000"/>
                </a:solidFill>
              </a:rPr>
              <a:t>Гіббса</a:t>
            </a:r>
            <a:r>
              <a:rPr lang="uk-UA" dirty="0" smtClean="0">
                <a:solidFill>
                  <a:srgbClr val="FF0000"/>
                </a:solidFill>
              </a:rPr>
              <a:t>, енергія </a:t>
            </a:r>
            <a:r>
              <a:rPr lang="uk-UA" dirty="0" err="1" smtClean="0">
                <a:solidFill>
                  <a:srgbClr val="FF0000"/>
                </a:solidFill>
              </a:rPr>
              <a:t>Гельмгольца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146220"/>
            <a:ext cx="12054625" cy="5589431"/>
          </a:xfrm>
        </p:spPr>
        <p:txBody>
          <a:bodyPr>
            <a:normAutofit/>
          </a:bodyPr>
          <a:lstStyle/>
          <a:p>
            <a:r>
              <a:rPr lang="uk-UA" sz="3600" b="1" i="1" u="sng" dirty="0" smtClean="0">
                <a:solidFill>
                  <a:schemeClr val="accent6">
                    <a:lumMod val="50000"/>
                  </a:schemeClr>
                </a:solidFill>
              </a:rPr>
              <a:t>Енергія </a:t>
            </a:r>
            <a:r>
              <a:rPr lang="uk-UA" sz="3600" b="1" i="1" u="sng" dirty="0" err="1">
                <a:solidFill>
                  <a:schemeClr val="accent6">
                    <a:lumMod val="50000"/>
                  </a:schemeClr>
                </a:solidFill>
              </a:rPr>
              <a:t>Гіббса</a:t>
            </a:r>
            <a:r>
              <a:rPr lang="uk-UA" sz="3600" b="1" i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uk-UA" sz="3600" i="1" dirty="0"/>
              <a:t>(</a:t>
            </a:r>
            <a:r>
              <a:rPr lang="uk-UA" sz="3600" dirty="0"/>
              <a:t>на честь американського фізика Д. У. </a:t>
            </a:r>
            <a:r>
              <a:rPr lang="uk-UA" sz="3600" dirty="0" err="1"/>
              <a:t>Гіббса</a:t>
            </a:r>
            <a:r>
              <a:rPr lang="uk-UA" sz="3600" dirty="0"/>
              <a:t>), або </a:t>
            </a:r>
            <a:r>
              <a:rPr lang="uk-UA" sz="3600" i="1" dirty="0"/>
              <a:t>ізобарно-ізотермічний потенціал, G:</a:t>
            </a:r>
            <a:endParaRPr lang="ru-RU" sz="3600" dirty="0"/>
          </a:p>
          <a:p>
            <a:pPr marL="0" indent="0" algn="ctr">
              <a:buNone/>
            </a:pPr>
            <a:r>
              <a:rPr lang="uk-UA" sz="3600" dirty="0"/>
              <a:t>Δ</a:t>
            </a:r>
            <a:r>
              <a:rPr lang="uk-UA" sz="3600" i="1" dirty="0"/>
              <a:t>G =</a:t>
            </a:r>
            <a:r>
              <a:rPr lang="uk-UA" sz="3600" dirty="0"/>
              <a:t>Δ</a:t>
            </a:r>
            <a:r>
              <a:rPr lang="uk-UA" sz="3600" i="1" dirty="0"/>
              <a:t>Н – </a:t>
            </a:r>
            <a:r>
              <a:rPr lang="uk-UA" sz="3600" i="1" dirty="0" smtClean="0"/>
              <a:t>Т</a:t>
            </a:r>
            <a:r>
              <a:rPr lang="uk-UA" sz="3600" dirty="0" smtClean="0"/>
              <a:t>Δ</a:t>
            </a:r>
            <a:r>
              <a:rPr lang="uk-UA" sz="3600" i="1" dirty="0" smtClean="0"/>
              <a:t>S</a:t>
            </a:r>
          </a:p>
          <a:p>
            <a:r>
              <a:rPr lang="uk-UA" sz="3600" b="1" i="1" u="sng" dirty="0" smtClean="0">
                <a:solidFill>
                  <a:schemeClr val="accent6">
                    <a:lumMod val="50000"/>
                  </a:schemeClr>
                </a:solidFill>
              </a:rPr>
              <a:t>Енергія </a:t>
            </a:r>
            <a:r>
              <a:rPr lang="uk-UA" sz="3600" b="1" i="1" u="sng" dirty="0" err="1" smtClean="0">
                <a:solidFill>
                  <a:schemeClr val="accent6">
                    <a:lumMod val="50000"/>
                  </a:schemeClr>
                </a:solidFill>
              </a:rPr>
              <a:t>Гіббса</a:t>
            </a:r>
            <a:r>
              <a:rPr lang="uk-UA" sz="3600" b="1" i="1" u="sng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uk-UA" sz="3600" i="1" dirty="0" smtClean="0"/>
              <a:t>- </a:t>
            </a:r>
            <a:r>
              <a:rPr lang="uk-UA" sz="3600" dirty="0" smtClean="0"/>
              <a:t>функція стану, критерій самодовільності процесів у неізольованих системах. </a:t>
            </a:r>
            <a:endParaRPr lang="ru-RU" sz="3600" dirty="0"/>
          </a:p>
          <a:p>
            <a:r>
              <a:rPr lang="uk-UA" sz="3600" dirty="0"/>
              <a:t>Для ізохорних процесів вводиться аналогічна величина – </a:t>
            </a:r>
            <a:r>
              <a:rPr lang="uk-UA" sz="3600" b="1" i="1" u="sng" dirty="0">
                <a:solidFill>
                  <a:schemeClr val="accent6">
                    <a:lumMod val="50000"/>
                  </a:schemeClr>
                </a:solidFill>
              </a:rPr>
              <a:t>енергія </a:t>
            </a:r>
            <a:r>
              <a:rPr lang="uk-UA" sz="3600" b="1" i="1" u="sng" dirty="0" err="1">
                <a:solidFill>
                  <a:schemeClr val="accent6">
                    <a:lumMod val="50000"/>
                  </a:schemeClr>
                </a:solidFill>
              </a:rPr>
              <a:t>Гельмгольца</a:t>
            </a:r>
            <a:r>
              <a:rPr lang="uk-UA" sz="3600" b="1" i="1" u="sng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uk-UA" sz="3600" dirty="0"/>
              <a:t>або </a:t>
            </a:r>
            <a:r>
              <a:rPr lang="uk-UA" sz="3600" i="1" dirty="0" err="1"/>
              <a:t>ізохорно</a:t>
            </a:r>
            <a:r>
              <a:rPr lang="uk-UA" sz="3600" i="1" dirty="0"/>
              <a:t>-ізотермічний потенціал, F:</a:t>
            </a:r>
            <a:endParaRPr lang="ru-RU" sz="3600" dirty="0"/>
          </a:p>
          <a:p>
            <a:pPr marL="0" indent="0" algn="ctr">
              <a:buNone/>
            </a:pPr>
            <a:r>
              <a:rPr lang="uk-UA" sz="3600" dirty="0"/>
              <a:t>Δ</a:t>
            </a:r>
            <a:r>
              <a:rPr lang="uk-UA" sz="3600" i="1" dirty="0"/>
              <a:t>F = </a:t>
            </a:r>
            <a:r>
              <a:rPr lang="uk-UA" sz="3600" dirty="0"/>
              <a:t>Δ</a:t>
            </a:r>
            <a:r>
              <a:rPr lang="uk-UA" sz="3600" i="1" dirty="0"/>
              <a:t>U – Т</a:t>
            </a:r>
            <a:r>
              <a:rPr lang="uk-UA" sz="3600" dirty="0"/>
              <a:t>Δ</a:t>
            </a:r>
            <a:r>
              <a:rPr lang="uk-UA" sz="3600" i="1" dirty="0"/>
              <a:t>S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18446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09883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Критерії направленості процесів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29" y="4634174"/>
            <a:ext cx="12192000" cy="213922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При постійній температурі й тиску </a:t>
            </a:r>
            <a:r>
              <a:rPr lang="uk-UA" sz="3200" dirty="0" err="1" smtClean="0"/>
              <a:t>самодовільно</a:t>
            </a:r>
            <a:r>
              <a:rPr lang="uk-UA" sz="3200" dirty="0" smtClean="0"/>
              <a:t> можуть протікати тільки ті процеси для яких зміна енергії </a:t>
            </a:r>
            <a:r>
              <a:rPr lang="uk-UA" sz="3200" dirty="0" err="1" smtClean="0"/>
              <a:t>Гіббса</a:t>
            </a:r>
            <a:r>
              <a:rPr lang="uk-UA" sz="3200" dirty="0" smtClean="0"/>
              <a:t> (або </a:t>
            </a:r>
            <a:r>
              <a:rPr lang="uk-UA" sz="3200" dirty="0" err="1" smtClean="0"/>
              <a:t>Гельмгольца</a:t>
            </a:r>
            <a:r>
              <a:rPr lang="uk-UA" sz="3200" dirty="0" smtClean="0"/>
              <a:t>) негативна.</a:t>
            </a:r>
            <a:r>
              <a:rPr lang="uk-UA" sz="3200" i="1" dirty="0" smtClean="0"/>
              <a:t> </a:t>
            </a:r>
          </a:p>
          <a:p>
            <a:pPr marL="0" indent="0" algn="ctr">
              <a:buNone/>
            </a:pPr>
            <a:r>
              <a:rPr lang="uk-UA" sz="3600" dirty="0" smtClean="0">
                <a:solidFill>
                  <a:srgbClr val="FF0000"/>
                </a:solidFill>
              </a:rPr>
              <a:t>Це одне з формулювань другого закону термодинаміки.</a:t>
            </a:r>
            <a:endParaRPr lang="ru-RU" sz="3600" dirty="0" smtClean="0">
              <a:solidFill>
                <a:srgbClr val="FF0000"/>
              </a:solidFill>
            </a:endParaRPr>
          </a:p>
          <a:p>
            <a:endParaRPr lang="ru-RU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929" y="799600"/>
            <a:ext cx="11608719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самодовільних (необоротних) </a:t>
            </a:r>
            <a:r>
              <a:rPr kumimoji="0" lang="uk-UA" sz="2800" b="1" i="1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ізохорно</a:t>
            </a:r>
            <a:r>
              <a:rPr kumimoji="0" lang="uk-UA" sz="28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-ізотермічних процесах енергія </a:t>
            </a:r>
            <a:r>
              <a:rPr kumimoji="0" lang="uk-UA" sz="2800" b="1" i="1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Гельмгольца</a:t>
            </a:r>
            <a:r>
              <a:rPr kumimoji="0" lang="uk-UA" sz="28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зменшується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стану рівноваги відповідає </a:t>
            </a:r>
            <a:r>
              <a:rPr kumimoji="0" lang="uk-UA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0 і F = </a:t>
            </a:r>
            <a:r>
              <a:rPr kumimoji="0" lang="uk-UA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0" lang="uk-UA" sz="2800" b="0" i="1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– вільна  енергія приймає мінімальне значення (сумісне з даними V і Т).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нергія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Гельмгольца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— критерій напрямку процесу при сталих Ті V.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929" y="3046369"/>
            <a:ext cx="1219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самодовільних процесах при сталих Т і р енергія </a:t>
            </a:r>
            <a:r>
              <a:rPr lang="uk-UA" sz="28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Гіббса</a:t>
            </a:r>
            <a:r>
              <a:rPr lang="uk-UA" sz="28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зменшується і в стані рівноваги досягає мінімального значення. </a:t>
            </a:r>
          </a:p>
          <a:p>
            <a:r>
              <a:rPr lang="uk-UA" sz="28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Енергія </a:t>
            </a:r>
            <a:r>
              <a:rPr lang="uk-UA" sz="28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Гіббса</a:t>
            </a:r>
            <a:r>
              <a:rPr lang="uk-UA" sz="28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— критерій напрямку процесу при сталих Т і р.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5253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825624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solidFill>
                  <a:srgbClr val="FF0000"/>
                </a:solidFill>
              </a:rPr>
              <a:t> Застосування законів термодинаміки до живих систем. Енергетичне </a:t>
            </a:r>
            <a:r>
              <a:rPr lang="uk-UA" sz="3600" dirty="0" err="1" smtClean="0">
                <a:solidFill>
                  <a:srgbClr val="FF0000"/>
                </a:solidFill>
              </a:rPr>
              <a:t>супряження</a:t>
            </a:r>
            <a:r>
              <a:rPr lang="uk-UA" sz="3600" dirty="0" smtClean="0">
                <a:solidFill>
                  <a:srgbClr val="FF0000"/>
                </a:solidFill>
              </a:rPr>
              <a:t> у живих системах. </a:t>
            </a:r>
            <a:r>
              <a:rPr lang="uk-UA" sz="3600" dirty="0" err="1" smtClean="0">
                <a:solidFill>
                  <a:srgbClr val="FF0000"/>
                </a:solidFill>
              </a:rPr>
              <a:t>Ендергонічні</a:t>
            </a:r>
            <a:r>
              <a:rPr lang="uk-UA" sz="3600" dirty="0" smtClean="0">
                <a:solidFill>
                  <a:srgbClr val="FF0000"/>
                </a:solidFill>
              </a:rPr>
              <a:t> та </a:t>
            </a:r>
            <a:r>
              <a:rPr lang="uk-UA" sz="3600" dirty="0" err="1" smtClean="0">
                <a:solidFill>
                  <a:srgbClr val="FF0000"/>
                </a:solidFill>
              </a:rPr>
              <a:t>екзергонічні</a:t>
            </a:r>
            <a:r>
              <a:rPr lang="uk-UA" sz="3600" dirty="0" smtClean="0">
                <a:solidFill>
                  <a:srgbClr val="FF0000"/>
                </a:solidFill>
              </a:rPr>
              <a:t> процеси.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r>
              <a:rPr lang="uk-UA" sz="3200" b="1" dirty="0" err="1" smtClean="0"/>
              <a:t>ΔG</a:t>
            </a:r>
            <a:r>
              <a:rPr lang="uk-UA" sz="3200" b="1" baseline="-25000" dirty="0" err="1" smtClean="0"/>
              <a:t>реакції</a:t>
            </a:r>
            <a:r>
              <a:rPr lang="uk-UA" sz="3200" b="1" baseline="-25000" dirty="0" smtClean="0"/>
              <a:t> </a:t>
            </a:r>
            <a:r>
              <a:rPr lang="uk-UA" sz="3200" b="1" dirty="0"/>
              <a:t>&lt; </a:t>
            </a:r>
            <a:r>
              <a:rPr lang="uk-UA" sz="3200" b="1" dirty="0" smtClean="0"/>
              <a:t>0 </a:t>
            </a:r>
            <a:r>
              <a:rPr lang="uk-UA" dirty="0" smtClean="0"/>
              <a:t>-  </a:t>
            </a:r>
            <a:r>
              <a:rPr lang="uk-UA" i="1" dirty="0" err="1" smtClean="0"/>
              <a:t>екзергонічні</a:t>
            </a:r>
            <a:r>
              <a:rPr lang="uk-UA" i="1" dirty="0" smtClean="0"/>
              <a:t> </a:t>
            </a:r>
            <a:r>
              <a:rPr lang="uk-UA" dirty="0" smtClean="0"/>
              <a:t>біохімічні реакції.</a:t>
            </a:r>
          </a:p>
          <a:p>
            <a:r>
              <a:rPr lang="uk-UA" sz="3200" b="1" dirty="0" err="1"/>
              <a:t>ΔG</a:t>
            </a:r>
            <a:r>
              <a:rPr lang="uk-UA" sz="3200" b="1" baseline="-25000" dirty="0" err="1"/>
              <a:t>реакції</a:t>
            </a:r>
            <a:r>
              <a:rPr lang="uk-UA" sz="3200" b="1" baseline="-25000" dirty="0"/>
              <a:t> </a:t>
            </a:r>
            <a:r>
              <a:rPr lang="uk-UA" sz="3200" b="1" dirty="0"/>
              <a:t>&gt; 0 </a:t>
            </a:r>
            <a:r>
              <a:rPr lang="uk-UA" dirty="0" smtClean="0"/>
              <a:t>- </a:t>
            </a:r>
            <a:r>
              <a:rPr lang="uk-UA" i="1" dirty="0" err="1" smtClean="0"/>
              <a:t>ендергонічні</a:t>
            </a:r>
            <a:r>
              <a:rPr lang="uk-UA" dirty="0"/>
              <a:t> біохімічні реакції</a:t>
            </a:r>
            <a:r>
              <a:rPr lang="uk-UA" dirty="0" smtClean="0"/>
              <a:t>.</a:t>
            </a:r>
            <a:endParaRPr lang="ru-RU" b="1" dirty="0"/>
          </a:p>
          <a:p>
            <a:r>
              <a:rPr lang="uk-UA" dirty="0" smtClean="0"/>
              <a:t>Стан </a:t>
            </a:r>
            <a:r>
              <a:rPr lang="uk-UA" dirty="0"/>
              <a:t>живих організмів </a:t>
            </a:r>
            <a:r>
              <a:rPr lang="uk-UA" dirty="0" smtClean="0"/>
              <a:t>- </a:t>
            </a:r>
            <a:r>
              <a:rPr lang="uk-UA" b="1" i="1" dirty="0">
                <a:solidFill>
                  <a:schemeClr val="accent6">
                    <a:lumMod val="50000"/>
                  </a:schemeClr>
                </a:solidFill>
              </a:rPr>
              <a:t>нерівноважний стаціонарний</a:t>
            </a:r>
            <a:endParaRPr lang="uk-UA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</a:rPr>
              <a:t>Стаціонарний стан: </a:t>
            </a:r>
            <a:r>
              <a:rPr lang="uk-UA" dirty="0" smtClean="0"/>
              <a:t>сталість </a:t>
            </a:r>
            <a:r>
              <a:rPr lang="uk-UA" dirty="0"/>
              <a:t>тиску, об'єму, температури, концентрації часток. </a:t>
            </a:r>
            <a:r>
              <a:rPr lang="uk-UA" dirty="0" smtClean="0"/>
              <a:t>Забезпечується </a:t>
            </a:r>
            <a:r>
              <a:rPr lang="uk-UA" dirty="0"/>
              <a:t>безперервним (з постійною швидкістю) відтоком речовини із системи й надходженням поживних речовин в неї ззовні.</a:t>
            </a:r>
            <a:endParaRPr lang="ru-RU" dirty="0"/>
          </a:p>
          <a:p>
            <a:r>
              <a:rPr lang="uk-UA" sz="3200" b="1" i="1" dirty="0" smtClean="0">
                <a:solidFill>
                  <a:schemeClr val="accent6">
                    <a:lumMod val="50000"/>
                  </a:schemeClr>
                </a:solidFill>
              </a:rPr>
              <a:t>Гомеостаз </a:t>
            </a:r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</a:rPr>
              <a:t>(від грецького </a:t>
            </a: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</a:rPr>
              <a:t>– «залишатися тим самим»)</a:t>
            </a:r>
            <a:r>
              <a:rPr lang="uk-UA" sz="32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uk-UA" i="1" dirty="0" smtClean="0"/>
              <a:t>- властивість живих </a:t>
            </a:r>
            <a:r>
              <a:rPr lang="uk-UA" i="1" dirty="0"/>
              <a:t>систем підтримувати сталість параметрів і незмінність у часі швидкостей надходження й видалення речовин і енергії, що забезпечує стійкість фізіологічних </a:t>
            </a:r>
            <a:r>
              <a:rPr lang="uk-UA" i="1" dirty="0" smtClean="0"/>
              <a:t>функцій</a:t>
            </a:r>
            <a:r>
              <a:rPr lang="uk-UA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46554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636</Words>
  <Application>Microsoft Office PowerPoint</Application>
  <PresentationFormat>Широкоэкранный</PresentationFormat>
  <Paragraphs>69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Тема Office</vt:lpstr>
      <vt:lpstr>Уравнение</vt:lpstr>
      <vt:lpstr>Презентация PowerPoint</vt:lpstr>
      <vt:lpstr>План лекції</vt:lpstr>
      <vt:lpstr>Другий закон термодинаміки.</vt:lpstr>
      <vt:lpstr>Другий закон термодинаміки.</vt:lpstr>
      <vt:lpstr>Ентропія</vt:lpstr>
      <vt:lpstr>Ентропія</vt:lpstr>
      <vt:lpstr>Термодинамічні потенціали: енергія Гіббса, енергія Гельмгольца</vt:lpstr>
      <vt:lpstr>Критерії направленості процесів</vt:lpstr>
      <vt:lpstr> Застосування законів термодинаміки до живих систем. Енергетичне супряження у живих системах. Ендергонічні та екзергонічні процеси.</vt:lpstr>
      <vt:lpstr> Застосування законів термодинаміки до живих систем. Енергетичне супряження у живих системах. Ендергонічні та екзергонічні процеси.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11</cp:revision>
  <cp:lastPrinted>2018-03-29T08:11:30Z</cp:lastPrinted>
  <dcterms:created xsi:type="dcterms:W3CDTF">2018-03-12T07:28:33Z</dcterms:created>
  <dcterms:modified xsi:type="dcterms:W3CDTF">2018-03-29T08:11:37Z</dcterms:modified>
</cp:coreProperties>
</file>