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sldIdLst>
    <p:sldId id="262" r:id="rId2"/>
    <p:sldId id="266" r:id="rId3"/>
    <p:sldId id="267" r:id="rId4"/>
    <p:sldId id="257" r:id="rId5"/>
    <p:sldId id="268" r:id="rId6"/>
    <p:sldId id="264" r:id="rId7"/>
    <p:sldId id="270" r:id="rId8"/>
    <p:sldId id="271" r:id="rId9"/>
    <p:sldId id="273" r:id="rId10"/>
    <p:sldId id="274" r:id="rId11"/>
    <p:sldId id="275" r:id="rId12"/>
    <p:sldId id="276" r:id="rId13"/>
    <p:sldId id="265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6;&#1088;&#1077;&#1081;\Desktop\&#1044;&#1110;&#1072;&#1075;&#1085;&#1086;&#1089;&#1090;&#1080;&#1082;&#1072;%20&#1072;&#1085;&#1082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2400" b="1" i="0" u="none" strike="noStrike" baseline="0" dirty="0"/>
              <a:t>Найвдаліші методи і прийоми 	створення позитивного настрою студентів  </a:t>
            </a:r>
            <a:endParaRPr lang="uk-UA" sz="2400" b="1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54-4B19-980A-611598B899B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54-4B19-980A-611598B899BE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54-4B19-980A-611598B899BE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54-4B19-980A-611598B899B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D54-4B19-980A-611598B899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Лист1!$B$17:$B$22</c:f>
              <c:strCache>
                <c:ptCount val="6"/>
                <c:pt idx="0">
                  <c:v>Найвдаліші методи і прийоми створення позитивного настрою учнів </c:v>
                </c:pt>
                <c:pt idx="1">
                  <c:v>Створення ігрових ситуацій</c:v>
                </c:pt>
                <c:pt idx="2">
                  <c:v>Нестандартний початок уроку</c:v>
                </c:pt>
                <c:pt idx="3">
                  <c:v> Нестандартний урок</c:v>
                </c:pt>
                <c:pt idx="4">
                  <c:v>Застосування цікавих розвивальних завдань</c:v>
                </c:pt>
                <c:pt idx="5">
                  <c:v>Використання додаткових позапрограмних матеріалів</c:v>
                </c:pt>
              </c:strCache>
            </c:strRef>
          </c:cat>
          <c:val>
            <c:numRef>
              <c:f>Лист1!$C$17:$C$22</c:f>
              <c:numCache>
                <c:formatCode>General</c:formatCode>
                <c:ptCount val="6"/>
                <c:pt idx="1">
                  <c:v>96</c:v>
                </c:pt>
                <c:pt idx="2">
                  <c:v>83</c:v>
                </c:pt>
                <c:pt idx="3">
                  <c:v>79</c:v>
                </c:pt>
                <c:pt idx="4">
                  <c:v>62</c:v>
                </c:pt>
                <c:pt idx="5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D54-4B19-980A-611598B899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1139265545200561"/>
          <c:y val="0.16515180324954473"/>
          <c:w val="0.38041109668700573"/>
          <c:h val="0.6395161584240122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FAEEBF-825B-46F4-B0EF-C1BFB55AB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6475B5-D534-4407-A5F3-334DE291A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DEA5AA-AC37-46BF-816E-212C20B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DDB433-2BA3-4E78-B255-2BFC07E9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45DB64-F6A0-46DF-8918-0D20F5F8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8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66AF9-87E9-4295-B8AA-41D87D1F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1EB201-6F17-48E4-AAD7-910A3347F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79E982-A765-4F39-A796-91802473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A51BC0-3A43-4935-A875-8B264F9E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9568A4-63C9-4090-A6CB-5262E8AD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11AE72A-380A-48C5-A78F-C11E3EADF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C99DA3-7D97-4669-9B1D-DD32479BF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6E5151-58DB-48EF-ADAA-64ECC5D7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E18CD2-BBBC-46C0-932A-21494C32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0E5CB1-520E-40DF-BB1A-10502653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4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FAC94D14-EE9E-46AA-868A-B16016ACD1C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704850"/>
            <a:ext cx="10972800" cy="5619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BC77483-E080-4F60-808C-1D55AC1F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A4B6B1-EE36-4E48-82F4-9115D559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CC97DB2-90DE-4A20-8B2B-99EB68A3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/>
            </a:lvl1pPr>
          </a:lstStyle>
          <a:p>
            <a:fld id="{437AA510-C0F5-4FDD-884A-557B7EC43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686621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B97C55-4933-4BC1-862D-E07043C6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3E56BF-C3FA-4984-A419-3F7F580A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E3A990-0641-4A01-AFDF-B153D7C4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57A571-546D-4F75-B3F8-3F7E5A65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B565E9-B696-4130-9B59-8F948094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8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7304C8-088B-402A-837C-DAC750FF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752284-B8A8-4E50-A19F-BAEADEF97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383F85-67B8-4BA5-B45B-9BFD32A2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0B6759-D037-47D7-A6B1-C459028AB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BC75DB-FBE4-40A0-B6C3-6E20E9A7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E435A0-062F-4ABD-ABF5-FC596DB3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FBE4E4-E73D-4182-B314-DF6D074E1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D7108C-BF8C-47E6-BB65-488A4640B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06E458-DCA5-4EC1-A353-A4933D93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75E0FE-3D88-4868-91BC-EE9B106F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D9A937-A3AD-443A-84B6-CC136DA1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0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3919AB-4C01-49CA-A939-555C32BF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0EF803-82FB-45FF-AB03-27479B3E9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85B9770-8D62-431A-8B4A-5605327B6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4B1841-A268-4AD8-A9C9-8C515EEE5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B58762A-2D5E-4B15-B8BC-CB1A7160F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8EF4AB0-E0DA-4234-AF09-78B6F2C2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869C2B7-28CF-4BF5-80C6-53626115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13A1DFE-68DE-4C53-B161-C7174BED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A72400-4B93-4364-93F3-9071F68A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BDC175-B46B-4002-9AE7-20716C6A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147E7C5-2437-4194-86DC-7AF0531C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1702D28-C6C5-4B55-8AE7-29203B69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1D2C565-D2A3-4A65-8A29-7A12EF45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EACD3D5-7980-489C-8513-45FC7B67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D68F4E-118B-47C2-AA89-C3F6B492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6BEC5D-60CB-4A64-8E75-24208EDD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B765CE-CF5F-443C-A06F-536B2221C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9A6B87-5DBF-4135-9916-8D563C733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865379-635C-4097-8F2F-3CDE23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B98F85-34B0-472C-83DB-BBDB9659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E54F1E-77EF-4FD2-A9D9-2164D259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5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A32236-878A-49C3-A703-0D1792EF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F03A7E0-D024-4E3A-98E5-1E6BFEA96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5CA37F-3C35-427C-BA93-94B949C51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854698-D3F8-416B-9B91-2A062D2A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733979-6201-4AAD-BFAD-B467476B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0EA8F9-5B90-43FE-B89A-06977F5A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A5038B-942E-49AA-A510-D729405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C622A6-746A-42EB-90CD-2FFEE01F1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127260-E5BE-4959-ACA6-2C7969CFA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8EC2F1-1083-4138-BF41-D1706EBBD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55E50B-94E8-4C91-A613-3D7D2205D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431117" y="471490"/>
            <a:ext cx="528108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6000" dirty="0">
                <a:solidFill>
                  <a:srgbClr val="000000"/>
                </a:solidFill>
              </a:rPr>
              <a:t>Методичний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6000" dirty="0">
                <a:solidFill>
                  <a:srgbClr val="000000"/>
                </a:solidFill>
              </a:rPr>
              <a:t>семінар</a:t>
            </a:r>
            <a:endParaRPr lang="ru-RU" sz="4000" dirty="0">
              <a:solidFill>
                <a:srgbClr val="000000"/>
              </a:solidFill>
            </a:endParaRPr>
          </a:p>
        </p:txBody>
      </p:sp>
      <p:pic>
        <p:nvPicPr>
          <p:cNvPr id="2051" name="Picture 5" descr="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385" y="11116"/>
            <a:ext cx="2969683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" y="71438"/>
            <a:ext cx="331046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4904319" y="6346825"/>
            <a:ext cx="19736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27 </a:t>
            </a:r>
            <a:r>
              <a:rPr lang="ru-RU" dirty="0" err="1">
                <a:solidFill>
                  <a:srgbClr val="000000"/>
                </a:solidFill>
                <a:latin typeface="Trebuchet MS" pitchFamily="34" charset="0"/>
              </a:rPr>
              <a:t>березня</a:t>
            </a:r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 2018 р.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81EBCA1-DA7D-4EB3-B20C-241A17268841}"/>
              </a:ext>
            </a:extLst>
          </p:cNvPr>
          <p:cNvSpPr txBox="1">
            <a:spLocks/>
          </p:cNvSpPr>
          <p:nvPr/>
        </p:nvSpPr>
        <p:spPr>
          <a:xfrm>
            <a:off x="1008564" y="2432852"/>
            <a:ext cx="9765126" cy="2509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/>
              <a:t>Мотивація навчальної діяльності,  особливості її формування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76513" y="5474328"/>
            <a:ext cx="18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ас. Чаленко Н.М.</a:t>
            </a:r>
          </a:p>
        </p:txBody>
      </p:sp>
    </p:spTree>
    <p:extLst>
      <p:ext uri="{BB962C8B-B14F-4D97-AF65-F5344CB8AC3E}">
        <p14:creationId xmlns:p14="http://schemas.microsoft.com/office/powerpoint/2010/main" val="6032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2C1422F2-C985-4758-9E37-8D2B05F5E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836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sz="3600" b="1" dirty="0">
                <a:solidFill>
                  <a:srgbClr val="FF3300"/>
                </a:solidFill>
              </a:rPr>
              <a:t>Методи мотивації самостійної навчальної діяльності</a:t>
            </a:r>
            <a:endParaRPr lang="ru-RU" altLang="ru-RU" sz="3600" b="1" dirty="0">
              <a:solidFill>
                <a:srgbClr val="FF3300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64E7F8CA-AEAA-447A-9004-63FE70C67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9189" y="695564"/>
            <a:ext cx="10515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b="1" dirty="0"/>
              <a:t>1. Метод емоційного стимулювання у поєднанні зі словесним методом </a:t>
            </a:r>
            <a:r>
              <a:rPr lang="uk-UA" altLang="ru-RU" sz="2400" b="1" i="1" dirty="0"/>
              <a:t>(прийоми зацікавлення, здивування);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b="1" dirty="0"/>
              <a:t>2. Наочні </a:t>
            </a:r>
            <a:r>
              <a:rPr lang="uk-UA" altLang="ru-RU" sz="2400" b="1" i="1" dirty="0"/>
              <a:t>(демонстрація);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b="1" dirty="0"/>
              <a:t>3. Проблемно-пошукові;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b="1" dirty="0"/>
              <a:t>4. Практичні </a:t>
            </a:r>
            <a:r>
              <a:rPr lang="uk-UA" altLang="ru-RU" sz="2400" b="1" i="1" dirty="0"/>
              <a:t>(дати алгоритм виконання завдання).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2400" b="1" dirty="0"/>
              <a:t>5. Методи, які стимулюють пізнавальні запити студентів (</a:t>
            </a:r>
            <a:r>
              <a:rPr lang="uk-UA" altLang="ru-RU" sz="2400" b="1" i="1" dirty="0"/>
              <a:t>незакінчені завдання, тексти, які спонукають ставити запитання або шукати правильних шляхів виконання, спрямовані на отримання додаткової інформації);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2400" b="1" dirty="0"/>
              <a:t>6. Методи, що стимулюють ініціативу студентів (самостійне творче складання завдання, пошук аналогів у повсякденному житті);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2400" b="1" dirty="0"/>
              <a:t>7. Методи, що стимулюють ініціативу, яка проявляється під час діяльності (прийом навмисних помилок, прийом “лабіринту”, прийом виконання практичних завдань);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2400" b="1" dirty="0"/>
              <a:t> 8. Методи що стимулюють колективну діяльність й спільну діяльність </a:t>
            </a:r>
            <a:r>
              <a:rPr lang="uk-UA" altLang="ru-RU" sz="2400" b="1" i="1" dirty="0"/>
              <a:t>(змагання, допомога одногрупнику, критика).</a:t>
            </a:r>
            <a:endParaRPr lang="ru-RU" alt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9673586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DF931144-00A1-463D-B574-1911DEF9A6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3245" y="714376"/>
          <a:ext cx="10696755" cy="573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2441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Місце для вмісту 2">
            <a:extLst>
              <a:ext uri="{FF2B5EF4-FFF2-40B4-BE49-F238E27FC236}">
                <a16:creationId xmlns:a16="http://schemas.microsoft.com/office/drawing/2014/main" xmlns="" id="{4B000B1C-B26D-4C36-A339-BE4C65B5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732" y="259307"/>
            <a:ext cx="9648967" cy="4954137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uk-UA" alt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 навчання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навчального матеріалу.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Незвичайність подачі.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значущість нових знань для життя, спілкування, кар’єри, престижу.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Суперечливість матеріалу.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ситуації успіху.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ігрових моментів, конкурсів, змагань.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 або в групах.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Гумористичні відступи. 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Чергування різних видів діяльності.</a:t>
            </a:r>
          </a:p>
          <a:p>
            <a:r>
              <a:rPr lang="uk-UA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Поважне ставлення до особи учня, визнання його ділових та особистих якостей.</a:t>
            </a:r>
          </a:p>
          <a:p>
            <a:pPr eaLnBrk="1" hangingPunct="1"/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C3EA87CD-1056-4EBE-B5AC-B15C94C32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13" y="357188"/>
            <a:ext cx="7346271" cy="540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ru-RU" alt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149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ea typeface="Calibri" panose="020F0502020204030204" pitchFamily="34" charset="0"/>
              </a:rPr>
              <a:t>Можливостей</a:t>
            </a:r>
            <a:r>
              <a:rPr lang="ru-RU" dirty="0">
                <a:ea typeface="Calibri" panose="020F0502020204030204" pitchFamily="34" charset="0"/>
              </a:rPr>
              <a:t> та </a:t>
            </a:r>
            <a:r>
              <a:rPr lang="ru-RU" dirty="0" err="1">
                <a:ea typeface="Calibri" panose="020F0502020204030204" pitchFamily="34" charset="0"/>
              </a:rPr>
              <a:t>технологій</a:t>
            </a:r>
            <a:r>
              <a:rPr lang="ru-RU" dirty="0">
                <a:ea typeface="Calibri" panose="020F0502020204030204" pitchFamily="34" charset="0"/>
              </a:rPr>
              <a:t> для </a:t>
            </a:r>
            <a:r>
              <a:rPr lang="ru-RU" dirty="0" err="1">
                <a:ea typeface="Calibri" panose="020F0502020204030204" pitchFamily="34" charset="0"/>
              </a:rPr>
              <a:t>підвищення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мотивації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існує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безліч</a:t>
            </a:r>
            <a:r>
              <a:rPr lang="ru-RU" dirty="0">
                <a:ea typeface="Calibri" panose="020F0502020204030204" pitchFamily="34" charset="0"/>
              </a:rPr>
              <a:t>, але </a:t>
            </a:r>
            <a:r>
              <a:rPr lang="ru-RU" dirty="0" err="1">
                <a:ea typeface="Calibri" panose="020F0502020204030204" pitchFamily="34" charset="0"/>
              </a:rPr>
              <a:t>жодної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універсальної</a:t>
            </a:r>
            <a:r>
              <a:rPr lang="ru-RU" dirty="0">
                <a:ea typeface="Calibri" panose="020F0502020204030204" pitchFamily="34" charset="0"/>
              </a:rPr>
              <a:t> – </a:t>
            </a:r>
            <a:r>
              <a:rPr lang="ru-RU" dirty="0" err="1">
                <a:ea typeface="Calibri" panose="020F0502020204030204" pitchFamily="34" charset="0"/>
              </a:rPr>
              <a:t>немає</a:t>
            </a:r>
            <a:r>
              <a:rPr lang="ru-RU" dirty="0">
                <a:ea typeface="Calibri" panose="020F0502020204030204" pitchFamily="34" charset="0"/>
              </a:rPr>
              <a:t>. </a:t>
            </a:r>
            <a:r>
              <a:rPr lang="ru-RU" dirty="0" err="1">
                <a:ea typeface="Calibri" panose="020F0502020204030204" pitchFamily="34" charset="0"/>
              </a:rPr>
              <a:t>Багато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чинників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впливають</a:t>
            </a:r>
            <a:r>
              <a:rPr lang="ru-RU" dirty="0">
                <a:ea typeface="Calibri" panose="020F0502020204030204" pitchFamily="34" charset="0"/>
              </a:rPr>
              <a:t> на </a:t>
            </a:r>
            <a:r>
              <a:rPr lang="ru-RU" dirty="0" err="1">
                <a:ea typeface="Calibri" panose="020F0502020204030204" pitchFamily="34" charset="0"/>
              </a:rPr>
              <a:t>спонуку</a:t>
            </a:r>
            <a:r>
              <a:rPr lang="ru-RU" dirty="0">
                <a:ea typeface="Calibri" panose="020F0502020204030204" pitchFamily="34" charset="0"/>
              </a:rPr>
              <a:t> конкретного студента до </a:t>
            </a:r>
            <a:r>
              <a:rPr lang="ru-RU" dirty="0" err="1">
                <a:ea typeface="Calibri" panose="020F0502020204030204" pitchFamily="34" charset="0"/>
              </a:rPr>
              <a:t>праці</a:t>
            </a:r>
            <a:r>
              <a:rPr lang="ru-RU" dirty="0">
                <a:ea typeface="Calibri" panose="020F0502020204030204" pitchFamily="34" charset="0"/>
              </a:rPr>
              <a:t> і </a:t>
            </a:r>
            <a:r>
              <a:rPr lang="ru-RU" dirty="0" err="1">
                <a:ea typeface="Calibri" panose="020F0502020204030204" pitchFamily="34" charset="0"/>
              </a:rPr>
              <a:t>навчання</a:t>
            </a:r>
            <a:r>
              <a:rPr lang="ru-RU" dirty="0">
                <a:ea typeface="Calibri" panose="020F0502020204030204" pitchFamily="34" charset="0"/>
              </a:rPr>
              <a:t>: </a:t>
            </a:r>
            <a:r>
              <a:rPr lang="ru-RU" dirty="0" err="1">
                <a:ea typeface="Calibri" panose="020F0502020204030204" pitchFamily="34" charset="0"/>
              </a:rPr>
              <a:t>інтерес</a:t>
            </a:r>
            <a:r>
              <a:rPr lang="ru-RU" dirty="0">
                <a:ea typeface="Calibri" panose="020F0502020204030204" pitchFamily="34" charset="0"/>
              </a:rPr>
              <a:t> до предмету, </a:t>
            </a:r>
            <a:r>
              <a:rPr lang="ru-RU" dirty="0" err="1">
                <a:ea typeface="Calibri" panose="020F0502020204030204" pitchFamily="34" charset="0"/>
              </a:rPr>
              <a:t>сприйняття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його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повноцінності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загальне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бажання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виконувати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поставлені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задачі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упевненість</a:t>
            </a:r>
            <a:r>
              <a:rPr lang="ru-RU" dirty="0">
                <a:ea typeface="Calibri" panose="020F0502020204030204" pitchFamily="34" charset="0"/>
              </a:rPr>
              <a:t> в </a:t>
            </a:r>
            <a:r>
              <a:rPr lang="ru-RU" dirty="0" err="1">
                <a:ea typeface="Calibri" panose="020F0502020204030204" pitchFamily="34" charset="0"/>
              </a:rPr>
              <a:t>собі</a:t>
            </a:r>
            <a:r>
              <a:rPr lang="ru-RU" dirty="0">
                <a:ea typeface="Calibri" panose="020F0502020204030204" pitchFamily="34" charset="0"/>
              </a:rPr>
              <a:t> і </a:t>
            </a:r>
            <a:r>
              <a:rPr lang="ru-RU" dirty="0" err="1">
                <a:ea typeface="Calibri" panose="020F0502020204030204" pitchFamily="34" charset="0"/>
              </a:rPr>
              <a:t>відчуття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власної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гідності</a:t>
            </a:r>
            <a:r>
              <a:rPr lang="ru-RU" dirty="0">
                <a:ea typeface="Calibri" panose="020F0502020204030204" pitchFamily="34" charset="0"/>
              </a:rPr>
              <a:t>, так само, як і </a:t>
            </a:r>
            <a:r>
              <a:rPr lang="ru-RU" dirty="0" err="1">
                <a:ea typeface="Calibri" panose="020F0502020204030204" pitchFamily="34" charset="0"/>
              </a:rPr>
              <a:t>терпіння</a:t>
            </a:r>
            <a:r>
              <a:rPr lang="ru-RU" dirty="0">
                <a:ea typeface="Calibri" panose="020F0502020204030204" pitchFamily="34" charset="0"/>
              </a:rPr>
              <a:t> і </a:t>
            </a:r>
            <a:r>
              <a:rPr lang="ru-RU" dirty="0" err="1">
                <a:ea typeface="Calibri" panose="020F0502020204030204" pitchFamily="34" charset="0"/>
              </a:rPr>
              <a:t>наполегливість</a:t>
            </a:r>
            <a:r>
              <a:rPr lang="ru-RU" dirty="0">
                <a:ea typeface="Calibri" panose="020F0502020204030204" pitchFamily="34" charset="0"/>
              </a:rPr>
              <a:t>. І, </a:t>
            </a:r>
            <a:r>
              <a:rPr lang="ru-RU" dirty="0" err="1">
                <a:ea typeface="Calibri" panose="020F0502020204030204" pitchFamily="34" charset="0"/>
              </a:rPr>
              <a:t>звичайно</a:t>
            </a:r>
            <a:r>
              <a:rPr lang="ru-RU" dirty="0">
                <a:ea typeface="Calibri" panose="020F0502020204030204" pitchFamily="34" charset="0"/>
              </a:rPr>
              <a:t>, не </a:t>
            </a:r>
            <a:r>
              <a:rPr lang="ru-RU" dirty="0" err="1">
                <a:ea typeface="Calibri" panose="020F0502020204030204" pitchFamily="34" charset="0"/>
              </a:rPr>
              <a:t>всі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студенти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мотивовані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однаковими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цінностями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потребами,бажаннями</a:t>
            </a:r>
            <a:r>
              <a:rPr lang="ru-RU" dirty="0">
                <a:ea typeface="Calibri" panose="020F0502020204030204" pitchFamily="34" charset="0"/>
              </a:rPr>
              <a:t>. </a:t>
            </a:r>
            <a:r>
              <a:rPr lang="ru-RU" dirty="0" err="1">
                <a:ea typeface="Calibri" panose="020F0502020204030204" pitchFamily="34" charset="0"/>
              </a:rPr>
              <a:t>Деякі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будуть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вмотивовані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схваленням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інших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інші</a:t>
            </a:r>
            <a:r>
              <a:rPr lang="ru-RU" dirty="0">
                <a:ea typeface="Calibri" panose="020F0502020204030204" pitchFamily="34" charset="0"/>
              </a:rPr>
              <a:t> – </a:t>
            </a:r>
            <a:r>
              <a:rPr lang="ru-RU" dirty="0" err="1">
                <a:ea typeface="Calibri" panose="020F0502020204030204" pitchFamily="34" charset="0"/>
              </a:rPr>
              <a:t>подоланням</a:t>
            </a:r>
            <a:r>
              <a:rPr lang="ru-RU" dirty="0">
                <a:ea typeface="Calibri" panose="020F0502020204030204" pitchFamily="34" charset="0"/>
              </a:rPr>
              <a:t> проблем. Тому кожному педагогу </a:t>
            </a:r>
            <a:r>
              <a:rPr lang="ru-RU" dirty="0" err="1">
                <a:ea typeface="Calibri" panose="020F0502020204030204" pitchFamily="34" charset="0"/>
              </a:rPr>
              <a:t>потрібно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пам´ятати</a:t>
            </a:r>
            <a:r>
              <a:rPr lang="ru-RU" dirty="0">
                <a:ea typeface="Calibri" panose="020F0502020204030204" pitchFamily="34" charset="0"/>
              </a:rPr>
              <a:t> головне: </a:t>
            </a:r>
            <a:r>
              <a:rPr lang="ru-RU" dirty="0" err="1">
                <a:ea typeface="Calibri" panose="020F0502020204030204" pitchFamily="34" charset="0"/>
              </a:rPr>
              <a:t>викладач</a:t>
            </a:r>
            <a:r>
              <a:rPr lang="ru-RU" dirty="0">
                <a:ea typeface="Calibri" panose="020F0502020204030204" pitchFamily="34" charset="0"/>
              </a:rPr>
              <a:t> ВНЗ повинен </a:t>
            </a:r>
            <a:r>
              <a:rPr lang="ru-RU" dirty="0" err="1">
                <a:ea typeface="Calibri" panose="020F0502020204030204" pitchFamily="34" charset="0"/>
              </a:rPr>
              <a:t>розвивати</a:t>
            </a:r>
            <a:r>
              <a:rPr lang="ru-RU" dirty="0">
                <a:ea typeface="Calibri" panose="020F0502020204030204" pitchFamily="34" charset="0"/>
              </a:rPr>
              <a:t> у </a:t>
            </a:r>
            <a:r>
              <a:rPr lang="ru-RU" dirty="0" err="1">
                <a:ea typeface="Calibri" panose="020F0502020204030204" pitchFamily="34" charset="0"/>
              </a:rPr>
              <a:t>студентів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відчуття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впевненості</a:t>
            </a:r>
            <a:r>
              <a:rPr lang="ru-RU" dirty="0">
                <a:ea typeface="Calibri" panose="020F0502020204030204" pitchFamily="34" charset="0"/>
              </a:rPr>
              <a:t> та </a:t>
            </a:r>
            <a:r>
              <a:rPr lang="ru-RU" dirty="0" err="1">
                <a:ea typeface="Calibri" panose="020F0502020204030204" pitchFamily="34" charset="0"/>
              </a:rPr>
              <a:t>успішності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встановлювати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важкі</a:t>
            </a:r>
            <a:r>
              <a:rPr lang="ru-RU" dirty="0">
                <a:ea typeface="Calibri" panose="020F0502020204030204" pitchFamily="34" charset="0"/>
              </a:rPr>
              <a:t>, але </a:t>
            </a:r>
            <a:r>
              <a:rPr lang="ru-RU" dirty="0" err="1">
                <a:ea typeface="Calibri" panose="020F0502020204030204" pitchFamily="34" charset="0"/>
              </a:rPr>
              <a:t>досяжні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цілі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створювати</a:t>
            </a:r>
            <a:r>
              <a:rPr lang="ru-RU" dirty="0">
                <a:ea typeface="Calibri" panose="020F0502020204030204" pitchFamily="34" charset="0"/>
              </a:rPr>
              <a:t> атмосферу </a:t>
            </a:r>
            <a:r>
              <a:rPr lang="ru-RU" dirty="0" err="1">
                <a:ea typeface="Calibri" panose="020F0502020204030204" pitchFamily="34" charset="0"/>
              </a:rPr>
              <a:t>конкурентності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регулювати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підбір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завдань</a:t>
            </a:r>
            <a:r>
              <a:rPr lang="ru-RU" dirty="0">
                <a:ea typeface="Calibri" panose="020F0502020204030204" pitchFamily="34" charset="0"/>
              </a:rPr>
              <a:t> так, </a:t>
            </a:r>
            <a:r>
              <a:rPr lang="ru-RU" dirty="0" err="1">
                <a:ea typeface="Calibri" panose="020F0502020204030204" pitchFamily="34" charset="0"/>
              </a:rPr>
              <a:t>щоб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постійно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підтримувати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оптимальну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мотивацію</a:t>
            </a:r>
            <a:r>
              <a:rPr lang="ru-RU" dirty="0">
                <a:ea typeface="Calibri" panose="020F0502020204030204" pitchFamily="34" charset="0"/>
              </a:rPr>
              <a:t> до </a:t>
            </a:r>
            <a:r>
              <a:rPr lang="ru-RU" dirty="0" err="1">
                <a:ea typeface="Calibri" panose="020F0502020204030204" pitchFamily="34" charset="0"/>
              </a:rPr>
              <a:t>використання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свого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потенціалу</a:t>
            </a:r>
            <a:r>
              <a:rPr lang="ru-RU" dirty="0">
                <a:ea typeface="Calibri" panose="020F0502020204030204" pitchFamily="34" charset="0"/>
              </a:rPr>
              <a:t> в </a:t>
            </a:r>
            <a:r>
              <a:rPr lang="ru-RU" dirty="0" err="1">
                <a:ea typeface="Calibri" panose="020F0502020204030204" pitchFamily="34" charset="0"/>
              </a:rPr>
              <a:t>області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спонукання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студентів</a:t>
            </a:r>
            <a:r>
              <a:rPr lang="ru-RU" dirty="0">
                <a:ea typeface="Calibri" panose="020F0502020204030204" pitchFamily="34" charset="0"/>
              </a:rPr>
              <a:t> до </a:t>
            </a:r>
            <a:r>
              <a:rPr lang="ru-RU" dirty="0" err="1">
                <a:ea typeface="Calibri" panose="020F0502020204030204" pitchFamily="34" charset="0"/>
              </a:rPr>
              <a:t>навчання</a:t>
            </a:r>
            <a:r>
              <a:rPr lang="ru-RU" dirty="0">
                <a:ea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7200" b="1" i="1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7200" b="1" i="1" smtClean="0">
                <a:solidFill>
                  <a:srgbClr val="FF0000"/>
                </a:solidFill>
              </a:rPr>
              <a:t>Дякую</a:t>
            </a:r>
            <a:r>
              <a:rPr lang="ru-RU" sz="7200" b="1" i="1" dirty="0" smtClean="0">
                <a:solidFill>
                  <a:srgbClr val="FF0000"/>
                </a:solidFill>
              </a:rPr>
              <a:t> за </a:t>
            </a:r>
            <a:r>
              <a:rPr lang="ru-RU" sz="7200" b="1" i="1" dirty="0" err="1" smtClean="0">
                <a:solidFill>
                  <a:srgbClr val="FF0000"/>
                </a:solidFill>
              </a:rPr>
              <a:t>увагу</a:t>
            </a:r>
            <a:r>
              <a:rPr lang="ru-RU" sz="7200" b="1" i="1" dirty="0" smtClean="0">
                <a:solidFill>
                  <a:srgbClr val="FF0000"/>
                </a:solidFill>
              </a:rPr>
              <a:t>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9A78CC9-652A-469F-AA5A-ECA9693B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442" y="923026"/>
            <a:ext cx="6169325" cy="4351338"/>
          </a:xfrm>
        </p:spPr>
        <p:txBody>
          <a:bodyPr/>
          <a:lstStyle/>
          <a:p>
            <a:r>
              <a:rPr lang="ru-RU" dirty="0">
                <a:solidFill>
                  <a:srgbClr val="3B3835"/>
                </a:solidFill>
                <a:latin typeface="Helvetica Neue"/>
              </a:rPr>
              <a:t>Людина,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що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 не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знає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нічого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,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може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навчитися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, справа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тільки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 в тому,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щоб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запалити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 в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ній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бажання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вчитися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3B3835"/>
                </a:solidFill>
                <a:latin typeface="Helvetica Neue"/>
              </a:rPr>
              <a:t>                                              Д. </a:t>
            </a:r>
            <a:r>
              <a:rPr lang="ru-RU" dirty="0" err="1">
                <a:solidFill>
                  <a:srgbClr val="3B3835"/>
                </a:solidFill>
                <a:latin typeface="Helvetica Neue"/>
              </a:rPr>
              <a:t>Дідро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D17D05-1B85-413C-9B2A-7358C8E2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0234"/>
            <a:ext cx="6252426" cy="39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854174-B204-4494-9B64-BA4FBC16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708" y="1980899"/>
            <a:ext cx="7499230" cy="3807424"/>
          </a:xfrm>
        </p:spPr>
        <p:txBody>
          <a:bodyPr/>
          <a:lstStyle/>
          <a:p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Усі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наші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задуми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усі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пошуки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побудови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перетворюються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на порох,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якщо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немає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в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учнів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бажання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вчитися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.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Helvetica Neue"/>
              </a:rPr>
              <a:t>                                         В.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Сухомлинський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ÑÑÐ¾Ð¼Ð»Ð¸Ð½ÑÑÐºÐ¸Ð¹">
            <a:extLst>
              <a:ext uri="{FF2B5EF4-FFF2-40B4-BE49-F238E27FC236}">
                <a16:creationId xmlns:a16="http://schemas.microsoft.com/office/drawing/2014/main" xmlns="" id="{116C07F3-606A-4807-9B05-ADDBBDCC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0" y="745048"/>
            <a:ext cx="2962844" cy="46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B9189-ED03-4507-85BD-D11316ED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6" y="232012"/>
            <a:ext cx="10515600" cy="7369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Мотивація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навчальної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діяльності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6B59B7-1C23-44DA-A3D8-2A53BEFD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6036"/>
            <a:ext cx="12192000" cy="5977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i="1" dirty="0">
                <a:solidFill>
                  <a:srgbClr val="FF0000"/>
                </a:solidFill>
              </a:rPr>
              <a:t>Мотив</a:t>
            </a:r>
            <a:r>
              <a:rPr lang="ru-RU" sz="2600" b="1" dirty="0"/>
              <a:t> </a:t>
            </a:r>
            <a:r>
              <a:rPr lang="ru-RU" sz="2600" dirty="0"/>
              <a:t>(франц. </a:t>
            </a:r>
            <a:r>
              <a:rPr lang="en-US" sz="2600" dirty="0"/>
              <a:t>motif, </a:t>
            </a:r>
            <a:r>
              <a:rPr lang="ru-RU" sz="2600" dirty="0"/>
              <a:t>лат. </a:t>
            </a:r>
            <a:r>
              <a:rPr lang="en-US" sz="2600" i="1" dirty="0" err="1"/>
              <a:t>motus</a:t>
            </a:r>
            <a:r>
              <a:rPr lang="en-US" sz="2600" dirty="0"/>
              <a:t> - </a:t>
            </a:r>
            <a:r>
              <a:rPr lang="ru-RU" sz="2600" dirty="0" err="1"/>
              <a:t>рух</a:t>
            </a:r>
            <a:r>
              <a:rPr lang="ru-RU" sz="2600" dirty="0"/>
              <a:t>) - </a:t>
            </a:r>
            <a:r>
              <a:rPr lang="ru-RU" sz="2600" dirty="0" err="1"/>
              <a:t>спонукання</a:t>
            </a:r>
            <a:r>
              <a:rPr lang="ru-RU" sz="2600" dirty="0"/>
              <a:t> до </a:t>
            </a:r>
            <a:r>
              <a:rPr lang="ru-RU" sz="2600" dirty="0" err="1"/>
              <a:t>діяльності</a:t>
            </a:r>
            <a:r>
              <a:rPr lang="ru-RU" sz="2600" dirty="0"/>
              <a:t>, </a:t>
            </a:r>
            <a:r>
              <a:rPr lang="ru-RU" sz="2600" dirty="0" err="1"/>
              <a:t>пов'язане</a:t>
            </a:r>
            <a:r>
              <a:rPr lang="ru-RU" sz="2600" dirty="0"/>
              <a:t>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задоволенням</a:t>
            </a:r>
            <a:r>
              <a:rPr lang="ru-RU" sz="2600" dirty="0"/>
              <a:t> потреб </a:t>
            </a:r>
            <a:r>
              <a:rPr lang="ru-RU" sz="2600" dirty="0" err="1"/>
              <a:t>людини</a:t>
            </a:r>
            <a:r>
              <a:rPr lang="ru-RU" sz="2600" dirty="0"/>
              <a:t>.</a:t>
            </a:r>
            <a:endParaRPr lang="uk-UA" sz="2600" dirty="0"/>
          </a:p>
          <a:p>
            <a:pPr marL="0" indent="0">
              <a:buNone/>
            </a:pPr>
            <a:r>
              <a:rPr lang="ru-RU" sz="2600" b="1" i="1" dirty="0" err="1">
                <a:solidFill>
                  <a:srgbClr val="FF0000"/>
                </a:solidFill>
              </a:rPr>
              <a:t>Мотивація</a:t>
            </a:r>
            <a:r>
              <a:rPr lang="ru-RU" sz="2600" b="1" dirty="0"/>
              <a:t> </a:t>
            </a:r>
            <a:r>
              <a:rPr lang="ru-RU" sz="2600" dirty="0"/>
              <a:t>- система </a:t>
            </a:r>
            <a:r>
              <a:rPr lang="ru-RU" sz="2600" dirty="0" err="1"/>
              <a:t>спонукань</a:t>
            </a:r>
            <a:r>
              <a:rPr lang="ru-RU" sz="2600" dirty="0"/>
              <a:t>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зумовлюють</a:t>
            </a:r>
            <a:r>
              <a:rPr lang="ru-RU" sz="2600" dirty="0"/>
              <a:t> </a:t>
            </a:r>
            <a:r>
              <a:rPr lang="ru-RU" sz="2600" dirty="0" err="1"/>
              <a:t>активність</a:t>
            </a:r>
            <a:r>
              <a:rPr lang="ru-RU" sz="2600" dirty="0"/>
              <a:t> </a:t>
            </a:r>
            <a:r>
              <a:rPr lang="ru-RU" sz="2600" dirty="0" err="1"/>
              <a:t>організму</a:t>
            </a:r>
            <a:r>
              <a:rPr lang="ru-RU" sz="2600" dirty="0"/>
              <a:t> і </a:t>
            </a:r>
            <a:r>
              <a:rPr lang="ru-RU" sz="2600" dirty="0" err="1"/>
              <a:t>визначають</a:t>
            </a:r>
            <a:r>
              <a:rPr lang="ru-RU" sz="2600" dirty="0"/>
              <a:t> </a:t>
            </a:r>
            <a:r>
              <a:rPr lang="ru-RU" sz="2600" dirty="0" err="1"/>
              <a:t>її</a:t>
            </a:r>
            <a:r>
              <a:rPr lang="ru-RU" sz="2600" dirty="0"/>
              <a:t> </a:t>
            </a:r>
            <a:r>
              <a:rPr lang="ru-RU" sz="2600" dirty="0" err="1"/>
              <a:t>спрямованість</a:t>
            </a:r>
            <a:r>
              <a:rPr lang="ru-RU" sz="2600" dirty="0"/>
              <a:t>.</a:t>
            </a:r>
          </a:p>
          <a:p>
            <a:pPr marL="0" lvl="0" indent="0">
              <a:buNone/>
            </a:pPr>
            <a:r>
              <a:rPr lang="ru-RU" sz="2600" b="1" i="1" dirty="0">
                <a:solidFill>
                  <a:srgbClr val="FF0000"/>
                </a:solidFill>
              </a:rPr>
              <a:t>Стимул</a:t>
            </a:r>
            <a:r>
              <a:rPr lang="ru-RU" sz="2600" i="1" dirty="0">
                <a:solidFill>
                  <a:prstClr val="black"/>
                </a:solidFill>
              </a:rPr>
              <a:t> – </a:t>
            </a:r>
            <a:r>
              <a:rPr lang="ru-RU" sz="2600" dirty="0" err="1">
                <a:solidFill>
                  <a:prstClr val="black"/>
                </a:solidFill>
              </a:rPr>
              <a:t>спонукальна</a:t>
            </a:r>
            <a:r>
              <a:rPr lang="ru-RU" sz="2600" dirty="0">
                <a:solidFill>
                  <a:prstClr val="black"/>
                </a:solidFill>
              </a:rPr>
              <a:t> причина (</a:t>
            </a:r>
            <a:r>
              <a:rPr lang="ru-RU" sz="2600" dirty="0" err="1">
                <a:solidFill>
                  <a:prstClr val="black"/>
                </a:solidFill>
              </a:rPr>
              <a:t>звичайно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зовнішній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вплив</a:t>
            </a:r>
            <a:r>
              <a:rPr lang="ru-RU" sz="2600" dirty="0">
                <a:solidFill>
                  <a:prstClr val="black"/>
                </a:solidFill>
              </a:rPr>
              <a:t>), </a:t>
            </a:r>
            <a:r>
              <a:rPr lang="ru-RU" sz="2600" dirty="0" err="1">
                <a:solidFill>
                  <a:prstClr val="black"/>
                </a:solidFill>
              </a:rPr>
              <a:t>що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суб'єктивно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сприймається</a:t>
            </a:r>
            <a:r>
              <a:rPr lang="ru-RU" sz="2600" dirty="0">
                <a:solidFill>
                  <a:prstClr val="black"/>
                </a:solidFill>
              </a:rPr>
              <a:t> й </a:t>
            </a:r>
            <a:r>
              <a:rPr lang="ru-RU" sz="2600" dirty="0" err="1">
                <a:solidFill>
                  <a:prstClr val="black"/>
                </a:solidFill>
              </a:rPr>
              <a:t>викликає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спрямовану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активність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людини</a:t>
            </a:r>
            <a:r>
              <a:rPr lang="ru-RU" sz="2600" dirty="0">
                <a:solidFill>
                  <a:prstClr val="black"/>
                </a:solidFill>
              </a:rPr>
              <a:t>. У </a:t>
            </a:r>
            <a:r>
              <a:rPr lang="ru-RU" sz="2600" dirty="0" err="1">
                <a:solidFill>
                  <a:prstClr val="black"/>
                </a:solidFill>
              </a:rPr>
              <a:t>деяких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випадках</a:t>
            </a:r>
            <a:r>
              <a:rPr lang="ru-RU" sz="2600" dirty="0">
                <a:solidFill>
                  <a:prstClr val="black"/>
                </a:solidFill>
              </a:rPr>
              <a:t> стимул </a:t>
            </a:r>
            <a:r>
              <a:rPr lang="ru-RU" sz="2600" dirty="0" err="1">
                <a:solidFill>
                  <a:prstClr val="black"/>
                </a:solidFill>
              </a:rPr>
              <a:t>може</a:t>
            </a:r>
            <a:r>
              <a:rPr lang="ru-RU" sz="2600" dirty="0">
                <a:solidFill>
                  <a:prstClr val="black"/>
                </a:solidFill>
              </a:rPr>
              <a:t> стати мотивом, для </a:t>
            </a:r>
            <a:r>
              <a:rPr lang="ru-RU" sz="2600" dirty="0" err="1">
                <a:solidFill>
                  <a:prstClr val="black"/>
                </a:solidFill>
              </a:rPr>
              <a:t>чого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людина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мусить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усвідомити</a:t>
            </a:r>
            <a:r>
              <a:rPr lang="ru-RU" sz="2600" dirty="0">
                <a:solidFill>
                  <a:prstClr val="black"/>
                </a:solidFill>
              </a:rPr>
              <a:t> стимул, «</a:t>
            </a:r>
            <a:r>
              <a:rPr lang="ru-RU" sz="2600" dirty="0" err="1">
                <a:solidFill>
                  <a:prstClr val="black"/>
                </a:solidFill>
              </a:rPr>
              <a:t>переробити</a:t>
            </a:r>
            <a:r>
              <a:rPr lang="ru-RU" sz="2600" dirty="0">
                <a:solidFill>
                  <a:prstClr val="black"/>
                </a:solidFill>
              </a:rPr>
              <a:t>» та </a:t>
            </a:r>
            <a:r>
              <a:rPr lang="ru-RU" sz="2600" dirty="0" err="1">
                <a:solidFill>
                  <a:prstClr val="black"/>
                </a:solidFill>
              </a:rPr>
              <a:t>відбити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його</a:t>
            </a:r>
            <a:r>
              <a:rPr lang="ru-RU" sz="2600" dirty="0">
                <a:solidFill>
                  <a:prstClr val="black"/>
                </a:solidFill>
              </a:rPr>
              <a:t> у </a:t>
            </a:r>
            <a:r>
              <a:rPr lang="ru-RU" sz="2600" dirty="0" err="1">
                <a:solidFill>
                  <a:prstClr val="black"/>
                </a:solidFill>
              </a:rPr>
              <a:t>свідомості</a:t>
            </a:r>
            <a:r>
              <a:rPr lang="ru-RU" sz="26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600" b="1" i="1" dirty="0" err="1">
                <a:solidFill>
                  <a:srgbClr val="FF0000"/>
                </a:solidFill>
              </a:rPr>
              <a:t>Мотивування</a:t>
            </a:r>
            <a:r>
              <a:rPr lang="ru-RU" sz="2600" b="1" i="1" dirty="0">
                <a:solidFill>
                  <a:prstClr val="black"/>
                </a:solidFill>
              </a:rPr>
              <a:t> </a:t>
            </a:r>
            <a:r>
              <a:rPr lang="ru-RU" sz="2600" i="1" dirty="0">
                <a:solidFill>
                  <a:prstClr val="black"/>
                </a:solidFill>
              </a:rPr>
              <a:t>– </a:t>
            </a:r>
            <a:r>
              <a:rPr lang="ru-RU" sz="2600" dirty="0" err="1">
                <a:solidFill>
                  <a:prstClr val="black"/>
                </a:solidFill>
              </a:rPr>
              <a:t>пояснення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людиною</a:t>
            </a:r>
            <a:r>
              <a:rPr lang="ru-RU" sz="2600" dirty="0">
                <a:solidFill>
                  <a:prstClr val="black"/>
                </a:solidFill>
              </a:rPr>
              <a:t> причин </a:t>
            </a:r>
            <a:r>
              <a:rPr lang="ru-RU" sz="2600" dirty="0" err="1">
                <a:solidFill>
                  <a:prstClr val="black"/>
                </a:solidFill>
              </a:rPr>
              <a:t>своїх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дій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із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посиланням</a:t>
            </a:r>
            <a:r>
              <a:rPr lang="ru-RU" sz="2600" dirty="0">
                <a:solidFill>
                  <a:prstClr val="black"/>
                </a:solidFill>
              </a:rPr>
              <a:t> на </a:t>
            </a:r>
            <a:r>
              <a:rPr lang="ru-RU" sz="2600" dirty="0" err="1">
                <a:solidFill>
                  <a:prstClr val="black"/>
                </a:solidFill>
              </a:rPr>
              <a:t>обставини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  <a:r>
              <a:rPr lang="ru-RU" sz="2600" dirty="0" err="1">
                <a:solidFill>
                  <a:prstClr val="black"/>
                </a:solidFill>
              </a:rPr>
              <a:t>що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спонукали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її</a:t>
            </a:r>
            <a:r>
              <a:rPr lang="ru-RU" sz="2600" dirty="0">
                <a:solidFill>
                  <a:prstClr val="black"/>
                </a:solidFill>
              </a:rPr>
              <a:t> до </a:t>
            </a:r>
            <a:r>
              <a:rPr lang="ru-RU" sz="2600" dirty="0" err="1">
                <a:solidFill>
                  <a:prstClr val="black"/>
                </a:solidFill>
              </a:rPr>
              <a:t>вибору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певної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дії</a:t>
            </a:r>
            <a:r>
              <a:rPr lang="ru-RU" sz="26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600" b="1" i="1" dirty="0" err="1">
                <a:solidFill>
                  <a:srgbClr val="FF0000"/>
                </a:solidFill>
              </a:rPr>
              <a:t>Зовнішня</a:t>
            </a:r>
            <a:r>
              <a:rPr lang="ru-RU" sz="2600" b="1" i="1" dirty="0">
                <a:solidFill>
                  <a:srgbClr val="FF0000"/>
                </a:solidFill>
              </a:rPr>
              <a:t> </a:t>
            </a:r>
            <a:r>
              <a:rPr lang="ru-RU" sz="2600" b="1" i="1" dirty="0" err="1">
                <a:solidFill>
                  <a:srgbClr val="FF0000"/>
                </a:solidFill>
              </a:rPr>
              <a:t>мотивація</a:t>
            </a:r>
            <a:r>
              <a:rPr lang="ru-RU" sz="2600" dirty="0">
                <a:solidFill>
                  <a:srgbClr val="FF0000"/>
                </a:solidFill>
              </a:rPr>
              <a:t> </a:t>
            </a:r>
            <a:r>
              <a:rPr lang="ru-RU" sz="2600" dirty="0">
                <a:solidFill>
                  <a:prstClr val="black"/>
                </a:solidFill>
              </a:rPr>
              <a:t>заснована на </a:t>
            </a:r>
            <a:r>
              <a:rPr lang="ru-RU" sz="2600" dirty="0" err="1">
                <a:solidFill>
                  <a:prstClr val="black"/>
                </a:solidFill>
              </a:rPr>
              <a:t>заохоченнях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  <a:r>
              <a:rPr lang="ru-RU" sz="2600" dirty="0" err="1">
                <a:solidFill>
                  <a:prstClr val="black"/>
                </a:solidFill>
              </a:rPr>
              <a:t>покараннях</a:t>
            </a:r>
            <a:r>
              <a:rPr lang="ru-RU" sz="2600" dirty="0">
                <a:solidFill>
                  <a:prstClr val="black"/>
                </a:solidFill>
              </a:rPr>
              <a:t> та </a:t>
            </a:r>
            <a:r>
              <a:rPr lang="ru-RU" sz="2600" dirty="0" err="1">
                <a:solidFill>
                  <a:prstClr val="black"/>
                </a:solidFill>
              </a:rPr>
              <a:t>інших</a:t>
            </a:r>
            <a:r>
              <a:rPr lang="ru-RU" sz="2600" dirty="0">
                <a:solidFill>
                  <a:prstClr val="black"/>
                </a:solidFill>
              </a:rPr>
              <a:t> видах </a:t>
            </a:r>
            <a:r>
              <a:rPr lang="ru-RU" sz="2600" dirty="0" err="1">
                <a:solidFill>
                  <a:prstClr val="black"/>
                </a:solidFill>
              </a:rPr>
              <a:t>стимуляції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  <a:r>
              <a:rPr lang="ru-RU" sz="2600" dirty="0" err="1">
                <a:solidFill>
                  <a:prstClr val="black"/>
                </a:solidFill>
              </a:rPr>
              <a:t>які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або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спрямовують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  <a:r>
              <a:rPr lang="ru-RU" sz="2600" dirty="0" err="1">
                <a:solidFill>
                  <a:prstClr val="black"/>
                </a:solidFill>
              </a:rPr>
              <a:t>або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гальмують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поведінку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людини</a:t>
            </a:r>
            <a:r>
              <a:rPr lang="ru-RU" sz="2600" dirty="0">
                <a:solidFill>
                  <a:prstClr val="black"/>
                </a:solidFill>
              </a:rPr>
              <a:t>. У </a:t>
            </a:r>
            <a:r>
              <a:rPr lang="ru-RU" sz="2600" dirty="0" err="1">
                <a:solidFill>
                  <a:prstClr val="black"/>
                </a:solidFill>
              </a:rPr>
              <a:t>разі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зовнішньої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мотивації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чинники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  <a:r>
              <a:rPr lang="ru-RU" sz="2600" dirty="0" err="1">
                <a:solidFill>
                  <a:prstClr val="black"/>
                </a:solidFill>
              </a:rPr>
              <a:t>що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регулюють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поведінку</a:t>
            </a:r>
            <a:r>
              <a:rPr lang="ru-RU" sz="2600" dirty="0">
                <a:solidFill>
                  <a:prstClr val="black"/>
                </a:solidFill>
              </a:rPr>
              <a:t>, не </a:t>
            </a:r>
            <a:r>
              <a:rPr lang="ru-RU" sz="2600" dirty="0" err="1">
                <a:solidFill>
                  <a:prstClr val="black"/>
                </a:solidFill>
              </a:rPr>
              <a:t>залежать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від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внутрішнього</a:t>
            </a:r>
            <a:r>
              <a:rPr lang="ru-RU" sz="2600" dirty="0">
                <a:solidFill>
                  <a:prstClr val="black"/>
                </a:solidFill>
              </a:rPr>
              <a:t> «я» </a:t>
            </a:r>
            <a:r>
              <a:rPr lang="ru-RU" sz="2600" dirty="0" err="1">
                <a:solidFill>
                  <a:prstClr val="black"/>
                </a:solidFill>
              </a:rPr>
              <a:t>особистості</a:t>
            </a:r>
            <a:r>
              <a:rPr lang="ru-RU" sz="26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600" b="1" i="1" dirty="0" err="1">
                <a:solidFill>
                  <a:srgbClr val="FF0000"/>
                </a:solidFill>
              </a:rPr>
              <a:t>Внутрішня</a:t>
            </a:r>
            <a:r>
              <a:rPr lang="ru-RU" sz="2600" b="1" i="1" dirty="0">
                <a:solidFill>
                  <a:srgbClr val="FF0000"/>
                </a:solidFill>
              </a:rPr>
              <a:t> </a:t>
            </a:r>
            <a:r>
              <a:rPr lang="ru-RU" sz="2600" b="1" i="1" dirty="0" err="1">
                <a:solidFill>
                  <a:srgbClr val="FF0000"/>
                </a:solidFill>
              </a:rPr>
              <a:t>мотивація</a:t>
            </a:r>
            <a:r>
              <a:rPr lang="ru-RU" sz="2600" dirty="0">
                <a:solidFill>
                  <a:prstClr val="black"/>
                </a:solidFill>
              </a:rPr>
              <a:t> </a:t>
            </a:r>
            <a:r>
              <a:rPr lang="ru-RU" sz="2600" dirty="0" err="1">
                <a:solidFill>
                  <a:prstClr val="black"/>
                </a:solidFill>
              </a:rPr>
              <a:t>сприяє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одержанню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задоволення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від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роботи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  <a:r>
              <a:rPr lang="ru-RU" sz="2600" dirty="0" err="1">
                <a:solidFill>
                  <a:prstClr val="black"/>
                </a:solidFill>
              </a:rPr>
              <a:t>викликає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інтерес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  <a:r>
              <a:rPr lang="ru-RU" sz="2600" dirty="0" err="1">
                <a:solidFill>
                  <a:prstClr val="black"/>
                </a:solidFill>
              </a:rPr>
              <a:t>радісне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збудження</a:t>
            </a:r>
            <a:r>
              <a:rPr lang="ru-RU" sz="2600" dirty="0">
                <a:solidFill>
                  <a:prstClr val="black"/>
                </a:solidFill>
              </a:rPr>
              <a:t>, </a:t>
            </a:r>
            <a:r>
              <a:rPr lang="ru-RU" sz="2600" dirty="0" err="1">
                <a:solidFill>
                  <a:prstClr val="black"/>
                </a:solidFill>
              </a:rPr>
              <a:t>підвищує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самоповагу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особистості</a:t>
            </a:r>
            <a:r>
              <a:rPr lang="ru-RU" sz="2600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74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2AB2F5-CA32-4540-A8A2-07B2152A1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84496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cap="all" dirty="0" err="1">
                <a:solidFill>
                  <a:srgbClr val="FF0000"/>
                </a:solidFill>
              </a:rPr>
              <a:t>Цілі</a:t>
            </a:r>
            <a:r>
              <a:rPr lang="ru-RU" b="1" cap="all" dirty="0">
                <a:solidFill>
                  <a:srgbClr val="FF0000"/>
                </a:solidFill>
              </a:rPr>
              <a:t> </a:t>
            </a:r>
            <a:r>
              <a:rPr lang="ru-RU" b="1" cap="all" dirty="0" err="1">
                <a:solidFill>
                  <a:srgbClr val="FF0000"/>
                </a:solidFill>
              </a:rPr>
              <a:t>мотиваційних</a:t>
            </a:r>
            <a:r>
              <a:rPr lang="ru-RU" b="1" cap="all" dirty="0">
                <a:solidFill>
                  <a:srgbClr val="FF0000"/>
                </a:solidFill>
              </a:rPr>
              <a:t> </a:t>
            </a:r>
            <a:r>
              <a:rPr lang="ru-RU" b="1" cap="all" dirty="0" err="1">
                <a:solidFill>
                  <a:srgbClr val="FF0000"/>
                </a:solidFill>
              </a:rPr>
              <a:t>технологій</a:t>
            </a:r>
            <a:r>
              <a:rPr lang="ru-RU" b="1" i="1" cap="all" dirty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мотиваційні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швидкому</a:t>
            </a:r>
            <a:r>
              <a:rPr lang="ru-RU" dirty="0"/>
              <a:t> </a:t>
            </a:r>
            <a:r>
              <a:rPr lang="ru-RU" dirty="0" err="1"/>
              <a:t>включенню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у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навчально-пізнавальну</a:t>
            </a:r>
            <a:r>
              <a:rPr lang="ru-RU" dirty="0"/>
              <a:t> й </a:t>
            </a:r>
            <a:r>
              <a:rPr lang="ru-RU" dirty="0" err="1"/>
              <a:t>навчально-виробничу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без </a:t>
            </a:r>
            <a:r>
              <a:rPr lang="ru-RU" dirty="0" err="1"/>
              <a:t>тривалого</a:t>
            </a:r>
            <a:r>
              <a:rPr lang="ru-RU" dirty="0"/>
              <a:t> «</a:t>
            </a:r>
            <a:r>
              <a:rPr lang="ru-RU" dirty="0" err="1"/>
              <a:t>вживання</a:t>
            </a:r>
            <a:r>
              <a:rPr lang="ru-RU" dirty="0"/>
              <a:t>» в роботу,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необхідному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 err="1">
                <a:solidFill>
                  <a:srgbClr val="FF0000"/>
                </a:solidFill>
              </a:rPr>
              <a:t>Наявність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мотиваційного</a:t>
            </a:r>
            <a:r>
              <a:rPr lang="ru-RU" b="1" dirty="0">
                <a:solidFill>
                  <a:srgbClr val="FF0000"/>
                </a:solidFill>
              </a:rPr>
              <a:t> компоненту в </a:t>
            </a:r>
            <a:r>
              <a:rPr lang="ru-RU" b="1" dirty="0" err="1">
                <a:solidFill>
                  <a:srgbClr val="FF0000"/>
                </a:solidFill>
              </a:rPr>
              <a:t>процесі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навчання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у </a:t>
            </a:r>
            <a:r>
              <a:rPr lang="ru-RU" dirty="0" err="1"/>
              <a:t>навчальну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, 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наполегливість</a:t>
            </a:r>
            <a:r>
              <a:rPr lang="ru-RU" dirty="0"/>
              <a:t> у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A2D407-13D7-4775-9715-8ADC3588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44" y="0"/>
            <a:ext cx="10515600" cy="4351338"/>
          </a:xfrm>
        </p:spPr>
        <p:txBody>
          <a:bodyPr/>
          <a:lstStyle/>
          <a:p>
            <a:pPr marL="533400" lvl="0" indent="-53340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sz="3500" i="1" dirty="0">
                <a:solidFill>
                  <a:srgbClr val="FF3300"/>
                </a:solidFill>
                <a:latin typeface="Constantia"/>
              </a:rPr>
              <a:t>Мотивація передбачає:</a:t>
            </a:r>
            <a:r>
              <a:rPr lang="uk-UA" altLang="ru-RU" i="1" dirty="0">
                <a:solidFill>
                  <a:srgbClr val="FF3300"/>
                </a:solidFill>
                <a:latin typeface="Constantia"/>
              </a:rPr>
              <a:t> </a:t>
            </a:r>
          </a:p>
          <a:p>
            <a:pPr marL="533400" lvl="0" indent="-5334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uk-UA" altLang="ru-RU" i="1" dirty="0">
                <a:solidFill>
                  <a:prstClr val="black"/>
                </a:solidFill>
                <a:latin typeface="Constantia"/>
              </a:rPr>
              <a:t> </a:t>
            </a:r>
          </a:p>
          <a:p>
            <a:pPr marL="533400" lvl="0" indent="-5334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>
                <a:solidFill>
                  <a:prstClr val="black"/>
                </a:solidFill>
                <a:latin typeface="Constantia"/>
              </a:rPr>
              <a:t>- </a:t>
            </a:r>
            <a:r>
              <a:rPr lang="ru-RU" altLang="ru-RU" sz="2600" dirty="0">
                <a:solidFill>
                  <a:prstClr val="black"/>
                </a:solidFill>
              </a:rPr>
              <a:t>морально-</a:t>
            </a:r>
            <a:r>
              <a:rPr lang="ru-RU" altLang="ru-RU" sz="2600" dirty="0" err="1">
                <a:solidFill>
                  <a:prstClr val="black"/>
                </a:solidFill>
              </a:rPr>
              <a:t>психологічну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стимуляцію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навчальної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діяльності</a:t>
            </a:r>
            <a:r>
              <a:rPr lang="ru-RU" altLang="ru-RU" sz="2600" dirty="0">
                <a:solidFill>
                  <a:prstClr val="black"/>
                </a:solidFill>
              </a:rPr>
              <a:t>, так званий «</a:t>
            </a:r>
            <a:r>
              <a:rPr lang="ru-RU" altLang="ru-RU" sz="2600" dirty="0" err="1">
                <a:solidFill>
                  <a:prstClr val="black"/>
                </a:solidFill>
              </a:rPr>
              <a:t>внутрішній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двигун</a:t>
            </a:r>
            <a:r>
              <a:rPr lang="ru-RU" altLang="ru-RU" sz="2600" dirty="0">
                <a:solidFill>
                  <a:prstClr val="black"/>
                </a:solidFill>
              </a:rPr>
              <a:t>»;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>
                <a:solidFill>
                  <a:prstClr val="black"/>
                </a:solidFill>
              </a:rPr>
              <a:t>-   </a:t>
            </a:r>
            <a:r>
              <a:rPr lang="ru-RU" altLang="ru-RU" sz="2600" dirty="0" err="1">
                <a:solidFill>
                  <a:prstClr val="black"/>
                </a:solidFill>
              </a:rPr>
              <a:t>прагнення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людини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домагатися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успіху</a:t>
            </a:r>
            <a:r>
              <a:rPr lang="ru-RU" altLang="ru-RU" sz="2600" dirty="0">
                <a:solidFill>
                  <a:prstClr val="black"/>
                </a:solidFill>
              </a:rPr>
              <a:t> в </a:t>
            </a:r>
            <a:r>
              <a:rPr lang="ru-RU" altLang="ru-RU" sz="2600" dirty="0" err="1">
                <a:solidFill>
                  <a:prstClr val="black"/>
                </a:solidFill>
              </a:rPr>
              <a:t>різних</a:t>
            </a:r>
            <a:r>
              <a:rPr lang="ru-RU" altLang="ru-RU" sz="2600" dirty="0">
                <a:solidFill>
                  <a:prstClr val="black"/>
                </a:solidFill>
              </a:rPr>
              <a:t> видах </a:t>
            </a:r>
            <a:r>
              <a:rPr lang="ru-RU" altLang="ru-RU" sz="2600" dirty="0" err="1">
                <a:solidFill>
                  <a:prstClr val="black"/>
                </a:solidFill>
              </a:rPr>
              <a:t>діяльності</a:t>
            </a:r>
            <a:r>
              <a:rPr lang="ru-RU" altLang="ru-RU" sz="2600" dirty="0">
                <a:solidFill>
                  <a:prstClr val="black"/>
                </a:solidFill>
              </a:rPr>
              <a:t>;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600" dirty="0">
                <a:solidFill>
                  <a:prstClr val="black"/>
                </a:solidFill>
              </a:rPr>
              <a:t>- </a:t>
            </a:r>
            <a:r>
              <a:rPr lang="ru-RU" altLang="ru-RU" sz="2600" dirty="0" err="1">
                <a:solidFill>
                  <a:prstClr val="black"/>
                </a:solidFill>
              </a:rPr>
              <a:t>пошук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відповідей</a:t>
            </a:r>
            <a:r>
              <a:rPr lang="ru-RU" altLang="ru-RU" sz="2600" dirty="0">
                <a:solidFill>
                  <a:prstClr val="black"/>
                </a:solidFill>
              </a:rPr>
              <a:t> на </a:t>
            </a:r>
            <a:r>
              <a:rPr lang="ru-RU" altLang="ru-RU" sz="2600" dirty="0" err="1">
                <a:solidFill>
                  <a:prstClr val="black"/>
                </a:solidFill>
              </a:rPr>
              <a:t>запитання</a:t>
            </a:r>
            <a:r>
              <a:rPr lang="ru-RU" altLang="ru-RU" sz="2600" dirty="0">
                <a:solidFill>
                  <a:prstClr val="black"/>
                </a:solidFill>
              </a:rPr>
              <a:t> «</a:t>
            </a:r>
            <a:r>
              <a:rPr lang="ru-RU" altLang="ru-RU" sz="2600" dirty="0" err="1">
                <a:solidFill>
                  <a:prstClr val="black"/>
                </a:solidFill>
              </a:rPr>
              <a:t>чому</a:t>
            </a:r>
            <a:r>
              <a:rPr lang="ru-RU" altLang="ru-RU" sz="2600" dirty="0">
                <a:solidFill>
                  <a:prstClr val="black"/>
                </a:solidFill>
              </a:rPr>
              <a:t>?», «</a:t>
            </a:r>
            <a:r>
              <a:rPr lang="ru-RU" altLang="ru-RU" sz="2600" dirty="0" err="1">
                <a:solidFill>
                  <a:prstClr val="black"/>
                </a:solidFill>
              </a:rPr>
              <a:t>навіщо</a:t>
            </a:r>
            <a:r>
              <a:rPr lang="ru-RU" altLang="ru-RU" sz="2600" dirty="0">
                <a:solidFill>
                  <a:prstClr val="black"/>
                </a:solidFill>
              </a:rPr>
              <a:t>?» ,  «</a:t>
            </a:r>
            <a:r>
              <a:rPr lang="ru-RU" altLang="ru-RU" sz="2600" dirty="0" err="1">
                <a:solidFill>
                  <a:prstClr val="black"/>
                </a:solidFill>
              </a:rPr>
              <a:t>заради</a:t>
            </a:r>
            <a:r>
              <a:rPr lang="ru-RU" altLang="ru-RU" sz="2600" dirty="0">
                <a:solidFill>
                  <a:prstClr val="black"/>
                </a:solidFill>
              </a:rPr>
              <a:t> </a:t>
            </a:r>
            <a:r>
              <a:rPr lang="ru-RU" altLang="ru-RU" sz="2600" dirty="0" err="1">
                <a:solidFill>
                  <a:prstClr val="black"/>
                </a:solidFill>
              </a:rPr>
              <a:t>чого</a:t>
            </a:r>
            <a:r>
              <a:rPr lang="ru-RU" altLang="ru-RU" sz="2600" dirty="0">
                <a:solidFill>
                  <a:prstClr val="black"/>
                </a:solidFill>
              </a:rPr>
              <a:t>?» </a:t>
            </a:r>
          </a:p>
          <a:p>
            <a:endParaRPr lang="ru-RU" dirty="0"/>
          </a:p>
        </p:txBody>
      </p:sp>
      <p:pic>
        <p:nvPicPr>
          <p:cNvPr id="1028" name="Picture 4" descr="ÐÐ°ÑÑÐ¸Ð½ÐºÐ¸ Ð¿Ð¾ Ð·Ð°Ð¿ÑÐ¾ÑÑ Ð¿Ð¾ÑÐµÐ¼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85" y="3211437"/>
            <a:ext cx="2543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½Ð°Ð²ÑÑÐ¾ Ð¿Ð¾ÑÑÑÐ±Ð½Ð¾ Ð²ÑÐ¸ÑÐ¸Ñ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31" y="3051877"/>
            <a:ext cx="4484665" cy="336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.bp.blogspot.com/-ddeSqKbhgSA/Us3TgfP0FCI/AAAAAAAAC38/XhHsu0WUJB8/s1600/%D1%81%D1%82%D1%83%D0%B4%D0%B5%D0%BD%D1%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7987" r="15879" b="25608"/>
          <a:stretch/>
        </p:blipFill>
        <p:spPr bwMode="auto">
          <a:xfrm>
            <a:off x="245659" y="3211437"/>
            <a:ext cx="3382646" cy="30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A13F9C04-B3D3-4F63-B3C3-906ED9C7F61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8820150" cy="6191250"/>
          </a:xfrm>
        </p:spPr>
        <p:txBody>
          <a:bodyPr>
            <a:normAutofit/>
          </a:bodyPr>
          <a:lstStyle/>
          <a:p>
            <a:pPr marL="533400" indent="-533400" algn="just">
              <a:buNone/>
            </a:pPr>
            <a:r>
              <a:rPr lang="ru-RU" altLang="ru-RU" sz="3500" b="1" i="1" dirty="0" err="1">
                <a:solidFill>
                  <a:srgbClr val="FF3300"/>
                </a:solidFill>
              </a:rPr>
              <a:t>Успіх</a:t>
            </a:r>
            <a:r>
              <a:rPr lang="ru-RU" altLang="ru-RU" sz="3500" dirty="0"/>
              <a:t> – головне </a:t>
            </a:r>
            <a:r>
              <a:rPr lang="ru-RU" altLang="ru-RU" sz="3500" dirty="0" err="1"/>
              <a:t>джерело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мотивації</a:t>
            </a:r>
            <a:r>
              <a:rPr lang="ru-RU" altLang="ru-RU" sz="3500" dirty="0"/>
              <a:t> до </a:t>
            </a:r>
            <a:r>
              <a:rPr lang="ru-RU" altLang="ru-RU" sz="3500" dirty="0" err="1"/>
              <a:t>навчання</a:t>
            </a:r>
            <a:r>
              <a:rPr lang="ru-RU" altLang="ru-RU" sz="3500" dirty="0"/>
              <a:t>. </a:t>
            </a:r>
          </a:p>
          <a:p>
            <a:pPr marL="533400" indent="-533400" algn="just">
              <a:buNone/>
            </a:pPr>
            <a:endParaRPr lang="ru-RU" altLang="ru-RU" sz="3500" b="1" i="1" dirty="0">
              <a:solidFill>
                <a:srgbClr val="FF3300"/>
              </a:solidFill>
            </a:endParaRPr>
          </a:p>
          <a:p>
            <a:pPr marL="533400" indent="-533400" algn="just">
              <a:buNone/>
            </a:pPr>
            <a:endParaRPr lang="ru-RU" altLang="ru-RU" sz="3500" b="1" i="1" dirty="0">
              <a:solidFill>
                <a:srgbClr val="FF3300"/>
              </a:solidFill>
            </a:endParaRPr>
          </a:p>
          <a:p>
            <a:pPr marL="533400" indent="-533400" algn="just">
              <a:buNone/>
            </a:pPr>
            <a:r>
              <a:rPr lang="ru-RU" altLang="ru-RU" sz="3500" b="1" i="1" dirty="0">
                <a:solidFill>
                  <a:srgbClr val="FF3300"/>
                </a:solidFill>
              </a:rPr>
              <a:t>Похвала</a:t>
            </a:r>
            <a:r>
              <a:rPr lang="ru-RU" altLang="ru-RU" sz="3500" dirty="0">
                <a:solidFill>
                  <a:srgbClr val="FF3300"/>
                </a:solidFill>
              </a:rPr>
              <a:t> </a:t>
            </a:r>
            <a:r>
              <a:rPr lang="ru-RU" altLang="ru-RU" sz="3500" dirty="0"/>
              <a:t>– </a:t>
            </a:r>
            <a:r>
              <a:rPr lang="ru-RU" altLang="ru-RU" sz="3500" dirty="0" err="1"/>
              <a:t>це</a:t>
            </a:r>
            <a:r>
              <a:rPr lang="ru-RU" altLang="ru-RU" sz="3500" dirty="0"/>
              <a:t> не </a:t>
            </a:r>
            <a:r>
              <a:rPr lang="ru-RU" altLang="ru-RU" sz="3500" dirty="0" err="1"/>
              <a:t>що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інше</a:t>
            </a:r>
            <a:r>
              <a:rPr lang="ru-RU" altLang="ru-RU" sz="3500" dirty="0"/>
              <a:t>, як один </a:t>
            </a:r>
            <a:r>
              <a:rPr lang="ru-RU" altLang="ru-RU" sz="3500" dirty="0" err="1"/>
              <a:t>із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видів</a:t>
            </a:r>
            <a:r>
              <a:rPr lang="ru-RU" altLang="ru-RU" sz="3500" dirty="0"/>
              <a:t> нагороди, </a:t>
            </a:r>
            <a:r>
              <a:rPr lang="ru-RU" altLang="ru-RU" sz="3500" dirty="0" err="1"/>
              <a:t>що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підвищує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почуття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гідності</a:t>
            </a:r>
            <a:r>
              <a:rPr lang="ru-RU" altLang="ru-RU" sz="3500" dirty="0"/>
              <a:t> і </a:t>
            </a:r>
            <a:r>
              <a:rPr lang="ru-RU" altLang="ru-RU" sz="3500" dirty="0" err="1"/>
              <a:t>може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подіяти</a:t>
            </a:r>
            <a:r>
              <a:rPr lang="ru-RU" altLang="ru-RU" sz="3500" dirty="0"/>
              <a:t> як </a:t>
            </a:r>
            <a:r>
              <a:rPr lang="ru-RU" altLang="ru-RU" sz="3500" dirty="0" err="1"/>
              <a:t>позитивний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імпульс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длянового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успіху</a:t>
            </a:r>
            <a:r>
              <a:rPr lang="ru-RU" altLang="ru-RU" sz="3500" dirty="0"/>
              <a:t>. </a:t>
            </a:r>
          </a:p>
          <a:p>
            <a:pPr marL="533400" indent="-533400" algn="just">
              <a:buNone/>
            </a:pPr>
            <a:endParaRPr lang="ru-RU" altLang="ru-RU" sz="3500" b="1" i="1" dirty="0">
              <a:solidFill>
                <a:srgbClr val="FF3300"/>
              </a:solidFill>
            </a:endParaRPr>
          </a:p>
          <a:p>
            <a:pPr marL="533400" indent="-533400" algn="just">
              <a:buNone/>
            </a:pPr>
            <a:r>
              <a:rPr lang="ru-RU" altLang="ru-RU" sz="3500" b="1" i="1" dirty="0" err="1">
                <a:solidFill>
                  <a:srgbClr val="FF3300"/>
                </a:solidFill>
              </a:rPr>
              <a:t>Оцінка</a:t>
            </a:r>
            <a:r>
              <a:rPr lang="ru-RU" altLang="ru-RU" sz="3500" dirty="0">
                <a:solidFill>
                  <a:srgbClr val="FF3300"/>
                </a:solidFill>
              </a:rPr>
              <a:t> </a:t>
            </a:r>
            <a:r>
              <a:rPr lang="ru-RU" altLang="ru-RU" sz="3500" dirty="0"/>
              <a:t>не є одним </a:t>
            </a:r>
            <a:r>
              <a:rPr lang="ru-RU" altLang="ru-RU" sz="3500" dirty="0" err="1"/>
              <a:t>із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способів</a:t>
            </a:r>
            <a:r>
              <a:rPr lang="ru-RU" altLang="ru-RU" sz="3500" dirty="0"/>
              <a:t> </a:t>
            </a:r>
            <a:r>
              <a:rPr lang="ru-RU" altLang="ru-RU" sz="3500" dirty="0" err="1"/>
              <a:t>покарання</a:t>
            </a:r>
            <a:r>
              <a:rPr lang="ru-RU" altLang="ru-RU" sz="3500" dirty="0"/>
              <a:t> </a:t>
            </a:r>
            <a:r>
              <a:rPr lang="ru-RU" altLang="ru-RU" sz="3500" dirty="0" err="1"/>
              <a:t>учня</a:t>
            </a:r>
            <a:r>
              <a:rPr lang="ru-RU" altLang="ru-RU" sz="3500" dirty="0"/>
              <a:t>. </a:t>
            </a:r>
            <a:endParaRPr lang="uk-UA" altLang="ru-RU" sz="3500" i="1" dirty="0">
              <a:solidFill>
                <a:srgbClr val="FFFF00"/>
              </a:solidFill>
            </a:endParaRPr>
          </a:p>
          <a:p>
            <a:pPr marL="533400" indent="-533400" algn="just">
              <a:buNone/>
            </a:pPr>
            <a:endParaRPr lang="uk-UA" altLang="ru-RU" sz="2800" i="1" dirty="0"/>
          </a:p>
          <a:p>
            <a:pPr marL="533400" indent="-533400" algn="just">
              <a:buNone/>
            </a:pPr>
            <a:endParaRPr lang="ru-RU" altLang="ru-RU" dirty="0"/>
          </a:p>
        </p:txBody>
      </p:sp>
      <p:pic>
        <p:nvPicPr>
          <p:cNvPr id="2050" name="Picture 2" descr="ÐÐ°ÑÑÐ¸Ð½ÐºÐ¸ Ð¿Ð¾ Ð·Ð°Ð¿ÑÐ¾ÑÑ ÑÑÐ¿ÑÑ">
            <a:extLst>
              <a:ext uri="{FF2B5EF4-FFF2-40B4-BE49-F238E27FC236}">
                <a16:creationId xmlns:a16="http://schemas.microsoft.com/office/drawing/2014/main" xmlns="" id="{F2791849-D3DB-42EB-8422-E2CA7B8F1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36" y="120770"/>
            <a:ext cx="2599426" cy="1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¼Ð¾Ð»Ð¾Ð´ÐµÑÑ !">
            <a:extLst>
              <a:ext uri="{FF2B5EF4-FFF2-40B4-BE49-F238E27FC236}">
                <a16:creationId xmlns:a16="http://schemas.microsoft.com/office/drawing/2014/main" xmlns="" id="{2316B3F5-7810-40D6-B687-7EFDF04E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36" y="2424023"/>
            <a:ext cx="2700068" cy="18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5FBD174-34D7-43F2-B979-9E12A7B67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763" y="4655928"/>
            <a:ext cx="2938013" cy="21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1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01561C4-ECFA-4CB5-9613-D9FB7181174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522234" y="532320"/>
            <a:ext cx="3830128" cy="385852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ПОЗИТИВНА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333333"/>
                </a:solidFill>
              </a:rPr>
              <a:t>похвала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b="1" dirty="0" err="1">
                <a:solidFill>
                  <a:srgbClr val="333333"/>
                </a:solidFill>
              </a:rPr>
              <a:t>нагорода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b="1" dirty="0" err="1">
                <a:solidFill>
                  <a:srgbClr val="333333"/>
                </a:solidFill>
              </a:rPr>
              <a:t>заохочення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b="1" dirty="0" err="1">
                <a:solidFill>
                  <a:srgbClr val="333333"/>
                </a:solidFill>
              </a:rPr>
              <a:t>підтримка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b="1" dirty="0" err="1">
                <a:solidFill>
                  <a:srgbClr val="333333"/>
                </a:solidFill>
              </a:rPr>
              <a:t>допомога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b="1" dirty="0" err="1">
                <a:solidFill>
                  <a:srgbClr val="333333"/>
                </a:solidFill>
              </a:rPr>
              <a:t>повага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b="1" dirty="0" err="1">
                <a:solidFill>
                  <a:srgbClr val="333333"/>
                </a:solidFill>
              </a:rPr>
              <a:t>успіх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b="1" dirty="0" err="1">
                <a:solidFill>
                  <a:srgbClr val="333333"/>
                </a:solidFill>
              </a:rPr>
              <a:t>творчість</a:t>
            </a: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0EF0533-6CB4-4E59-979F-E888B7D3B984}"/>
              </a:ext>
            </a:extLst>
          </p:cNvPr>
          <p:cNvSpPr/>
          <p:nvPr/>
        </p:nvSpPr>
        <p:spPr>
          <a:xfrm>
            <a:off x="2973238" y="0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600" b="1" cap="all" dirty="0" err="1">
                <a:solidFill>
                  <a:srgbClr val="FF0000"/>
                </a:solidFill>
                <a:latin typeface="Helvetica Neue"/>
              </a:rPr>
              <a:t>Зовнішня</a:t>
            </a:r>
            <a:r>
              <a:rPr lang="ru-RU" sz="3600" b="1" cap="all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ru-RU" sz="3600" b="1" cap="all" dirty="0" err="1">
                <a:solidFill>
                  <a:srgbClr val="FF0000"/>
                </a:solidFill>
                <a:latin typeface="Helvetica Neue"/>
              </a:rPr>
              <a:t>мотивація</a:t>
            </a:r>
            <a:endParaRPr lang="ru-RU" sz="3600" cap="all"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1FA096-C8F1-4CBA-9546-F97C8E54707D}"/>
              </a:ext>
            </a:extLst>
          </p:cNvPr>
          <p:cNvSpPr txBox="1"/>
          <p:nvPr/>
        </p:nvSpPr>
        <p:spPr>
          <a:xfrm>
            <a:off x="1061049" y="469415"/>
            <a:ext cx="2791020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100" b="1" dirty="0">
                <a:solidFill>
                  <a:schemeClr val="accent1"/>
                </a:solidFill>
              </a:rPr>
              <a:t>НЕГАТИВНА</a:t>
            </a: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критика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приниження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покарання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байдужість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нудьга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насильство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</a:t>
            </a:r>
            <a:r>
              <a:rPr lang="ru-RU" sz="2400" b="1" dirty="0" err="1">
                <a:solidFill>
                  <a:srgbClr val="333333"/>
                </a:solidFill>
                <a:latin typeface="Helvetica Neue"/>
              </a:rPr>
              <a:t>невдача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2400" b="1" dirty="0">
                <a:solidFill>
                  <a:srgbClr val="333333"/>
                </a:solidFill>
                <a:latin typeface="Helvetica Neue"/>
              </a:rPr>
              <a:t>- страх</a:t>
            </a:r>
            <a:endParaRPr lang="ru-RU" sz="2400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xmlns="" id="{B52EAAF4-96CB-44E8-8FEB-55BBE957FE9D}"/>
              </a:ext>
            </a:extLst>
          </p:cNvPr>
          <p:cNvSpPr txBox="1">
            <a:spLocks/>
          </p:cNvSpPr>
          <p:nvPr/>
        </p:nvSpPr>
        <p:spPr>
          <a:xfrm>
            <a:off x="1652333" y="4296018"/>
            <a:ext cx="8339931" cy="2116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500" b="1" dirty="0">
                <a:solidFill>
                  <a:srgbClr val="008000"/>
                </a:solidFill>
              </a:rPr>
              <a:t>ВНУТРІШНЯ МОТИВАЦІЯ:</a:t>
            </a:r>
            <a:endParaRPr lang="ru-RU" sz="3500" dirty="0">
              <a:solidFill>
                <a:srgbClr val="008000"/>
              </a:solidFill>
            </a:endParaRPr>
          </a:p>
          <a:p>
            <a:r>
              <a:rPr lang="ru-RU" b="1" i="1" dirty="0" err="1">
                <a:solidFill>
                  <a:srgbClr val="333333"/>
                </a:solidFill>
              </a:rPr>
              <a:t>прагнення</a:t>
            </a:r>
            <a:r>
              <a:rPr lang="ru-RU" b="1" i="1" dirty="0">
                <a:solidFill>
                  <a:srgbClr val="333333"/>
                </a:solidFill>
              </a:rPr>
              <a:t> до </a:t>
            </a:r>
            <a:r>
              <a:rPr lang="ru-RU" b="1" i="1" dirty="0" err="1">
                <a:solidFill>
                  <a:srgbClr val="333333"/>
                </a:solidFill>
              </a:rPr>
              <a:t>пізнання</a:t>
            </a:r>
            <a:r>
              <a:rPr lang="ru-RU" b="1" i="1" dirty="0">
                <a:solidFill>
                  <a:srgbClr val="333333"/>
                </a:solidFill>
              </a:rPr>
              <a:t> нового;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b="1" i="1" dirty="0" err="1">
                <a:solidFill>
                  <a:srgbClr val="333333"/>
                </a:solidFill>
              </a:rPr>
              <a:t>подолання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труднощів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під</a:t>
            </a:r>
            <a:r>
              <a:rPr lang="ru-RU" b="1" i="1" dirty="0">
                <a:solidFill>
                  <a:srgbClr val="333333"/>
                </a:solidFill>
              </a:rPr>
              <a:t> час </a:t>
            </a:r>
            <a:r>
              <a:rPr lang="ru-RU" b="1" i="1" dirty="0" err="1">
                <a:solidFill>
                  <a:srgbClr val="333333"/>
                </a:solidFill>
              </a:rPr>
              <a:t>виконання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завдань</a:t>
            </a:r>
            <a:r>
              <a:rPr lang="ru-RU" b="1" i="1" dirty="0">
                <a:solidFill>
                  <a:srgbClr val="333333"/>
                </a:solidFill>
              </a:rPr>
              <a:t>;</a:t>
            </a:r>
            <a:endParaRPr lang="ru-RU" dirty="0">
              <a:solidFill>
                <a:srgbClr val="333333"/>
              </a:solidFill>
            </a:endParaRPr>
          </a:p>
          <a:p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отримання</a:t>
            </a:r>
            <a:r>
              <a:rPr lang="ru-RU" b="1" i="1" dirty="0">
                <a:solidFill>
                  <a:srgbClr val="333333"/>
                </a:solidFill>
              </a:rPr>
              <a:t> насолоди </a:t>
            </a:r>
            <a:r>
              <a:rPr lang="ru-RU" b="1" i="1" dirty="0" err="1">
                <a:solidFill>
                  <a:srgbClr val="333333"/>
                </a:solidFill>
              </a:rPr>
              <a:t>від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процесу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пізнання</a:t>
            </a:r>
            <a:r>
              <a:rPr lang="ru-RU" b="1" i="1" dirty="0">
                <a:solidFill>
                  <a:srgbClr val="333333"/>
                </a:solidFill>
              </a:rPr>
              <a:t> нового.</a:t>
            </a:r>
            <a:endParaRPr lang="ru-RU" dirty="0">
              <a:solidFill>
                <a:srgbClr val="33333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7183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15D46355-621D-4DC6-B5BD-3FA46C671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14" y="92376"/>
            <a:ext cx="9880121" cy="938213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>
                <a:solidFill>
                  <a:srgbClr val="FF3300"/>
                </a:solidFill>
                <a:latin typeface="+mn-lt"/>
              </a:rPr>
              <a:t>Методи формування позитивних мотивів навчальної діяльності</a:t>
            </a:r>
            <a:endParaRPr lang="ru-RU" sz="36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C8305022-DBA7-49BA-A4EC-6B46E2237A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8061" y="1091241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uk-UA" altLang="ru-RU" sz="2000" b="1" dirty="0"/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словесні, наочні, практичні, репродуктивні й пошукові;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індуктивні й дедуктивні;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самостійна навчальна робота;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наочність;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лабораторні, практичні, експериментальні роботи;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проблемно-пошукові;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емоційне стимулювання (почуття співпереживання, гордість);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створення ситуації захопленості;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художність та емоційність мови викладача;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створення ситуацій успіху;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навчальні дискусії;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000" b="1" dirty="0"/>
              <a:t>аналіз практичних ситуацій.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452619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618</Words>
  <Application>Microsoft Office PowerPoint</Application>
  <PresentationFormat>Произвольный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Мотивація навчальної діяльності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формування позитивних мотивів навчальної діяльності</vt:lpstr>
      <vt:lpstr>Методи мотивації самостійної навчальної діяльності</vt:lpstr>
      <vt:lpstr>Презентация PowerPoint</vt:lpstr>
      <vt:lpstr>Презентация PowerPoint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Мотивація навчальної діяльності,  особливості її формування</dc:title>
  <dc:creator>andrysha_1999@mail.ru</dc:creator>
  <cp:lastModifiedBy>Химия</cp:lastModifiedBy>
  <cp:revision>21</cp:revision>
  <dcterms:created xsi:type="dcterms:W3CDTF">2018-01-21T13:37:49Z</dcterms:created>
  <dcterms:modified xsi:type="dcterms:W3CDTF">2018-03-27T09:19:18Z</dcterms:modified>
</cp:coreProperties>
</file>