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1708-E0EB-4B74-BC2D-7812CEE325FB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67DA-30B9-49CC-805A-DE54151FD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3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1708-E0EB-4B74-BC2D-7812CEE325FB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67DA-30B9-49CC-805A-DE54151FD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6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1708-E0EB-4B74-BC2D-7812CEE325FB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67DA-30B9-49CC-805A-DE54151FD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10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1708-E0EB-4B74-BC2D-7812CEE325FB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67DA-30B9-49CC-805A-DE54151FD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50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1708-E0EB-4B74-BC2D-7812CEE325FB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67DA-30B9-49CC-805A-DE54151FD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8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1708-E0EB-4B74-BC2D-7812CEE325FB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67DA-30B9-49CC-805A-DE54151FD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5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1708-E0EB-4B74-BC2D-7812CEE325FB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67DA-30B9-49CC-805A-DE54151FD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09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1708-E0EB-4B74-BC2D-7812CEE325FB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67DA-30B9-49CC-805A-DE54151FD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1708-E0EB-4B74-BC2D-7812CEE325FB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67DA-30B9-49CC-805A-DE54151FD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8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1708-E0EB-4B74-BC2D-7812CEE325FB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67DA-30B9-49CC-805A-DE54151FD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5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1708-E0EB-4B74-BC2D-7812CEE325FB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767DA-30B9-49CC-805A-DE54151FD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53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A1708-E0EB-4B74-BC2D-7812CEE325FB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67DA-30B9-49CC-805A-DE54151FD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11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95459" y="206063"/>
            <a:ext cx="11496541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 dirty="0" err="1">
                <a:solidFill>
                  <a:schemeClr val="accent2"/>
                </a:solidFill>
              </a:rPr>
              <a:t>Харк</a:t>
            </a:r>
            <a:r>
              <a:rPr lang="uk-UA" sz="2400" b="1" dirty="0">
                <a:solidFill>
                  <a:schemeClr val="accent2"/>
                </a:solidFill>
              </a:rPr>
              <a:t>і</a:t>
            </a:r>
            <a:r>
              <a:rPr lang="ru-RU" sz="2400" b="1" dirty="0" err="1">
                <a:solidFill>
                  <a:schemeClr val="accent2"/>
                </a:solidFill>
              </a:rPr>
              <a:t>вський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національний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медичний</a:t>
            </a:r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університет</a:t>
            </a:r>
            <a:r>
              <a:rPr lang="ru-RU" sz="2400" b="1" dirty="0">
                <a:solidFill>
                  <a:schemeClr val="accent2"/>
                </a:solidFill>
              </a:rPr>
              <a:t/>
            </a:r>
            <a:br>
              <a:rPr lang="ru-RU" sz="2400" b="1" dirty="0">
                <a:solidFill>
                  <a:schemeClr val="accent2"/>
                </a:solidFill>
              </a:rPr>
            </a:br>
            <a:r>
              <a:rPr lang="ru-RU" sz="2400" b="1" dirty="0">
                <a:solidFill>
                  <a:schemeClr val="accent2"/>
                </a:solidFill>
              </a:rPr>
              <a:t/>
            </a:r>
            <a:br>
              <a:rPr lang="ru-RU" sz="2400" b="1" dirty="0">
                <a:solidFill>
                  <a:schemeClr val="accent2"/>
                </a:solidFill>
              </a:rPr>
            </a:br>
            <a:r>
              <a:rPr lang="ru-RU" sz="2400" b="1" dirty="0">
                <a:solidFill>
                  <a:schemeClr val="accent2"/>
                </a:solidFill>
              </a:rPr>
              <a:t/>
            </a:r>
            <a:br>
              <a:rPr lang="ru-RU" sz="2400" b="1" dirty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>Кафедра </a:t>
            </a:r>
            <a:r>
              <a:rPr lang="ru-RU" sz="2000" b="1" dirty="0" err="1">
                <a:solidFill>
                  <a:schemeClr val="accent2"/>
                </a:solidFill>
              </a:rPr>
              <a:t>медичної</a:t>
            </a:r>
            <a:r>
              <a:rPr lang="ru-RU" sz="2000" b="1" dirty="0">
                <a:solidFill>
                  <a:schemeClr val="accent2"/>
                </a:solidFill>
              </a:rPr>
              <a:t> та </a:t>
            </a:r>
            <a:r>
              <a:rPr lang="ru-RU" sz="2000" b="1" dirty="0" err="1">
                <a:solidFill>
                  <a:schemeClr val="accent2"/>
                </a:solidFill>
              </a:rPr>
              <a:t>біоорганічної</a:t>
            </a:r>
            <a:r>
              <a:rPr lang="ru-RU" sz="2000" b="1" dirty="0">
                <a:solidFill>
                  <a:schemeClr val="accent2"/>
                </a:solidFill>
              </a:rPr>
              <a:t> </a:t>
            </a:r>
            <a:r>
              <a:rPr lang="ru-RU" sz="2000" b="1" dirty="0" err="1">
                <a:solidFill>
                  <a:schemeClr val="accent2"/>
                </a:solidFill>
              </a:rPr>
              <a:t>хімії</a:t>
            </a:r>
            <a:r>
              <a:rPr lang="ru-RU" sz="2000" b="1" dirty="0">
                <a:solidFill>
                  <a:schemeClr val="accent2"/>
                </a:solidFill>
              </a:rPr>
              <a:t/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/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rgbClr val="006600"/>
                </a:solidFill>
              </a:rPr>
              <a:t> «</a:t>
            </a:r>
            <a:r>
              <a:rPr lang="ru-RU" sz="2000" b="1" dirty="0" err="1">
                <a:solidFill>
                  <a:srgbClr val="006600"/>
                </a:solidFill>
              </a:rPr>
              <a:t>Медична</a:t>
            </a:r>
            <a:r>
              <a:rPr lang="ru-RU" sz="2000" b="1" dirty="0">
                <a:solidFill>
                  <a:srgbClr val="006600"/>
                </a:solidFill>
              </a:rPr>
              <a:t> </a:t>
            </a:r>
            <a:r>
              <a:rPr lang="ru-RU" sz="2000" b="1" dirty="0" err="1">
                <a:solidFill>
                  <a:srgbClr val="006600"/>
                </a:solidFill>
              </a:rPr>
              <a:t>хімія</a:t>
            </a:r>
            <a:r>
              <a:rPr lang="ru-RU" sz="2000" b="1" dirty="0">
                <a:solidFill>
                  <a:srgbClr val="006600"/>
                </a:solidFill>
              </a:rPr>
              <a:t>»</a:t>
            </a:r>
            <a:br>
              <a:rPr lang="ru-RU" sz="2000" b="1" dirty="0">
                <a:solidFill>
                  <a:srgbClr val="006600"/>
                </a:solidFill>
              </a:rPr>
            </a:br>
            <a:r>
              <a:rPr lang="ru-RU" sz="2000" b="1" dirty="0">
                <a:solidFill>
                  <a:srgbClr val="006600"/>
                </a:solidFill>
              </a:rPr>
              <a:t/>
            </a:r>
            <a:br>
              <a:rPr lang="ru-RU" sz="2000" b="1" dirty="0">
                <a:solidFill>
                  <a:srgbClr val="006600"/>
                </a:solidFill>
              </a:rPr>
            </a:br>
            <a:endParaRPr lang="ru-RU" sz="2000" b="1" dirty="0">
              <a:solidFill>
                <a:srgbClr val="0066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2000" b="1" dirty="0" err="1">
                <a:solidFill>
                  <a:srgbClr val="006600"/>
                </a:solidFill>
              </a:rPr>
              <a:t>Лекція</a:t>
            </a:r>
            <a:r>
              <a:rPr lang="ru-RU" sz="2000" b="1" dirty="0">
                <a:solidFill>
                  <a:srgbClr val="006600"/>
                </a:solidFill>
              </a:rPr>
              <a:t> № </a:t>
            </a:r>
            <a:r>
              <a:rPr lang="ru-RU" sz="2000" b="1" dirty="0" smtClean="0">
                <a:solidFill>
                  <a:srgbClr val="006600"/>
                </a:solidFill>
              </a:rPr>
              <a:t>11</a:t>
            </a:r>
            <a:endParaRPr lang="ru-RU" sz="2000" b="1" dirty="0">
              <a:solidFill>
                <a:srgbClr val="0066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uk-UA" sz="2000" b="1" dirty="0" smtClean="0">
              <a:solidFill>
                <a:srgbClr val="0066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ru-RU" sz="2000" b="1" dirty="0">
              <a:solidFill>
                <a:srgbClr val="006600"/>
              </a:solidFill>
            </a:endParaRPr>
          </a:p>
          <a:p>
            <a:pPr algn="ctr" eaLnBrk="1" hangingPunct="1"/>
            <a:r>
              <a:rPr lang="uk-UA" sz="2800" b="1" dirty="0" smtClean="0">
                <a:solidFill>
                  <a:srgbClr val="CC0000"/>
                </a:solidFill>
              </a:rPr>
              <a:t>Буферні системи організму. </a:t>
            </a:r>
            <a:endParaRPr lang="uk-UA" sz="2000" dirty="0" smtClean="0">
              <a:solidFill>
                <a:srgbClr val="CC0000"/>
              </a:solidFill>
            </a:endParaRPr>
          </a:p>
          <a:p>
            <a:pPr algn="just" eaLnBrk="1" hangingPunct="1"/>
            <a:endParaRPr lang="uk-UA" sz="2000" dirty="0">
              <a:solidFill>
                <a:srgbClr val="CC0000"/>
              </a:solidFill>
            </a:endParaRPr>
          </a:p>
          <a:p>
            <a:pPr algn="r" eaLnBrk="1" hangingPunct="1"/>
            <a:r>
              <a:rPr lang="uk-UA" sz="2000" b="1" dirty="0">
                <a:solidFill>
                  <a:srgbClr val="6600CC"/>
                </a:solidFill>
              </a:rPr>
              <a:t>Лектор: </a:t>
            </a:r>
            <a:r>
              <a:rPr lang="uk-UA" sz="2000" b="1" dirty="0" smtClean="0">
                <a:solidFill>
                  <a:srgbClr val="6600CC"/>
                </a:solidFill>
              </a:rPr>
              <a:t>доцент </a:t>
            </a:r>
            <a:r>
              <a:rPr lang="uk-UA" sz="2000" b="1" dirty="0" err="1" smtClean="0">
                <a:solidFill>
                  <a:srgbClr val="6600CC"/>
                </a:solidFill>
              </a:rPr>
              <a:t>Петюніна</a:t>
            </a:r>
            <a:r>
              <a:rPr lang="uk-UA" sz="2000" b="1" dirty="0" smtClean="0">
                <a:solidFill>
                  <a:srgbClr val="6600CC"/>
                </a:solidFill>
              </a:rPr>
              <a:t> В.М.</a:t>
            </a:r>
            <a:endParaRPr lang="ru-RU" sz="2000" b="1" dirty="0">
              <a:solidFill>
                <a:srgbClr val="6600CC"/>
              </a:solidFill>
            </a:endParaRPr>
          </a:p>
          <a:p>
            <a:pPr algn="just" eaLnBrk="1" hangingPunct="1"/>
            <a:endParaRPr lang="uk-UA" sz="2000" b="1" dirty="0">
              <a:solidFill>
                <a:srgbClr val="6600CC"/>
              </a:solidFill>
            </a:endParaRPr>
          </a:p>
          <a:p>
            <a:pPr algn="ctr" eaLnBrk="1" hangingPunct="1"/>
            <a:endParaRPr lang="ru-RU" sz="2800" b="1" dirty="0">
              <a:solidFill>
                <a:srgbClr val="CC0000"/>
              </a:solidFill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405" y="1686125"/>
            <a:ext cx="1729534" cy="220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855" y="1686125"/>
            <a:ext cx="2272133" cy="227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18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33" y="1325562"/>
            <a:ext cx="11955439" cy="553243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4800" dirty="0" smtClean="0"/>
              <a:t>Буферна ємність і фактори, які її визначають.</a:t>
            </a:r>
          </a:p>
          <a:p>
            <a:pPr marL="514350" indent="-514350">
              <a:buFont typeface="+mj-lt"/>
              <a:buAutoNum type="arabicPeriod"/>
            </a:pPr>
            <a:endParaRPr lang="uk-UA" sz="4800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4800" dirty="0" smtClean="0"/>
              <a:t>Буферні системи організму.</a:t>
            </a:r>
          </a:p>
          <a:p>
            <a:pPr marL="514350" indent="-514350">
              <a:buFont typeface="+mj-lt"/>
              <a:buAutoNum type="arabicPeriod"/>
            </a:pPr>
            <a:endParaRPr lang="uk-UA" sz="4800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4800" dirty="0" smtClean="0"/>
              <a:t>Поняття про кислотно-основний гомеостаз організму.</a:t>
            </a:r>
            <a:endParaRPr lang="ru-RU" sz="4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3845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План лекції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51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5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>
                <a:solidFill>
                  <a:srgbClr val="002060"/>
                </a:solidFill>
              </a:rPr>
              <a:t>Буферна ємність і фактори, які її визначають</a:t>
            </a:r>
            <a:endParaRPr lang="ru-RU" sz="48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941696"/>
                <a:ext cx="12192000" cy="5916304"/>
              </a:xfrm>
            </p:spPr>
            <p:txBody>
              <a:bodyPr>
                <a:normAutofit/>
              </a:bodyPr>
              <a:lstStyle/>
              <a:p>
                <a:r>
                  <a:rPr lang="uk-UA" sz="3200" b="1" i="1" dirty="0">
                    <a:solidFill>
                      <a:srgbClr val="C00000"/>
                    </a:solidFill>
                  </a:rPr>
                  <a:t>Буферна ємність</a:t>
                </a:r>
                <a:r>
                  <a:rPr lang="uk-UA" sz="3200" b="1" dirty="0">
                    <a:solidFill>
                      <a:srgbClr val="C00000"/>
                    </a:solidFill>
                  </a:rPr>
                  <a:t> (β) </a:t>
                </a:r>
                <a:r>
                  <a:rPr lang="uk-UA" dirty="0"/>
                  <a:t>– це число молів сильної кислоти або сильної основи, які необхідно додати до 1 літру буферного розчину, щоб змінити його </a:t>
                </a:r>
                <a:r>
                  <a:rPr lang="uk-UA" i="1" dirty="0" err="1"/>
                  <a:t>рН</a:t>
                </a:r>
                <a:r>
                  <a:rPr lang="uk-UA" dirty="0"/>
                  <a:t> на одиницю:</a:t>
                </a:r>
                <a:endParaRPr lang="ru-RU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k-UA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uk-UA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</m:oMath>
                </a14:m>
                <a:r>
                  <a:rPr lang="uk-UA" dirty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uk-UA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к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k-UA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uk-UA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к</m:t>
                            </m:r>
                          </m:sub>
                        </m:sSub>
                      </m:num>
                      <m:den>
                        <m:r>
                          <a:rPr lang="uk-UA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uk-UA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pH</m:t>
                        </m:r>
                        <m:r>
                          <a:rPr lang="uk-UA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∙ 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k-UA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uk-UA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б.р.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dirty="0">
                    <a:solidFill>
                      <a:srgbClr val="C00000"/>
                    </a:solidFill>
                  </a:rPr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k-UA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uk-UA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л</m:t>
                        </m:r>
                      </m:sub>
                    </m:sSub>
                  </m:oMath>
                </a14:m>
                <a:r>
                  <a:rPr lang="uk-UA" dirty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uk-UA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л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k-UA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uk-UA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л</m:t>
                            </m:r>
                          </m:sub>
                        </m:sSub>
                      </m:num>
                      <m:den>
                        <m:r>
                          <a:rPr lang="uk-UA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uk-UA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pH</m:t>
                        </m:r>
                        <m:r>
                          <a:rPr lang="uk-UA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∙ 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uk-UA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a:rPr lang="uk-UA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б.р.</m:t>
                            </m:r>
                          </m:sub>
                        </m:sSub>
                      </m:den>
                    </m:f>
                  </m:oMath>
                </a14:m>
                <a:endParaRPr lang="ru-RU" dirty="0"/>
              </a:p>
              <a:p>
                <a:r>
                  <a:rPr lang="uk-UA" i="1" dirty="0">
                    <a:solidFill>
                      <a:srgbClr val="C00000"/>
                    </a:solidFill>
                  </a:rPr>
                  <a:t>Буферна ємність </a:t>
                </a:r>
                <a:r>
                  <a:rPr lang="uk-UA" dirty="0">
                    <a:solidFill>
                      <a:srgbClr val="C00000"/>
                    </a:solidFill>
                  </a:rPr>
                  <a:t>максимальна при дотриманні наступних умов:</a:t>
                </a:r>
                <a:endParaRPr lang="ru-RU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uk-UA" dirty="0"/>
                  <a:t>1. Концентрації компонентів буферної системи повинні бути </a:t>
                </a:r>
                <a:r>
                  <a:rPr lang="uk-UA" dirty="0" err="1" smtClean="0"/>
                  <a:t>якнай</a:t>
                </a:r>
                <a:r>
                  <a:rPr lang="uk-UA" dirty="0" smtClean="0"/>
                  <a:t> вищими</a:t>
                </a:r>
                <a:r>
                  <a:rPr lang="uk-UA" dirty="0"/>
                  <a:t>; </a:t>
                </a:r>
                <a:endParaRPr lang="ru-RU" dirty="0"/>
              </a:p>
              <a:p>
                <a:pPr marL="0" indent="0">
                  <a:buNone/>
                </a:pPr>
                <a:r>
                  <a:rPr lang="uk-UA" dirty="0" smtClean="0"/>
                  <a:t>2. </a:t>
                </a:r>
                <a:r>
                  <a:rPr lang="uk-UA" dirty="0"/>
                  <a:t>Співвідношення концентрацій компонентів буферної системи повинне дорівнювати одиниці.</a:t>
                </a:r>
                <a:endParaRPr lang="ru-RU" dirty="0"/>
              </a:p>
              <a:p>
                <a:r>
                  <a:rPr lang="uk-UA" sz="3600" b="1" dirty="0" smtClean="0">
                    <a:solidFill>
                      <a:srgbClr val="C00000"/>
                    </a:solidFill>
                  </a:rPr>
                  <a:t>Зона </a:t>
                </a:r>
                <a:r>
                  <a:rPr lang="uk-UA" sz="3600" b="1" dirty="0">
                    <a:solidFill>
                      <a:srgbClr val="C00000"/>
                    </a:solidFill>
                  </a:rPr>
                  <a:t>буферної </a:t>
                </a:r>
                <a:r>
                  <a:rPr lang="uk-UA" sz="3600" b="1" dirty="0" smtClean="0">
                    <a:solidFill>
                      <a:srgbClr val="C00000"/>
                    </a:solidFill>
                  </a:rPr>
                  <a:t>дії буферної системи.</a:t>
                </a:r>
                <a:endParaRPr lang="ru-RU" sz="3600" b="1" dirty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r>
                  <a:rPr lang="uk-UA" sz="5400" dirty="0" err="1"/>
                  <a:t>рН</a:t>
                </a:r>
                <a:r>
                  <a:rPr lang="uk-UA" sz="5400" dirty="0"/>
                  <a:t> = </a:t>
                </a:r>
                <a:r>
                  <a:rPr lang="uk-UA" sz="5400" dirty="0" err="1"/>
                  <a:t>рК</a:t>
                </a:r>
                <a:r>
                  <a:rPr lang="uk-UA" sz="5400" dirty="0"/>
                  <a:t> ± 1.</a:t>
                </a:r>
                <a:endParaRPr lang="ru-RU" sz="54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41696"/>
                <a:ext cx="12192000" cy="5916304"/>
              </a:xfrm>
              <a:blipFill rotWithShape="0">
                <a:blip r:embed="rId2"/>
                <a:stretch>
                  <a:fillRect l="-1350" t="-21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66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rgbClr val="002060"/>
                </a:solidFill>
              </a:rPr>
              <a:t>Буферні системи організму</a:t>
            </a:r>
            <a:endParaRPr lang="ru-RU" sz="6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916130"/>
                <a:ext cx="12192000" cy="5532437"/>
              </a:xfrm>
            </p:spPr>
            <p:txBody>
              <a:bodyPr/>
              <a:lstStyle/>
              <a:p>
                <a:r>
                  <a:rPr lang="uk-UA" dirty="0" err="1"/>
                  <a:t>Гідрокарбонатна</a:t>
                </a:r>
                <a:r>
                  <a:rPr lang="uk-UA" dirty="0"/>
                  <a:t> (</a:t>
                </a:r>
                <a:r>
                  <a:rPr lang="uk-UA" dirty="0" err="1"/>
                  <a:t>бікарбонатна</a:t>
                </a:r>
                <a:r>
                  <a:rPr lang="uk-UA" dirty="0"/>
                  <a:t>) буферна система (</a:t>
                </a:r>
                <a:r>
                  <a:rPr lang="uk-UA" dirty="0" err="1"/>
                  <a:t>рН</a:t>
                </a:r>
                <a:r>
                  <a:rPr lang="uk-UA" dirty="0"/>
                  <a:t> = 6,0-8,0) </a:t>
                </a:r>
                <a:endParaRPr lang="ru-RU" dirty="0"/>
              </a:p>
              <a:p>
                <a:pPr marL="0" indent="0">
                  <a:buNone/>
                </a:pPr>
                <a:r>
                  <a:rPr lang="uk-UA" dirty="0" smtClean="0">
                    <a:solidFill>
                      <a:srgbClr val="FF0000"/>
                    </a:solidFill>
                  </a:rPr>
                  <a:t>			Н</a:t>
                </a:r>
                <a:r>
                  <a:rPr lang="uk-UA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uk-UA" dirty="0" smtClean="0">
                    <a:solidFill>
                      <a:srgbClr val="FF0000"/>
                    </a:solidFill>
                  </a:rPr>
                  <a:t>СО</a:t>
                </a:r>
                <a:r>
                  <a:rPr lang="uk-UA" baseline="-25000" dirty="0" smtClean="0">
                    <a:solidFill>
                      <a:srgbClr val="FF0000"/>
                    </a:solidFill>
                  </a:rPr>
                  <a:t>3</a:t>
                </a:r>
                <a:r>
                  <a:rPr lang="uk-UA" dirty="0" smtClean="0">
                    <a:solidFill>
                      <a:srgbClr val="FF0000"/>
                    </a:solidFill>
                  </a:rPr>
                  <a:t> </a:t>
                </a:r>
                <a:r>
                  <a:rPr lang="uk-UA" baseline="30000" dirty="0" smtClean="0">
                    <a:solidFill>
                      <a:srgbClr val="FF0000"/>
                    </a:solidFill>
                  </a:rPr>
                  <a:t>	</a:t>
                </a:r>
                <a:r>
                  <a:rPr lang="uk-UA" dirty="0" smtClean="0">
                    <a:solidFill>
                      <a:srgbClr val="FF0000"/>
                    </a:solidFill>
                  </a:rPr>
                  <a:t> Н</a:t>
                </a:r>
                <a:r>
                  <a:rPr lang="uk-UA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uk-UA" dirty="0" smtClean="0">
                    <a:solidFill>
                      <a:srgbClr val="FF0000"/>
                    </a:solidFill>
                  </a:rPr>
                  <a:t>СО</a:t>
                </a:r>
                <a:r>
                  <a:rPr lang="uk-UA" baseline="-25000" dirty="0" smtClean="0">
                    <a:solidFill>
                      <a:srgbClr val="FF0000"/>
                    </a:solidFill>
                  </a:rPr>
                  <a:t>3</a:t>
                </a:r>
                <a:r>
                  <a:rPr lang="uk-UA" dirty="0" smtClean="0">
                    <a:solidFill>
                      <a:srgbClr val="FF0000"/>
                    </a:solidFill>
                  </a:rPr>
                  <a:t> </a:t>
                </a:r>
                <a:r>
                  <a:rPr lang="uk-UA" baseline="30000" dirty="0" smtClean="0">
                    <a:solidFill>
                      <a:srgbClr val="FF0000"/>
                    </a:solidFill>
                  </a:rPr>
                  <a:t>			</a:t>
                </a:r>
                <a:endParaRPr lang="ru-RU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uk-UA" dirty="0" smtClean="0">
                    <a:solidFill>
                      <a:srgbClr val="FF0000"/>
                    </a:solidFill>
                  </a:rPr>
                  <a:t>			NaHCO</a:t>
                </a:r>
                <a:r>
                  <a:rPr lang="uk-UA" baseline="-25000" dirty="0" smtClean="0">
                    <a:solidFill>
                      <a:srgbClr val="FF0000"/>
                    </a:solidFill>
                  </a:rPr>
                  <a:t>3</a:t>
                </a:r>
                <a:r>
                  <a:rPr lang="uk-UA" dirty="0" smtClean="0">
                    <a:solidFill>
                      <a:srgbClr val="FF0000"/>
                    </a:solidFill>
                  </a:rPr>
                  <a:t> </a:t>
                </a:r>
                <a:r>
                  <a:rPr lang="uk-UA" baseline="30000" dirty="0" smtClean="0">
                    <a:solidFill>
                      <a:srgbClr val="FF0000"/>
                    </a:solidFill>
                  </a:rPr>
                  <a:t>	 </a:t>
                </a:r>
                <a:r>
                  <a:rPr lang="uk-UA" dirty="0" smtClean="0">
                    <a:solidFill>
                      <a:srgbClr val="FF0000"/>
                    </a:solidFill>
                  </a:rPr>
                  <a:t>НСО</a:t>
                </a:r>
                <a:r>
                  <a:rPr lang="uk-UA" baseline="-25000" dirty="0" smtClean="0">
                    <a:solidFill>
                      <a:srgbClr val="FF0000"/>
                    </a:solidFill>
                  </a:rPr>
                  <a:t>3</a:t>
                </a:r>
                <a:r>
                  <a:rPr lang="uk-UA" baseline="30000" dirty="0" smtClean="0">
                    <a:solidFill>
                      <a:srgbClr val="FF0000"/>
                    </a:solidFill>
                  </a:rPr>
                  <a:t>-</a:t>
                </a:r>
                <a:endParaRPr lang="ru-RU" dirty="0">
                  <a:solidFill>
                    <a:srgbClr val="FF0000"/>
                  </a:solidFill>
                </a:endParaRPr>
              </a:p>
              <a:p>
                <a:r>
                  <a:rPr lang="uk-UA" dirty="0" smtClean="0"/>
                  <a:t>Величина </a:t>
                </a:r>
                <a:r>
                  <a:rPr lang="uk-UA" dirty="0" err="1"/>
                  <a:t>рН</a:t>
                </a:r>
                <a:r>
                  <a:rPr lang="uk-UA" dirty="0"/>
                  <a:t> крові залежить від співвідношення концентрацій вільної карбонатної кислоти і натрію гідрокарбонату:</a:t>
                </a:r>
                <a:endParaRPr lang="ru-RU" dirty="0"/>
              </a:p>
              <a:p>
                <a:pPr marL="0" indent="0" algn="ctr">
                  <a:buNone/>
                </a:pPr>
                <a:r>
                  <a:rPr lang="uk-UA" dirty="0" err="1"/>
                  <a:t>рН</a:t>
                </a:r>
                <a:r>
                  <a:rPr lang="uk-UA" dirty="0"/>
                  <a:t> = рК</a:t>
                </a:r>
                <a:r>
                  <a:rPr lang="uk-UA" baseline="-25000" dirty="0"/>
                  <a:t>1</a:t>
                </a:r>
                <a:r>
                  <a:rPr lang="uk-UA" dirty="0"/>
                  <a:t> + </a:t>
                </a:r>
                <a:r>
                  <a:rPr lang="uk-UA" dirty="0" err="1"/>
                  <a:t>lg</a:t>
                </a:r>
                <a:r>
                  <a:rPr lang="uk-UA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nor/>
                                  </m:rPr>
                                  <a:rPr lang="uk-UA"/>
                                  <m:t>HCO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uk-UA"/>
                                  <m:t>3</m:t>
                                </m:r>
                              </m:sub>
                              <m:sup>
                                <m:r>
                                  <m:rPr>
                                    <m:nor/>
                                  </m:rPr>
                                  <a:rPr lang="uk-UA" i="1"/>
                                  <m:t>−</m:t>
                                </m:r>
                              </m:sup>
                            </m:sSubSup>
                          </m:e>
                        </m:d>
                      </m:num>
                      <m:den>
                        <m:r>
                          <m:rPr>
                            <m:nor/>
                          </m:rPr>
                          <a:rPr lang="uk-UA"/>
                          <m:t>[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uk-UA"/>
                              <m:t>H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uk-UA"/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uk-UA"/>
                              <m:t>CO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uk-UA"/>
                              <m:t>3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uk-UA"/>
                          <m:t>]</m:t>
                        </m:r>
                      </m:den>
                    </m:f>
                  </m:oMath>
                </a14:m>
                <a:endParaRPr lang="ru-RU" dirty="0"/>
              </a:p>
              <a:p>
                <a:r>
                  <a:rPr lang="uk-UA" dirty="0"/>
                  <a:t>В умовах плазми крові (при 37</a:t>
                </a:r>
                <a:r>
                  <a:rPr lang="uk-UA" baseline="30000" dirty="0"/>
                  <a:t>о</a:t>
                </a:r>
                <a:r>
                  <a:rPr lang="uk-UA" dirty="0"/>
                  <a:t>С) рК</a:t>
                </a:r>
                <a:r>
                  <a:rPr lang="uk-UA" baseline="-25000" dirty="0"/>
                  <a:t>1</a:t>
                </a:r>
                <a:r>
                  <a:rPr lang="uk-UA" dirty="0"/>
                  <a:t> = 6,1. </a:t>
                </a:r>
                <a:endParaRPr lang="uk-UA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nor/>
                                  </m:rPr>
                                  <a:rPr lang="uk-UA"/>
                                  <m:t>HCO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uk-UA"/>
                                  <m:t>3</m:t>
                                </m:r>
                              </m:sub>
                              <m:sup>
                                <m:r>
                                  <m:rPr>
                                    <m:nor/>
                                  </m:rPr>
                                  <a:rPr lang="uk-UA" i="1"/>
                                  <m:t>−</m:t>
                                </m:r>
                              </m:sup>
                            </m:sSubSup>
                          </m:e>
                        </m:d>
                      </m:num>
                      <m:den>
                        <m:r>
                          <m:rPr>
                            <m:nor/>
                          </m:rPr>
                          <a:rPr lang="uk-UA"/>
                          <m:t>[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uk-UA"/>
                              <m:t>H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uk-UA"/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uk-UA"/>
                              <m:t>CO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uk-UA"/>
                              <m:t>3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uk-UA"/>
                          <m:t>]</m:t>
                        </m:r>
                      </m:den>
                    </m:f>
                  </m:oMath>
                </a14:m>
                <a:r>
                  <a:rPr lang="uk-UA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i="1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uk-UA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dirty="0" smtClean="0"/>
                  <a:t> при рН </a:t>
                </a:r>
                <a:r>
                  <a:rPr lang="ru-RU" dirty="0" err="1" smtClean="0"/>
                  <a:t>крові</a:t>
                </a:r>
                <a:r>
                  <a:rPr lang="ru-RU" dirty="0" smtClean="0"/>
                  <a:t> 7,4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6130"/>
                <a:ext cx="12192000" cy="5532437"/>
              </a:xfrm>
              <a:blipFill rotWithShape="0">
                <a:blip r:embed="rId2"/>
                <a:stretch>
                  <a:fillRect l="-900" t="-1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0332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09934"/>
            <a:ext cx="12192000" cy="5848065"/>
          </a:xfrm>
        </p:spPr>
        <p:txBody>
          <a:bodyPr>
            <a:normAutofit/>
          </a:bodyPr>
          <a:lstStyle/>
          <a:p>
            <a:r>
              <a:rPr lang="uk-UA" sz="3600" b="1" i="1" dirty="0">
                <a:solidFill>
                  <a:srgbClr val="FF0000"/>
                </a:solidFill>
              </a:rPr>
              <a:t>Фосфатна буферна </a:t>
            </a:r>
            <a:r>
              <a:rPr lang="uk-UA" sz="3600" b="1" i="1" dirty="0" smtClean="0">
                <a:solidFill>
                  <a:srgbClr val="FF0000"/>
                </a:solidFill>
              </a:rPr>
              <a:t>система </a:t>
            </a:r>
            <a:r>
              <a:rPr lang="ru-RU" sz="3200" dirty="0" smtClean="0"/>
              <a:t>(</a:t>
            </a:r>
            <a:r>
              <a:rPr lang="uk-UA" sz="3200" dirty="0" smtClean="0"/>
              <a:t>клітини, сеча, соки </a:t>
            </a:r>
            <a:r>
              <a:rPr lang="uk-UA" sz="3200" dirty="0"/>
              <a:t>травних </a:t>
            </a:r>
            <a:r>
              <a:rPr lang="uk-UA" sz="3200" dirty="0" smtClean="0"/>
              <a:t>залоз):</a:t>
            </a:r>
            <a:endParaRPr lang="ru-RU" sz="3200" dirty="0"/>
          </a:p>
          <a:p>
            <a:pPr marL="0" indent="0">
              <a:buNone/>
            </a:pPr>
            <a:r>
              <a:rPr lang="uk-UA" sz="3200" dirty="0" smtClean="0">
                <a:solidFill>
                  <a:srgbClr val="FF0000"/>
                </a:solidFill>
              </a:rPr>
              <a:t>		</a:t>
            </a:r>
            <a:r>
              <a:rPr lang="en-US" sz="3200" dirty="0" smtClean="0">
                <a:solidFill>
                  <a:srgbClr val="FF0000"/>
                </a:solidFill>
              </a:rPr>
              <a:t>Na</a:t>
            </a:r>
            <a:r>
              <a:rPr lang="ru-RU" sz="3200" dirty="0" smtClean="0">
                <a:solidFill>
                  <a:srgbClr val="FF0000"/>
                </a:solidFill>
              </a:rPr>
              <a:t>Н</a:t>
            </a:r>
            <a:r>
              <a:rPr lang="ru-RU" sz="3200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PO</a:t>
            </a:r>
            <a:r>
              <a:rPr lang="en-US" sz="3200" baseline="-25000" dirty="0" smtClean="0">
                <a:solidFill>
                  <a:srgbClr val="FF0000"/>
                </a:solidFill>
              </a:rPr>
              <a:t>4</a:t>
            </a:r>
            <a:r>
              <a:rPr lang="uk-UA" sz="3200" baseline="-25000" dirty="0" smtClean="0">
                <a:solidFill>
                  <a:srgbClr val="FF0000"/>
                </a:solidFill>
              </a:rPr>
              <a:t>			</a:t>
            </a:r>
            <a:r>
              <a:rPr lang="en-US" sz="3200" dirty="0" smtClean="0">
                <a:solidFill>
                  <a:srgbClr val="FF0000"/>
                </a:solidFill>
              </a:rPr>
              <a:t> H</a:t>
            </a:r>
            <a:r>
              <a:rPr lang="en-US" sz="3200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PO</a:t>
            </a:r>
            <a:r>
              <a:rPr lang="en-US" sz="3200" baseline="-25000" dirty="0" smtClean="0">
                <a:solidFill>
                  <a:srgbClr val="FF0000"/>
                </a:solidFill>
              </a:rPr>
              <a:t>4</a:t>
            </a:r>
            <a:r>
              <a:rPr lang="en-US" sz="3200" baseline="30000" dirty="0" smtClean="0">
                <a:solidFill>
                  <a:srgbClr val="FF0000"/>
                </a:solidFill>
              </a:rPr>
              <a:t>–</a:t>
            </a:r>
            <a:endParaRPr lang="uk-UA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uk-UA" sz="3200" dirty="0" smtClean="0">
                <a:solidFill>
                  <a:srgbClr val="FF0000"/>
                </a:solidFill>
              </a:rPr>
              <a:t>		</a:t>
            </a:r>
            <a:r>
              <a:rPr lang="en-US" sz="3200" dirty="0" smtClean="0">
                <a:solidFill>
                  <a:srgbClr val="FF0000"/>
                </a:solidFill>
              </a:rPr>
              <a:t>Na</a:t>
            </a:r>
            <a:r>
              <a:rPr lang="en-US" sz="3200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HPO</a:t>
            </a:r>
            <a:r>
              <a:rPr lang="en-US" sz="3200" baseline="-25000" dirty="0" smtClean="0">
                <a:solidFill>
                  <a:srgbClr val="FF0000"/>
                </a:solidFill>
              </a:rPr>
              <a:t>4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uk-UA" sz="3200" dirty="0" smtClean="0">
                <a:solidFill>
                  <a:srgbClr val="FF0000"/>
                </a:solidFill>
              </a:rPr>
              <a:t>			</a:t>
            </a:r>
            <a:r>
              <a:rPr lang="en-US" sz="3200" dirty="0" smtClean="0">
                <a:solidFill>
                  <a:srgbClr val="FF0000"/>
                </a:solidFill>
              </a:rPr>
              <a:t> HPO</a:t>
            </a:r>
            <a:r>
              <a:rPr lang="en-US" sz="3200" baseline="-25000" dirty="0" smtClean="0">
                <a:solidFill>
                  <a:srgbClr val="FF0000"/>
                </a:solidFill>
              </a:rPr>
              <a:t>4</a:t>
            </a:r>
            <a:r>
              <a:rPr lang="en-US" sz="3200" baseline="30000" dirty="0" smtClean="0">
                <a:solidFill>
                  <a:srgbClr val="FF0000"/>
                </a:solidFill>
              </a:rPr>
              <a:t>2–</a:t>
            </a:r>
            <a:endParaRPr lang="uk-UA" sz="3200" dirty="0" smtClean="0">
              <a:solidFill>
                <a:srgbClr val="FF0000"/>
              </a:solidFill>
            </a:endParaRPr>
          </a:p>
          <a:p>
            <a:r>
              <a:rPr lang="ru-RU" sz="3200" dirty="0" err="1" smtClean="0"/>
              <a:t>Розрахунок</a:t>
            </a:r>
            <a:r>
              <a:rPr lang="ru-RU" sz="3200" dirty="0" smtClean="0"/>
              <a:t> рН фосфатного буфера </a:t>
            </a:r>
            <a:r>
              <a:rPr lang="ru-RU" sz="3200" dirty="0" err="1" smtClean="0"/>
              <a:t>проводять</a:t>
            </a:r>
            <a:r>
              <a:rPr lang="ru-RU" sz="3200" dirty="0" smtClean="0"/>
              <a:t> за </a:t>
            </a:r>
            <a:r>
              <a:rPr lang="ru-RU" sz="3200" dirty="0" err="1" smtClean="0"/>
              <a:t>рівнянням</a:t>
            </a:r>
            <a:r>
              <a:rPr lang="ru-RU" sz="3200" dirty="0" smtClean="0"/>
              <a:t>:</a:t>
            </a:r>
          </a:p>
          <a:p>
            <a:endParaRPr lang="ru-RU" sz="3200" dirty="0" smtClean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 err="1" smtClean="0"/>
              <a:t>Відношення</a:t>
            </a:r>
            <a:r>
              <a:rPr lang="ru-RU" sz="3200" dirty="0" smtClean="0"/>
              <a:t>                в </a:t>
            </a:r>
            <a:r>
              <a:rPr lang="ru-RU" sz="3200" dirty="0" err="1" smtClean="0"/>
              <a:t>плазмі</a:t>
            </a:r>
            <a:r>
              <a:rPr lang="ru-RU" sz="3200" dirty="0" smtClean="0"/>
              <a:t> </a:t>
            </a:r>
            <a:r>
              <a:rPr lang="ru-RU" sz="3200" dirty="0" err="1" smtClean="0"/>
              <a:t>крові</a:t>
            </a:r>
            <a:r>
              <a:rPr lang="ru-RU" sz="3200" dirty="0" smtClean="0"/>
              <a:t> </a:t>
            </a:r>
            <a:r>
              <a:rPr lang="ru-RU" sz="3200" dirty="0" err="1" smtClean="0"/>
              <a:t>дорівнює</a:t>
            </a:r>
            <a:r>
              <a:rPr lang="ru-RU" sz="3200" dirty="0" smtClean="0"/>
              <a:t> 4:1 і не </a:t>
            </a:r>
            <a:r>
              <a:rPr lang="ru-RU" sz="3200" dirty="0" err="1" smtClean="0"/>
              <a:t>змінюється</a:t>
            </a:r>
            <a:r>
              <a:rPr lang="ru-RU" sz="3200" dirty="0" smtClean="0"/>
              <a:t>, тому </a:t>
            </a:r>
            <a:r>
              <a:rPr lang="ru-RU" sz="3200" dirty="0" err="1" smtClean="0"/>
              <a:t>що</a:t>
            </a:r>
            <a:r>
              <a:rPr lang="ru-RU" sz="3200" dirty="0" smtClean="0"/>
              <a:t> при </a:t>
            </a:r>
            <a:r>
              <a:rPr lang="ru-RU" sz="3200" dirty="0" err="1" smtClean="0"/>
              <a:t>надлишковому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нагромадженні</a:t>
            </a:r>
            <a:r>
              <a:rPr lang="ru-RU" sz="3200" dirty="0" smtClean="0"/>
              <a:t> будь-</a:t>
            </a:r>
            <a:r>
              <a:rPr lang="ru-RU" sz="3200" dirty="0" err="1" smtClean="0"/>
              <a:t>якого</a:t>
            </a:r>
            <a:r>
              <a:rPr lang="ru-RU" sz="3200" dirty="0" smtClean="0"/>
              <a:t> з </a:t>
            </a:r>
            <a:r>
              <a:rPr lang="ru-RU" sz="3200" dirty="0" err="1" smtClean="0"/>
              <a:t>компонентів</a:t>
            </a:r>
            <a:r>
              <a:rPr lang="ru-RU" sz="3200" dirty="0" smtClean="0"/>
              <a:t> </a:t>
            </a:r>
            <a:r>
              <a:rPr lang="ru-RU" sz="3200" dirty="0" err="1" smtClean="0"/>
              <a:t>він</a:t>
            </a:r>
            <a:r>
              <a:rPr lang="ru-RU" sz="3200" dirty="0" smtClean="0"/>
              <a:t> </a:t>
            </a:r>
            <a:r>
              <a:rPr lang="ru-RU" sz="3200" dirty="0" err="1" smtClean="0"/>
              <a:t>виділяється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із</a:t>
            </a:r>
            <a:r>
              <a:rPr lang="ru-RU" sz="3200" dirty="0" smtClean="0"/>
              <a:t> сечею.</a:t>
            </a:r>
          </a:p>
          <a:p>
            <a:endParaRPr lang="ru-RU" sz="3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rgbClr val="002060"/>
                </a:solidFill>
              </a:rPr>
              <a:t>Буферні системи організму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1828799" y="3940456"/>
            <a:ext cx="63689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6,8 + </a:t>
            </a:r>
            <a:r>
              <a:rPr kumimoji="0" lang="uk-UA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lg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84656"/>
              </p:ext>
            </p:extLst>
          </p:nvPr>
        </p:nvGraphicFramePr>
        <p:xfrm>
          <a:off x="6337111" y="3918680"/>
          <a:ext cx="991738" cy="708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Уравнение" r:id="rId3" imgW="647700" imgH="457200" progId="Equation.3">
                  <p:embed/>
                </p:oleObj>
              </mc:Choice>
              <mc:Fallback>
                <p:oleObj name="Уравнение" r:id="rId3" imgW="64770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111" y="3918680"/>
                        <a:ext cx="991738" cy="7083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488125"/>
              </p:ext>
            </p:extLst>
          </p:nvPr>
        </p:nvGraphicFramePr>
        <p:xfrm>
          <a:off x="2497541" y="4659817"/>
          <a:ext cx="991738" cy="708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Уравнение" r:id="rId5" imgW="647700" imgH="457200" progId="Equation.3">
                  <p:embed/>
                </p:oleObj>
              </mc:Choice>
              <mc:Fallback>
                <p:oleObj name="Уравнение" r:id="rId5" imgW="647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541" y="4659817"/>
                        <a:ext cx="991738" cy="7083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6016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69585"/>
            <a:ext cx="12192000" cy="5766178"/>
          </a:xfrm>
        </p:spPr>
        <p:txBody>
          <a:bodyPr>
            <a:normAutofit/>
          </a:bodyPr>
          <a:lstStyle/>
          <a:p>
            <a:r>
              <a:rPr lang="uk-UA" sz="3600" b="1" i="1" dirty="0">
                <a:solidFill>
                  <a:srgbClr val="FF0000"/>
                </a:solidFill>
              </a:rPr>
              <a:t>Білкові і амінокислотні буферні системи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rgbClr val="002060"/>
                </a:solidFill>
              </a:rPr>
              <a:t>Буферні системи організму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222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383776"/>
              </p:ext>
            </p:extLst>
          </p:nvPr>
        </p:nvGraphicFramePr>
        <p:xfrm>
          <a:off x="2743201" y="1590581"/>
          <a:ext cx="6003886" cy="2440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ISIS/Draw Sketch" r:id="rId3" imgW="4330700" imgH="1751330" progId="ISISServer">
                  <p:embed/>
                </p:oleObj>
              </mc:Choice>
              <mc:Fallback>
                <p:oleObj name="ISIS/Draw Sketch" r:id="rId3" imgW="4330700" imgH="1751330" progId="ISISServer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1590581"/>
                        <a:ext cx="6003886" cy="24400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-269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19399"/>
              </p:ext>
            </p:extLst>
          </p:nvPr>
        </p:nvGraphicFramePr>
        <p:xfrm>
          <a:off x="2637294" y="4191178"/>
          <a:ext cx="6917412" cy="2384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ISIS/Draw Sketch" r:id="rId5" imgW="4458655" imgH="1535886" progId="ISISServer">
                  <p:embed/>
                </p:oleObj>
              </mc:Choice>
              <mc:Fallback>
                <p:oleObj name="ISIS/Draw Sketch" r:id="rId5" imgW="4458655" imgH="1535886" progId="ISISServer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7294" y="4191178"/>
                        <a:ext cx="6917412" cy="23840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547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59808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К</a:t>
            </a:r>
            <a:r>
              <a:rPr lang="uk-UA" dirty="0" smtClean="0">
                <a:solidFill>
                  <a:srgbClr val="002060"/>
                </a:solidFill>
              </a:rPr>
              <a:t>ислотно-основний гомеостаз організму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55343"/>
            <a:ext cx="12192000" cy="5902657"/>
          </a:xfrm>
        </p:spPr>
        <p:txBody>
          <a:bodyPr>
            <a:normAutofit fontScale="92500" lnSpcReduction="10000"/>
          </a:bodyPr>
          <a:lstStyle/>
          <a:p>
            <a:r>
              <a:rPr lang="uk-UA" dirty="0" err="1" smtClean="0">
                <a:solidFill>
                  <a:srgbClr val="FF0000"/>
                </a:solidFill>
              </a:rPr>
              <a:t>Гемоглобінова</a:t>
            </a:r>
            <a:r>
              <a:rPr lang="uk-UA" dirty="0" smtClean="0">
                <a:solidFill>
                  <a:srgbClr val="FF0000"/>
                </a:solidFill>
              </a:rPr>
              <a:t> буферна система: </a:t>
            </a:r>
            <a:r>
              <a:rPr lang="uk-UA" dirty="0" smtClean="0"/>
              <a:t>слабка кислота </a:t>
            </a:r>
            <a:r>
              <a:rPr lang="uk-UA" dirty="0" err="1" smtClean="0"/>
              <a:t>ННb</a:t>
            </a:r>
            <a:r>
              <a:rPr lang="uk-UA" dirty="0" smtClean="0"/>
              <a:t> (</a:t>
            </a:r>
            <a:r>
              <a:rPr lang="uk-UA" dirty="0" err="1" smtClean="0"/>
              <a:t>рК</a:t>
            </a:r>
            <a:r>
              <a:rPr lang="uk-UA" dirty="0" smtClean="0"/>
              <a:t> = 8,18) і сіль цієї кислоти з сильною основою – </a:t>
            </a:r>
            <a:r>
              <a:rPr lang="uk-UA" dirty="0" err="1" smtClean="0"/>
              <a:t>KtHb</a:t>
            </a:r>
            <a:r>
              <a:rPr lang="uk-UA" dirty="0" smtClean="0"/>
              <a:t>.</a:t>
            </a:r>
          </a:p>
          <a:p>
            <a:r>
              <a:rPr lang="uk-UA" dirty="0" err="1" smtClean="0">
                <a:solidFill>
                  <a:srgbClr val="FF0000"/>
                </a:solidFill>
              </a:rPr>
              <a:t>Оксигемоглобінова</a:t>
            </a:r>
            <a:r>
              <a:rPr lang="uk-UA" dirty="0" smtClean="0">
                <a:solidFill>
                  <a:srgbClr val="FF0000"/>
                </a:solidFill>
              </a:rPr>
              <a:t> буферна система: </a:t>
            </a:r>
            <a:r>
              <a:rPr lang="uk-UA" dirty="0" smtClean="0"/>
              <a:t>слабка кислота ННbО</a:t>
            </a:r>
            <a:r>
              <a:rPr lang="uk-UA" baseline="-25000" dirty="0" smtClean="0"/>
              <a:t>2 </a:t>
            </a:r>
            <a:r>
              <a:rPr lang="uk-UA" dirty="0" smtClean="0"/>
              <a:t>(</a:t>
            </a:r>
            <a:r>
              <a:rPr lang="uk-UA" dirty="0" err="1" smtClean="0"/>
              <a:t>рК</a:t>
            </a:r>
            <a:r>
              <a:rPr lang="uk-UA" dirty="0" smtClean="0"/>
              <a:t> = 6,62) і </a:t>
            </a:r>
            <a:r>
              <a:rPr lang="uk-UA" dirty="0" err="1" smtClean="0"/>
              <a:t>і</a:t>
            </a:r>
            <a:r>
              <a:rPr lang="uk-UA" dirty="0" smtClean="0"/>
              <a:t> сіль цієї кислоти з сильною основою - KtHbО</a:t>
            </a:r>
            <a:r>
              <a:rPr lang="uk-UA" baseline="-25000" dirty="0" smtClean="0"/>
              <a:t>2</a:t>
            </a:r>
            <a:endParaRPr lang="ru-RU" dirty="0" smtClean="0"/>
          </a:p>
          <a:p>
            <a:r>
              <a:rPr lang="uk-UA" dirty="0"/>
              <a:t>Участь </a:t>
            </a:r>
            <a:r>
              <a:rPr lang="uk-UA" dirty="0" err="1"/>
              <a:t>гемоглобину</a:t>
            </a:r>
            <a:r>
              <a:rPr lang="uk-UA" dirty="0"/>
              <a:t> у регуляції кислотності крови пов’язана з його участю у </a:t>
            </a:r>
            <a:r>
              <a:rPr lang="uk-UA" i="1" dirty="0">
                <a:solidFill>
                  <a:srgbClr val="FF0000"/>
                </a:solidFill>
              </a:rPr>
              <a:t>транспорті кисню та вуглекислоти</a:t>
            </a:r>
            <a:r>
              <a:rPr lang="uk-UA" dirty="0"/>
              <a:t>. Виконуючи цю функцію гемоглобін активно взаємодіє з </a:t>
            </a:r>
            <a:r>
              <a:rPr lang="uk-UA" dirty="0" err="1"/>
              <a:t>гідрокарбонатною</a:t>
            </a:r>
            <a:r>
              <a:rPr lang="uk-UA" dirty="0"/>
              <a:t> буферною системою. СО</a:t>
            </a:r>
            <a:r>
              <a:rPr lang="uk-UA" baseline="-25000" dirty="0"/>
              <a:t>2</a:t>
            </a:r>
            <a:r>
              <a:rPr lang="uk-UA" dirty="0"/>
              <a:t>, який утворюється у периферичних тканинах, поступає до еритроцитів і перетворюється під дією ферменту </a:t>
            </a:r>
            <a:r>
              <a:rPr lang="uk-UA" dirty="0" err="1"/>
              <a:t>карбоангідрази</a:t>
            </a:r>
            <a:r>
              <a:rPr lang="uk-UA" dirty="0"/>
              <a:t> у вугільну кислоту</a:t>
            </a:r>
            <a:endParaRPr lang="ru-RU" dirty="0"/>
          </a:p>
          <a:p>
            <a:pPr marL="0" indent="0" algn="ctr">
              <a:buNone/>
            </a:pPr>
            <a:r>
              <a:rPr lang="uk-UA" dirty="0"/>
              <a:t>СО</a:t>
            </a:r>
            <a:r>
              <a:rPr lang="uk-UA" baseline="-25000" dirty="0"/>
              <a:t>2</a:t>
            </a:r>
            <a:r>
              <a:rPr lang="uk-UA" dirty="0"/>
              <a:t> + Н</a:t>
            </a:r>
            <a:r>
              <a:rPr lang="uk-UA" baseline="-25000" dirty="0"/>
              <a:t>2</a:t>
            </a:r>
            <a:r>
              <a:rPr lang="uk-UA" dirty="0"/>
              <a:t>О = Н</a:t>
            </a:r>
            <a:r>
              <a:rPr lang="uk-UA" baseline="-25000" dirty="0"/>
              <a:t>2</a:t>
            </a:r>
            <a:r>
              <a:rPr lang="uk-UA" dirty="0"/>
              <a:t>СО</a:t>
            </a:r>
            <a:r>
              <a:rPr lang="uk-UA" baseline="-25000" dirty="0"/>
              <a:t>3</a:t>
            </a:r>
            <a:r>
              <a:rPr lang="uk-UA" dirty="0"/>
              <a:t> = Н</a:t>
            </a:r>
            <a:r>
              <a:rPr lang="uk-UA" baseline="30000" dirty="0"/>
              <a:t>+</a:t>
            </a:r>
            <a:r>
              <a:rPr lang="uk-UA" dirty="0"/>
              <a:t> + НСО</a:t>
            </a:r>
            <a:r>
              <a:rPr lang="uk-UA" baseline="-25000" dirty="0"/>
              <a:t>3</a:t>
            </a:r>
            <a:r>
              <a:rPr lang="uk-UA" baseline="30000" dirty="0"/>
              <a:t>-</a:t>
            </a:r>
            <a:endParaRPr lang="ru-RU" dirty="0"/>
          </a:p>
          <a:p>
            <a:r>
              <a:rPr lang="uk-UA" dirty="0"/>
              <a:t>При </a:t>
            </a:r>
            <a:r>
              <a:rPr lang="uk-UA" dirty="0" err="1"/>
              <a:t>рН</a:t>
            </a:r>
            <a:r>
              <a:rPr lang="uk-UA" dirty="0"/>
              <a:t> клітини ≈ 7,40 і рК</a:t>
            </a:r>
            <a:r>
              <a:rPr lang="uk-UA" baseline="-25000" dirty="0"/>
              <a:t>1</a:t>
            </a:r>
            <a:r>
              <a:rPr lang="uk-UA" dirty="0"/>
              <a:t>(Н</a:t>
            </a:r>
            <a:r>
              <a:rPr lang="uk-UA" baseline="-25000" dirty="0"/>
              <a:t>2</a:t>
            </a:r>
            <a:r>
              <a:rPr lang="uk-UA" dirty="0"/>
              <a:t>СО</a:t>
            </a:r>
            <a:r>
              <a:rPr lang="uk-UA" baseline="-25000" dirty="0"/>
              <a:t>3</a:t>
            </a:r>
            <a:r>
              <a:rPr lang="uk-UA" dirty="0"/>
              <a:t>) = 6,10 більш 90% утвореної вугільної кислоти дисоціює, тому зв’язування СО</a:t>
            </a:r>
            <a:r>
              <a:rPr lang="uk-UA" baseline="-25000" dirty="0"/>
              <a:t>2</a:t>
            </a:r>
            <a:r>
              <a:rPr lang="uk-UA" dirty="0"/>
              <a:t> призводить до підвищення концентрації Н</a:t>
            </a:r>
            <a:r>
              <a:rPr lang="uk-UA" baseline="30000" dirty="0"/>
              <a:t>+</a:t>
            </a:r>
            <a:r>
              <a:rPr lang="uk-UA" dirty="0"/>
              <a:t> і загрожує «</a:t>
            </a:r>
            <a:r>
              <a:rPr lang="uk-UA" dirty="0" err="1"/>
              <a:t>закислити</a:t>
            </a:r>
            <a:r>
              <a:rPr lang="uk-UA" dirty="0"/>
              <a:t>» кров. Цей надлишок протонів буде взаємодіяти з іонною формою оксигемоглобіну, утворюючи його молекулярну форму:</a:t>
            </a:r>
            <a:endParaRPr lang="ru-RU" dirty="0"/>
          </a:p>
          <a:p>
            <a:pPr marL="0" indent="0" algn="ctr">
              <a:buNone/>
            </a:pPr>
            <a:r>
              <a:rPr lang="uk-UA" dirty="0"/>
              <a:t>H</a:t>
            </a:r>
            <a:r>
              <a:rPr lang="uk-UA" baseline="30000" dirty="0"/>
              <a:t>+</a:t>
            </a:r>
            <a:r>
              <a:rPr lang="uk-UA" dirty="0"/>
              <a:t> + HbО</a:t>
            </a:r>
            <a:r>
              <a:rPr lang="uk-UA" baseline="-25000" dirty="0"/>
              <a:t>2</a:t>
            </a:r>
            <a:r>
              <a:rPr lang="uk-UA" baseline="30000" dirty="0"/>
              <a:t>- </a:t>
            </a:r>
            <a:r>
              <a:rPr lang="uk-UA" dirty="0"/>
              <a:t>= HHbО</a:t>
            </a:r>
            <a:r>
              <a:rPr lang="uk-UA" baseline="-25000" dirty="0"/>
              <a:t>2</a:t>
            </a:r>
            <a:endParaRPr lang="ru-RU" dirty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832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82052"/>
            <a:ext cx="10017457" cy="607594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Оксигемоглобін вивільнює кисень, який переходить до тканин, і утворює більш слабку кислоту – гемоглобін:</a:t>
            </a:r>
            <a:endParaRPr lang="ru-RU" dirty="0" smtClean="0"/>
          </a:p>
          <a:p>
            <a:pPr marL="0" indent="0" algn="ctr">
              <a:buNone/>
            </a:pPr>
            <a:r>
              <a:rPr lang="uk-UA" dirty="0" smtClean="0"/>
              <a:t>HHbО</a:t>
            </a:r>
            <a:r>
              <a:rPr lang="uk-UA" baseline="-25000" dirty="0" smtClean="0"/>
              <a:t>2</a:t>
            </a:r>
            <a:r>
              <a:rPr lang="uk-UA" dirty="0" smtClean="0"/>
              <a:t> = </a:t>
            </a:r>
            <a:r>
              <a:rPr lang="uk-UA" dirty="0" err="1" smtClean="0"/>
              <a:t>HHb</a:t>
            </a:r>
            <a:r>
              <a:rPr lang="uk-UA" dirty="0" smtClean="0"/>
              <a:t> + О</a:t>
            </a:r>
            <a:r>
              <a:rPr lang="uk-UA" baseline="-25000" dirty="0" smtClean="0"/>
              <a:t>2</a:t>
            </a:r>
            <a:endParaRPr lang="uk-UA" dirty="0" smtClean="0"/>
          </a:p>
          <a:p>
            <a:r>
              <a:rPr lang="uk-UA" dirty="0" smtClean="0"/>
              <a:t>Внаслідок цих процесів порушилось співвідношення сіль/кислота у буферних системах: збільшився вміст НСО</a:t>
            </a:r>
            <a:r>
              <a:rPr lang="uk-UA" baseline="-25000" dirty="0" smtClean="0"/>
              <a:t>3</a:t>
            </a:r>
            <a:r>
              <a:rPr lang="uk-UA" baseline="30000" dirty="0" smtClean="0"/>
              <a:t>-</a:t>
            </a:r>
            <a:r>
              <a:rPr lang="uk-UA" dirty="0" smtClean="0"/>
              <a:t> і </a:t>
            </a:r>
            <a:r>
              <a:rPr lang="uk-UA" dirty="0" err="1" smtClean="0"/>
              <a:t>HHb</a:t>
            </a:r>
            <a:r>
              <a:rPr lang="uk-UA" dirty="0" smtClean="0"/>
              <a:t>, а концентрація HHbО</a:t>
            </a:r>
            <a:r>
              <a:rPr lang="uk-UA" baseline="-25000" dirty="0" smtClean="0"/>
              <a:t>2</a:t>
            </a:r>
            <a:r>
              <a:rPr lang="uk-UA" baseline="30000" dirty="0" smtClean="0"/>
              <a:t> </a:t>
            </a:r>
            <a:r>
              <a:rPr lang="uk-UA" dirty="0" smtClean="0"/>
              <a:t>зменшилась. Відновлюються ці співвідношення у легенях, коли венозна кров досягає легень. У легенях кисень і гідрокарбонат іон, які поступили з тканин знову проникають до еритроцитів. Кисень зв’язується з присутнім в еритроцитах надлишком гемоглобіну:</a:t>
            </a:r>
            <a:endParaRPr lang="ru-RU" dirty="0" smtClean="0"/>
          </a:p>
          <a:p>
            <a:pPr marL="0" indent="0" algn="ctr">
              <a:buNone/>
            </a:pPr>
            <a:r>
              <a:rPr lang="uk-UA" dirty="0" err="1" smtClean="0"/>
              <a:t>HHb</a:t>
            </a:r>
            <a:r>
              <a:rPr lang="uk-UA" dirty="0" smtClean="0"/>
              <a:t> + О</a:t>
            </a:r>
            <a:r>
              <a:rPr lang="uk-UA" baseline="-25000" dirty="0" smtClean="0"/>
              <a:t>2 </a:t>
            </a:r>
            <a:r>
              <a:rPr lang="uk-UA" dirty="0" smtClean="0"/>
              <a:t>= HHbО</a:t>
            </a:r>
            <a:r>
              <a:rPr lang="uk-UA" baseline="-25000" dirty="0" smtClean="0"/>
              <a:t>2</a:t>
            </a:r>
            <a:endParaRPr lang="ru-RU" dirty="0" smtClean="0"/>
          </a:p>
          <a:p>
            <a:r>
              <a:rPr lang="uk-UA" dirty="0" smtClean="0"/>
              <a:t>Як більш сильна кислота HHbО</a:t>
            </a:r>
            <a:r>
              <a:rPr lang="uk-UA" baseline="-25000" dirty="0" smtClean="0"/>
              <a:t>2</a:t>
            </a:r>
            <a:r>
              <a:rPr lang="uk-UA" dirty="0" smtClean="0"/>
              <a:t> реагує з НСО</a:t>
            </a:r>
            <a:r>
              <a:rPr lang="uk-UA" baseline="-25000" dirty="0" smtClean="0"/>
              <a:t>3</a:t>
            </a:r>
            <a:r>
              <a:rPr lang="uk-UA" baseline="30000" dirty="0" smtClean="0"/>
              <a:t>-</a:t>
            </a:r>
            <a:r>
              <a:rPr lang="uk-UA" dirty="0" smtClean="0"/>
              <a:t>, утворюючи вугільну кислоту, яка під дією </a:t>
            </a:r>
            <a:r>
              <a:rPr lang="uk-UA" dirty="0" err="1" smtClean="0"/>
              <a:t>карбоангідрази</a:t>
            </a:r>
            <a:r>
              <a:rPr lang="uk-UA" dirty="0" smtClean="0"/>
              <a:t> розкладається, і СО</a:t>
            </a:r>
            <a:r>
              <a:rPr lang="uk-UA" baseline="-25000" dirty="0" smtClean="0"/>
              <a:t>2</a:t>
            </a:r>
            <a:r>
              <a:rPr lang="uk-UA" dirty="0" smtClean="0"/>
              <a:t> дифундує у альвеоли </a:t>
            </a:r>
            <a:r>
              <a:rPr lang="uk-UA" dirty="0" err="1" smtClean="0"/>
              <a:t>легенів</a:t>
            </a:r>
            <a:r>
              <a:rPr lang="uk-UA" dirty="0" smtClean="0"/>
              <a:t>.</a:t>
            </a:r>
            <a:endParaRPr lang="ru-RU" dirty="0" smtClean="0"/>
          </a:p>
          <a:p>
            <a:pPr marL="0" indent="0" algn="ctr">
              <a:buNone/>
            </a:pPr>
            <a:r>
              <a:rPr lang="uk-UA" dirty="0" smtClean="0"/>
              <a:t>HHbО</a:t>
            </a:r>
            <a:r>
              <a:rPr lang="uk-UA" baseline="-25000" dirty="0" smtClean="0"/>
              <a:t>2 </a:t>
            </a:r>
            <a:r>
              <a:rPr lang="uk-UA" dirty="0" smtClean="0"/>
              <a:t>+ НСО</a:t>
            </a:r>
            <a:r>
              <a:rPr lang="uk-UA" baseline="-25000" dirty="0" smtClean="0"/>
              <a:t>3</a:t>
            </a:r>
            <a:r>
              <a:rPr lang="uk-UA" baseline="30000" dirty="0" smtClean="0"/>
              <a:t>-</a:t>
            </a:r>
            <a:r>
              <a:rPr lang="uk-UA" dirty="0" smtClean="0"/>
              <a:t> = HbО</a:t>
            </a:r>
            <a:r>
              <a:rPr lang="uk-UA" baseline="-25000" dirty="0" smtClean="0"/>
              <a:t>2</a:t>
            </a:r>
            <a:r>
              <a:rPr lang="uk-UA" baseline="30000" dirty="0" smtClean="0"/>
              <a:t>-</a:t>
            </a:r>
            <a:r>
              <a:rPr lang="uk-UA" dirty="0" smtClean="0"/>
              <a:t> + Н</a:t>
            </a:r>
            <a:r>
              <a:rPr lang="uk-UA" baseline="-25000" dirty="0" smtClean="0"/>
              <a:t>2</a:t>
            </a:r>
            <a:r>
              <a:rPr lang="uk-UA" dirty="0" smtClean="0"/>
              <a:t>СО</a:t>
            </a:r>
            <a:r>
              <a:rPr lang="uk-UA" baseline="-25000" dirty="0" smtClean="0"/>
              <a:t>3</a:t>
            </a:r>
            <a:endParaRPr lang="ru-RU" dirty="0" smtClean="0"/>
          </a:p>
          <a:p>
            <a:pPr marL="0" indent="0" algn="ctr">
              <a:buNone/>
            </a:pPr>
            <a:r>
              <a:rPr lang="uk-UA" dirty="0" smtClean="0"/>
              <a:t>Н</a:t>
            </a:r>
            <a:r>
              <a:rPr lang="uk-UA" baseline="-25000" dirty="0" smtClean="0"/>
              <a:t>2</a:t>
            </a:r>
            <a:r>
              <a:rPr lang="uk-UA" dirty="0" smtClean="0"/>
              <a:t>СО</a:t>
            </a:r>
            <a:r>
              <a:rPr lang="uk-UA" baseline="-25000" dirty="0" smtClean="0"/>
              <a:t>3</a:t>
            </a:r>
            <a:r>
              <a:rPr lang="uk-UA" dirty="0" smtClean="0"/>
              <a:t> = СО</a:t>
            </a:r>
            <a:r>
              <a:rPr lang="uk-UA" baseline="-25000" dirty="0" smtClean="0"/>
              <a:t>2</a:t>
            </a:r>
            <a:r>
              <a:rPr lang="uk-UA" dirty="0" smtClean="0"/>
              <a:t> + Н</a:t>
            </a:r>
            <a:r>
              <a:rPr lang="uk-UA" baseline="-25000" dirty="0" smtClean="0"/>
              <a:t>2</a:t>
            </a:r>
            <a:r>
              <a:rPr lang="uk-UA" dirty="0" smtClean="0"/>
              <a:t>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22421" y="0"/>
            <a:ext cx="10515600" cy="782053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К</a:t>
            </a:r>
            <a:r>
              <a:rPr lang="uk-UA" dirty="0" smtClean="0">
                <a:solidFill>
                  <a:srgbClr val="002060"/>
                </a:solidFill>
              </a:rPr>
              <a:t>ислотно-основний гомеостаз організму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355" b="98607" l="20000" r="73750"/>
                    </a14:imgEffect>
                  </a14:imgLayer>
                </a14:imgProps>
              </a:ext>
            </a:extLst>
          </a:blip>
          <a:srcRect l="17801" t="38418" r="25363" b="1495"/>
          <a:stretch/>
        </p:blipFill>
        <p:spPr>
          <a:xfrm>
            <a:off x="9706055" y="2245057"/>
            <a:ext cx="2595127" cy="311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37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393</Words>
  <Application>Microsoft Office PowerPoint</Application>
  <PresentationFormat>Широкоэкранный</PresentationFormat>
  <Paragraphs>55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Тема Office</vt:lpstr>
      <vt:lpstr>Уравнение</vt:lpstr>
      <vt:lpstr>ISIS/Draw Sketch</vt:lpstr>
      <vt:lpstr>Презентация PowerPoint</vt:lpstr>
      <vt:lpstr>План лекції</vt:lpstr>
      <vt:lpstr>Буферна ємність і фактори, які її визначають</vt:lpstr>
      <vt:lpstr>Буферні системи організму</vt:lpstr>
      <vt:lpstr>Буферні системи організму</vt:lpstr>
      <vt:lpstr>Буферні системи організму</vt:lpstr>
      <vt:lpstr>Кислотно-основний гомеостаз організму</vt:lpstr>
      <vt:lpstr>Кислотно-основний гомеостаз організму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</cp:revision>
  <dcterms:created xsi:type="dcterms:W3CDTF">2018-03-01T08:04:27Z</dcterms:created>
  <dcterms:modified xsi:type="dcterms:W3CDTF">2018-03-01T08:45:40Z</dcterms:modified>
</cp:coreProperties>
</file>