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0A2D-1BB4-44C3-B148-FEC4094C1B93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5D7CA-CCD9-400A-9DF9-1628C2BEB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310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0A2D-1BB4-44C3-B148-FEC4094C1B93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5D7CA-CCD9-400A-9DF9-1628C2BEB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691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0A2D-1BB4-44C3-B148-FEC4094C1B93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5D7CA-CCD9-400A-9DF9-1628C2BEB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70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0A2D-1BB4-44C3-B148-FEC4094C1B93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5D7CA-CCD9-400A-9DF9-1628C2BEB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712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0A2D-1BB4-44C3-B148-FEC4094C1B93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5D7CA-CCD9-400A-9DF9-1628C2BEB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34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0A2D-1BB4-44C3-B148-FEC4094C1B93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5D7CA-CCD9-400A-9DF9-1628C2BEB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465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0A2D-1BB4-44C3-B148-FEC4094C1B93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5D7CA-CCD9-400A-9DF9-1628C2BEB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32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0A2D-1BB4-44C3-B148-FEC4094C1B93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5D7CA-CCD9-400A-9DF9-1628C2BEB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328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0A2D-1BB4-44C3-B148-FEC4094C1B93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5D7CA-CCD9-400A-9DF9-1628C2BEB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34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0A2D-1BB4-44C3-B148-FEC4094C1B93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5D7CA-CCD9-400A-9DF9-1628C2BEB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126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0A2D-1BB4-44C3-B148-FEC4094C1B93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5D7CA-CCD9-400A-9DF9-1628C2BEB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018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C0A2D-1BB4-44C3-B148-FEC4094C1B93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5D7CA-CCD9-400A-9DF9-1628C2BEB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29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38309" y="399440"/>
            <a:ext cx="11496541" cy="6340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b="1" dirty="0" err="1">
                <a:solidFill>
                  <a:schemeClr val="accent2"/>
                </a:solidFill>
              </a:rPr>
              <a:t>Харк</a:t>
            </a:r>
            <a:r>
              <a:rPr lang="uk-UA" sz="2400" b="1" dirty="0">
                <a:solidFill>
                  <a:schemeClr val="accent2"/>
                </a:solidFill>
              </a:rPr>
              <a:t>і</a:t>
            </a:r>
            <a:r>
              <a:rPr lang="ru-RU" sz="2400" b="1" dirty="0" err="1">
                <a:solidFill>
                  <a:schemeClr val="accent2"/>
                </a:solidFill>
              </a:rPr>
              <a:t>вський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</a:rPr>
              <a:t>національний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</a:rPr>
              <a:t>медичний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</a:rPr>
              <a:t>університет</a:t>
            </a:r>
            <a:r>
              <a:rPr lang="ru-RU" sz="2400" b="1" dirty="0">
                <a:solidFill>
                  <a:schemeClr val="accent2"/>
                </a:solidFill>
              </a:rPr>
              <a:t/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400" b="1" dirty="0">
                <a:solidFill>
                  <a:schemeClr val="accent2"/>
                </a:solidFill>
              </a:rPr>
              <a:t/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400" b="1" dirty="0">
                <a:solidFill>
                  <a:schemeClr val="accent2"/>
                </a:solidFill>
              </a:rPr>
              <a:t/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chemeClr val="accent2"/>
                </a:solidFill>
              </a:rPr>
              <a:t>Кафедра </a:t>
            </a:r>
            <a:r>
              <a:rPr lang="ru-RU" sz="2000" b="1" dirty="0" err="1">
                <a:solidFill>
                  <a:schemeClr val="accent2"/>
                </a:solidFill>
              </a:rPr>
              <a:t>медичної</a:t>
            </a:r>
            <a:r>
              <a:rPr lang="ru-RU" sz="2000" b="1" dirty="0">
                <a:solidFill>
                  <a:schemeClr val="accent2"/>
                </a:solidFill>
              </a:rPr>
              <a:t> та </a:t>
            </a:r>
            <a:r>
              <a:rPr lang="ru-RU" sz="2000" b="1" dirty="0" err="1">
                <a:solidFill>
                  <a:schemeClr val="accent2"/>
                </a:solidFill>
              </a:rPr>
              <a:t>біоорганічної</a:t>
            </a:r>
            <a:r>
              <a:rPr lang="ru-RU" sz="2000" b="1" dirty="0">
                <a:solidFill>
                  <a:schemeClr val="accent2"/>
                </a:solidFill>
              </a:rPr>
              <a:t> </a:t>
            </a:r>
            <a:r>
              <a:rPr lang="ru-RU" sz="2000" b="1" dirty="0" err="1">
                <a:solidFill>
                  <a:schemeClr val="accent2"/>
                </a:solidFill>
              </a:rPr>
              <a:t>хімії</a:t>
            </a:r>
            <a:r>
              <a:rPr lang="ru-RU" sz="2000" b="1" dirty="0">
                <a:solidFill>
                  <a:schemeClr val="accent2"/>
                </a:solidFill>
              </a:rPr>
              <a:t/>
            </a:r>
            <a:br>
              <a:rPr lang="ru-RU" sz="20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chemeClr val="accent2"/>
                </a:solidFill>
              </a:rPr>
              <a:t/>
            </a:r>
            <a:br>
              <a:rPr lang="ru-RU" sz="20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rgbClr val="006600"/>
                </a:solidFill>
              </a:rPr>
              <a:t> «</a:t>
            </a:r>
            <a:r>
              <a:rPr lang="ru-RU" sz="2000" b="1" dirty="0" err="1">
                <a:solidFill>
                  <a:srgbClr val="006600"/>
                </a:solidFill>
              </a:rPr>
              <a:t>Медична</a:t>
            </a:r>
            <a:r>
              <a:rPr lang="ru-RU" sz="2000" b="1" dirty="0">
                <a:solidFill>
                  <a:srgbClr val="006600"/>
                </a:solidFill>
              </a:rPr>
              <a:t> </a:t>
            </a:r>
            <a:r>
              <a:rPr lang="ru-RU" sz="2000" b="1" dirty="0" err="1">
                <a:solidFill>
                  <a:srgbClr val="006600"/>
                </a:solidFill>
              </a:rPr>
              <a:t>хімія</a:t>
            </a:r>
            <a:r>
              <a:rPr lang="ru-RU" sz="2000" b="1" dirty="0">
                <a:solidFill>
                  <a:srgbClr val="006600"/>
                </a:solidFill>
              </a:rPr>
              <a:t>»</a:t>
            </a:r>
            <a:br>
              <a:rPr lang="ru-RU" sz="2000" b="1" dirty="0">
                <a:solidFill>
                  <a:srgbClr val="006600"/>
                </a:solidFill>
              </a:rPr>
            </a:br>
            <a:r>
              <a:rPr lang="ru-RU" sz="2000" b="1" dirty="0">
                <a:solidFill>
                  <a:srgbClr val="006600"/>
                </a:solidFill>
              </a:rPr>
              <a:t/>
            </a:r>
            <a:br>
              <a:rPr lang="ru-RU" sz="2000" b="1" dirty="0">
                <a:solidFill>
                  <a:srgbClr val="006600"/>
                </a:solidFill>
              </a:rPr>
            </a:br>
            <a:endParaRPr lang="ru-RU" sz="2000" b="1" dirty="0">
              <a:solidFill>
                <a:srgbClr val="0066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ru-RU" sz="2000" b="1" dirty="0" err="1">
                <a:solidFill>
                  <a:srgbClr val="006600"/>
                </a:solidFill>
              </a:rPr>
              <a:t>Лекція</a:t>
            </a:r>
            <a:r>
              <a:rPr lang="ru-RU" sz="2000" b="1" dirty="0">
                <a:solidFill>
                  <a:srgbClr val="006600"/>
                </a:solidFill>
              </a:rPr>
              <a:t> № </a:t>
            </a:r>
            <a:r>
              <a:rPr lang="ru-RU" sz="2000" b="1" dirty="0" smtClean="0">
                <a:solidFill>
                  <a:srgbClr val="006600"/>
                </a:solidFill>
              </a:rPr>
              <a:t>9</a:t>
            </a:r>
            <a:endParaRPr lang="ru-RU" sz="2000" b="1" dirty="0">
              <a:solidFill>
                <a:srgbClr val="0066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uk-UA" sz="2000" b="1" dirty="0" smtClean="0">
              <a:solidFill>
                <a:srgbClr val="0066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ru-RU" sz="2000" b="1" dirty="0">
              <a:solidFill>
                <a:srgbClr val="006600"/>
              </a:solidFill>
            </a:endParaRPr>
          </a:p>
          <a:p>
            <a:pPr algn="ctr" eaLnBrk="1" hangingPunct="1"/>
            <a:r>
              <a:rPr lang="uk-UA" sz="2800" b="1" dirty="0" smtClean="0">
                <a:solidFill>
                  <a:srgbClr val="CC0000"/>
                </a:solidFill>
              </a:rPr>
              <a:t>Кислотно-основна рівновага в організмі. Водневий показник біологічних рідин.</a:t>
            </a:r>
            <a:endParaRPr lang="uk-UA" sz="2000" dirty="0" smtClean="0">
              <a:solidFill>
                <a:srgbClr val="CC0000"/>
              </a:solidFill>
            </a:endParaRPr>
          </a:p>
          <a:p>
            <a:pPr algn="just" eaLnBrk="1" hangingPunct="1"/>
            <a:endParaRPr lang="uk-UA" sz="2000" dirty="0">
              <a:solidFill>
                <a:srgbClr val="CC0000"/>
              </a:solidFill>
            </a:endParaRPr>
          </a:p>
          <a:p>
            <a:pPr algn="r" eaLnBrk="1" hangingPunct="1"/>
            <a:r>
              <a:rPr lang="uk-UA" sz="2000" b="1" dirty="0">
                <a:solidFill>
                  <a:srgbClr val="6600CC"/>
                </a:solidFill>
              </a:rPr>
              <a:t>Лектор: </a:t>
            </a:r>
            <a:r>
              <a:rPr lang="uk-UA" sz="2000" b="1" dirty="0" smtClean="0">
                <a:solidFill>
                  <a:srgbClr val="6600CC"/>
                </a:solidFill>
              </a:rPr>
              <a:t>доцент </a:t>
            </a:r>
            <a:r>
              <a:rPr lang="uk-UA" sz="2000" b="1" dirty="0" err="1" smtClean="0">
                <a:solidFill>
                  <a:srgbClr val="6600CC"/>
                </a:solidFill>
              </a:rPr>
              <a:t>Петюніна</a:t>
            </a:r>
            <a:r>
              <a:rPr lang="uk-UA" sz="2000" b="1" dirty="0" smtClean="0">
                <a:solidFill>
                  <a:srgbClr val="6600CC"/>
                </a:solidFill>
              </a:rPr>
              <a:t> В.М.</a:t>
            </a:r>
            <a:endParaRPr lang="ru-RU" sz="2000" b="1" dirty="0">
              <a:solidFill>
                <a:srgbClr val="6600CC"/>
              </a:solidFill>
            </a:endParaRPr>
          </a:p>
          <a:p>
            <a:pPr algn="just" eaLnBrk="1" hangingPunct="1"/>
            <a:endParaRPr lang="uk-UA" sz="2000" b="1" dirty="0">
              <a:solidFill>
                <a:srgbClr val="6600CC"/>
              </a:solidFill>
            </a:endParaRPr>
          </a:p>
          <a:p>
            <a:pPr algn="ctr" eaLnBrk="1" hangingPunct="1"/>
            <a:endParaRPr lang="ru-RU" sz="2800" b="1" dirty="0">
              <a:solidFill>
                <a:srgbClr val="CC0000"/>
              </a:solidFill>
            </a:endParaRPr>
          </a:p>
        </p:txBody>
      </p:sp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3405" y="1686125"/>
            <a:ext cx="1729534" cy="2204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285" y="1808955"/>
            <a:ext cx="2272133" cy="2272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4180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967113" cy="736979"/>
          </a:xfrm>
        </p:spPr>
        <p:txBody>
          <a:bodyPr>
            <a:noAutofit/>
          </a:bodyPr>
          <a:lstStyle/>
          <a:p>
            <a:r>
              <a:rPr lang="uk-UA" sz="4800" dirty="0" smtClean="0">
                <a:solidFill>
                  <a:srgbClr val="00B0F0"/>
                </a:solidFill>
              </a:rPr>
              <a:t>Розрахунок </a:t>
            </a:r>
            <a:r>
              <a:rPr lang="uk-UA" sz="4800" dirty="0" err="1" smtClean="0">
                <a:solidFill>
                  <a:srgbClr val="00B0F0"/>
                </a:solidFill>
              </a:rPr>
              <a:t>рН</a:t>
            </a:r>
            <a:r>
              <a:rPr lang="uk-UA" sz="4800" dirty="0" smtClean="0">
                <a:solidFill>
                  <a:srgbClr val="00B0F0"/>
                </a:solidFill>
              </a:rPr>
              <a:t> в розчинах кислот і основ</a:t>
            </a:r>
            <a:endParaRPr lang="ru-RU" sz="4800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0" y="736979"/>
                <a:ext cx="12192000" cy="6121021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uk-UA" sz="3200" b="1" i="1" dirty="0" smtClean="0"/>
                  <a:t>Розрахунок </a:t>
                </a:r>
                <a:r>
                  <a:rPr lang="uk-UA" sz="3200" b="1" i="1" dirty="0" err="1" smtClean="0"/>
                  <a:t>рН</a:t>
                </a:r>
                <a:r>
                  <a:rPr lang="uk-UA" sz="3200" b="1" dirty="0" smtClean="0"/>
                  <a:t> </a:t>
                </a:r>
                <a:r>
                  <a:rPr lang="uk-UA" sz="3200" b="1" dirty="0"/>
                  <a:t>розчинів сильних кислот і основ здійснюється за формулами:</a:t>
                </a:r>
                <a:endParaRPr lang="ru-RU" sz="3200" b="1" dirty="0"/>
              </a:p>
              <a:p>
                <a:pPr marL="0" indent="0" algn="ctr">
                  <a:buNone/>
                </a:pPr>
                <a:r>
                  <a:rPr lang="uk-UA" dirty="0" err="1">
                    <a:solidFill>
                      <a:srgbClr val="FF0000"/>
                    </a:solidFill>
                  </a:rPr>
                  <a:t>pH</a:t>
                </a:r>
                <a:r>
                  <a:rPr lang="uk-UA" dirty="0">
                    <a:solidFill>
                      <a:srgbClr val="FF0000"/>
                    </a:solidFill>
                  </a:rPr>
                  <a:t> = -</a:t>
                </a:r>
                <a:r>
                  <a:rPr lang="uk-UA" dirty="0" err="1">
                    <a:solidFill>
                      <a:srgbClr val="FF0000"/>
                    </a:solidFill>
                  </a:rPr>
                  <a:t>lgC</a:t>
                </a:r>
                <a:r>
                  <a:rPr lang="uk-UA" baseline="-25000" dirty="0" err="1">
                    <a:solidFill>
                      <a:srgbClr val="FF0000"/>
                    </a:solidFill>
                  </a:rPr>
                  <a:t>к</a:t>
                </a:r>
                <a:r>
                  <a:rPr lang="uk-UA" baseline="-25000" dirty="0">
                    <a:solidFill>
                      <a:srgbClr val="FF0000"/>
                    </a:solidFill>
                  </a:rPr>
                  <a:t>. </a:t>
                </a:r>
                <a:r>
                  <a:rPr lang="uk-UA" dirty="0">
                    <a:solidFill>
                      <a:srgbClr val="FF0000"/>
                    </a:solidFill>
                  </a:rPr>
                  <a:t>(для сильних кислот)</a:t>
                </a:r>
                <a:endParaRPr lang="ru-RU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:r>
                  <a:rPr lang="uk-UA" dirty="0" err="1">
                    <a:solidFill>
                      <a:srgbClr val="FF0000"/>
                    </a:solidFill>
                  </a:rPr>
                  <a:t>pOH</a:t>
                </a:r>
                <a:r>
                  <a:rPr lang="uk-UA" dirty="0">
                    <a:solidFill>
                      <a:srgbClr val="FF0000"/>
                    </a:solidFill>
                  </a:rPr>
                  <a:t> = -</a:t>
                </a:r>
                <a:r>
                  <a:rPr lang="uk-UA" dirty="0" err="1">
                    <a:solidFill>
                      <a:srgbClr val="FF0000"/>
                    </a:solidFill>
                  </a:rPr>
                  <a:t>lgC</a:t>
                </a:r>
                <a:r>
                  <a:rPr lang="uk-UA" baseline="-25000" dirty="0" err="1">
                    <a:solidFill>
                      <a:srgbClr val="FF0000"/>
                    </a:solidFill>
                  </a:rPr>
                  <a:t>осн</a:t>
                </a:r>
                <a:r>
                  <a:rPr lang="uk-UA" baseline="-25000" dirty="0">
                    <a:solidFill>
                      <a:srgbClr val="FF0000"/>
                    </a:solidFill>
                  </a:rPr>
                  <a:t>.</a:t>
                </a:r>
                <a:r>
                  <a:rPr lang="uk-UA" dirty="0">
                    <a:solidFill>
                      <a:srgbClr val="FF0000"/>
                    </a:solidFill>
                  </a:rPr>
                  <a:t> (для сильних основ),</a:t>
                </a:r>
                <a:endParaRPr lang="ru-RU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:r>
                  <a:rPr lang="uk-UA" dirty="0" err="1">
                    <a:solidFill>
                      <a:srgbClr val="FF0000"/>
                    </a:solidFill>
                  </a:rPr>
                  <a:t>pH</a:t>
                </a:r>
                <a:r>
                  <a:rPr lang="uk-UA" dirty="0">
                    <a:solidFill>
                      <a:srgbClr val="FF0000"/>
                    </a:solidFill>
                  </a:rPr>
                  <a:t> = 14 – </a:t>
                </a:r>
                <a:r>
                  <a:rPr lang="uk-UA" dirty="0" err="1">
                    <a:solidFill>
                      <a:srgbClr val="FF0000"/>
                    </a:solidFill>
                  </a:rPr>
                  <a:t>pOH</a:t>
                </a:r>
                <a:r>
                  <a:rPr lang="uk-UA" dirty="0">
                    <a:solidFill>
                      <a:srgbClr val="FF0000"/>
                    </a:solidFill>
                  </a:rPr>
                  <a:t> = 14 + </a:t>
                </a:r>
                <a:r>
                  <a:rPr lang="uk-UA" dirty="0" err="1">
                    <a:solidFill>
                      <a:srgbClr val="FF0000"/>
                    </a:solidFill>
                  </a:rPr>
                  <a:t>lgC</a:t>
                </a:r>
                <a:r>
                  <a:rPr lang="uk-UA" baseline="-25000" dirty="0" err="1">
                    <a:solidFill>
                      <a:srgbClr val="FF0000"/>
                    </a:solidFill>
                  </a:rPr>
                  <a:t>OH</a:t>
                </a:r>
                <a:endParaRPr lang="ru-RU" dirty="0">
                  <a:solidFill>
                    <a:srgbClr val="FF0000"/>
                  </a:solidFill>
                </a:endParaRPr>
              </a:p>
              <a:p>
                <a:r>
                  <a:rPr lang="uk-UA" b="1" dirty="0"/>
                  <a:t>У розчинах слабких кислот і основ активна концентрація в момент динамічної рівноваги розраховується за формулою:</a:t>
                </a:r>
                <a:endParaRPr lang="ru-RU" b="1" dirty="0"/>
              </a:p>
              <a:p>
                <a:pPr marL="0" indent="0" algn="ctr">
                  <a:buNone/>
                </a:pPr>
                <a:r>
                  <a:rPr lang="uk-UA" dirty="0"/>
                  <a:t>C</a:t>
                </a:r>
                <a:r>
                  <a:rPr lang="uk-UA" baseline="-25000" dirty="0"/>
                  <a:t>H+ </a:t>
                </a:r>
                <a:r>
                  <a:rPr lang="uk-UA" dirty="0"/>
                  <a:t>= </a:t>
                </a:r>
                <a:r>
                  <a:rPr lang="uk-UA" dirty="0" err="1"/>
                  <a:t>C</a:t>
                </a:r>
                <a:r>
                  <a:rPr lang="uk-UA" baseline="-25000" dirty="0" err="1"/>
                  <a:t>заг</a:t>
                </a:r>
                <a:r>
                  <a:rPr lang="uk-UA" baseline="-25000" dirty="0"/>
                  <a:t>.</a:t>
                </a:r>
                <a:r>
                  <a:rPr lang="uk-UA" dirty="0"/>
                  <a:t> </a:t>
                </a:r>
                <a:r>
                  <a:rPr lang="uk-UA" dirty="0">
                    <a:sym typeface="Symbol" panose="05050102010706020507" pitchFamily="18" charset="2"/>
                  </a:rPr>
                  <a:t></a:t>
                </a:r>
                <a:r>
                  <a:rPr lang="uk-UA" dirty="0"/>
                  <a:t> </a:t>
                </a:r>
                <a:r>
                  <a:rPr lang="uk-UA" dirty="0">
                    <a:sym typeface="Symbol" panose="05050102010706020507" pitchFamily="18" charset="2"/>
                  </a:rPr>
                  <a:t></a:t>
                </a:r>
                <a:endParaRPr lang="ru-RU" dirty="0"/>
              </a:p>
              <a:p>
                <a:pPr marL="0" indent="0">
                  <a:buNone/>
                </a:pPr>
                <a:r>
                  <a:rPr lang="uk-UA" dirty="0"/>
                  <a:t>де </a:t>
                </a:r>
                <a:r>
                  <a:rPr lang="uk-UA" dirty="0">
                    <a:sym typeface="Symbol" panose="05050102010706020507" pitchFamily="18" charset="2"/>
                  </a:rPr>
                  <a:t></a:t>
                </a:r>
                <a:r>
                  <a:rPr lang="uk-UA" dirty="0"/>
                  <a:t> – ступінь дисоціації </a:t>
                </a:r>
                <a:r>
                  <a:rPr lang="uk-UA" dirty="0" smtClean="0"/>
                  <a:t>електроліту.</a:t>
                </a:r>
                <a:endParaRPr lang="ru-RU" dirty="0" smtClean="0"/>
              </a:p>
              <a:p>
                <a:pPr marL="0" indent="0" algn="ctr">
                  <a:buNone/>
                </a:pPr>
                <a:r>
                  <a:rPr lang="uk-UA" b="1" dirty="0" smtClean="0">
                    <a:solidFill>
                      <a:srgbClr val="FF0000"/>
                    </a:solidFill>
                  </a:rPr>
                  <a:t>pH </a:t>
                </a:r>
                <a:r>
                  <a:rPr lang="uk-UA" b="1" dirty="0">
                    <a:solidFill>
                      <a:srgbClr val="FF0000"/>
                    </a:solidFill>
                  </a:rPr>
                  <a:t>= </a:t>
                </a:r>
                <a:r>
                  <a:rPr lang="uk-UA" b="1" dirty="0" smtClean="0">
                    <a:solidFill>
                      <a:srgbClr val="FF0000"/>
                    </a:solidFill>
                  </a:rPr>
                  <a:t>–</a:t>
                </a:r>
                <a:r>
                  <a:rPr lang="uk-UA" b="1" dirty="0" err="1" smtClean="0">
                    <a:solidFill>
                      <a:srgbClr val="FF0000"/>
                    </a:solidFill>
                  </a:rPr>
                  <a:t>lg</a:t>
                </a:r>
                <a:r>
                  <a:rPr lang="uk-UA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uk-UA" b="1" dirty="0" err="1" smtClean="0">
                    <a:solidFill>
                      <a:srgbClr val="FF0000"/>
                    </a:solidFill>
                  </a:rPr>
                  <a:t>C</a:t>
                </a:r>
                <a:r>
                  <a:rPr lang="uk-UA" b="1" baseline="-25000" dirty="0" err="1" smtClean="0">
                    <a:solidFill>
                      <a:srgbClr val="FF0000"/>
                    </a:solidFill>
                  </a:rPr>
                  <a:t>заг</a:t>
                </a:r>
                <a:r>
                  <a:rPr lang="uk-UA" b="1" baseline="-25000" dirty="0" smtClean="0">
                    <a:solidFill>
                      <a:srgbClr val="FF0000"/>
                    </a:solidFill>
                  </a:rPr>
                  <a:t>.</a:t>
                </a:r>
                <a:r>
                  <a:rPr lang="uk-UA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uk-UA" b="1" dirty="0" smtClean="0">
                    <a:solidFill>
                      <a:srgbClr val="FF0000"/>
                    </a:solidFill>
                    <a:sym typeface="Symbol" panose="05050102010706020507" pitchFamily="18" charset="2"/>
                  </a:rPr>
                  <a:t></a:t>
                </a:r>
                <a:r>
                  <a:rPr lang="uk-UA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uk-UA" b="1" dirty="0" smtClean="0">
                    <a:solidFill>
                      <a:srgbClr val="FF0000"/>
                    </a:solidFill>
                    <a:sym typeface="Symbol" panose="05050102010706020507" pitchFamily="18" charset="2"/>
                  </a:rPr>
                  <a:t></a:t>
                </a:r>
                <a:r>
                  <a:rPr lang="ru-RU" b="1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 </a:t>
                </a:r>
                <a:r>
                  <a:rPr lang="ru-RU" b="1" dirty="0" smtClean="0">
                    <a:solidFill>
                      <a:srgbClr val="FF0000"/>
                    </a:solidFill>
                    <a:sym typeface="Symbol" panose="05050102010706020507" pitchFamily="18" charset="2"/>
                  </a:rPr>
                  <a:t>=</a:t>
                </a:r>
                <a:r>
                  <a:rPr lang="uk-UA" b="1" dirty="0" smtClean="0">
                    <a:solidFill>
                      <a:srgbClr val="FF0000"/>
                    </a:solidFill>
                  </a:rPr>
                  <a:t>–</a:t>
                </a:r>
                <a:r>
                  <a:rPr lang="uk-UA" b="1" dirty="0" err="1" smtClean="0">
                    <a:solidFill>
                      <a:srgbClr val="FF0000"/>
                    </a:solidFill>
                  </a:rPr>
                  <a:t>lg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uk-UA" b="1" dirty="0" smtClean="0">
                            <a:solidFill>
                              <a:srgbClr val="FF0000"/>
                            </a:solidFill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uk-UA" b="1" baseline="-25000" dirty="0" smtClean="0">
                            <a:solidFill>
                              <a:srgbClr val="FF0000"/>
                            </a:solidFill>
                          </a:rPr>
                          <m:t>заг.</m:t>
                        </m:r>
                        <m:r>
                          <m:rPr>
                            <m:nor/>
                          </m:rPr>
                          <a:rPr lang="uk-UA" b="1" dirty="0" smtClean="0">
                            <a:solidFill>
                              <a:srgbClr val="FF0000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uk-UA" b="1" dirty="0" smtClean="0">
                            <a:solidFill>
                              <a:srgbClr val="FF0000"/>
                            </a:solidFill>
                            <a:sym typeface="Symbol" panose="05050102010706020507" pitchFamily="18" charset="2"/>
                          </a:rPr>
                          <m:t></m:t>
                        </m:r>
                        <m:r>
                          <m:rPr>
                            <m:nor/>
                          </m:rPr>
                          <a:rPr lang="uk-UA" b="1" dirty="0" smtClean="0">
                            <a:solidFill>
                              <a:srgbClr val="FF0000"/>
                            </a:solidFill>
                          </a:rPr>
                          <m:t>К</m:t>
                        </m:r>
                        <m:r>
                          <m:rPr>
                            <m:nor/>
                          </m:rPr>
                          <a:rPr lang="uk-UA" b="1" baseline="-25000" dirty="0" smtClean="0">
                            <a:solidFill>
                              <a:srgbClr val="FF0000"/>
                            </a:solidFill>
                          </a:rPr>
                          <m:t>а</m:t>
                        </m:r>
                      </m:e>
                    </m:rad>
                  </m:oMath>
                </a14:m>
                <a:r>
                  <a:rPr lang="uk-UA" b="1" dirty="0" smtClean="0">
                    <a:solidFill>
                      <a:srgbClr val="FF0000"/>
                    </a:solidFill>
                  </a:rPr>
                  <a:t> = – ½ </a:t>
                </a:r>
                <a:r>
                  <a:rPr lang="uk-UA" b="1" dirty="0" err="1">
                    <a:solidFill>
                      <a:srgbClr val="FF0000"/>
                    </a:solidFill>
                  </a:rPr>
                  <a:t>lg</a:t>
                </a:r>
                <a:r>
                  <a:rPr lang="uk-UA" b="1" dirty="0">
                    <a:solidFill>
                      <a:srgbClr val="FF0000"/>
                    </a:solidFill>
                  </a:rPr>
                  <a:t> К</a:t>
                </a:r>
                <a:r>
                  <a:rPr lang="uk-UA" b="1" baseline="-25000" dirty="0">
                    <a:solidFill>
                      <a:srgbClr val="FF0000"/>
                    </a:solidFill>
                  </a:rPr>
                  <a:t>а</a:t>
                </a:r>
                <a:r>
                  <a:rPr lang="uk-UA" b="1" dirty="0">
                    <a:solidFill>
                      <a:srgbClr val="FF0000"/>
                    </a:solidFill>
                  </a:rPr>
                  <a:t> – ½lg </a:t>
                </a:r>
                <a:r>
                  <a:rPr lang="uk-UA" b="1" dirty="0" err="1">
                    <a:solidFill>
                      <a:srgbClr val="FF0000"/>
                    </a:solidFill>
                  </a:rPr>
                  <a:t>С</a:t>
                </a:r>
                <a:r>
                  <a:rPr lang="uk-UA" b="1" baseline="-25000" dirty="0" err="1">
                    <a:solidFill>
                      <a:srgbClr val="FF0000"/>
                    </a:solidFill>
                  </a:rPr>
                  <a:t>заг</a:t>
                </a:r>
                <a:r>
                  <a:rPr lang="uk-UA" b="1" baseline="-25000" dirty="0">
                    <a:solidFill>
                      <a:srgbClr val="FF0000"/>
                    </a:solidFill>
                  </a:rPr>
                  <a:t>.</a:t>
                </a:r>
                <a:endParaRPr lang="ru-RU" b="1" dirty="0">
                  <a:solidFill>
                    <a:srgbClr val="FF0000"/>
                  </a:solidFill>
                </a:endParaRPr>
              </a:p>
              <a:p>
                <a:r>
                  <a:rPr lang="uk-UA" b="1" dirty="0"/>
                  <a:t>у розчинах слабких основ:</a:t>
                </a:r>
                <a:endParaRPr lang="ru-RU" b="1" dirty="0"/>
              </a:p>
              <a:p>
                <a:pPr marL="0" indent="0" algn="ctr">
                  <a:buNone/>
                </a:pPr>
                <a:r>
                  <a:rPr lang="uk-UA" b="1" dirty="0"/>
                  <a:t>C</a:t>
                </a:r>
                <a:r>
                  <a:rPr lang="uk-UA" b="1" baseline="-25000" dirty="0"/>
                  <a:t>OH</a:t>
                </a:r>
                <a:r>
                  <a:rPr lang="uk-UA" b="1" baseline="30000" dirty="0"/>
                  <a:t>-</a:t>
                </a:r>
                <a:r>
                  <a:rPr lang="uk-UA" b="1" baseline="-25000" dirty="0"/>
                  <a:t> </a:t>
                </a:r>
                <a:r>
                  <a:rPr lang="uk-UA" b="1" dirty="0" smtClean="0"/>
                  <a:t>=</a:t>
                </a:r>
                <a:r>
                  <a:rPr lang="uk-UA" b="1" dirty="0" err="1" smtClean="0"/>
                  <a:t>C</a:t>
                </a:r>
                <a:r>
                  <a:rPr lang="uk-UA" b="1" baseline="-25000" dirty="0" err="1" smtClean="0"/>
                  <a:t>заг</a:t>
                </a:r>
                <a:r>
                  <a:rPr lang="uk-UA" b="1" baseline="-25000" dirty="0" smtClean="0"/>
                  <a:t>.</a:t>
                </a:r>
                <a:r>
                  <a:rPr lang="uk-UA" b="1" dirty="0" smtClean="0"/>
                  <a:t> </a:t>
                </a:r>
                <a:r>
                  <a:rPr lang="uk-UA" b="1" dirty="0" smtClean="0">
                    <a:sym typeface="Symbol" panose="05050102010706020507" pitchFamily="18" charset="2"/>
                  </a:rPr>
                  <a:t></a:t>
                </a:r>
                <a:r>
                  <a:rPr lang="uk-UA" b="1" dirty="0" smtClean="0"/>
                  <a:t> </a:t>
                </a:r>
                <a:r>
                  <a:rPr lang="uk-UA" b="1" dirty="0" smtClean="0">
                    <a:sym typeface="Symbol" panose="05050102010706020507" pitchFamily="18" charset="2"/>
                  </a:rPr>
                  <a:t></a:t>
                </a:r>
                <a:r>
                  <a:rPr lang="ru-RU" b="1" dirty="0">
                    <a:sym typeface="Symbol" panose="05050102010706020507" pitchFamily="18" charset="2"/>
                  </a:rPr>
                  <a:t> </a:t>
                </a:r>
                <a:r>
                  <a:rPr lang="ru-RU" b="1" dirty="0" smtClean="0">
                    <a:sym typeface="Symbol" panose="05050102010706020507" pitchFamily="18" charset="2"/>
                  </a:rPr>
                  <a:t>=</a:t>
                </a:r>
                <a:r>
                  <a:rPr lang="uk-UA" b="1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ru-RU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uk-UA" b="1"/>
                              <m:t>К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uk-UA" b="1"/>
                              <m:t>b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uk-UA" b="1"/>
                          <m:t>·</m:t>
                        </m:r>
                        <m:sSub>
                          <m:sSubPr>
                            <m:ctrlPr>
                              <a:rPr lang="ru-RU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uk-UA" b="1"/>
                              <m:t>С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uk-UA" b="1"/>
                              <m:t>заг</m:t>
                            </m:r>
                          </m:sub>
                        </m:sSub>
                      </m:e>
                    </m:rad>
                  </m:oMath>
                </a14:m>
                <a:r>
                  <a:rPr lang="uk-UA" b="1" baseline="-25000" dirty="0"/>
                  <a:t> </a:t>
                </a:r>
                <a:r>
                  <a:rPr lang="uk-UA" b="1" dirty="0"/>
                  <a:t>; </a:t>
                </a:r>
                <a:endParaRPr lang="uk-UA" b="1" dirty="0" smtClean="0"/>
              </a:p>
              <a:p>
                <a:pPr marL="0" indent="0" algn="ctr">
                  <a:buNone/>
                </a:pPr>
                <a:r>
                  <a:rPr lang="uk-UA" b="1" dirty="0" smtClean="0">
                    <a:solidFill>
                      <a:srgbClr val="FF0000"/>
                    </a:solidFill>
                  </a:rPr>
                  <a:t>pOH = – </a:t>
                </a:r>
                <a:r>
                  <a:rPr lang="uk-UA" b="1" dirty="0" err="1" smtClean="0">
                    <a:solidFill>
                      <a:srgbClr val="FF0000"/>
                    </a:solidFill>
                  </a:rPr>
                  <a:t>lg</a:t>
                </a:r>
                <a:r>
                  <a:rPr lang="uk-UA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uk-UA" b="1" dirty="0" err="1" smtClean="0">
                    <a:solidFill>
                      <a:srgbClr val="FF0000"/>
                    </a:solidFill>
                  </a:rPr>
                  <a:t>C</a:t>
                </a:r>
                <a:r>
                  <a:rPr lang="uk-UA" b="1" baseline="-25000" dirty="0" err="1" smtClean="0">
                    <a:solidFill>
                      <a:srgbClr val="FF0000"/>
                    </a:solidFill>
                  </a:rPr>
                  <a:t>заг</a:t>
                </a:r>
                <a:r>
                  <a:rPr lang="uk-UA" b="1" baseline="-25000" dirty="0" smtClean="0">
                    <a:solidFill>
                      <a:srgbClr val="FF0000"/>
                    </a:solidFill>
                  </a:rPr>
                  <a:t>.</a:t>
                </a:r>
                <a:r>
                  <a:rPr lang="uk-UA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uk-UA" b="1" dirty="0" smtClean="0">
                    <a:solidFill>
                      <a:srgbClr val="FF0000"/>
                    </a:solidFill>
                    <a:sym typeface="Symbol" panose="05050102010706020507" pitchFamily="18" charset="2"/>
                  </a:rPr>
                  <a:t></a:t>
                </a:r>
                <a:r>
                  <a:rPr lang="uk-UA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uk-UA" b="1" dirty="0" smtClean="0">
                    <a:solidFill>
                      <a:srgbClr val="FF0000"/>
                    </a:solidFill>
                    <a:sym typeface="Symbol" panose="05050102010706020507" pitchFamily="18" charset="2"/>
                  </a:rPr>
                  <a:t>=</a:t>
                </a:r>
                <a:r>
                  <a:rPr lang="uk-UA" b="1" dirty="0" smtClean="0">
                    <a:solidFill>
                      <a:srgbClr val="FF0000"/>
                    </a:solidFill>
                  </a:rPr>
                  <a:t> –</a:t>
                </a:r>
                <a:r>
                  <a:rPr lang="uk-UA" b="1" dirty="0" err="1" smtClean="0">
                    <a:solidFill>
                      <a:srgbClr val="FF0000"/>
                    </a:solidFill>
                  </a:rPr>
                  <a:t>lg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ru-RU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uk-UA" b="1">
                                <a:solidFill>
                                  <a:srgbClr val="FF0000"/>
                                </a:solidFill>
                              </a:rPr>
                              <m:t>К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uk-UA" b="1">
                                <a:solidFill>
                                  <a:srgbClr val="FF0000"/>
                                </a:solidFill>
                              </a:rPr>
                              <m:t>b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uk-UA" b="1">
                            <a:solidFill>
                              <a:srgbClr val="FF0000"/>
                            </a:solidFill>
                          </a:rPr>
                          <m:t>·</m:t>
                        </m:r>
                        <m:sSub>
                          <m:sSubPr>
                            <m:ctrlPr>
                              <a:rPr lang="ru-RU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uk-UA" b="1">
                                <a:solidFill>
                                  <a:srgbClr val="FF0000"/>
                                </a:solidFill>
                              </a:rPr>
                              <m:t>С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uk-UA" b="1">
                                <a:solidFill>
                                  <a:srgbClr val="FF0000"/>
                                </a:solidFill>
                              </a:rPr>
                              <m:t>заг</m:t>
                            </m:r>
                          </m:sub>
                        </m:sSub>
                      </m:e>
                    </m:rad>
                  </m:oMath>
                </a14:m>
                <a:r>
                  <a:rPr lang="uk-UA" b="1" dirty="0" smtClean="0">
                    <a:solidFill>
                      <a:srgbClr val="FF0000"/>
                    </a:solidFill>
                  </a:rPr>
                  <a:t>= </a:t>
                </a:r>
                <a:r>
                  <a:rPr lang="uk-UA" b="1" dirty="0">
                    <a:solidFill>
                      <a:srgbClr val="FF0000"/>
                    </a:solidFill>
                  </a:rPr>
                  <a:t>-½ </a:t>
                </a:r>
                <a:r>
                  <a:rPr lang="uk-UA" b="1" dirty="0" err="1">
                    <a:solidFill>
                      <a:srgbClr val="FF0000"/>
                    </a:solidFill>
                  </a:rPr>
                  <a:t>lg</a:t>
                </a:r>
                <a:r>
                  <a:rPr lang="uk-UA" b="1" dirty="0">
                    <a:solidFill>
                      <a:srgbClr val="FF0000"/>
                    </a:solidFill>
                  </a:rPr>
                  <a:t> </a:t>
                </a:r>
                <a:r>
                  <a:rPr lang="uk-UA" b="1" dirty="0" err="1">
                    <a:solidFill>
                      <a:srgbClr val="FF0000"/>
                    </a:solidFill>
                  </a:rPr>
                  <a:t>К</a:t>
                </a:r>
                <a:r>
                  <a:rPr lang="uk-UA" b="1" baseline="-25000" dirty="0" err="1">
                    <a:solidFill>
                      <a:srgbClr val="FF0000"/>
                    </a:solidFill>
                  </a:rPr>
                  <a:t>b</a:t>
                </a:r>
                <a:r>
                  <a:rPr lang="uk-UA" b="1" dirty="0">
                    <a:solidFill>
                      <a:srgbClr val="FF0000"/>
                    </a:solidFill>
                  </a:rPr>
                  <a:t> - ½lg </a:t>
                </a:r>
                <a:r>
                  <a:rPr lang="uk-UA" b="1" dirty="0" err="1">
                    <a:solidFill>
                      <a:srgbClr val="FF0000"/>
                    </a:solidFill>
                  </a:rPr>
                  <a:t>С</a:t>
                </a:r>
                <a:r>
                  <a:rPr lang="uk-UA" b="1" baseline="-25000" dirty="0" err="1">
                    <a:solidFill>
                      <a:srgbClr val="FF0000"/>
                    </a:solidFill>
                  </a:rPr>
                  <a:t>заг</a:t>
                </a:r>
                <a:r>
                  <a:rPr lang="uk-UA" b="1" baseline="-25000" dirty="0">
                    <a:solidFill>
                      <a:srgbClr val="FF0000"/>
                    </a:solidFill>
                  </a:rPr>
                  <a:t>.</a:t>
                </a:r>
                <a:endParaRPr lang="ru-RU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uk-UA" dirty="0"/>
                  <a:t>де </a:t>
                </a:r>
                <a:r>
                  <a:rPr lang="uk-UA" i="1" dirty="0" err="1"/>
                  <a:t>K</a:t>
                </a:r>
                <a:r>
                  <a:rPr lang="uk-UA" i="1" baseline="-25000" dirty="0" err="1"/>
                  <a:t>b</a:t>
                </a:r>
                <a:r>
                  <a:rPr lang="uk-UA" dirty="0"/>
                  <a:t> — константа дисоціації основи.</a:t>
                </a:r>
                <a:endParaRPr lang="ru-RU" dirty="0"/>
              </a:p>
              <a:p>
                <a:pPr marL="0" indent="0" algn="ctr">
                  <a:buNone/>
                </a:pPr>
                <a:r>
                  <a:rPr lang="uk-UA" b="1" dirty="0" err="1">
                    <a:solidFill>
                      <a:srgbClr val="FF0000"/>
                    </a:solidFill>
                  </a:rPr>
                  <a:t>pH</a:t>
                </a:r>
                <a:r>
                  <a:rPr lang="uk-UA" b="1" dirty="0">
                    <a:solidFill>
                      <a:srgbClr val="FF0000"/>
                    </a:solidFill>
                  </a:rPr>
                  <a:t> = 14 + ½ </a:t>
                </a:r>
                <a:r>
                  <a:rPr lang="uk-UA" b="1" dirty="0" err="1">
                    <a:solidFill>
                      <a:srgbClr val="FF0000"/>
                    </a:solidFill>
                  </a:rPr>
                  <a:t>lg</a:t>
                </a:r>
                <a:r>
                  <a:rPr lang="uk-UA" b="1" dirty="0">
                    <a:solidFill>
                      <a:srgbClr val="FF0000"/>
                    </a:solidFill>
                  </a:rPr>
                  <a:t> </a:t>
                </a:r>
                <a:r>
                  <a:rPr lang="uk-UA" b="1" dirty="0" err="1">
                    <a:solidFill>
                      <a:srgbClr val="FF0000"/>
                    </a:solidFill>
                  </a:rPr>
                  <a:t>К</a:t>
                </a:r>
                <a:r>
                  <a:rPr lang="uk-UA" b="1" baseline="-25000" dirty="0" err="1">
                    <a:solidFill>
                      <a:srgbClr val="FF0000"/>
                    </a:solidFill>
                  </a:rPr>
                  <a:t>b</a:t>
                </a:r>
                <a:r>
                  <a:rPr lang="uk-UA" b="1" dirty="0">
                    <a:solidFill>
                      <a:srgbClr val="FF0000"/>
                    </a:solidFill>
                  </a:rPr>
                  <a:t> + ½ </a:t>
                </a:r>
                <a:r>
                  <a:rPr lang="uk-UA" b="1" dirty="0" err="1">
                    <a:solidFill>
                      <a:srgbClr val="FF0000"/>
                    </a:solidFill>
                  </a:rPr>
                  <a:t>lg</a:t>
                </a:r>
                <a:r>
                  <a:rPr lang="uk-UA" b="1" dirty="0">
                    <a:solidFill>
                      <a:srgbClr val="FF0000"/>
                    </a:solidFill>
                  </a:rPr>
                  <a:t> </a:t>
                </a:r>
                <a:r>
                  <a:rPr lang="uk-UA" b="1" dirty="0" err="1">
                    <a:solidFill>
                      <a:srgbClr val="FF0000"/>
                    </a:solidFill>
                  </a:rPr>
                  <a:t>С</a:t>
                </a:r>
                <a:r>
                  <a:rPr lang="uk-UA" b="1" baseline="-25000" dirty="0" err="1">
                    <a:solidFill>
                      <a:srgbClr val="FF0000"/>
                    </a:solidFill>
                  </a:rPr>
                  <a:t>заг</a:t>
                </a:r>
                <a:r>
                  <a:rPr lang="uk-UA" b="1" baseline="-25000" dirty="0" smtClean="0">
                    <a:solidFill>
                      <a:srgbClr val="FF0000"/>
                    </a:solidFill>
                  </a:rPr>
                  <a:t>.</a:t>
                </a:r>
                <a:endParaRPr lang="ru-RU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736979"/>
                <a:ext cx="12192000" cy="6121021"/>
              </a:xfrm>
              <a:blipFill rotWithShape="0">
                <a:blip r:embed="rId2"/>
                <a:stretch>
                  <a:fillRect l="-1000" t="-3187" b="-8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246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2"/>
            <a:ext cx="12192001" cy="133748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00B0F0"/>
                </a:solidFill>
              </a:rPr>
              <a:t>Реакції гідролізу. Розрахунок </a:t>
            </a:r>
            <a:r>
              <a:rPr lang="uk-UA" dirty="0" err="1" smtClean="0">
                <a:solidFill>
                  <a:srgbClr val="00B0F0"/>
                </a:solidFill>
              </a:rPr>
              <a:t>рН</a:t>
            </a:r>
            <a:r>
              <a:rPr lang="uk-UA" dirty="0" smtClean="0">
                <a:solidFill>
                  <a:srgbClr val="00B0F0"/>
                </a:solidFill>
              </a:rPr>
              <a:t> в розчинах солей, які піддаються гідролізу.</a:t>
            </a:r>
            <a:endParaRPr lang="ru-RU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-1" y="1241947"/>
                <a:ext cx="12192001" cy="5616054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uk-UA" dirty="0" smtClean="0">
                    <a:solidFill>
                      <a:srgbClr val="FF0000"/>
                    </a:solidFill>
                  </a:rPr>
                  <a:t>Гідроліз солі – це </a:t>
                </a:r>
                <a:r>
                  <a:rPr lang="uk-UA" dirty="0" smtClean="0"/>
                  <a:t>процес взаємодії іонів слабкого електроліту з водою, що приводить до утворення слабкого електроліту і зміни </a:t>
                </a:r>
                <a:r>
                  <a:rPr lang="uk-UA" dirty="0" err="1" smtClean="0"/>
                  <a:t>рН</a:t>
                </a:r>
                <a:r>
                  <a:rPr lang="uk-UA" dirty="0" smtClean="0"/>
                  <a:t> розчину. </a:t>
                </a: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uk-UA" b="1" dirty="0" smtClean="0">
                    <a:solidFill>
                      <a:srgbClr val="FF0000"/>
                    </a:solidFill>
                  </a:rPr>
                  <a:t>Гідроліз </a:t>
                </a:r>
                <a:r>
                  <a:rPr lang="uk-UA" b="1" dirty="0">
                    <a:solidFill>
                      <a:srgbClr val="FF0000"/>
                    </a:solidFill>
                  </a:rPr>
                  <a:t>за </a:t>
                </a:r>
                <a:r>
                  <a:rPr lang="uk-UA" b="1" dirty="0" smtClean="0">
                    <a:solidFill>
                      <a:srgbClr val="FF0000"/>
                    </a:solidFill>
                  </a:rPr>
                  <a:t>аніоном:</a:t>
                </a:r>
                <a:r>
                  <a:rPr lang="ru-RU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uk-UA" dirty="0" smtClean="0"/>
                  <a:t>А</a:t>
                </a:r>
                <a:r>
                  <a:rPr lang="uk-UA" baseline="30000" dirty="0"/>
                  <a:t>–</a:t>
                </a:r>
                <a:r>
                  <a:rPr lang="uk-UA" dirty="0"/>
                  <a:t> + НОН </a:t>
                </a:r>
                <a:r>
                  <a:rPr lang="uk-UA" dirty="0">
                    <a:sym typeface="Symbol" panose="05050102010706020507" pitchFamily="18" charset="2"/>
                  </a:rPr>
                  <a:t></a:t>
                </a:r>
                <a:r>
                  <a:rPr lang="uk-UA" dirty="0"/>
                  <a:t> НА + ОН</a:t>
                </a:r>
                <a:r>
                  <a:rPr lang="uk-UA" baseline="30000" dirty="0"/>
                  <a:t>–</a:t>
                </a:r>
                <a:r>
                  <a:rPr lang="uk-UA" dirty="0"/>
                  <a:t> </a:t>
                </a:r>
                <a:r>
                  <a:rPr lang="uk-UA" dirty="0" smtClean="0"/>
                  <a:t>, </a:t>
                </a:r>
                <a:r>
                  <a:rPr lang="uk-UA" dirty="0" err="1" smtClean="0"/>
                  <a:t>рН</a:t>
                </a:r>
                <a:r>
                  <a:rPr lang="uk-UA" dirty="0" smtClean="0"/>
                  <a:t>&gt;7</a:t>
                </a:r>
                <a:r>
                  <a:rPr lang="uk-UA" dirty="0"/>
                  <a:t>	</a:t>
                </a:r>
                <a:endParaRPr lang="ru-RU" dirty="0"/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uk-UA" dirty="0" smtClean="0"/>
                  <a:t>					         </a:t>
                </a:r>
                <a:r>
                  <a:rPr lang="uk-UA" sz="2000" dirty="0" smtClean="0"/>
                  <a:t>слабка </a:t>
                </a:r>
                <a:r>
                  <a:rPr lang="uk-UA" sz="2000" dirty="0"/>
                  <a:t>кислота</a:t>
                </a:r>
                <a:r>
                  <a:rPr lang="uk-UA" dirty="0"/>
                  <a:t>		</a:t>
                </a:r>
                <a:endParaRPr lang="ru-RU" dirty="0"/>
              </a:p>
              <a:p>
                <a:pPr>
                  <a:spcBef>
                    <a:spcPts val="0"/>
                  </a:spcBef>
                </a:pPr>
                <a:r>
                  <a:rPr lang="uk-UA" b="1" dirty="0" smtClean="0">
                    <a:solidFill>
                      <a:srgbClr val="FF0000"/>
                    </a:solidFill>
                  </a:rPr>
                  <a:t>Гідроліз </a:t>
                </a:r>
                <a:r>
                  <a:rPr lang="uk-UA" b="1" dirty="0">
                    <a:solidFill>
                      <a:srgbClr val="FF0000"/>
                    </a:solidFill>
                  </a:rPr>
                  <a:t>за </a:t>
                </a:r>
                <a:r>
                  <a:rPr lang="uk-UA" b="1" dirty="0" smtClean="0">
                    <a:solidFill>
                      <a:srgbClr val="FF0000"/>
                    </a:solidFill>
                  </a:rPr>
                  <a:t>катіоном:</a:t>
                </a:r>
                <a:r>
                  <a:rPr lang="ru-RU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uk-UA" dirty="0" err="1" smtClean="0"/>
                  <a:t>Kt</a:t>
                </a:r>
                <a:r>
                  <a:rPr lang="uk-UA" baseline="30000" dirty="0"/>
                  <a:t>+</a:t>
                </a:r>
                <a:r>
                  <a:rPr lang="uk-UA" dirty="0"/>
                  <a:t> + НОН </a:t>
                </a:r>
                <a:r>
                  <a:rPr lang="uk-UA" dirty="0">
                    <a:sym typeface="Symbol" panose="05050102010706020507" pitchFamily="18" charset="2"/>
                  </a:rPr>
                  <a:t></a:t>
                </a:r>
                <a:r>
                  <a:rPr lang="uk-UA" dirty="0"/>
                  <a:t> </a:t>
                </a:r>
                <a:r>
                  <a:rPr lang="uk-UA" dirty="0" err="1"/>
                  <a:t>KtОН</a:t>
                </a:r>
                <a:r>
                  <a:rPr lang="uk-UA" dirty="0"/>
                  <a:t> + Н</a:t>
                </a:r>
                <a:r>
                  <a:rPr lang="uk-UA" baseline="30000" dirty="0"/>
                  <a:t>+</a:t>
                </a:r>
                <a:r>
                  <a:rPr lang="uk-UA" dirty="0"/>
                  <a:t> </a:t>
                </a:r>
                <a:r>
                  <a:rPr lang="uk-UA" dirty="0" smtClean="0"/>
                  <a:t>, </a:t>
                </a:r>
                <a:r>
                  <a:rPr lang="uk-UA" dirty="0" err="1" smtClean="0"/>
                  <a:t>рН</a:t>
                </a:r>
                <a:r>
                  <a:rPr lang="uk-UA" dirty="0" smtClean="0"/>
                  <a:t>&lt;7</a:t>
                </a:r>
                <a:r>
                  <a:rPr lang="uk-UA" dirty="0"/>
                  <a:t>	</a:t>
                </a:r>
                <a:endParaRPr lang="ru-RU" dirty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uk-UA" sz="2000" dirty="0" smtClean="0"/>
                  <a:t>						слабка </a:t>
                </a:r>
                <a:r>
                  <a:rPr lang="uk-UA" sz="2000" dirty="0"/>
                  <a:t>основа	</a:t>
                </a:r>
                <a:endParaRPr lang="uk-UA" sz="2000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uk-UA" sz="2000" dirty="0"/>
                  <a:t>	</a:t>
                </a:r>
                <a:endParaRPr lang="ru-RU" sz="2000" dirty="0"/>
              </a:p>
              <a:p>
                <a:r>
                  <a:rPr lang="uk-UA" dirty="0" smtClean="0">
                    <a:solidFill>
                      <a:srgbClr val="FF0000"/>
                    </a:solidFill>
                  </a:rPr>
                  <a:t>Розрахунок </a:t>
                </a:r>
                <a:r>
                  <a:rPr lang="uk-UA" i="1" dirty="0" err="1">
                    <a:solidFill>
                      <a:srgbClr val="FF0000"/>
                    </a:solidFill>
                  </a:rPr>
                  <a:t>рН</a:t>
                </a:r>
                <a:r>
                  <a:rPr lang="uk-UA" dirty="0">
                    <a:solidFill>
                      <a:srgbClr val="FF0000"/>
                    </a:solidFill>
                  </a:rPr>
                  <a:t> розчинів </a:t>
                </a:r>
                <a:r>
                  <a:rPr lang="uk-UA" dirty="0" smtClean="0">
                    <a:solidFill>
                      <a:srgbClr val="FF0000"/>
                    </a:solidFill>
                  </a:rPr>
                  <a:t>солей:</a:t>
                </a:r>
              </a:p>
              <a:p>
                <a:r>
                  <a:rPr lang="uk-UA" b="1" dirty="0" smtClean="0">
                    <a:solidFill>
                      <a:srgbClr val="FF0000"/>
                    </a:solidFill>
                  </a:rPr>
                  <a:t>Гідроліз за катіоном:</a:t>
                </a:r>
                <a:r>
                  <a:rPr lang="uk-UA" dirty="0">
                    <a:solidFill>
                      <a:srgbClr val="FF0000"/>
                    </a:solidFill>
                  </a:rPr>
                  <a:t> </a:t>
                </a:r>
                <a:r>
                  <a:rPr lang="uk-UA" dirty="0" smtClean="0"/>
                  <a:t>[</a:t>
                </a:r>
                <a:r>
                  <a:rPr lang="uk-UA" dirty="0"/>
                  <a:t>H</a:t>
                </a:r>
                <a:r>
                  <a:rPr lang="uk-UA" baseline="30000" dirty="0"/>
                  <a:t>+</a:t>
                </a:r>
                <a:r>
                  <a:rPr lang="uk-UA" dirty="0"/>
                  <a:t>] = </a:t>
                </a:r>
                <a:r>
                  <a:rPr lang="uk-UA" dirty="0" err="1"/>
                  <a:t>C</a:t>
                </a:r>
                <a:r>
                  <a:rPr lang="uk-UA" baseline="-25000" dirty="0" err="1"/>
                  <a:t>c</a:t>
                </a:r>
                <a:r>
                  <a:rPr lang="uk-UA" dirty="0"/>
                  <a:t> </a:t>
                </a:r>
                <a:r>
                  <a:rPr lang="uk-UA" dirty="0">
                    <a:sym typeface="Symbol" panose="05050102010706020507" pitchFamily="18" charset="2"/>
                  </a:rPr>
                  <a:t></a:t>
                </a:r>
                <a:r>
                  <a:rPr lang="uk-UA" dirty="0"/>
                  <a:t> </a:t>
                </a:r>
                <a:r>
                  <a:rPr lang="uk-UA" dirty="0">
                    <a:sym typeface="Symbol" panose="05050102010706020507" pitchFamily="18" charset="2"/>
                  </a:rPr>
                  <a:t></a:t>
                </a:r>
                <a:r>
                  <a:rPr lang="uk-UA" dirty="0"/>
                  <a:t> = </a:t>
                </a:r>
                <a:r>
                  <a:rPr lang="uk-UA" dirty="0" err="1"/>
                  <a:t>C</a:t>
                </a:r>
                <a:r>
                  <a:rPr lang="uk-UA" baseline="-25000" dirty="0" err="1"/>
                  <a:t>c</a:t>
                </a:r>
                <a:r>
                  <a:rPr lang="uk-UA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uk-UA" i="1">
                                    <a:latin typeface="Cambria Math" panose="02040503050406030204" pitchFamily="18" charset="0"/>
                                  </a:rPr>
                                  <m:t>К</m:t>
                                </m:r>
                              </m:e>
                              <m:sub>
                                <m:r>
                                  <a:rPr lang="uk-UA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uk-UA" i="1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uk-UA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uk-UA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uk-UA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</m:den>
                        </m:f>
                      </m:e>
                    </m:rad>
                  </m:oMath>
                </a14:m>
                <a:r>
                  <a:rPr lang="uk-UA" dirty="0"/>
                  <a:t> =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uk-UA" i="1">
                                    <a:latin typeface="Cambria Math" panose="02040503050406030204" pitchFamily="18" charset="0"/>
                                  </a:rPr>
                                  <m:t>К</m:t>
                                </m:r>
                              </m:e>
                              <m:sub>
                                <m:r>
                                  <a:rPr lang="uk-UA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uk-UA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uk-UA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uk-UA" i="1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uk-UA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sub>
                            </m:sSub>
                          </m:den>
                        </m:f>
                      </m:e>
                    </m:rad>
                  </m:oMath>
                </a14:m>
                <a:endParaRPr lang="ru-RU" dirty="0"/>
              </a:p>
              <a:p>
                <a:pPr marL="0" indent="0">
                  <a:buNone/>
                </a:pPr>
                <a:r>
                  <a:rPr lang="uk-UA" dirty="0"/>
                  <a:t>або в логарифмічному </a:t>
                </a:r>
                <a:r>
                  <a:rPr lang="uk-UA" dirty="0" smtClean="0"/>
                  <a:t>вигляді</a:t>
                </a:r>
                <a:r>
                  <a:rPr lang="ru-RU" dirty="0" smtClean="0"/>
                  <a:t>:  </a:t>
                </a:r>
                <a:r>
                  <a:rPr lang="uk-UA" dirty="0" err="1" smtClean="0"/>
                  <a:t>pH</a:t>
                </a:r>
                <a:r>
                  <a:rPr lang="uk-UA" dirty="0" smtClean="0"/>
                  <a:t> </a:t>
                </a:r>
                <a:r>
                  <a:rPr lang="uk-UA" dirty="0"/>
                  <a:t>= ½ </a:t>
                </a:r>
                <a:r>
                  <a:rPr lang="uk-UA" dirty="0" err="1"/>
                  <a:t>pK</a:t>
                </a:r>
                <a:r>
                  <a:rPr lang="uk-UA" baseline="-25000" dirty="0" err="1"/>
                  <a:t>w</a:t>
                </a:r>
                <a:r>
                  <a:rPr lang="uk-UA" dirty="0"/>
                  <a:t> – ½ </a:t>
                </a:r>
                <a:r>
                  <a:rPr lang="uk-UA" dirty="0" err="1"/>
                  <a:t>lgC</a:t>
                </a:r>
                <a:r>
                  <a:rPr lang="uk-UA" baseline="-25000" dirty="0" err="1"/>
                  <a:t>c</a:t>
                </a:r>
                <a:r>
                  <a:rPr lang="uk-UA" dirty="0"/>
                  <a:t> – ½ </a:t>
                </a:r>
                <a:r>
                  <a:rPr lang="uk-UA" dirty="0" err="1"/>
                  <a:t>pK</a:t>
                </a:r>
                <a:r>
                  <a:rPr lang="uk-UA" baseline="-25000" dirty="0" err="1"/>
                  <a:t>b</a:t>
                </a:r>
                <a:endParaRPr lang="ru-RU" dirty="0"/>
              </a:p>
              <a:p>
                <a:r>
                  <a:rPr lang="uk-UA" dirty="0" smtClean="0">
                    <a:solidFill>
                      <a:srgbClr val="FF0000"/>
                    </a:solidFill>
                  </a:rPr>
                  <a:t>Гідроліз </a:t>
                </a:r>
                <a:r>
                  <a:rPr lang="uk-UA" dirty="0">
                    <a:solidFill>
                      <a:srgbClr val="FF0000"/>
                    </a:solidFill>
                  </a:rPr>
                  <a:t>солі за </a:t>
                </a:r>
                <a:r>
                  <a:rPr lang="uk-UA" dirty="0" smtClean="0">
                    <a:solidFill>
                      <a:srgbClr val="FF0000"/>
                    </a:solidFill>
                  </a:rPr>
                  <a:t>аніоном: </a:t>
                </a:r>
                <a:r>
                  <a:rPr lang="uk-UA" dirty="0" smtClean="0"/>
                  <a:t>[ОH</a:t>
                </a:r>
                <a:r>
                  <a:rPr lang="uk-UA" baseline="30000" dirty="0"/>
                  <a:t>-</a:t>
                </a:r>
                <a:r>
                  <a:rPr lang="uk-UA" dirty="0" smtClean="0"/>
                  <a:t>] = = </a:t>
                </a:r>
                <a:r>
                  <a:rPr lang="uk-UA" dirty="0" err="1"/>
                  <a:t>C</a:t>
                </a:r>
                <a:r>
                  <a:rPr lang="uk-UA" baseline="-25000" dirty="0" err="1"/>
                  <a:t>c</a:t>
                </a:r>
                <a:r>
                  <a:rPr lang="uk-UA" dirty="0"/>
                  <a:t> </a:t>
                </a:r>
                <a:r>
                  <a:rPr lang="uk-UA" dirty="0">
                    <a:sym typeface="Symbol" panose="05050102010706020507" pitchFamily="18" charset="2"/>
                  </a:rPr>
                  <a:t></a:t>
                </a:r>
                <a:r>
                  <a:rPr lang="uk-UA" dirty="0"/>
                  <a:t> </a:t>
                </a:r>
                <a:r>
                  <a:rPr lang="uk-UA" dirty="0">
                    <a:sym typeface="Symbol" panose="05050102010706020507" pitchFamily="18" charset="2"/>
                  </a:rPr>
                  <a:t></a:t>
                </a:r>
                <a:r>
                  <a:rPr lang="uk-UA" dirty="0"/>
                  <a:t> = </a:t>
                </a:r>
                <a:r>
                  <a:rPr lang="uk-UA" dirty="0" err="1"/>
                  <a:t>C</a:t>
                </a:r>
                <a:r>
                  <a:rPr lang="uk-UA" baseline="-25000" dirty="0" err="1"/>
                  <a:t>c</a:t>
                </a:r>
                <a:r>
                  <a:rPr lang="uk-UA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uk-UA" i="1">
                                    <a:latin typeface="Cambria Math" panose="02040503050406030204" pitchFamily="18" charset="0"/>
                                  </a:rPr>
                                  <m:t>К</m:t>
                                </m:r>
                              </m:e>
                              <m:sub>
                                <m:r>
                                  <a:rPr lang="uk-UA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uk-UA" i="1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uk-UA" b="0" i="1" smtClean="0">
                                    <a:latin typeface="Cambria Math" panose="02040503050406030204" pitchFamily="18" charset="0"/>
                                  </a:rPr>
                                  <m:t>а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uk-UA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uk-UA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</m:den>
                        </m:f>
                      </m:e>
                    </m:rad>
                  </m:oMath>
                </a14:m>
                <a:r>
                  <a:rPr lang="uk-UA" dirty="0"/>
                  <a:t> =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uk-UA" i="1">
                                    <a:latin typeface="Cambria Math" panose="02040503050406030204" pitchFamily="18" charset="0"/>
                                  </a:rPr>
                                  <m:t>К</m:t>
                                </m:r>
                              </m:e>
                              <m:sub>
                                <m:r>
                                  <a:rPr lang="uk-UA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uk-UA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uk-UA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uk-UA" i="1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uk-UA" b="0" i="1" smtClean="0">
                                    <a:latin typeface="Cambria Math" panose="02040503050406030204" pitchFamily="18" charset="0"/>
                                  </a:rPr>
                                  <m:t>а</m:t>
                                </m:r>
                              </m:sub>
                            </m:sSub>
                          </m:den>
                        </m:f>
                      </m:e>
                    </m:rad>
                  </m:oMath>
                </a14:m>
                <a:endParaRPr lang="ru-RU" dirty="0"/>
              </a:p>
              <a:p>
                <a:pPr marL="0" indent="0">
                  <a:buNone/>
                </a:pPr>
                <a:r>
                  <a:rPr lang="uk-UA" dirty="0" smtClean="0"/>
                  <a:t>або в логарифмічному вигляді</a:t>
                </a:r>
                <a:r>
                  <a:rPr lang="ru-RU" dirty="0" smtClean="0"/>
                  <a:t>: </a:t>
                </a:r>
                <a:r>
                  <a:rPr lang="uk-UA" dirty="0" err="1" smtClean="0"/>
                  <a:t>pOH</a:t>
                </a:r>
                <a:r>
                  <a:rPr lang="uk-UA" dirty="0" smtClean="0"/>
                  <a:t> </a:t>
                </a:r>
                <a:r>
                  <a:rPr lang="uk-UA" dirty="0"/>
                  <a:t>= ½ </a:t>
                </a:r>
                <a:r>
                  <a:rPr lang="uk-UA" dirty="0" err="1"/>
                  <a:t>pK</a:t>
                </a:r>
                <a:r>
                  <a:rPr lang="uk-UA" baseline="-25000" dirty="0" err="1"/>
                  <a:t>w</a:t>
                </a:r>
                <a:r>
                  <a:rPr lang="uk-UA" dirty="0"/>
                  <a:t> – ½ </a:t>
                </a:r>
                <a:r>
                  <a:rPr lang="uk-UA" dirty="0" err="1"/>
                  <a:t>lgC</a:t>
                </a:r>
                <a:r>
                  <a:rPr lang="uk-UA" baseline="-25000" dirty="0" err="1"/>
                  <a:t>c</a:t>
                </a:r>
                <a:r>
                  <a:rPr lang="uk-UA" dirty="0"/>
                  <a:t> – ½ </a:t>
                </a:r>
                <a:r>
                  <a:rPr lang="uk-UA" dirty="0" err="1"/>
                  <a:t>pK</a:t>
                </a:r>
                <a:r>
                  <a:rPr lang="uk-UA" baseline="-25000" dirty="0" err="1"/>
                  <a:t>a</a:t>
                </a:r>
                <a:endParaRPr lang="ru-RU" dirty="0"/>
              </a:p>
              <a:p>
                <a:pPr marL="0" indent="0">
                  <a:buNone/>
                </a:pPr>
                <a:r>
                  <a:rPr lang="uk-UA" dirty="0"/>
                  <a:t>Відповідно величину </a:t>
                </a:r>
                <a:r>
                  <a:rPr lang="uk-UA" i="1" dirty="0" err="1"/>
                  <a:t>рН</a:t>
                </a:r>
                <a:r>
                  <a:rPr lang="uk-UA" dirty="0"/>
                  <a:t> у такому розчині можна обчислити за рівнянням:</a:t>
                </a:r>
                <a:endParaRPr lang="ru-RU" dirty="0"/>
              </a:p>
              <a:p>
                <a:pPr marL="0" indent="0">
                  <a:buNone/>
                </a:pPr>
                <a:r>
                  <a:rPr lang="uk-UA" dirty="0" err="1"/>
                  <a:t>pH</a:t>
                </a:r>
                <a:r>
                  <a:rPr lang="uk-UA" dirty="0"/>
                  <a:t> = 14 - ½ </a:t>
                </a:r>
                <a:r>
                  <a:rPr lang="uk-UA" dirty="0" err="1"/>
                  <a:t>pK</a:t>
                </a:r>
                <a:r>
                  <a:rPr lang="uk-UA" baseline="-25000" dirty="0" err="1"/>
                  <a:t>w</a:t>
                </a:r>
                <a:r>
                  <a:rPr lang="uk-UA" dirty="0"/>
                  <a:t> + ½ </a:t>
                </a:r>
                <a:r>
                  <a:rPr lang="uk-UA" dirty="0" err="1"/>
                  <a:t>lgC</a:t>
                </a:r>
                <a:r>
                  <a:rPr lang="uk-UA" baseline="-25000" dirty="0" err="1"/>
                  <a:t>c</a:t>
                </a:r>
                <a:r>
                  <a:rPr lang="uk-UA" dirty="0"/>
                  <a:t> + ½ </a:t>
                </a:r>
                <a:r>
                  <a:rPr lang="uk-UA" dirty="0" err="1"/>
                  <a:t>pK</a:t>
                </a:r>
                <a:r>
                  <a:rPr lang="uk-UA" baseline="-25000" dirty="0" err="1"/>
                  <a:t>a</a:t>
                </a:r>
                <a:r>
                  <a:rPr lang="uk-UA" baseline="-25000" dirty="0"/>
                  <a:t> </a:t>
                </a:r>
                <a:r>
                  <a:rPr lang="uk-UA" dirty="0"/>
                  <a:t>= 7 + ½ </a:t>
                </a:r>
                <a:r>
                  <a:rPr lang="uk-UA" dirty="0" err="1"/>
                  <a:t>lgC</a:t>
                </a:r>
                <a:r>
                  <a:rPr lang="uk-UA" baseline="-25000" dirty="0" err="1"/>
                  <a:t>c</a:t>
                </a:r>
                <a:r>
                  <a:rPr lang="uk-UA" dirty="0"/>
                  <a:t> + ½ </a:t>
                </a:r>
                <a:r>
                  <a:rPr lang="uk-UA" dirty="0" err="1"/>
                  <a:t>pK</a:t>
                </a:r>
                <a:r>
                  <a:rPr lang="uk-UA" baseline="-25000" dirty="0" err="1"/>
                  <a:t>a</a:t>
                </a:r>
                <a:r>
                  <a:rPr lang="uk-UA" baseline="-25000" dirty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1" y="1241947"/>
                <a:ext cx="12192001" cy="5616054"/>
              </a:xfrm>
              <a:blipFill rotWithShape="0">
                <a:blip r:embed="rId2"/>
                <a:stretch>
                  <a:fillRect l="-900" t="-28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9408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33014"/>
            <a:ext cx="12192000" cy="54249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3200" dirty="0" smtClean="0"/>
              <a:t>Розчини електролітів. Роль електролітів в організмі людини.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200" dirty="0" smtClean="0"/>
              <a:t>Ступінь дисоціації та константа дисоціації слабких електролітів.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200" dirty="0" smtClean="0"/>
              <a:t>Властивості розчинів сильних електролітів. Активність і коефіцієнт активності. Іонна сила розчину.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200" dirty="0" smtClean="0"/>
              <a:t>Дисоціація води. Іонний добуток води.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200" dirty="0" smtClean="0"/>
              <a:t>Водневий показник.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200" dirty="0"/>
              <a:t>Т</a:t>
            </a:r>
            <a:r>
              <a:rPr lang="uk-UA" sz="3200" dirty="0" smtClean="0"/>
              <a:t>еорія кислот і основ.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200" dirty="0" smtClean="0"/>
              <a:t>Реакції гідролізу. Розрахунок </a:t>
            </a:r>
            <a:r>
              <a:rPr lang="uk-UA" sz="3200" dirty="0" err="1" smtClean="0"/>
              <a:t>рН</a:t>
            </a:r>
            <a:r>
              <a:rPr lang="uk-UA" sz="3200" dirty="0" smtClean="0"/>
              <a:t> в розчинах солей, які піддаються гідролізу.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200" dirty="0" smtClean="0"/>
              <a:t>Роль гідролізу в процесах життєдіяльності. </a:t>
            </a:r>
            <a:endParaRPr lang="ru-RU" sz="3200" dirty="0" smtClean="0"/>
          </a:p>
          <a:p>
            <a:pPr marL="514350" indent="-514350">
              <a:buFont typeface="+mj-lt"/>
              <a:buAutoNum type="arabicPeriod"/>
            </a:pPr>
            <a:endParaRPr lang="uk-UA" sz="32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План лекції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731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92874" y="269590"/>
            <a:ext cx="3406254" cy="876822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00B0F0"/>
                </a:solidFill>
              </a:rPr>
              <a:t>Електроліти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146412"/>
            <a:ext cx="12192000" cy="5711588"/>
          </a:xfrm>
        </p:spPr>
        <p:txBody>
          <a:bodyPr>
            <a:noAutofit/>
          </a:bodyPr>
          <a:lstStyle/>
          <a:p>
            <a:r>
              <a:rPr lang="uk-UA" sz="3600" dirty="0" smtClean="0"/>
              <a:t>Процес розпаду електролітів на іони під впливом молекул води називається </a:t>
            </a:r>
            <a:r>
              <a:rPr lang="uk-UA" sz="3600" dirty="0" smtClean="0">
                <a:solidFill>
                  <a:srgbClr val="FF0000"/>
                </a:solidFill>
              </a:rPr>
              <a:t>електролітичною дисоціацією</a:t>
            </a:r>
            <a:r>
              <a:rPr lang="uk-UA" sz="3600" dirty="0" smtClean="0"/>
              <a:t>.</a:t>
            </a:r>
          </a:p>
          <a:p>
            <a:endParaRPr lang="uk-UA" sz="3600" dirty="0" smtClean="0"/>
          </a:p>
          <a:p>
            <a:r>
              <a:rPr lang="uk-UA" sz="3600" dirty="0" smtClean="0">
                <a:solidFill>
                  <a:srgbClr val="FF0000"/>
                </a:solidFill>
              </a:rPr>
              <a:t>Електролітами</a:t>
            </a:r>
            <a:r>
              <a:rPr lang="uk-UA" sz="3600" dirty="0" smtClean="0"/>
              <a:t> </a:t>
            </a:r>
            <a:r>
              <a:rPr lang="uk-UA" sz="3600" dirty="0"/>
              <a:t>називаються речовини, </a:t>
            </a:r>
            <a:r>
              <a:rPr lang="uk-UA" sz="3600" dirty="0" smtClean="0"/>
              <a:t>які в водних розчинах або розплавах дисоціюють на іони і тому мають </a:t>
            </a:r>
            <a:r>
              <a:rPr lang="uk-UA" sz="3600" dirty="0"/>
              <a:t>електричну провідність. </a:t>
            </a:r>
            <a:endParaRPr lang="uk-UA" sz="3600" dirty="0" smtClean="0"/>
          </a:p>
          <a:p>
            <a:endParaRPr lang="uk-UA" sz="3600" dirty="0" smtClean="0"/>
          </a:p>
          <a:p>
            <a:r>
              <a:rPr lang="uk-UA" sz="3600" dirty="0" smtClean="0">
                <a:solidFill>
                  <a:srgbClr val="FF0000"/>
                </a:solidFill>
              </a:rPr>
              <a:t>До </a:t>
            </a:r>
            <a:r>
              <a:rPr lang="uk-UA" sz="3600" dirty="0">
                <a:solidFill>
                  <a:srgbClr val="FF0000"/>
                </a:solidFill>
              </a:rPr>
              <a:t>електролітів </a:t>
            </a:r>
            <a:r>
              <a:rPr lang="uk-UA" sz="3600" dirty="0"/>
              <a:t>відносяться сполуки, молекули яких утворені іонним зв'язком або полярним ковалентним зв'язком. </a:t>
            </a:r>
            <a:endParaRPr lang="uk-UA" sz="3600" dirty="0" smtClean="0"/>
          </a:p>
          <a:p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456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1906" y="13648"/>
            <a:ext cx="8988188" cy="1040594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B0F0"/>
                </a:solidFill>
              </a:rPr>
              <a:t>Роль електролітів в організмі людини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4242"/>
            <a:ext cx="12192000" cy="5803758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Електроліти (неорганічні солі), розчинні у воді, є в різних тканинах і біологічних рідинах. Вони сприяють підтримці </a:t>
            </a:r>
            <a:r>
              <a:rPr lang="uk-UA" dirty="0">
                <a:solidFill>
                  <a:srgbClr val="FF0000"/>
                </a:solidFill>
              </a:rPr>
              <a:t>осмотичного тиску </a:t>
            </a:r>
            <a:r>
              <a:rPr lang="uk-UA" dirty="0"/>
              <a:t>в клітинах і рідких середовищах організму. Тим самим вони в значній мірі впливають на динаміку обміну між клітинами й навколишнім середовищем.</a:t>
            </a:r>
            <a:endParaRPr lang="ru-RU" dirty="0"/>
          </a:p>
          <a:p>
            <a:r>
              <a:rPr lang="uk-UA" dirty="0"/>
              <a:t>Також у рідких середовищах організму в </a:t>
            </a:r>
            <a:r>
              <a:rPr lang="uk-UA" dirty="0" err="1"/>
              <a:t>макрокількостях</a:t>
            </a:r>
            <a:r>
              <a:rPr lang="uk-UA" dirty="0"/>
              <a:t> перебувають протони водню, гідроксид-іони, від концентрації яких залежить </a:t>
            </a:r>
            <a:r>
              <a:rPr lang="uk-UA" i="1" dirty="0" err="1">
                <a:solidFill>
                  <a:srgbClr val="FF0000"/>
                </a:solidFill>
              </a:rPr>
              <a:t>рН</a:t>
            </a:r>
            <a:r>
              <a:rPr lang="uk-UA" dirty="0">
                <a:solidFill>
                  <a:srgbClr val="FF0000"/>
                </a:solidFill>
              </a:rPr>
              <a:t> рідких середовищ.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dirty="0"/>
              <a:t>У живих організмах значну роль відіграють </a:t>
            </a:r>
            <a:r>
              <a:rPr lang="uk-UA" dirty="0">
                <a:solidFill>
                  <a:srgbClr val="FF0000"/>
                </a:solidFill>
              </a:rPr>
              <a:t>поліелектроліти</a:t>
            </a:r>
            <a:r>
              <a:rPr lang="uk-UA" dirty="0"/>
              <a:t> – високомолекулярні речовини, які при електролітичній дисоціації утворюють полімерні багатозарядні </a:t>
            </a:r>
            <a:r>
              <a:rPr lang="uk-UA" dirty="0" err="1"/>
              <a:t>макроіони</a:t>
            </a:r>
            <a:r>
              <a:rPr lang="uk-UA" dirty="0"/>
              <a:t> й відповідну їхнім зарядам кількість низькомолекулярних іонів протилежного </a:t>
            </a:r>
            <a:r>
              <a:rPr lang="uk-UA" dirty="0" err="1"/>
              <a:t>знака</a:t>
            </a:r>
            <a:r>
              <a:rPr lang="uk-UA" dirty="0"/>
              <a:t>. Молекули поліелектролітів, що мають </a:t>
            </a:r>
            <a:r>
              <a:rPr lang="uk-UA" dirty="0" err="1"/>
              <a:t>карбоксильні</a:t>
            </a:r>
            <a:r>
              <a:rPr lang="uk-UA" dirty="0"/>
              <a:t> групи (</a:t>
            </a:r>
            <a:r>
              <a:rPr lang="uk-UA" dirty="0">
                <a:solidFill>
                  <a:srgbClr val="FF0000"/>
                </a:solidFill>
              </a:rPr>
              <a:t>пектин, окислений крохмаль і ін</a:t>
            </a:r>
            <a:r>
              <a:rPr lang="uk-UA" dirty="0"/>
              <a:t>.) виявляють </a:t>
            </a:r>
            <a:r>
              <a:rPr lang="uk-UA" dirty="0">
                <a:solidFill>
                  <a:srgbClr val="FF0000"/>
                </a:solidFill>
              </a:rPr>
              <a:t>кислотні властивості</a:t>
            </a:r>
            <a:r>
              <a:rPr lang="uk-UA" dirty="0"/>
              <a:t>, а при наявності аміногрупи – NH</a:t>
            </a:r>
            <a:r>
              <a:rPr lang="uk-UA" baseline="-25000" dirty="0"/>
              <a:t>2</a:t>
            </a:r>
            <a:r>
              <a:rPr lang="uk-UA" dirty="0"/>
              <a:t> (залишок </a:t>
            </a:r>
            <a:r>
              <a:rPr lang="uk-UA" dirty="0" err="1"/>
              <a:t>піримідину</a:t>
            </a:r>
            <a:r>
              <a:rPr lang="uk-UA" dirty="0"/>
              <a:t> й ін.) – </a:t>
            </a:r>
            <a:r>
              <a:rPr lang="uk-UA" dirty="0">
                <a:solidFill>
                  <a:srgbClr val="FF0000"/>
                </a:solidFill>
              </a:rPr>
              <a:t>основні</a:t>
            </a:r>
            <a:r>
              <a:rPr lang="uk-UA" dirty="0" smtClean="0"/>
              <a:t>.</a:t>
            </a:r>
          </a:p>
          <a:p>
            <a:r>
              <a:rPr lang="uk-UA" dirty="0"/>
              <a:t>Існують також і </a:t>
            </a:r>
            <a:r>
              <a:rPr lang="uk-UA" dirty="0" err="1">
                <a:solidFill>
                  <a:srgbClr val="FF0000"/>
                </a:solidFill>
              </a:rPr>
              <a:t>поліамфоліти</a:t>
            </a:r>
            <a:r>
              <a:rPr lang="uk-UA" dirty="0"/>
              <a:t>, що містять у собі як </a:t>
            </a:r>
            <a:r>
              <a:rPr lang="uk-UA" dirty="0" err="1"/>
              <a:t>карбоксильну</a:t>
            </a:r>
            <a:r>
              <a:rPr lang="uk-UA" dirty="0"/>
              <a:t> групу, так і аміногрупу. Їхня електролітична дисоціація у водяному розчині протікає як за типом основ, так і за типом кислот. </a:t>
            </a:r>
            <a:endParaRPr lang="ru-RU" dirty="0"/>
          </a:p>
          <a:p>
            <a:r>
              <a:rPr lang="uk-UA" dirty="0"/>
              <a:t>Властивості </a:t>
            </a:r>
            <a:r>
              <a:rPr lang="uk-UA" dirty="0" err="1" smtClean="0"/>
              <a:t>поліамфолітів</a:t>
            </a:r>
            <a:r>
              <a:rPr lang="uk-UA" dirty="0" smtClean="0"/>
              <a:t> </a:t>
            </a:r>
            <a:r>
              <a:rPr lang="uk-UA" dirty="0"/>
              <a:t>мають майже всі </a:t>
            </a:r>
            <a:r>
              <a:rPr lang="uk-UA" dirty="0">
                <a:solidFill>
                  <a:srgbClr val="FF0000"/>
                </a:solidFill>
              </a:rPr>
              <a:t>білкові сполуки (казеїн, альбумін, глобулін і ін.).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1796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uk-UA" sz="5400" smtClean="0">
                <a:solidFill>
                  <a:srgbClr val="00B0F0"/>
                </a:solidFill>
              </a:rPr>
              <a:t>Ступінь дисоціації електролітів</a:t>
            </a:r>
            <a:endParaRPr lang="ru-RU" sz="5400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0" y="1325562"/>
                <a:ext cx="12192000" cy="5532437"/>
              </a:xfrm>
            </p:spPr>
            <p:txBody>
              <a:bodyPr/>
              <a:lstStyle/>
              <a:p>
                <a:r>
                  <a:rPr lang="uk-UA" dirty="0" smtClean="0">
                    <a:solidFill>
                      <a:srgbClr val="FF0000"/>
                    </a:solidFill>
                  </a:rPr>
                  <a:t>Ступінь </a:t>
                </a:r>
                <a:r>
                  <a:rPr lang="uk-UA" dirty="0">
                    <a:solidFill>
                      <a:srgbClr val="FF0000"/>
                    </a:solidFill>
                  </a:rPr>
                  <a:t>дисоціації (</a:t>
                </a:r>
                <a:r>
                  <a:rPr lang="uk-UA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</a:t>
                </a:r>
                <a:r>
                  <a:rPr lang="uk-UA" dirty="0">
                    <a:solidFill>
                      <a:srgbClr val="FF0000"/>
                    </a:solidFill>
                  </a:rPr>
                  <a:t>)</a:t>
                </a:r>
                <a:endParaRPr lang="ru-RU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uk-UA" dirty="0" smtClean="0"/>
                  <a:t>Відношення </a:t>
                </a:r>
                <a:r>
                  <a:rPr lang="uk-UA" dirty="0"/>
                  <a:t>числа </a:t>
                </a:r>
                <a:r>
                  <a:rPr lang="uk-UA" dirty="0" err="1"/>
                  <a:t>продисоційованих</a:t>
                </a:r>
                <a:r>
                  <a:rPr lang="uk-UA" dirty="0"/>
                  <a:t> молекул до загального числа молекул у розчині:</a:t>
                </a:r>
                <a:endParaRPr lang="ru-RU" dirty="0"/>
              </a:p>
              <a:p>
                <a:pPr marL="0" indent="0" fontAlgn="base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uk-UA">
                          <a:sym typeface="Symbol" panose="05050102010706020507" pitchFamily="18" charset="2"/>
                        </a:rPr>
                        <m:t></m:t>
                      </m:r>
                      <m:r>
                        <m:rPr>
                          <m:nor/>
                        </m:rPr>
                        <a:rPr lang="uk-UA"/>
                        <m:t> = 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uk-UA"/>
                                <m:t>n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uk-UA"/>
                                <m:t>дис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nor/>
                            </m:rPr>
                            <a:rPr lang="uk-UA"/>
                            <m:t>N</m:t>
                          </m:r>
                        </m:den>
                      </m:f>
                    </m:oMath>
                  </m:oMathPara>
                </a14:m>
                <a:endParaRPr lang="ru-RU" dirty="0"/>
              </a:p>
              <a:p>
                <a:pPr marL="0" indent="0">
                  <a:buNone/>
                </a:pPr>
                <a:r>
                  <a:rPr lang="uk-UA" dirty="0"/>
                  <a:t>де </a:t>
                </a:r>
                <a:r>
                  <a:rPr lang="uk-UA" i="1" dirty="0" err="1"/>
                  <a:t>n</a:t>
                </a:r>
                <a:r>
                  <a:rPr lang="uk-UA" baseline="-25000" dirty="0" err="1"/>
                  <a:t>дис</a:t>
                </a:r>
                <a:r>
                  <a:rPr lang="uk-UA" dirty="0"/>
                  <a:t> – число </a:t>
                </a:r>
                <a:r>
                  <a:rPr lang="uk-UA" dirty="0" err="1"/>
                  <a:t>продисоційованих</a:t>
                </a:r>
                <a:r>
                  <a:rPr lang="uk-UA" dirty="0"/>
                  <a:t> молекул до загального числа молекул; </a:t>
                </a:r>
                <a:endParaRPr lang="uk-UA" dirty="0" smtClean="0"/>
              </a:p>
              <a:p>
                <a:pPr marL="0" indent="0">
                  <a:buNone/>
                </a:pPr>
                <a:r>
                  <a:rPr lang="uk-UA" i="1" dirty="0"/>
                  <a:t> </a:t>
                </a:r>
                <a:r>
                  <a:rPr lang="uk-UA" i="1" dirty="0" smtClean="0"/>
                  <a:t>     N </a:t>
                </a:r>
                <a:r>
                  <a:rPr lang="uk-UA" dirty="0"/>
                  <a:t>– загальне число молекул</a:t>
                </a:r>
                <a:r>
                  <a:rPr lang="uk-UA" dirty="0" smtClean="0"/>
                  <a:t>.</a:t>
                </a:r>
              </a:p>
              <a:p>
                <a:r>
                  <a:rPr lang="uk-UA" dirty="0">
                    <a:solidFill>
                      <a:srgbClr val="FF0000"/>
                    </a:solidFill>
                  </a:rPr>
                  <a:t>Сильні </a:t>
                </a:r>
                <a:r>
                  <a:rPr lang="uk-UA" dirty="0" smtClean="0">
                    <a:solidFill>
                      <a:srgbClr val="FF0000"/>
                    </a:solidFill>
                  </a:rPr>
                  <a:t>електроліти: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uk-UA" smtClean="0">
                        <a:sym typeface="Symbol" panose="05050102010706020507" pitchFamily="18" charset="2"/>
                      </a:rPr>
                      <m:t></m:t>
                    </m:r>
                    <m:r>
                      <a:rPr lang="uk-UA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r>
                  <a:rPr lang="uk-UA" dirty="0" smtClean="0"/>
                  <a:t>від </a:t>
                </a:r>
                <a:r>
                  <a:rPr lang="uk-UA" dirty="0"/>
                  <a:t>100% до 30%,</a:t>
                </a:r>
                <a:endParaRPr lang="ru-RU" dirty="0"/>
              </a:p>
              <a:p>
                <a:r>
                  <a:rPr lang="uk-UA" dirty="0" smtClean="0">
                    <a:solidFill>
                      <a:srgbClr val="FF0000"/>
                    </a:solidFill>
                  </a:rPr>
                  <a:t>Електроліти </a:t>
                </a:r>
                <a:r>
                  <a:rPr lang="uk-UA" dirty="0">
                    <a:solidFill>
                      <a:srgbClr val="FF0000"/>
                    </a:solidFill>
                  </a:rPr>
                  <a:t>середньої </a:t>
                </a:r>
                <a:r>
                  <a:rPr lang="uk-UA" dirty="0" smtClean="0">
                    <a:solidFill>
                      <a:srgbClr val="FF0000"/>
                    </a:solidFill>
                  </a:rPr>
                  <a:t>сили:</a:t>
                </a:r>
                <a:r>
                  <a:rPr lang="uk-UA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uk-UA" smtClean="0">
                        <a:sym typeface="Symbol" panose="05050102010706020507" pitchFamily="18" charset="2"/>
                      </a:rPr>
                      <m:t></m:t>
                    </m:r>
                    <m:r>
                      <m:rPr>
                        <m:nor/>
                      </m:rPr>
                      <a:rPr lang="uk-UA" b="0" i="0" smtClean="0">
                        <a:sym typeface="Symbol" panose="05050102010706020507" pitchFamily="18" charset="2"/>
                      </a:rPr>
                      <m:t> </m:t>
                    </m:r>
                  </m:oMath>
                </a14:m>
                <a:r>
                  <a:rPr lang="uk-UA" dirty="0"/>
                  <a:t>від 30% до 3%, </a:t>
                </a:r>
              </a:p>
              <a:p>
                <a:r>
                  <a:rPr lang="uk-UA" dirty="0" smtClean="0">
                    <a:solidFill>
                      <a:srgbClr val="FF0000"/>
                    </a:solidFill>
                  </a:rPr>
                  <a:t>Слабкі електроліти:</a:t>
                </a:r>
                <a:r>
                  <a:rPr lang="uk-UA" dirty="0" smtClean="0"/>
                  <a:t> </a:t>
                </a:r>
                <a:r>
                  <a:rPr lang="uk-UA" dirty="0"/>
                  <a:t>α ≤ 3%.</a:t>
                </a:r>
                <a:endParaRPr lang="ru-RU" dirty="0"/>
              </a:p>
              <a:p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325562"/>
                <a:ext cx="12192000" cy="5532437"/>
              </a:xfrm>
              <a:blipFill rotWithShape="0">
                <a:blip r:embed="rId2"/>
                <a:stretch>
                  <a:fillRect l="-1000" t="-20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574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534" y="0"/>
            <a:ext cx="12192000" cy="1460500"/>
          </a:xfrm>
        </p:spPr>
        <p:txBody>
          <a:bodyPr>
            <a:noAutofit/>
          </a:bodyPr>
          <a:lstStyle/>
          <a:p>
            <a:pPr algn="ctr"/>
            <a:r>
              <a:rPr lang="uk-UA" sz="5400" dirty="0">
                <a:solidFill>
                  <a:srgbClr val="00B0F0"/>
                </a:solidFill>
              </a:rPr>
              <a:t>Константа електролітичної дисоціації</a:t>
            </a:r>
            <a:endParaRPr lang="ru-RU" sz="5400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0" y="1201002"/>
                <a:ext cx="12192000" cy="5656997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 algn="ctr">
                  <a:buNone/>
                </a:pPr>
                <a:r>
                  <a:rPr lang="uk-UA" dirty="0"/>
                  <a:t>CH</a:t>
                </a:r>
                <a:r>
                  <a:rPr lang="uk-UA" baseline="-25000" dirty="0"/>
                  <a:t>3</a:t>
                </a:r>
                <a:r>
                  <a:rPr lang="uk-UA" dirty="0"/>
                  <a:t>COOH </a:t>
                </a:r>
                <a:r>
                  <a:rPr lang="uk-UA" dirty="0">
                    <a:sym typeface="Symbol" panose="05050102010706020507" pitchFamily="18" charset="2"/>
                  </a:rPr>
                  <a:t></a:t>
                </a:r>
                <a:r>
                  <a:rPr lang="uk-UA" dirty="0"/>
                  <a:t> CH</a:t>
                </a:r>
                <a:r>
                  <a:rPr lang="uk-UA" baseline="-25000" dirty="0"/>
                  <a:t>3</a:t>
                </a:r>
                <a:r>
                  <a:rPr lang="uk-UA" dirty="0"/>
                  <a:t>COO</a:t>
                </a:r>
                <a:r>
                  <a:rPr lang="uk-UA" baseline="30000" dirty="0"/>
                  <a:t>–</a:t>
                </a:r>
                <a:r>
                  <a:rPr lang="uk-UA" dirty="0"/>
                  <a:t> +Н</a:t>
                </a:r>
                <a:r>
                  <a:rPr lang="uk-UA" baseline="30000" dirty="0" smtClean="0"/>
                  <a:t>+</a:t>
                </a:r>
              </a:p>
              <a:p>
                <a:pPr marL="0" indent="0" algn="ctr">
                  <a:buNone/>
                </a:pPr>
                <a:r>
                  <a:rPr lang="uk-UA" dirty="0" smtClean="0">
                    <a:solidFill>
                      <a:srgbClr val="FF0000"/>
                    </a:solidFill>
                  </a:rPr>
                  <a:t>Закон </a:t>
                </a:r>
                <a:r>
                  <a:rPr lang="uk-UA" dirty="0">
                    <a:solidFill>
                      <a:srgbClr val="FF0000"/>
                    </a:solidFill>
                  </a:rPr>
                  <a:t>діючих мас</a:t>
                </a:r>
                <a:endParaRPr lang="ru-RU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uk-UA"/>
                            <m:t>K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uk-UA"/>
                            <m:t>p</m:t>
                          </m:r>
                        </m:sub>
                      </m:sSub>
                      <m:r>
                        <m:rPr>
                          <m:nor/>
                        </m:rPr>
                        <a:rPr lang="uk-UA"/>
                        <m:t>=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uk-UA"/>
                            <m:t>K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uk-UA"/>
                            <m:t>д</m:t>
                          </m:r>
                        </m:sub>
                      </m:sSub>
                      <m:r>
                        <m:rPr>
                          <m:nor/>
                        </m:rPr>
                        <a:rPr lang="uk-UA"/>
                        <m:t>= 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uk-UA"/>
                                    <m:t>Н</m:t>
                                  </m:r>
                                </m:e>
                                <m:sup>
                                  <m:r>
                                    <m:rPr>
                                      <m:nor/>
                                    </m:rPr>
                                    <a:rPr lang="uk-UA"/>
                                    <m:t>+</m:t>
                                  </m:r>
                                </m:sup>
                              </m:sSup>
                            </m:e>
                          </m:d>
                          <m:r>
                            <m:rPr>
                              <m:nor/>
                            </m:rPr>
                            <a:rPr lang="uk-UA"/>
                            <m:t>·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uk-UA"/>
                                    <m:t>СН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uk-UA"/>
                                    <m:t>3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uk-UA"/>
                                    <m:t>СОО</m:t>
                                  </m:r>
                                </m:e>
                                <m:sup>
                                  <m:r>
                                    <m:rPr>
                                      <m:nor/>
                                    </m:rPr>
                                    <a:rPr lang="uk-UA" i="1"/>
                                    <m:t>−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uk-UA"/>
                                    <m:t>СН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uk-UA"/>
                                    <m:t>3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uk-UA"/>
                                <m:t>СООН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ru-RU" dirty="0"/>
              </a:p>
              <a:p>
                <a:r>
                  <a:rPr lang="uk-UA" dirty="0">
                    <a:solidFill>
                      <a:srgbClr val="FF0000"/>
                    </a:solidFill>
                  </a:rPr>
                  <a:t>Константа електролітичної дисоціації (</a:t>
                </a:r>
                <a:r>
                  <a:rPr lang="uk-UA" dirty="0" err="1">
                    <a:solidFill>
                      <a:srgbClr val="FF0000"/>
                    </a:solidFill>
                  </a:rPr>
                  <a:t>K</a:t>
                </a:r>
                <a:r>
                  <a:rPr lang="uk-UA" baseline="-25000" dirty="0" err="1">
                    <a:solidFill>
                      <a:srgbClr val="FF0000"/>
                    </a:solidFill>
                  </a:rPr>
                  <a:t>д</a:t>
                </a:r>
                <a:r>
                  <a:rPr lang="uk-UA" dirty="0">
                    <a:solidFill>
                      <a:srgbClr val="FF0000"/>
                    </a:solidFill>
                  </a:rPr>
                  <a:t>)</a:t>
                </a:r>
                <a:r>
                  <a:rPr lang="uk-UA" dirty="0"/>
                  <a:t> – інша кількісна характеристика слабких електролітів, вона виступає мірою сили електролітів. Чим вище її значення, тим більша концентрація іонів у порівнянні з концентрацією молекул електроліту, що не розпалися на іони.</a:t>
                </a:r>
                <a:endParaRPr lang="ru-RU" dirty="0"/>
              </a:p>
              <a:p>
                <a:r>
                  <a:rPr lang="uk-UA" dirty="0"/>
                  <a:t>В області розведених розчинів </a:t>
                </a:r>
                <a:r>
                  <a:rPr lang="uk-UA" dirty="0" err="1"/>
                  <a:t>K</a:t>
                </a:r>
                <a:r>
                  <a:rPr lang="uk-UA" baseline="-25000" dirty="0" err="1"/>
                  <a:t>д</a:t>
                </a:r>
                <a:r>
                  <a:rPr lang="uk-UA" dirty="0"/>
                  <a:t> не залежить від концентрації речовини у розчині, а залежить </a:t>
                </a:r>
                <a:r>
                  <a:rPr lang="uk-UA" dirty="0">
                    <a:solidFill>
                      <a:srgbClr val="FF0000"/>
                    </a:solidFill>
                  </a:rPr>
                  <a:t>від природи електроліту й від температури</a:t>
                </a:r>
                <a:r>
                  <a:rPr lang="uk-UA" dirty="0"/>
                  <a:t>. </a:t>
                </a:r>
                <a:endParaRPr lang="uk-UA" dirty="0" smtClean="0"/>
              </a:p>
              <a:p>
                <a:r>
                  <a:rPr lang="uk-UA" b="1" i="1" dirty="0">
                    <a:solidFill>
                      <a:srgbClr val="FF0000"/>
                    </a:solidFill>
                  </a:rPr>
                  <a:t>З</a:t>
                </a:r>
                <a:r>
                  <a:rPr lang="uk-UA" b="1" i="1" dirty="0" smtClean="0">
                    <a:solidFill>
                      <a:srgbClr val="FF0000"/>
                    </a:solidFill>
                  </a:rPr>
                  <a:t>акон розведення Оствальда</a:t>
                </a:r>
                <a:r>
                  <a:rPr lang="uk-UA" b="1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 algn="ctr">
                  <a:buNone/>
                </a:pPr>
                <a:r>
                  <a:rPr lang="uk-UA" dirty="0" err="1" smtClean="0"/>
                  <a:t>K</a:t>
                </a:r>
                <a:r>
                  <a:rPr lang="uk-UA" baseline="-25000" dirty="0" err="1" smtClean="0"/>
                  <a:t>д</a:t>
                </a:r>
                <a:r>
                  <a:rPr lang="uk-UA" dirty="0" smtClean="0"/>
                  <a:t> </a:t>
                </a:r>
                <a:r>
                  <a:rPr lang="uk-UA" dirty="0"/>
                  <a:t>= cα</a:t>
                </a:r>
                <a:r>
                  <a:rPr lang="uk-UA" baseline="30000" dirty="0"/>
                  <a:t>2</a:t>
                </a:r>
                <a:r>
                  <a:rPr lang="uk-UA" dirty="0"/>
                  <a:t> </a:t>
                </a:r>
                <a:r>
                  <a:rPr lang="uk-UA" baseline="30000" dirty="0"/>
                  <a:t>   </a:t>
                </a:r>
                <a:r>
                  <a:rPr lang="uk-UA" dirty="0"/>
                  <a:t>або  </a:t>
                </a:r>
                <a14:m>
                  <m:oMath xmlns:m="http://schemas.openxmlformats.org/officeDocument/2006/math">
                    <m:r>
                      <a:rPr lang="uk-UA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uk-UA" i="1">
                        <a:latin typeface="Cambria Math" panose="02040503050406030204" pitchFamily="18" charset="0"/>
                      </a:rPr>
                      <m:t> = </m:t>
                    </m:r>
                    <m:rad>
                      <m:radPr>
                        <m:degHide m:val="on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uk-UA" i="1">
                                <a:latin typeface="Cambria Math" panose="02040503050406030204" pitchFamily="18" charset="0"/>
                              </a:rPr>
                              <m:t>Кд</m:t>
                            </m:r>
                          </m:num>
                          <m:den>
                            <m:r>
                              <a:rPr lang="uk-UA" i="1">
                                <a:latin typeface="Cambria Math" panose="02040503050406030204" pitchFamily="18" charset="0"/>
                              </a:rPr>
                              <m:t>С</m:t>
                            </m:r>
                          </m:den>
                        </m:f>
                      </m:e>
                    </m:rad>
                  </m:oMath>
                </a14:m>
                <a:endParaRPr lang="ru-RU" dirty="0"/>
              </a:p>
              <a:p>
                <a:pPr marL="0" indent="0">
                  <a:buNone/>
                </a:pPr>
                <a:r>
                  <a:rPr lang="uk-UA" dirty="0"/>
                  <a:t>С</a:t>
                </a:r>
                <a:r>
                  <a:rPr lang="uk-UA" dirty="0" smtClean="0"/>
                  <a:t>тупінь </a:t>
                </a:r>
                <a:r>
                  <a:rPr lang="uk-UA" dirty="0"/>
                  <a:t>дисоціації слабких бінарних електролітів зворотно пропорційна кореню квадратному з їхньої концентрації</a:t>
                </a:r>
                <a:r>
                  <a:rPr lang="uk-UA" dirty="0" smtClean="0"/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01002"/>
                <a:ext cx="12192000" cy="5656997"/>
              </a:xfrm>
              <a:blipFill rotWithShape="0">
                <a:blip r:embed="rId2"/>
                <a:stretch>
                  <a:fillRect l="-900" t="-3017" r="-11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649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030" y="0"/>
            <a:ext cx="10515600" cy="1325563"/>
          </a:xfrm>
        </p:spPr>
        <p:txBody>
          <a:bodyPr/>
          <a:lstStyle/>
          <a:p>
            <a:r>
              <a:rPr lang="uk-UA" dirty="0" smtClean="0">
                <a:solidFill>
                  <a:srgbClr val="00B0F0"/>
                </a:solidFill>
              </a:rPr>
              <a:t>Властивості розчинів сильних електролітів</a:t>
            </a:r>
            <a:endParaRPr lang="ru-RU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0" y="941696"/>
                <a:ext cx="12192000" cy="5916304"/>
              </a:xfrm>
            </p:spPr>
            <p:txBody>
              <a:bodyPr>
                <a:normAutofit/>
              </a:bodyPr>
              <a:lstStyle/>
              <a:p>
                <a:r>
                  <a:rPr lang="uk-UA" i="1" dirty="0" smtClean="0">
                    <a:solidFill>
                      <a:srgbClr val="FF0000"/>
                    </a:solidFill>
                  </a:rPr>
                  <a:t>Активність</a:t>
                </a:r>
                <a:r>
                  <a:rPr lang="uk-UA" dirty="0" smtClean="0">
                    <a:solidFill>
                      <a:srgbClr val="FF0000"/>
                    </a:solidFill>
                  </a:rPr>
                  <a:t> </a:t>
                </a:r>
                <a:r>
                  <a:rPr lang="uk-UA" dirty="0">
                    <a:solidFill>
                      <a:srgbClr val="FF0000"/>
                    </a:solidFill>
                  </a:rPr>
                  <a:t>(</a:t>
                </a:r>
                <a:r>
                  <a:rPr lang="uk-UA" i="1" dirty="0">
                    <a:solidFill>
                      <a:srgbClr val="FF0000"/>
                    </a:solidFill>
                  </a:rPr>
                  <a:t>а</a:t>
                </a:r>
                <a:r>
                  <a:rPr lang="uk-UA" dirty="0" smtClean="0">
                    <a:solidFill>
                      <a:srgbClr val="FF0000"/>
                    </a:solidFill>
                  </a:rPr>
                  <a:t>) – </a:t>
                </a:r>
                <a:r>
                  <a:rPr lang="uk-UA" dirty="0" smtClean="0"/>
                  <a:t>це </a:t>
                </a:r>
                <a:r>
                  <a:rPr lang="uk-UA" dirty="0"/>
                  <a:t>концентрація реального розчину</a:t>
                </a:r>
                <a:endParaRPr lang="ru-RU" dirty="0"/>
              </a:p>
              <a:p>
                <a:pPr marL="0" indent="0" algn="ctr">
                  <a:buNone/>
                </a:pPr>
                <a:r>
                  <a:rPr lang="uk-UA" i="1" dirty="0"/>
                  <a:t>а</a:t>
                </a:r>
                <a:r>
                  <a:rPr lang="uk-UA" dirty="0"/>
                  <a:t> = </a:t>
                </a:r>
                <a:r>
                  <a:rPr lang="uk-UA" i="1" dirty="0" err="1"/>
                  <a:t>Сf</a:t>
                </a:r>
                <a:endParaRPr lang="ru-RU" dirty="0"/>
              </a:p>
              <a:p>
                <a:pPr marL="0" indent="0">
                  <a:buNone/>
                </a:pPr>
                <a:r>
                  <a:rPr lang="uk-UA" dirty="0"/>
                  <a:t>де </a:t>
                </a:r>
                <a:r>
                  <a:rPr lang="uk-UA" i="1" dirty="0">
                    <a:solidFill>
                      <a:srgbClr val="FF0000"/>
                    </a:solidFill>
                  </a:rPr>
                  <a:t>f</a:t>
                </a:r>
                <a:r>
                  <a:rPr lang="uk-UA" dirty="0">
                    <a:solidFill>
                      <a:srgbClr val="FF0000"/>
                    </a:solidFill>
                  </a:rPr>
                  <a:t> – коефіцієнт активності </a:t>
                </a:r>
                <a:r>
                  <a:rPr lang="uk-UA" dirty="0"/>
                  <a:t>– величина, що показує наскільки активність відрізняється від аналітичної концентрації (С), тобто міра відмінності реального розчину від ідеального.</a:t>
                </a:r>
                <a:endParaRPr lang="ru-RU" dirty="0"/>
              </a:p>
              <a:p>
                <a:pPr marL="0" indent="0" algn="ctr">
                  <a:buNone/>
                </a:pPr>
                <a:r>
                  <a:rPr lang="uk-UA" dirty="0" err="1"/>
                  <a:t>lg</a:t>
                </a:r>
                <a:r>
                  <a:rPr lang="uk-UA" i="1" dirty="0" err="1"/>
                  <a:t>f</a:t>
                </a:r>
                <a:r>
                  <a:rPr lang="uk-UA" baseline="-25000" dirty="0"/>
                  <a:t>±</a:t>
                </a:r>
                <a:r>
                  <a:rPr lang="uk-UA" dirty="0"/>
                  <a:t> = -0.5 z</a:t>
                </a:r>
                <a:r>
                  <a:rPr lang="uk-UA" baseline="30000" dirty="0"/>
                  <a:t>2</a:t>
                </a:r>
                <a:r>
                  <a:rPr lang="uk-UA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uk-UA" b="0" i="0" smtClean="0"/>
                          <m:t>І</m:t>
                        </m:r>
                      </m:e>
                    </m:rad>
                  </m:oMath>
                </a14:m>
                <a:endParaRPr lang="ru-RU" dirty="0"/>
              </a:p>
              <a:p>
                <a:pPr marL="0" indent="0">
                  <a:buNone/>
                </a:pPr>
                <a:r>
                  <a:rPr lang="uk-UA" dirty="0"/>
                  <a:t>де </a:t>
                </a:r>
                <a:r>
                  <a:rPr lang="uk-UA" i="1" dirty="0"/>
                  <a:t>z</a:t>
                </a:r>
                <a:r>
                  <a:rPr lang="uk-UA" dirty="0"/>
                  <a:t> – заряд іона; </a:t>
                </a:r>
                <a:endParaRPr lang="uk-UA" dirty="0" smtClean="0"/>
              </a:p>
              <a:p>
                <a:pPr marL="0" indent="0">
                  <a:buNone/>
                </a:pPr>
                <a:r>
                  <a:rPr lang="uk-UA" i="1" dirty="0"/>
                  <a:t> </a:t>
                </a:r>
                <a:r>
                  <a:rPr lang="uk-UA" i="1" dirty="0" smtClean="0"/>
                  <a:t>    I</a:t>
                </a:r>
                <a:r>
                  <a:rPr lang="uk-UA" dirty="0" smtClean="0"/>
                  <a:t> </a:t>
                </a:r>
                <a:r>
                  <a:rPr lang="uk-UA" dirty="0"/>
                  <a:t>– іонна сила розчину.</a:t>
                </a:r>
                <a:endParaRPr lang="ru-RU" dirty="0"/>
              </a:p>
              <a:p>
                <a:r>
                  <a:rPr lang="uk-UA" dirty="0">
                    <a:solidFill>
                      <a:srgbClr val="FF0000"/>
                    </a:solidFill>
                  </a:rPr>
                  <a:t>Іонна сила </a:t>
                </a:r>
                <a:r>
                  <a:rPr lang="uk-UA" dirty="0"/>
                  <a:t>розчину враховує силові поля усіх іонів, що є у розчині, і дорівнює </a:t>
                </a:r>
                <a:r>
                  <a:rPr lang="uk-UA" dirty="0" err="1"/>
                  <a:t>напівсумі</a:t>
                </a:r>
                <a:r>
                  <a:rPr lang="uk-UA" dirty="0"/>
                  <a:t> добутків </a:t>
                </a:r>
                <a:r>
                  <a:rPr lang="uk-UA" dirty="0" err="1"/>
                  <a:t>моляльності</a:t>
                </a:r>
                <a:r>
                  <a:rPr lang="uk-UA" dirty="0"/>
                  <a:t> кожного іона на квадрат його заряду:</a:t>
                </a:r>
                <a:endParaRPr lang="ru-RU" dirty="0"/>
              </a:p>
              <a:p>
                <a:pPr marL="0" indent="0" algn="ctr">
                  <a:buNone/>
                </a:pPr>
                <a:r>
                  <a:rPr lang="uk-UA" i="1" dirty="0"/>
                  <a:t>I</a:t>
                </a:r>
                <a:r>
                  <a:rPr lang="uk-UA" dirty="0"/>
                  <a:t> = 1/2Σb</a:t>
                </a:r>
                <a:r>
                  <a:rPr lang="uk-UA" baseline="-25000" dirty="0"/>
                  <a:t>i</a:t>
                </a:r>
                <a:r>
                  <a:rPr lang="uk-UA" dirty="0"/>
                  <a:t>z</a:t>
                </a:r>
                <a:r>
                  <a:rPr lang="uk-UA" baseline="-25000" dirty="0"/>
                  <a:t>i</a:t>
                </a:r>
                <a:r>
                  <a:rPr lang="uk-UA" baseline="30000" dirty="0"/>
                  <a:t>2</a:t>
                </a:r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941696"/>
                <a:ext cx="12192000" cy="5916304"/>
              </a:xfrm>
              <a:blipFill rotWithShape="0">
                <a:blip r:embed="rId2"/>
                <a:stretch>
                  <a:fillRect l="-1000" t="-1648" r="-9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5717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4105" y="0"/>
            <a:ext cx="5849202" cy="777922"/>
          </a:xfrm>
        </p:spPr>
        <p:txBody>
          <a:bodyPr>
            <a:noAutofit/>
          </a:bodyPr>
          <a:lstStyle/>
          <a:p>
            <a:r>
              <a:rPr lang="uk-UA" sz="4800" dirty="0" smtClean="0">
                <a:solidFill>
                  <a:srgbClr val="00B0F0"/>
                </a:solidFill>
              </a:rPr>
              <a:t>Іонний добуток води</a:t>
            </a:r>
            <a:endParaRPr lang="ru-RU" sz="48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77922"/>
            <a:ext cx="12192000" cy="60800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400" dirty="0"/>
              <a:t>2H</a:t>
            </a:r>
            <a:r>
              <a:rPr lang="uk-UA" sz="4400" baseline="-25000" dirty="0"/>
              <a:t>2</a:t>
            </a:r>
            <a:r>
              <a:rPr lang="uk-UA" sz="4400" dirty="0"/>
              <a:t>O </a:t>
            </a:r>
            <a:r>
              <a:rPr lang="uk-UA" sz="4400" dirty="0">
                <a:sym typeface="Symbol" panose="05050102010706020507" pitchFamily="18" charset="2"/>
              </a:rPr>
              <a:t></a:t>
            </a:r>
            <a:r>
              <a:rPr lang="uk-UA" sz="4400" dirty="0"/>
              <a:t>H</a:t>
            </a:r>
            <a:r>
              <a:rPr lang="uk-UA" sz="4400" baseline="-25000" dirty="0"/>
              <a:t>3</a:t>
            </a:r>
            <a:r>
              <a:rPr lang="uk-UA" sz="4400" dirty="0"/>
              <a:t>O</a:t>
            </a:r>
            <a:r>
              <a:rPr lang="uk-UA" sz="4400" baseline="30000" dirty="0"/>
              <a:t>+</a:t>
            </a:r>
            <a:r>
              <a:rPr lang="uk-UA" sz="4400" dirty="0"/>
              <a:t> + OH</a:t>
            </a:r>
            <a:r>
              <a:rPr lang="uk-UA" sz="4400" baseline="30000" dirty="0"/>
              <a:t>-</a:t>
            </a:r>
            <a:endParaRPr lang="ru-RU" sz="4400" dirty="0"/>
          </a:p>
          <a:p>
            <a:pPr marL="0" indent="0">
              <a:buNone/>
            </a:pPr>
            <a:r>
              <a:rPr lang="uk-UA" sz="4400" dirty="0"/>
              <a:t>або спрощено:</a:t>
            </a:r>
            <a:endParaRPr lang="ru-RU" sz="4400" dirty="0"/>
          </a:p>
          <a:p>
            <a:pPr marL="0" indent="0" algn="ctr">
              <a:buNone/>
            </a:pPr>
            <a:r>
              <a:rPr lang="uk-UA" sz="4400" dirty="0"/>
              <a:t>H</a:t>
            </a:r>
            <a:r>
              <a:rPr lang="uk-UA" sz="4400" baseline="-25000" dirty="0"/>
              <a:t>2</a:t>
            </a:r>
            <a:r>
              <a:rPr lang="uk-UA" sz="4400" dirty="0"/>
              <a:t>O </a:t>
            </a:r>
            <a:r>
              <a:rPr lang="uk-UA" sz="4400" dirty="0">
                <a:sym typeface="Symbol" panose="05050102010706020507" pitchFamily="18" charset="2"/>
              </a:rPr>
              <a:t></a:t>
            </a:r>
            <a:r>
              <a:rPr lang="uk-UA" sz="4400" dirty="0"/>
              <a:t>H</a:t>
            </a:r>
            <a:r>
              <a:rPr lang="uk-UA" sz="4400" baseline="30000" dirty="0"/>
              <a:t>+</a:t>
            </a:r>
            <a:r>
              <a:rPr lang="uk-UA" sz="4400" dirty="0"/>
              <a:t> + OH</a:t>
            </a:r>
            <a:r>
              <a:rPr lang="uk-UA" sz="4400" baseline="30000" dirty="0"/>
              <a:t>-</a:t>
            </a:r>
            <a:r>
              <a:rPr lang="uk-UA" sz="4400" dirty="0"/>
              <a:t> .</a:t>
            </a:r>
            <a:endParaRPr lang="ru-RU" sz="4400" dirty="0"/>
          </a:p>
          <a:p>
            <a:pPr marL="0" indent="0" algn="ctr">
              <a:buNone/>
            </a:pPr>
            <a:r>
              <a:rPr lang="uk-UA" sz="4400" dirty="0" err="1"/>
              <a:t>K</a:t>
            </a:r>
            <a:r>
              <a:rPr lang="uk-UA" sz="4400" baseline="-25000" dirty="0" err="1"/>
              <a:t>дис</a:t>
            </a:r>
            <a:r>
              <a:rPr lang="uk-UA" sz="4400" baseline="-25000" dirty="0"/>
              <a:t>.</a:t>
            </a:r>
            <a:r>
              <a:rPr lang="uk-UA" sz="4400" dirty="0"/>
              <a:t> = [H</a:t>
            </a:r>
            <a:r>
              <a:rPr lang="uk-UA" sz="4400" baseline="30000" dirty="0"/>
              <a:t>+</a:t>
            </a:r>
            <a:r>
              <a:rPr lang="uk-UA" sz="4400" dirty="0"/>
              <a:t>]</a:t>
            </a:r>
            <a:r>
              <a:rPr lang="uk-UA" sz="4400" dirty="0">
                <a:sym typeface="Symbol" panose="05050102010706020507" pitchFamily="18" charset="2"/>
              </a:rPr>
              <a:t></a:t>
            </a:r>
            <a:r>
              <a:rPr lang="uk-UA" sz="4400" dirty="0"/>
              <a:t>[OH</a:t>
            </a:r>
            <a:r>
              <a:rPr lang="uk-UA" sz="4400" baseline="30000" dirty="0"/>
              <a:t>-</a:t>
            </a:r>
            <a:r>
              <a:rPr lang="uk-UA" sz="4400" dirty="0"/>
              <a:t>]/[H</a:t>
            </a:r>
            <a:r>
              <a:rPr lang="uk-UA" sz="4400" baseline="-25000" dirty="0"/>
              <a:t>2</a:t>
            </a:r>
            <a:r>
              <a:rPr lang="uk-UA" sz="4400" dirty="0"/>
              <a:t>O] = 1,8</a:t>
            </a:r>
            <a:r>
              <a:rPr lang="uk-UA" sz="4400" dirty="0">
                <a:sym typeface="Symbol" panose="05050102010706020507" pitchFamily="18" charset="2"/>
              </a:rPr>
              <a:t></a:t>
            </a:r>
            <a:r>
              <a:rPr lang="uk-UA" sz="4400" dirty="0"/>
              <a:t>10</a:t>
            </a:r>
            <a:r>
              <a:rPr lang="uk-UA" sz="4400" baseline="30000" dirty="0"/>
              <a:t>-16</a:t>
            </a:r>
            <a:r>
              <a:rPr lang="uk-UA" sz="4400" dirty="0"/>
              <a:t> (T=298К)</a:t>
            </a:r>
            <a:endParaRPr lang="ru-RU" sz="4400" dirty="0"/>
          </a:p>
          <a:p>
            <a:pPr marL="0" indent="0" algn="ctr">
              <a:buNone/>
            </a:pPr>
            <a:r>
              <a:rPr lang="uk-UA" sz="4400" dirty="0" err="1"/>
              <a:t>K</a:t>
            </a:r>
            <a:r>
              <a:rPr lang="uk-UA" sz="4400" baseline="-25000" dirty="0" err="1"/>
              <a:t>дис</a:t>
            </a:r>
            <a:r>
              <a:rPr lang="uk-UA" sz="4400" baseline="-25000" dirty="0"/>
              <a:t>.</a:t>
            </a:r>
            <a:r>
              <a:rPr lang="uk-UA" sz="4400" dirty="0"/>
              <a:t> = [H</a:t>
            </a:r>
            <a:r>
              <a:rPr lang="uk-UA" sz="4400" baseline="30000" dirty="0"/>
              <a:t>+</a:t>
            </a:r>
            <a:r>
              <a:rPr lang="uk-UA" sz="4400" dirty="0"/>
              <a:t>]</a:t>
            </a:r>
            <a:r>
              <a:rPr lang="uk-UA" sz="4400" dirty="0">
                <a:sym typeface="Symbol" panose="05050102010706020507" pitchFamily="18" charset="2"/>
              </a:rPr>
              <a:t></a:t>
            </a:r>
            <a:r>
              <a:rPr lang="uk-UA" sz="4400" dirty="0"/>
              <a:t>[OH</a:t>
            </a:r>
            <a:r>
              <a:rPr lang="uk-UA" sz="4400" baseline="30000" dirty="0"/>
              <a:t>-</a:t>
            </a:r>
            <a:r>
              <a:rPr lang="uk-UA" sz="4400" dirty="0"/>
              <a:t>]/[H</a:t>
            </a:r>
            <a:r>
              <a:rPr lang="uk-UA" sz="4400" baseline="-25000" dirty="0"/>
              <a:t>2</a:t>
            </a:r>
            <a:r>
              <a:rPr lang="uk-UA" sz="4400" dirty="0"/>
              <a:t>O] = 1,8</a:t>
            </a:r>
            <a:r>
              <a:rPr lang="uk-UA" sz="4400" dirty="0">
                <a:sym typeface="Symbol" panose="05050102010706020507" pitchFamily="18" charset="2"/>
              </a:rPr>
              <a:t></a:t>
            </a:r>
            <a:r>
              <a:rPr lang="uk-UA" sz="4400" dirty="0"/>
              <a:t>10</a:t>
            </a:r>
            <a:r>
              <a:rPr lang="uk-UA" sz="4400" baseline="30000" dirty="0"/>
              <a:t>-16</a:t>
            </a:r>
            <a:r>
              <a:rPr lang="uk-UA" sz="4400" dirty="0"/>
              <a:t> </a:t>
            </a:r>
            <a:r>
              <a:rPr lang="uk-UA" sz="4400" dirty="0">
                <a:sym typeface="Symbol" panose="05050102010706020507" pitchFamily="18" charset="2"/>
              </a:rPr>
              <a:t></a:t>
            </a:r>
            <a:r>
              <a:rPr lang="uk-UA" sz="4400" dirty="0"/>
              <a:t> 55,56 = 10</a:t>
            </a:r>
            <a:r>
              <a:rPr lang="uk-UA" sz="4400" baseline="30000" dirty="0"/>
              <a:t>-14</a:t>
            </a:r>
            <a:endParaRPr lang="ru-RU" sz="4400" dirty="0"/>
          </a:p>
          <a:p>
            <a:pPr marL="0" indent="0" algn="ctr">
              <a:buNone/>
            </a:pPr>
            <a:r>
              <a:rPr lang="uk-UA" sz="4400" dirty="0"/>
              <a:t>Позначимо </a:t>
            </a:r>
            <a:r>
              <a:rPr lang="uk-UA" sz="4400" dirty="0" err="1"/>
              <a:t>K</a:t>
            </a:r>
            <a:r>
              <a:rPr lang="uk-UA" sz="4400" baseline="-25000" dirty="0" err="1"/>
              <a:t>дис</a:t>
            </a:r>
            <a:r>
              <a:rPr lang="uk-UA" sz="4400" baseline="-25000" dirty="0"/>
              <a:t>.</a:t>
            </a:r>
            <a:r>
              <a:rPr lang="uk-UA" sz="4400" dirty="0">
                <a:sym typeface="Symbol" panose="05050102010706020507" pitchFamily="18" charset="2"/>
              </a:rPr>
              <a:t></a:t>
            </a:r>
            <a:r>
              <a:rPr lang="uk-UA" sz="4400" dirty="0"/>
              <a:t> [H</a:t>
            </a:r>
            <a:r>
              <a:rPr lang="uk-UA" sz="4400" baseline="-25000" dirty="0"/>
              <a:t>2</a:t>
            </a:r>
            <a:r>
              <a:rPr lang="uk-UA" sz="4400" dirty="0"/>
              <a:t>O]= </a:t>
            </a:r>
            <a:r>
              <a:rPr lang="uk-UA" sz="4400" i="1" dirty="0" err="1"/>
              <a:t>K</a:t>
            </a:r>
            <a:r>
              <a:rPr lang="uk-UA" sz="4400" baseline="-25000" dirty="0" err="1"/>
              <a:t>w</a:t>
            </a:r>
            <a:r>
              <a:rPr lang="uk-UA" sz="4400" dirty="0"/>
              <a:t> . Тоді для 298 К (25</a:t>
            </a:r>
            <a:r>
              <a:rPr lang="uk-UA" sz="4400" baseline="30000" dirty="0"/>
              <a:t>0</a:t>
            </a:r>
            <a:r>
              <a:rPr lang="uk-UA" sz="4400" dirty="0"/>
              <a:t>С) одержимо:</a:t>
            </a:r>
            <a:endParaRPr lang="ru-RU" sz="4400" dirty="0"/>
          </a:p>
          <a:p>
            <a:pPr marL="0" indent="0" algn="ctr">
              <a:buNone/>
            </a:pPr>
            <a:r>
              <a:rPr lang="uk-UA" sz="4400" i="1" dirty="0" err="1">
                <a:solidFill>
                  <a:srgbClr val="FF0000"/>
                </a:solidFill>
              </a:rPr>
              <a:t>K</a:t>
            </a:r>
            <a:r>
              <a:rPr lang="uk-UA" sz="4400" baseline="-25000" dirty="0" err="1">
                <a:solidFill>
                  <a:srgbClr val="FF0000"/>
                </a:solidFill>
              </a:rPr>
              <a:t>w</a:t>
            </a:r>
            <a:r>
              <a:rPr lang="uk-UA" sz="4400" dirty="0">
                <a:solidFill>
                  <a:srgbClr val="FF0000"/>
                </a:solidFill>
              </a:rPr>
              <a:t> = [H</a:t>
            </a:r>
            <a:r>
              <a:rPr lang="uk-UA" sz="4400" baseline="30000" dirty="0">
                <a:solidFill>
                  <a:srgbClr val="FF0000"/>
                </a:solidFill>
              </a:rPr>
              <a:t>+</a:t>
            </a:r>
            <a:r>
              <a:rPr lang="uk-UA" sz="4400" dirty="0">
                <a:solidFill>
                  <a:srgbClr val="FF0000"/>
                </a:solidFill>
              </a:rPr>
              <a:t>]</a:t>
            </a:r>
            <a:r>
              <a:rPr lang="uk-UA" sz="4400" dirty="0">
                <a:solidFill>
                  <a:srgbClr val="FF0000"/>
                </a:solidFill>
                <a:sym typeface="Symbol" panose="05050102010706020507" pitchFamily="18" charset="2"/>
              </a:rPr>
              <a:t></a:t>
            </a:r>
            <a:r>
              <a:rPr lang="uk-UA" sz="4400" dirty="0">
                <a:solidFill>
                  <a:srgbClr val="FF0000"/>
                </a:solidFill>
              </a:rPr>
              <a:t>[OH</a:t>
            </a:r>
            <a:r>
              <a:rPr lang="uk-UA" sz="4400" baseline="30000" dirty="0">
                <a:solidFill>
                  <a:srgbClr val="FF0000"/>
                </a:solidFill>
              </a:rPr>
              <a:t>-</a:t>
            </a:r>
            <a:r>
              <a:rPr lang="uk-UA" sz="4400" dirty="0">
                <a:solidFill>
                  <a:srgbClr val="FF0000"/>
                </a:solidFill>
              </a:rPr>
              <a:t>] = 10</a:t>
            </a:r>
            <a:r>
              <a:rPr lang="uk-UA" sz="4400" baseline="30000" dirty="0">
                <a:solidFill>
                  <a:srgbClr val="FF0000"/>
                </a:solidFill>
              </a:rPr>
              <a:t>-14</a:t>
            </a:r>
            <a:endParaRPr lang="ru-RU" sz="4400" dirty="0">
              <a:solidFill>
                <a:srgbClr val="FF0000"/>
              </a:solidFill>
            </a:endParaRP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374684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625" y="13648"/>
            <a:ext cx="6176749" cy="80521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5400" dirty="0" smtClean="0">
                <a:solidFill>
                  <a:srgbClr val="00B0F0"/>
                </a:solidFill>
              </a:rPr>
              <a:t>Водневий показник</a:t>
            </a:r>
            <a:endParaRPr lang="ru-RU" sz="54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18866"/>
            <a:ext cx="12192000" cy="6039134"/>
          </a:xfrm>
        </p:spPr>
        <p:txBody>
          <a:bodyPr/>
          <a:lstStyle/>
          <a:p>
            <a:r>
              <a:rPr lang="uk-UA" dirty="0" smtClean="0"/>
              <a:t>Біолог </a:t>
            </a:r>
            <a:r>
              <a:rPr lang="uk-UA" dirty="0" err="1" smtClean="0"/>
              <a:t>Зеренсен</a:t>
            </a:r>
            <a:r>
              <a:rPr lang="uk-UA" dirty="0" smtClean="0"/>
              <a:t>: </a:t>
            </a:r>
            <a:r>
              <a:rPr lang="uk-UA" i="1" dirty="0" err="1" smtClean="0">
                <a:solidFill>
                  <a:srgbClr val="FF0000"/>
                </a:solidFill>
              </a:rPr>
              <a:t>рН</a:t>
            </a:r>
            <a:r>
              <a:rPr lang="uk-UA" dirty="0">
                <a:solidFill>
                  <a:srgbClr val="FF0000"/>
                </a:solidFill>
              </a:rPr>
              <a:t> = – </a:t>
            </a:r>
            <a:r>
              <a:rPr lang="uk-UA" dirty="0" err="1">
                <a:solidFill>
                  <a:srgbClr val="FF0000"/>
                </a:solidFill>
              </a:rPr>
              <a:t>lg</a:t>
            </a:r>
            <a:r>
              <a:rPr lang="uk-UA" dirty="0">
                <a:solidFill>
                  <a:srgbClr val="FF0000"/>
                </a:solidFill>
              </a:rPr>
              <a:t> [H</a:t>
            </a:r>
            <a:r>
              <a:rPr lang="uk-UA" baseline="30000" dirty="0" smtClean="0">
                <a:solidFill>
                  <a:srgbClr val="FF0000"/>
                </a:solidFill>
              </a:rPr>
              <a:t>+</a:t>
            </a:r>
            <a:r>
              <a:rPr lang="uk-UA" dirty="0" smtClean="0">
                <a:solidFill>
                  <a:srgbClr val="FF0000"/>
                </a:solidFill>
              </a:rPr>
              <a:t>],</a:t>
            </a:r>
            <a:r>
              <a:rPr lang="uk-UA" dirty="0" smtClean="0"/>
              <a:t> </a:t>
            </a:r>
            <a:r>
              <a:rPr lang="uk-UA" i="1" dirty="0" err="1" smtClean="0"/>
              <a:t>рОН</a:t>
            </a:r>
            <a:r>
              <a:rPr lang="uk-UA" dirty="0"/>
              <a:t> = – </a:t>
            </a:r>
            <a:r>
              <a:rPr lang="uk-UA" dirty="0" err="1"/>
              <a:t>lg</a:t>
            </a:r>
            <a:r>
              <a:rPr lang="uk-UA" dirty="0"/>
              <a:t> [ОH</a:t>
            </a:r>
            <a:r>
              <a:rPr lang="uk-UA" baseline="30000" dirty="0"/>
              <a:t>–</a:t>
            </a:r>
            <a:r>
              <a:rPr lang="uk-UA" dirty="0"/>
              <a:t>] </a:t>
            </a:r>
            <a:endParaRPr lang="ru-RU" dirty="0"/>
          </a:p>
          <a:p>
            <a:r>
              <a:rPr lang="uk-UA" dirty="0" smtClean="0"/>
              <a:t>Величини </a:t>
            </a:r>
            <a:r>
              <a:rPr lang="uk-UA" i="1" dirty="0" err="1">
                <a:solidFill>
                  <a:srgbClr val="FF0000"/>
                </a:solidFill>
              </a:rPr>
              <a:t>рН</a:t>
            </a:r>
            <a:r>
              <a:rPr lang="uk-UA" dirty="0">
                <a:solidFill>
                  <a:srgbClr val="FF0000"/>
                </a:solidFill>
              </a:rPr>
              <a:t> і </a:t>
            </a:r>
            <a:r>
              <a:rPr lang="uk-UA" i="1" dirty="0" err="1">
                <a:solidFill>
                  <a:srgbClr val="FF0000"/>
                </a:solidFill>
              </a:rPr>
              <a:t>рОН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/>
              <a:t>називають відповідно </a:t>
            </a:r>
            <a:r>
              <a:rPr lang="uk-UA" dirty="0">
                <a:solidFill>
                  <a:srgbClr val="FF0000"/>
                </a:solidFill>
              </a:rPr>
              <a:t>водневим і гідроксильним показником.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dirty="0"/>
              <a:t>Після логарифмування рівняння іонного добутку води за температури 298 К одержимо:</a:t>
            </a:r>
            <a:endParaRPr lang="ru-RU" dirty="0"/>
          </a:p>
          <a:p>
            <a:pPr marL="0" indent="0" algn="ctr">
              <a:buNone/>
            </a:pPr>
            <a:r>
              <a:rPr lang="uk-UA" i="1" dirty="0" err="1" smtClean="0">
                <a:solidFill>
                  <a:srgbClr val="FF0000"/>
                </a:solidFill>
              </a:rPr>
              <a:t>K</a:t>
            </a:r>
            <a:r>
              <a:rPr lang="uk-UA" baseline="-25000" dirty="0" err="1" smtClean="0">
                <a:solidFill>
                  <a:srgbClr val="FF0000"/>
                </a:solidFill>
              </a:rPr>
              <a:t>w</a:t>
            </a:r>
            <a:r>
              <a:rPr lang="uk-UA" baseline="-25000" dirty="0" smtClean="0">
                <a:solidFill>
                  <a:srgbClr val="FF0000"/>
                </a:solidFill>
              </a:rPr>
              <a:t> </a:t>
            </a:r>
            <a:r>
              <a:rPr lang="uk-UA" dirty="0" smtClean="0">
                <a:solidFill>
                  <a:srgbClr val="FF0000"/>
                </a:solidFill>
              </a:rPr>
              <a:t> = </a:t>
            </a:r>
            <a:r>
              <a:rPr lang="uk-UA" i="1" dirty="0" err="1" smtClean="0">
                <a:solidFill>
                  <a:srgbClr val="FF0000"/>
                </a:solidFill>
              </a:rPr>
              <a:t>рН</a:t>
            </a:r>
            <a:r>
              <a:rPr lang="uk-UA" dirty="0">
                <a:solidFill>
                  <a:srgbClr val="FF0000"/>
                </a:solidFill>
              </a:rPr>
              <a:t> + </a:t>
            </a:r>
            <a:r>
              <a:rPr lang="uk-UA" i="1" dirty="0" err="1">
                <a:solidFill>
                  <a:srgbClr val="FF0000"/>
                </a:solidFill>
              </a:rPr>
              <a:t>рОН</a:t>
            </a:r>
            <a:r>
              <a:rPr lang="uk-UA" dirty="0">
                <a:solidFill>
                  <a:srgbClr val="FF0000"/>
                </a:solidFill>
              </a:rPr>
              <a:t> = 14.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dirty="0"/>
              <a:t>У </a:t>
            </a:r>
            <a:r>
              <a:rPr lang="uk-UA" dirty="0">
                <a:solidFill>
                  <a:srgbClr val="FF0000"/>
                </a:solidFill>
              </a:rPr>
              <a:t>кислому</a:t>
            </a:r>
            <a:r>
              <a:rPr lang="uk-UA" dirty="0"/>
              <a:t> середовищі </a:t>
            </a:r>
            <a:r>
              <a:rPr lang="uk-UA" i="1" dirty="0" err="1">
                <a:solidFill>
                  <a:srgbClr val="FF0000"/>
                </a:solidFill>
              </a:rPr>
              <a:t>рН</a:t>
            </a:r>
            <a:r>
              <a:rPr lang="uk-UA" dirty="0">
                <a:solidFill>
                  <a:srgbClr val="FF0000"/>
                </a:solidFill>
              </a:rPr>
              <a:t> &lt; 7, </a:t>
            </a:r>
            <a:r>
              <a:rPr lang="uk-UA" i="1" dirty="0" err="1">
                <a:solidFill>
                  <a:srgbClr val="FF0000"/>
                </a:solidFill>
              </a:rPr>
              <a:t>pOH</a:t>
            </a:r>
            <a:r>
              <a:rPr lang="uk-UA" dirty="0">
                <a:solidFill>
                  <a:srgbClr val="FF0000"/>
                </a:solidFill>
              </a:rPr>
              <a:t> &gt; 7</a:t>
            </a:r>
            <a:r>
              <a:rPr lang="uk-UA" dirty="0"/>
              <a:t>; у лужному середовищі </a:t>
            </a:r>
            <a:r>
              <a:rPr lang="uk-UA" i="1" dirty="0" err="1">
                <a:solidFill>
                  <a:srgbClr val="FF0000"/>
                </a:solidFill>
              </a:rPr>
              <a:t>рН</a:t>
            </a:r>
            <a:r>
              <a:rPr lang="uk-UA" dirty="0">
                <a:solidFill>
                  <a:srgbClr val="FF0000"/>
                </a:solidFill>
              </a:rPr>
              <a:t> &gt; 7, </a:t>
            </a:r>
            <a:r>
              <a:rPr lang="uk-UA" i="1" dirty="0" err="1">
                <a:solidFill>
                  <a:srgbClr val="FF0000"/>
                </a:solidFill>
              </a:rPr>
              <a:t>рОН</a:t>
            </a:r>
            <a:r>
              <a:rPr lang="uk-UA" dirty="0">
                <a:solidFill>
                  <a:srgbClr val="FF0000"/>
                </a:solidFill>
              </a:rPr>
              <a:t> &lt; 7</a:t>
            </a:r>
            <a:r>
              <a:rPr lang="uk-UA" dirty="0"/>
              <a:t>. Тому що ці показники однозначно пов'язані між собою, простіше користуватися тільки одним, а саме </a:t>
            </a:r>
            <a:r>
              <a:rPr lang="uk-UA" i="1" dirty="0" err="1"/>
              <a:t>рН</a:t>
            </a:r>
            <a:r>
              <a:rPr lang="uk-UA" dirty="0"/>
              <a:t>. У </a:t>
            </a:r>
            <a:r>
              <a:rPr lang="uk-UA" dirty="0">
                <a:solidFill>
                  <a:srgbClr val="FF0000"/>
                </a:solidFill>
              </a:rPr>
              <a:t>нейтральному</a:t>
            </a:r>
            <a:r>
              <a:rPr lang="uk-UA" dirty="0"/>
              <a:t> середовищі водневий </a:t>
            </a:r>
            <a:r>
              <a:rPr lang="uk-UA" dirty="0">
                <a:solidFill>
                  <a:srgbClr val="FF0000"/>
                </a:solidFill>
              </a:rPr>
              <a:t>показник </a:t>
            </a:r>
            <a:r>
              <a:rPr lang="uk-UA" i="1" dirty="0" err="1">
                <a:solidFill>
                  <a:srgbClr val="FF0000"/>
                </a:solidFill>
              </a:rPr>
              <a:t>рН</a:t>
            </a:r>
            <a:r>
              <a:rPr lang="uk-UA" dirty="0">
                <a:solidFill>
                  <a:srgbClr val="FF0000"/>
                </a:solidFill>
              </a:rPr>
              <a:t> = 7</a:t>
            </a:r>
            <a:r>
              <a:rPr lang="uk-UA" dirty="0"/>
              <a:t>.</a:t>
            </a:r>
            <a:endParaRPr lang="ru-RU" dirty="0"/>
          </a:p>
          <a:p>
            <a:r>
              <a:rPr lang="uk-UA" i="1" dirty="0" err="1">
                <a:solidFill>
                  <a:srgbClr val="FF0000"/>
                </a:solidFill>
              </a:rPr>
              <a:t>рН</a:t>
            </a:r>
            <a:r>
              <a:rPr lang="uk-UA" dirty="0">
                <a:solidFill>
                  <a:srgbClr val="FF0000"/>
                </a:solidFill>
              </a:rPr>
              <a:t> – міра активної кислотності середовища.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70461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577</Words>
  <Application>Microsoft Office PowerPoint</Application>
  <PresentationFormat>Широкоэкранный</PresentationFormat>
  <Paragraphs>98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Symbol</vt:lpstr>
      <vt:lpstr>Тема Office</vt:lpstr>
      <vt:lpstr>Презентация PowerPoint</vt:lpstr>
      <vt:lpstr>План лекції</vt:lpstr>
      <vt:lpstr>Електроліти</vt:lpstr>
      <vt:lpstr>Роль електролітів в організмі людини</vt:lpstr>
      <vt:lpstr>Ступінь дисоціації електролітів</vt:lpstr>
      <vt:lpstr>Константа електролітичної дисоціації</vt:lpstr>
      <vt:lpstr>Властивості розчинів сильних електролітів</vt:lpstr>
      <vt:lpstr>Іонний добуток води</vt:lpstr>
      <vt:lpstr>Водневий показник</vt:lpstr>
      <vt:lpstr>Розрахунок рН в розчинах кислот і основ</vt:lpstr>
      <vt:lpstr>Реакції гідролізу. Розрахунок рН в розчинах солей, які піддаються гідролізу.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9</cp:revision>
  <cp:lastPrinted>2018-03-01T11:21:22Z</cp:lastPrinted>
  <dcterms:created xsi:type="dcterms:W3CDTF">2018-02-28T11:06:51Z</dcterms:created>
  <dcterms:modified xsi:type="dcterms:W3CDTF">2018-03-01T11:22:03Z</dcterms:modified>
</cp:coreProperties>
</file>