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4A10-2BD9-4687-A41C-2E835E1B42CE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3AB8-F2A6-4567-BD47-E22301A83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04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4A10-2BD9-4687-A41C-2E835E1B42CE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3AB8-F2A6-4567-BD47-E22301A83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66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4A10-2BD9-4687-A41C-2E835E1B42CE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3AB8-F2A6-4567-BD47-E22301A83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4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4A10-2BD9-4687-A41C-2E835E1B42CE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3AB8-F2A6-4567-BD47-E22301A83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8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4A10-2BD9-4687-A41C-2E835E1B42CE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3AB8-F2A6-4567-BD47-E22301A83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8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4A10-2BD9-4687-A41C-2E835E1B42CE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3AB8-F2A6-4567-BD47-E22301A83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65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4A10-2BD9-4687-A41C-2E835E1B42CE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3AB8-F2A6-4567-BD47-E22301A83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26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4A10-2BD9-4687-A41C-2E835E1B42CE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3AB8-F2A6-4567-BD47-E22301A83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7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4A10-2BD9-4687-A41C-2E835E1B42CE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3AB8-F2A6-4567-BD47-E22301A83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08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4A10-2BD9-4687-A41C-2E835E1B42CE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3AB8-F2A6-4567-BD47-E22301A83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4A10-2BD9-4687-A41C-2E835E1B42CE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3AB8-F2A6-4567-BD47-E22301A83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11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D4A10-2BD9-4687-A41C-2E835E1B42CE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A3AB8-F2A6-4567-BD47-E22301A83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39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87887" y="206063"/>
            <a:ext cx="10904113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err="1">
                <a:solidFill>
                  <a:schemeClr val="accent2"/>
                </a:solidFill>
              </a:rPr>
              <a:t>Харк</a:t>
            </a:r>
            <a:r>
              <a:rPr lang="uk-UA" sz="2400" b="1" dirty="0">
                <a:solidFill>
                  <a:schemeClr val="accent2"/>
                </a:solidFill>
              </a:rPr>
              <a:t>і</a:t>
            </a:r>
            <a:r>
              <a:rPr lang="ru-RU" sz="2400" b="1" dirty="0" err="1">
                <a:solidFill>
                  <a:schemeClr val="accent2"/>
                </a:solidFill>
              </a:rPr>
              <a:t>вський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національний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медичний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університет</a:t>
            </a: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Кафедра </a:t>
            </a:r>
            <a:r>
              <a:rPr lang="ru-RU" sz="2000" b="1" dirty="0" err="1">
                <a:solidFill>
                  <a:schemeClr val="accent2"/>
                </a:solidFill>
              </a:rPr>
              <a:t>медичної</a:t>
            </a:r>
            <a:r>
              <a:rPr lang="ru-RU" sz="2000" b="1" dirty="0">
                <a:solidFill>
                  <a:schemeClr val="accent2"/>
                </a:solidFill>
              </a:rPr>
              <a:t> та </a:t>
            </a:r>
            <a:r>
              <a:rPr lang="ru-RU" sz="2000" b="1" dirty="0" err="1">
                <a:solidFill>
                  <a:schemeClr val="accent2"/>
                </a:solidFill>
              </a:rPr>
              <a:t>біоорганічної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хімії</a:t>
            </a: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 «</a:t>
            </a:r>
            <a:r>
              <a:rPr lang="ru-RU" sz="2000" b="1" dirty="0" err="1">
                <a:solidFill>
                  <a:srgbClr val="006600"/>
                </a:solidFill>
              </a:rPr>
              <a:t>Медична</a:t>
            </a: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err="1">
                <a:solidFill>
                  <a:srgbClr val="006600"/>
                </a:solidFill>
              </a:rPr>
              <a:t>хімія</a:t>
            </a:r>
            <a:r>
              <a:rPr lang="ru-RU" sz="2000" b="1" dirty="0">
                <a:solidFill>
                  <a:srgbClr val="006600"/>
                </a:solidFill>
              </a:rPr>
              <a:t>»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2000" b="1" dirty="0" err="1">
                <a:solidFill>
                  <a:srgbClr val="006600"/>
                </a:solidFill>
              </a:rPr>
              <a:t>Лекція</a:t>
            </a:r>
            <a:r>
              <a:rPr lang="ru-RU" sz="2000" b="1" dirty="0">
                <a:solidFill>
                  <a:srgbClr val="006600"/>
                </a:solidFill>
              </a:rPr>
              <a:t> № </a:t>
            </a:r>
            <a:r>
              <a:rPr lang="ru-RU" sz="2000" b="1" dirty="0" smtClean="0">
                <a:solidFill>
                  <a:srgbClr val="006600"/>
                </a:solidFill>
              </a:rPr>
              <a:t>5</a:t>
            </a: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/>
            <a:r>
              <a:rPr lang="uk-UA" sz="2800" b="1" dirty="0" smtClean="0">
                <a:solidFill>
                  <a:srgbClr val="CC0000"/>
                </a:solidFill>
              </a:rPr>
              <a:t>Комплексні сполуки</a:t>
            </a:r>
            <a:endParaRPr lang="uk-UA" sz="2800" b="1" dirty="0">
              <a:solidFill>
                <a:srgbClr val="CC0000"/>
              </a:solidFill>
            </a:endParaRPr>
          </a:p>
          <a:p>
            <a:pPr algn="just" eaLnBrk="1" hangingPunct="1"/>
            <a:endParaRPr lang="uk-UA" sz="2000" dirty="0">
              <a:solidFill>
                <a:srgbClr val="CC0000"/>
              </a:solidFill>
            </a:endParaRPr>
          </a:p>
          <a:p>
            <a:pPr algn="just" eaLnBrk="1" hangingPunct="1"/>
            <a:endParaRPr lang="uk-UA" sz="2000" dirty="0">
              <a:solidFill>
                <a:srgbClr val="CC0000"/>
              </a:solidFill>
            </a:endParaRPr>
          </a:p>
          <a:p>
            <a:pPr algn="r" eaLnBrk="1" hangingPunct="1"/>
            <a:r>
              <a:rPr lang="uk-UA" sz="2000" b="1" dirty="0">
                <a:solidFill>
                  <a:srgbClr val="6600CC"/>
                </a:solidFill>
              </a:rPr>
              <a:t>Лектор: </a:t>
            </a:r>
            <a:r>
              <a:rPr lang="uk-UA" sz="2000" b="1" dirty="0" smtClean="0">
                <a:solidFill>
                  <a:srgbClr val="6600CC"/>
                </a:solidFill>
              </a:rPr>
              <a:t>доцент </a:t>
            </a:r>
            <a:r>
              <a:rPr lang="uk-UA" sz="2000" b="1" dirty="0" err="1" smtClean="0">
                <a:solidFill>
                  <a:srgbClr val="6600CC"/>
                </a:solidFill>
              </a:rPr>
              <a:t>Петюніна</a:t>
            </a:r>
            <a:r>
              <a:rPr lang="uk-UA" sz="2000" b="1" dirty="0" smtClean="0">
                <a:solidFill>
                  <a:srgbClr val="6600CC"/>
                </a:solidFill>
              </a:rPr>
              <a:t> В.М.</a:t>
            </a:r>
            <a:endParaRPr lang="ru-RU" sz="2000" b="1" dirty="0">
              <a:solidFill>
                <a:srgbClr val="6600CC"/>
              </a:solidFill>
            </a:endParaRPr>
          </a:p>
          <a:p>
            <a:pPr algn="just" eaLnBrk="1" hangingPunct="1"/>
            <a:endParaRPr lang="uk-UA" sz="2000" b="1" dirty="0">
              <a:solidFill>
                <a:srgbClr val="6600CC"/>
              </a:solidFill>
            </a:endParaRPr>
          </a:p>
          <a:p>
            <a:pPr algn="ctr" eaLnBrk="1" hangingPunct="1"/>
            <a:endParaRPr lang="ru-RU" sz="2800" b="1" dirty="0">
              <a:solidFill>
                <a:srgbClr val="CC0000"/>
              </a:solidFill>
            </a:endParaRP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613" y="1686125"/>
            <a:ext cx="14573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63" y="1686125"/>
            <a:ext cx="19145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23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790" y="1352283"/>
            <a:ext cx="1206321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Координаційна теорія А. Вернера і її розвиток школою </a:t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Чугаєва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Л.О.</a:t>
            </a:r>
          </a:p>
          <a:p>
            <a:pPr marL="514350" indent="-514350">
              <a:buFont typeface="+mj-lt"/>
              <a:buAutoNum type="arabicPeriod"/>
            </a:pP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комплексних сполук.</a:t>
            </a:r>
          </a:p>
          <a:p>
            <a:pPr marL="514350" indent="-514350">
              <a:buFont typeface="+mj-lt"/>
              <a:buAutoNum type="arabicPeriod"/>
            </a:pP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комплексних сполук.</a:t>
            </a:r>
          </a:p>
          <a:p>
            <a:pPr marL="514350" indent="-514350">
              <a:buFont typeface="+mj-lt"/>
              <a:buAutoNum type="arabicPeriod"/>
            </a:pPr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хімічного зв’язку в комплексних сполуках.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27460" y="352247"/>
            <a:ext cx="3137079" cy="100003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План лекції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32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928" y="1157327"/>
            <a:ext cx="5559917" cy="41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3950866" y="5773540"/>
            <a:ext cx="37960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000" b="1" dirty="0">
                <a:solidFill>
                  <a:srgbClr val="FF0000"/>
                </a:solidFill>
              </a:rPr>
              <a:t>1913 р. </a:t>
            </a:r>
            <a:r>
              <a:rPr lang="ru-RU" sz="2000" b="1" dirty="0" smtClean="0">
                <a:solidFill>
                  <a:srgbClr val="FF0000"/>
                </a:solidFill>
              </a:rPr>
              <a:t>  </a:t>
            </a:r>
            <a:r>
              <a:rPr lang="ru-RU" sz="2000" b="1" dirty="0" err="1" smtClean="0">
                <a:solidFill>
                  <a:srgbClr val="FF0000"/>
                </a:solidFill>
              </a:rPr>
              <a:t>Нобелівська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премія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3014" y="510996"/>
            <a:ext cx="10766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/>
              <a:t>А. ВЕРНЕР – ФУНДАТОР ХІМІЇ КОМПЛЕКСНИХ СПОЛУК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09257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913" y="362096"/>
            <a:ext cx="108772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 smtClean="0"/>
              <a:t>ХІМІЧНІ СПОЛУКИ, кристалічні </a:t>
            </a:r>
            <a:r>
              <a:rPr lang="uk-UA" sz="3600" dirty="0" err="1" smtClean="0"/>
              <a:t>гратки</a:t>
            </a:r>
            <a:r>
              <a:rPr lang="uk-UA" sz="3600" dirty="0" smtClean="0"/>
              <a:t> яких складаються з комплексних груп, утворених в результаті взаємодії іонів або молекул, здатних до самостійного існування в водних розчинах.</a:t>
            </a:r>
          </a:p>
          <a:p>
            <a:pPr marL="0" indent="0">
              <a:buNone/>
            </a:pPr>
            <a:endParaRPr lang="ru-RU" sz="3600" dirty="0"/>
          </a:p>
        </p:txBody>
      </p:sp>
      <p:grpSp>
        <p:nvGrpSpPr>
          <p:cNvPr id="4" name="Group 175"/>
          <p:cNvGrpSpPr>
            <a:grpSpLocks/>
          </p:cNvGrpSpPr>
          <p:nvPr/>
        </p:nvGrpSpPr>
        <p:grpSpPr bwMode="auto">
          <a:xfrm>
            <a:off x="4059642" y="3262908"/>
            <a:ext cx="3839821" cy="2026367"/>
            <a:chOff x="1555" y="1759"/>
            <a:chExt cx="1983" cy="829"/>
          </a:xfrm>
        </p:grpSpPr>
        <p:sp>
          <p:nvSpPr>
            <p:cNvPr id="5" name="Rectangle 176"/>
            <p:cNvSpPr>
              <a:spLocks noChangeArrowheads="1"/>
            </p:cNvSpPr>
            <p:nvPr/>
          </p:nvSpPr>
          <p:spPr bwMode="auto">
            <a:xfrm>
              <a:off x="2495" y="2041"/>
              <a:ext cx="8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000" dirty="0">
                  <a:solidFill>
                    <a:srgbClr val="000000"/>
                  </a:solidFill>
                  <a:effectLst/>
                  <a:latin typeface="SchoolBookCTT"/>
                  <a:ea typeface="Times New Roman" panose="02020603050405020304" pitchFamily="18" charset="0"/>
                  <a:cs typeface="SchoolBookCTT"/>
                </a:rPr>
                <a:t>K</a:t>
              </a:r>
              <a:r>
                <a:rPr lang="en-US" sz="2000" baseline="-25000" dirty="0">
                  <a:solidFill>
                    <a:srgbClr val="000000"/>
                  </a:solidFill>
                  <a:effectLst/>
                  <a:latin typeface="SchoolBookCTT"/>
                  <a:ea typeface="Times New Roman" panose="02020603050405020304" pitchFamily="18" charset="0"/>
                  <a:cs typeface="SchoolBookCTT"/>
                </a:rPr>
                <a:t>4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SchoolBookCTT"/>
                  <a:ea typeface="Times New Roman" panose="02020603050405020304" pitchFamily="18" charset="0"/>
                  <a:cs typeface="SchoolBookCTT"/>
                </a:rPr>
                <a:t>[Fe(CN)</a:t>
              </a:r>
              <a:r>
                <a:rPr lang="en-US" sz="2000" baseline="-25000" dirty="0">
                  <a:solidFill>
                    <a:srgbClr val="000000"/>
                  </a:solidFill>
                  <a:effectLst/>
                  <a:latin typeface="SchoolBookCTT"/>
                  <a:ea typeface="Times New Roman" panose="02020603050405020304" pitchFamily="18" charset="0"/>
                  <a:cs typeface="SchoolBookCTT"/>
                </a:rPr>
                <a:t>6</a:t>
              </a:r>
              <a:r>
                <a:rPr lang="en-US" sz="2000" dirty="0">
                  <a:solidFill>
                    <a:srgbClr val="000000"/>
                  </a:solidFill>
                  <a:effectLst/>
                  <a:latin typeface="SchoolBookCTT"/>
                  <a:ea typeface="Times New Roman" panose="02020603050405020304" pitchFamily="18" charset="0"/>
                  <a:cs typeface="SchoolBookCTT"/>
                </a:rPr>
                <a:t>]</a:t>
              </a:r>
              <a:endParaRPr lang="ru-RU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AutoShape 177"/>
            <p:cNvSpPr>
              <a:spLocks/>
            </p:cNvSpPr>
            <p:nvPr/>
          </p:nvSpPr>
          <p:spPr bwMode="auto">
            <a:xfrm rot="5400000">
              <a:off x="2949" y="1704"/>
              <a:ext cx="91" cy="612"/>
            </a:xfrm>
            <a:prstGeom prst="leftBrace">
              <a:avLst>
                <a:gd name="adj1" fmla="val 7138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ru-RU" sz="2800"/>
            </a:p>
          </p:txBody>
        </p:sp>
        <p:sp>
          <p:nvSpPr>
            <p:cNvPr id="7" name="Rectangle 178"/>
            <p:cNvSpPr>
              <a:spLocks noChangeArrowheads="1"/>
            </p:cNvSpPr>
            <p:nvPr/>
          </p:nvSpPr>
          <p:spPr bwMode="auto">
            <a:xfrm>
              <a:off x="1561" y="1759"/>
              <a:ext cx="788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dirty="0">
                  <a:solidFill>
                    <a:srgbClr val="000000"/>
                  </a:solidFill>
                  <a:effectLst/>
                  <a:latin typeface="SchoolBookCTT"/>
                  <a:ea typeface="Times New Roman" panose="02020603050405020304" pitchFamily="18" charset="0"/>
                  <a:cs typeface="SchoolBookCTT"/>
                </a:rPr>
                <a:t>Зовнішня сфера </a:t>
              </a:r>
              <a:endParaRPr lang="ru-RU" sz="16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179"/>
            <p:cNvSpPr txBox="1">
              <a:spLocks noChangeArrowheads="1"/>
            </p:cNvSpPr>
            <p:nvPr/>
          </p:nvSpPr>
          <p:spPr bwMode="auto">
            <a:xfrm>
              <a:off x="2428" y="1812"/>
              <a:ext cx="1110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dirty="0">
                  <a:solidFill>
                    <a:srgbClr val="000000"/>
                  </a:solidFill>
                  <a:effectLst/>
                  <a:latin typeface="SchoolBookCTT"/>
                  <a:ea typeface="Times New Roman" panose="02020603050405020304" pitchFamily="18" charset="0"/>
                  <a:cs typeface="SchoolBookCTT"/>
                </a:rPr>
                <a:t>Внутрішня сфера</a:t>
              </a:r>
              <a:r>
                <a:rPr lang="uk-UA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6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Freeform 181"/>
            <p:cNvSpPr>
              <a:spLocks/>
            </p:cNvSpPr>
            <p:nvPr/>
          </p:nvSpPr>
          <p:spPr bwMode="auto">
            <a:xfrm>
              <a:off x="2994" y="2232"/>
              <a:ext cx="125" cy="109"/>
            </a:xfrm>
            <a:custGeom>
              <a:avLst/>
              <a:gdLst>
                <a:gd name="T0" fmla="*/ 0 w 36"/>
                <a:gd name="T1" fmla="*/ 0 h 113"/>
                <a:gd name="T2" fmla="*/ 36 w 36"/>
                <a:gd name="T3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" h="113">
                  <a:moveTo>
                    <a:pt x="0" y="0"/>
                  </a:moveTo>
                  <a:lnTo>
                    <a:pt x="36" y="11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 sz="2800"/>
            </a:p>
          </p:txBody>
        </p:sp>
        <p:sp>
          <p:nvSpPr>
            <p:cNvPr id="10" name="Text Box 183"/>
            <p:cNvSpPr txBox="1">
              <a:spLocks noChangeArrowheads="1"/>
            </p:cNvSpPr>
            <p:nvPr/>
          </p:nvSpPr>
          <p:spPr bwMode="auto">
            <a:xfrm>
              <a:off x="2905" y="2357"/>
              <a:ext cx="6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2000" dirty="0">
                  <a:solidFill>
                    <a:srgbClr val="000000"/>
                  </a:solidFill>
                  <a:effectLst/>
                  <a:latin typeface="SchoolBookCTT"/>
                  <a:ea typeface="Times New Roman" panose="02020603050405020304" pitchFamily="18" charset="0"/>
                  <a:cs typeface="SchoolBookCTT"/>
                </a:rPr>
                <a:t>Ліганди</a:t>
              </a:r>
              <a:endParaRPr lang="ru-RU" sz="16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Freeform 184"/>
            <p:cNvSpPr>
              <a:spLocks/>
            </p:cNvSpPr>
            <p:nvPr/>
          </p:nvSpPr>
          <p:spPr bwMode="auto">
            <a:xfrm flipH="1">
              <a:off x="2273" y="1981"/>
              <a:ext cx="203" cy="108"/>
            </a:xfrm>
            <a:custGeom>
              <a:avLst/>
              <a:gdLst>
                <a:gd name="T0" fmla="*/ 165 w 165"/>
                <a:gd name="T1" fmla="*/ 0 h 200"/>
                <a:gd name="T2" fmla="*/ 0 w 165"/>
                <a:gd name="T3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5" h="200">
                  <a:moveTo>
                    <a:pt x="165" y="0"/>
                  </a:moveTo>
                  <a:lnTo>
                    <a:pt x="0" y="20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 sz="2800"/>
            </a:p>
          </p:txBody>
        </p:sp>
        <p:sp>
          <p:nvSpPr>
            <p:cNvPr id="12" name="Text Box 186"/>
            <p:cNvSpPr txBox="1">
              <a:spLocks noChangeArrowheads="1"/>
            </p:cNvSpPr>
            <p:nvPr/>
          </p:nvSpPr>
          <p:spPr bwMode="auto">
            <a:xfrm>
              <a:off x="1555" y="2357"/>
              <a:ext cx="1416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Комплексоутворювач</a:t>
              </a:r>
              <a:endParaRPr lang="ru-RU" sz="16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Freeform 187"/>
            <p:cNvSpPr>
              <a:spLocks/>
            </p:cNvSpPr>
            <p:nvPr/>
          </p:nvSpPr>
          <p:spPr bwMode="auto">
            <a:xfrm flipH="1" flipV="1">
              <a:off x="2588" y="2198"/>
              <a:ext cx="185" cy="178"/>
            </a:xfrm>
            <a:custGeom>
              <a:avLst/>
              <a:gdLst>
                <a:gd name="T0" fmla="*/ 165 w 165"/>
                <a:gd name="T1" fmla="*/ 0 h 200"/>
                <a:gd name="T2" fmla="*/ 0 w 165"/>
                <a:gd name="T3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5" h="200">
                  <a:moveTo>
                    <a:pt x="165" y="0"/>
                  </a:moveTo>
                  <a:lnTo>
                    <a:pt x="0" y="20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 sz="2800"/>
            </a:p>
          </p:txBody>
        </p:sp>
      </p:grpSp>
    </p:spTree>
    <p:extLst>
      <p:ext uri="{BB962C8B-B14F-4D97-AF65-F5344CB8AC3E}">
        <p14:creationId xmlns:p14="http://schemas.microsoft.com/office/powerpoint/2010/main" val="4288736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1355" y="0"/>
            <a:ext cx="7955734" cy="75618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КОМПЛЕКСОУТВОРЮВАЧІ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9611" y="697801"/>
            <a:ext cx="10515600" cy="1600155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Атоми або іони металів, переважно </a:t>
            </a:r>
            <a:r>
              <a:rPr lang="en-US" dirty="0" smtClean="0"/>
              <a:t>d-</a:t>
            </a:r>
            <a:r>
              <a:rPr lang="uk-UA" dirty="0" smtClean="0"/>
              <a:t>елементів:</a:t>
            </a:r>
          </a:p>
          <a:p>
            <a:pPr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Атоми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Cr, Co, Ni, Fe,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Катіони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,Au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,Cu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,Cu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Hg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,Cd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,Zn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,Cr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,Fe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,Fe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,Co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,Ni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94335" y="2110137"/>
            <a:ext cx="30261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ЛІГАНДИ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651" y="2901627"/>
            <a:ext cx="123875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77863" algn="l"/>
              </a:tabLs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монодентатні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CN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6,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tabLst>
                <a:tab pos="677863" algn="l"/>
              </a:tabLs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іони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            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молекули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677863" algn="l"/>
              </a:tabLs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бідентатні</a:t>
            </a:r>
            <a:r>
              <a:rPr lang="ru-RU" sz="24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     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tabLst>
                <a:tab pos="677863" algn="l"/>
              </a:tabLs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етилендіамін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іони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677863" algn="l"/>
              </a:tabLs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677863" algn="l"/>
              </a:tabLs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тридентатні</a:t>
            </a:r>
            <a:r>
              <a:rPr lang="ru-RU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FontTx/>
              <a:buChar char="-"/>
              <a:tabLst>
                <a:tab pos="677863" algn="l"/>
              </a:tabLst>
              <a:defRPr/>
            </a:pPr>
            <a:r>
              <a:rPr lang="ru-RU" sz="24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полідентатні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комплексів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полідентатними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лігандами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хелати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704137" y="5649912"/>
            <a:ext cx="4487863" cy="1208088"/>
            <a:chOff x="2601" y="8348"/>
            <a:chExt cx="7067" cy="1902"/>
          </a:xfrm>
        </p:grpSpPr>
        <p:sp>
          <p:nvSpPr>
            <p:cNvPr id="7" name="AutoShape 5"/>
            <p:cNvSpPr>
              <a:spLocks noChangeAspect="1" noChangeArrowheads="1"/>
            </p:cNvSpPr>
            <p:nvPr/>
          </p:nvSpPr>
          <p:spPr bwMode="auto">
            <a:xfrm>
              <a:off x="2601" y="8348"/>
              <a:ext cx="7067" cy="1902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386" y="8880"/>
              <a:ext cx="260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N</a:t>
              </a:r>
              <a:endParaRPr lang="ru-RU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756" y="9073"/>
              <a:ext cx="397" cy="0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101" y="8888"/>
              <a:ext cx="26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C</a:t>
              </a: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363" y="8888"/>
              <a:ext cx="26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H</a:t>
              </a: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651" y="9118"/>
              <a:ext cx="132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5728" y="9091"/>
              <a:ext cx="397" cy="0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6096" y="8905"/>
              <a:ext cx="260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000000"/>
                  </a:solidFill>
                </a:rPr>
                <a:t>C</a:t>
              </a:r>
              <a:endParaRPr lang="ru-RU" dirty="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356" y="8905"/>
              <a:ext cx="260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H</a:t>
              </a: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6643" y="9135"/>
              <a:ext cx="1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706" y="9075"/>
              <a:ext cx="396" cy="0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7058" y="8888"/>
              <a:ext cx="26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N</a:t>
              </a:r>
              <a:endParaRPr lang="ru-RU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7425" y="8773"/>
              <a:ext cx="397" cy="224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4005" y="9187"/>
              <a:ext cx="397" cy="224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7427" y="9229"/>
              <a:ext cx="397" cy="210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4021" y="8757"/>
              <a:ext cx="397" cy="210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7773" y="8503"/>
              <a:ext cx="26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C</a:t>
              </a: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8033" y="8503"/>
              <a:ext cx="26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H</a:t>
              </a:r>
              <a:endParaRPr lang="ru-RU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8321" y="8733"/>
              <a:ext cx="132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8428" y="8503"/>
              <a:ext cx="26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C</a:t>
              </a:r>
              <a:endParaRPr lang="ru-RU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8688" y="8503"/>
              <a:ext cx="28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O</a:t>
              </a:r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8968" y="8503"/>
              <a:ext cx="28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O</a:t>
              </a:r>
              <a:endParaRPr lang="ru-RU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9251" y="8503"/>
              <a:ext cx="26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H</a:t>
              </a:r>
              <a:endParaRPr lang="ru-RU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7851" y="9365"/>
              <a:ext cx="260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C</a:t>
              </a: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8113" y="9380"/>
              <a:ext cx="260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H</a:t>
              </a: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8413" y="9565"/>
              <a:ext cx="1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8551" y="9380"/>
              <a:ext cx="260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C</a:t>
              </a: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8828" y="9380"/>
              <a:ext cx="280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O</a:t>
              </a: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9123" y="9385"/>
              <a:ext cx="498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O</a:t>
              </a:r>
              <a:r>
                <a:rPr lang="en-US" baseline="30000">
                  <a:solidFill>
                    <a:srgbClr val="000000"/>
                  </a:solidFill>
                </a:rPr>
                <a:t>-</a:t>
              </a:r>
              <a:endParaRPr lang="ru-RU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4336" y="8570"/>
              <a:ext cx="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856" y="9415"/>
              <a:ext cx="1420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aseline="30000">
                  <a:solidFill>
                    <a:srgbClr val="000000"/>
                  </a:solidFill>
                </a:rPr>
                <a:t>-</a:t>
              </a:r>
              <a:r>
                <a:rPr lang="en-US">
                  <a:solidFill>
                    <a:srgbClr val="000000"/>
                  </a:solidFill>
                </a:rPr>
                <a:t>OOCCH</a:t>
              </a:r>
              <a:endParaRPr lang="ru-RU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316" y="9633"/>
              <a:ext cx="132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756" y="8363"/>
              <a:ext cx="160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HOOCCH</a:t>
              </a:r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7479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56822"/>
            <a:ext cx="12192000" cy="6201177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ru-RU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1. За зарядом комплексного </a:t>
            </a:r>
            <a:r>
              <a:rPr lang="ru-RU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іона</a:t>
            </a:r>
            <a:endParaRPr lang="en-US" sz="20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КОМПЛЕКС</a:t>
            </a:r>
            <a:r>
              <a:rPr lang="en-US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2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Катіонний</a:t>
            </a:r>
            <a:r>
              <a:rPr lang="ru-RU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uk-UA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32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2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Аніонний</a:t>
            </a:r>
            <a:r>
              <a:rPr lang="ru-RU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uk-UA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)Сl</a:t>
            </a:r>
            <a:r>
              <a:rPr lang="uk-UA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uk-UA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ru-RU" sz="24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2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Нейтральний</a:t>
            </a:r>
            <a:r>
              <a:rPr lang="ru-RU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pc="-15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spc="-150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неелектроліти</a:t>
            </a:r>
            <a:r>
              <a:rPr lang="ru-RU" sz="2400" b="1" spc="-15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400" b="1" spc="-150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дисоціюють</a:t>
            </a:r>
            <a:r>
              <a:rPr lang="ru-RU" sz="2400" b="1" spc="-15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spc="-150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розчині</a:t>
            </a:r>
            <a:r>
              <a:rPr lang="ru-RU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uk-UA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uk-UA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2. За характером </a:t>
            </a:r>
            <a:r>
              <a:rPr lang="ru-RU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утворюються</a:t>
            </a:r>
            <a:r>
              <a:rPr lang="ru-RU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дисоціації</a:t>
            </a:r>
            <a:r>
              <a:rPr lang="ru-RU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Кислота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(CN)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→ 4H</a:t>
            </a:r>
            <a:r>
              <a:rPr lang="uk-UA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[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(CN)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uk-UA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4–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uk-UA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](OH)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[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uk-UA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+ 2OH</a:t>
            </a:r>
            <a:r>
              <a:rPr lang="uk-UA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(CN)</a:t>
            </a:r>
            <a:r>
              <a:rPr lang="uk-UA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→ 4K</a:t>
            </a:r>
            <a:r>
              <a:rPr lang="uk-UA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[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(CN)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uk-UA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4–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ru-RU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За природою </a:t>
            </a:r>
            <a:r>
              <a:rPr lang="ru-RU" sz="2400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лігандів</a:t>
            </a:r>
            <a:endParaRPr lang="ru-RU" sz="24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Гідроксокомплекс</a:t>
            </a:r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uk-UA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fontAlgn="base"/>
            <a:r>
              <a:rPr lang="ru-RU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Аквакомплекс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</a:t>
            </a:r>
            <a:r>
              <a:rPr lang="uk-UA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uk-UA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]Cl</a:t>
            </a:r>
            <a:r>
              <a:rPr lang="uk-UA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fontAlgn="base"/>
            <a:r>
              <a:rPr lang="uk-UA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Ціанокомплекс</a:t>
            </a:r>
            <a:r>
              <a:rPr lang="uk-UA" sz="2400" dirty="0"/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(CN)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fontAlgn="base"/>
            <a:r>
              <a:rPr lang="uk-U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Змішаного типу комплекс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659765" y="0"/>
            <a:ext cx="887247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КЛАСИФИКАЦІЯ КОМПЛЕКСНИХ СПОЛУК (КС)</a:t>
            </a:r>
          </a:p>
        </p:txBody>
      </p:sp>
    </p:spTree>
    <p:extLst>
      <p:ext uri="{BB962C8B-B14F-4D97-AF65-F5344CB8AC3E}">
        <p14:creationId xmlns:p14="http://schemas.microsoft.com/office/powerpoint/2010/main" val="144614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Аніоний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uk-UA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натрію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тетранітродиамінкобальтат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(ІІІ)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Катіоний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[Cr</a:t>
            </a:r>
            <a:r>
              <a:rPr lang="uk-U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Cl]Cl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хлороакватетраамінхрому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(ІІІ</a:t>
            </a:r>
            <a:r>
              <a:rPr lang="uk-U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хлорид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Нейтральний комплекс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uk-U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uk-UA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–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дихлоротетраамінплатина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(ІІ)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56734" y="115910"/>
            <a:ext cx="9078531" cy="139091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spc="-1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НОМЕНКЛАТУРА  КОМПЛЕКСНИХ СПОЛУК </a:t>
            </a:r>
            <a:r>
              <a:rPr lang="uk-UA" sz="2800" b="1" spc="-1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spc="-1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IUPAC)</a:t>
            </a:r>
            <a:endParaRPr lang="ru-RU" sz="2800" b="1" spc="-15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74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/>
          <a:lstStyle/>
          <a:p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Рівновага у розчинах комплексних сполук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456" y="1133342"/>
            <a:ext cx="11462198" cy="5383368"/>
          </a:xfrm>
        </p:spPr>
        <p:txBody>
          <a:bodyPr/>
          <a:lstStyle/>
          <a:p>
            <a:r>
              <a:rPr lang="uk-UA" dirty="0" smtClean="0"/>
              <a:t>Між </a:t>
            </a:r>
            <a:r>
              <a:rPr lang="uk-UA" dirty="0" err="1" smtClean="0"/>
              <a:t>йонами</a:t>
            </a:r>
            <a:r>
              <a:rPr lang="uk-UA" dirty="0" smtClean="0"/>
              <a:t> зовнішньої сфери і комплексним </a:t>
            </a:r>
            <a:r>
              <a:rPr lang="uk-UA" dirty="0" err="1" smtClean="0"/>
              <a:t>йоном</a:t>
            </a:r>
            <a:r>
              <a:rPr lang="uk-UA" dirty="0" smtClean="0"/>
              <a:t> зв’язок </a:t>
            </a:r>
            <a:r>
              <a:rPr lang="uk-UA" dirty="0" err="1" smtClean="0">
                <a:solidFill>
                  <a:srgbClr val="C00000"/>
                </a:solidFill>
              </a:rPr>
              <a:t>йонний</a:t>
            </a:r>
            <a:r>
              <a:rPr lang="uk-UA" dirty="0" smtClean="0"/>
              <a:t> .</a:t>
            </a:r>
          </a:p>
          <a:p>
            <a:r>
              <a:rPr lang="uk-UA" dirty="0" smtClean="0"/>
              <a:t>Між </a:t>
            </a:r>
            <a:r>
              <a:rPr lang="uk-UA" dirty="0" err="1" smtClean="0"/>
              <a:t>комплексоутворювачем</a:t>
            </a:r>
            <a:r>
              <a:rPr lang="uk-UA" dirty="0" smtClean="0"/>
              <a:t> і лігандами зв’язок </a:t>
            </a:r>
            <a:r>
              <a:rPr lang="uk-UA" dirty="0" smtClean="0">
                <a:solidFill>
                  <a:srgbClr val="C00000"/>
                </a:solidFill>
              </a:rPr>
              <a:t>ковалентний,</a:t>
            </a:r>
            <a:r>
              <a:rPr lang="uk-UA" dirty="0" smtClean="0"/>
              <a:t> утворений за </a:t>
            </a:r>
            <a:r>
              <a:rPr lang="uk-UA" dirty="0" err="1" smtClean="0"/>
              <a:t>донорно</a:t>
            </a:r>
            <a:r>
              <a:rPr lang="uk-UA" dirty="0" smtClean="0"/>
              <a:t>-акцепторним механізмом (</a:t>
            </a:r>
            <a:r>
              <a:rPr lang="uk-UA" dirty="0" smtClean="0">
                <a:solidFill>
                  <a:srgbClr val="C00000"/>
                </a:solidFill>
              </a:rPr>
              <a:t>координаційний</a:t>
            </a:r>
            <a:r>
              <a:rPr lang="uk-UA" dirty="0" smtClean="0"/>
              <a:t>).</a:t>
            </a:r>
          </a:p>
          <a:p>
            <a:r>
              <a:rPr lang="uk-UA" dirty="0" smtClean="0"/>
              <a:t>ЗВІДСИ:</a:t>
            </a:r>
          </a:p>
          <a:p>
            <a:pPr marL="0" indent="0" algn="ctr" fontAlgn="base">
              <a:buNone/>
            </a:pPr>
            <a:r>
              <a:rPr lang="uk-UA" dirty="0"/>
              <a:t>К</a:t>
            </a:r>
            <a:r>
              <a:rPr lang="uk-UA" dirty="0" smtClean="0"/>
              <a:t>[</a:t>
            </a:r>
            <a:r>
              <a:rPr lang="uk-UA" dirty="0" err="1" smtClean="0"/>
              <a:t>Ag</a:t>
            </a:r>
            <a:r>
              <a:rPr lang="uk-UA" dirty="0" smtClean="0"/>
              <a:t>(CN)</a:t>
            </a:r>
            <a:r>
              <a:rPr lang="uk-UA" baseline="-25000" dirty="0" smtClean="0"/>
              <a:t>2</a:t>
            </a:r>
            <a:r>
              <a:rPr lang="uk-UA" dirty="0" smtClean="0"/>
              <a:t>] </a:t>
            </a:r>
            <a:r>
              <a:rPr lang="uk-UA" dirty="0">
                <a:sym typeface="Symbol" panose="05050102010706020507" pitchFamily="18" charset="2"/>
              </a:rPr>
              <a:t></a:t>
            </a:r>
            <a:r>
              <a:rPr lang="uk-UA" dirty="0"/>
              <a:t> </a:t>
            </a:r>
            <a:r>
              <a:rPr lang="uk-UA" dirty="0" smtClean="0"/>
              <a:t>  К</a:t>
            </a:r>
            <a:r>
              <a:rPr lang="uk-UA" baseline="30000" dirty="0" smtClean="0"/>
              <a:t>+</a:t>
            </a:r>
            <a:r>
              <a:rPr lang="uk-UA" dirty="0" smtClean="0"/>
              <a:t> + </a:t>
            </a:r>
            <a:r>
              <a:rPr lang="uk-UA" dirty="0"/>
              <a:t>[</a:t>
            </a:r>
            <a:r>
              <a:rPr lang="uk-UA" dirty="0" err="1"/>
              <a:t>Ag</a:t>
            </a:r>
            <a:r>
              <a:rPr lang="uk-UA" dirty="0"/>
              <a:t>(CN)</a:t>
            </a:r>
            <a:r>
              <a:rPr lang="uk-UA" baseline="-25000" dirty="0"/>
              <a:t>2</a:t>
            </a:r>
            <a:r>
              <a:rPr lang="uk-UA" dirty="0" smtClean="0"/>
              <a:t>]</a:t>
            </a:r>
            <a:r>
              <a:rPr lang="uk-UA" baseline="30000" dirty="0"/>
              <a:t> –</a:t>
            </a:r>
            <a:r>
              <a:rPr lang="uk-UA" dirty="0" smtClean="0"/>
              <a:t> </a:t>
            </a:r>
          </a:p>
          <a:p>
            <a:pPr marL="0" indent="0" algn="ctr" fontAlgn="base">
              <a:buNone/>
            </a:pPr>
            <a:r>
              <a:rPr lang="uk-UA" dirty="0" smtClean="0"/>
              <a:t>За типом сильного електроліту</a:t>
            </a:r>
          </a:p>
          <a:p>
            <a:pPr marL="0" indent="0" algn="ctr" fontAlgn="base">
              <a:buNone/>
            </a:pPr>
            <a:endParaRPr lang="uk-UA" dirty="0"/>
          </a:p>
          <a:p>
            <a:pPr marL="0" indent="0" algn="ctr" fontAlgn="base">
              <a:buNone/>
            </a:pPr>
            <a:endParaRPr lang="uk-UA" dirty="0" smtClean="0"/>
          </a:p>
          <a:p>
            <a:pPr marL="0" indent="0" algn="ctr" fontAlgn="base">
              <a:buNone/>
            </a:pPr>
            <a:r>
              <a:rPr lang="uk-UA" dirty="0"/>
              <a:t>[</a:t>
            </a:r>
            <a:r>
              <a:rPr lang="uk-UA" dirty="0" err="1"/>
              <a:t>Ag</a:t>
            </a:r>
            <a:r>
              <a:rPr lang="uk-UA" dirty="0"/>
              <a:t>(CN)</a:t>
            </a:r>
            <a:r>
              <a:rPr lang="uk-UA" baseline="-25000" dirty="0"/>
              <a:t>2</a:t>
            </a:r>
            <a:r>
              <a:rPr lang="uk-UA" dirty="0"/>
              <a:t>]</a:t>
            </a:r>
            <a:r>
              <a:rPr lang="uk-UA" baseline="30000" dirty="0"/>
              <a:t> –</a:t>
            </a:r>
            <a:r>
              <a:rPr lang="uk-UA" dirty="0"/>
              <a:t> </a:t>
            </a:r>
            <a:r>
              <a:rPr lang="uk-UA" dirty="0" smtClean="0">
                <a:sym typeface="Symbol" panose="05050102010706020507" pitchFamily="18" charset="2"/>
              </a:rPr>
              <a:t></a:t>
            </a:r>
            <a:r>
              <a:rPr lang="uk-UA" dirty="0" smtClean="0"/>
              <a:t> </a:t>
            </a:r>
            <a:r>
              <a:rPr lang="uk-UA" dirty="0" err="1"/>
              <a:t>Ag</a:t>
            </a:r>
            <a:r>
              <a:rPr lang="uk-UA" baseline="30000" dirty="0"/>
              <a:t>+</a:t>
            </a:r>
            <a:r>
              <a:rPr lang="uk-UA" dirty="0"/>
              <a:t> + </a:t>
            </a:r>
            <a:r>
              <a:rPr lang="uk-UA" dirty="0" smtClean="0"/>
              <a:t>2CN</a:t>
            </a:r>
            <a:r>
              <a:rPr lang="uk-UA" baseline="30000" dirty="0" smtClean="0"/>
              <a:t>–</a:t>
            </a:r>
          </a:p>
          <a:p>
            <a:pPr marL="0" indent="0" algn="ctr" fontAlgn="base">
              <a:buNone/>
            </a:pPr>
            <a:r>
              <a:rPr lang="uk-UA" dirty="0" smtClean="0"/>
              <a:t>За типом слабкого електроліту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5225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392</Words>
  <Application>Microsoft Office PowerPoint</Application>
  <PresentationFormat>Широкоэкранный</PresentationFormat>
  <Paragraphs>96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SchoolBookCTT</vt:lpstr>
      <vt:lpstr>Symbol</vt:lpstr>
      <vt:lpstr>Times New Roman</vt:lpstr>
      <vt:lpstr>Тема Office</vt:lpstr>
      <vt:lpstr>Презентация PowerPoint</vt:lpstr>
      <vt:lpstr>План лекції</vt:lpstr>
      <vt:lpstr>Презентация PowerPoint</vt:lpstr>
      <vt:lpstr>Презентация PowerPoint</vt:lpstr>
      <vt:lpstr>КОМПЛЕКСОУТВОРЮВАЧІ</vt:lpstr>
      <vt:lpstr>КЛАСИФИКАЦІЯ КОМПЛЕКСНИХ СПОЛУК (КС)</vt:lpstr>
      <vt:lpstr>НОМЕНКЛАТУРА  КОМПЛЕКСНИХ СПОЛУК (IUPAC)</vt:lpstr>
      <vt:lpstr>Рівновага у розчинах комплексних сполук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9</cp:revision>
  <dcterms:created xsi:type="dcterms:W3CDTF">2018-02-26T12:19:03Z</dcterms:created>
  <dcterms:modified xsi:type="dcterms:W3CDTF">2018-02-27T11:53:01Z</dcterms:modified>
</cp:coreProperties>
</file>