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9" r:id="rId11"/>
    <p:sldId id="270" r:id="rId12"/>
    <p:sldId id="265" r:id="rId13"/>
    <p:sldId id="266" r:id="rId14"/>
    <p:sldId id="267" r:id="rId15"/>
    <p:sldId id="268"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A118C-2860-45FB-9B4F-A59762AEF0B5}" type="doc">
      <dgm:prSet loTypeId="urn:microsoft.com/office/officeart/2005/8/layout/process1" loCatId="process" qsTypeId="urn:microsoft.com/office/officeart/2005/8/quickstyle/simple1" qsCatId="simple" csTypeId="urn:microsoft.com/office/officeart/2005/8/colors/accent1_2" csCatId="accent1" phldr="1"/>
      <dgm:spPr/>
    </dgm:pt>
    <dgm:pt modelId="{C3396A0D-3455-4E94-AFFE-F917A4148BC7}">
      <dgm:prSet phldrT="[Текст]" custT="1"/>
      <dgm:spPr>
        <a:noFill/>
        <a:ln>
          <a:solidFill>
            <a:schemeClr val="bg1"/>
          </a:solidFill>
        </a:ln>
      </dgm:spPr>
      <dgm:t>
        <a:bodyPr/>
        <a:lstStyle/>
        <a:p>
          <a:r>
            <a:rPr lang="uk-UA" sz="1800" b="1" i="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ХТО</a:t>
          </a:r>
        </a:p>
        <a:p>
          <a:r>
            <a:rPr lang="uk-UA" sz="1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(педагог)</a:t>
          </a:r>
          <a:endParaRPr lang="ru-RU" sz="18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3D4336FD-1E79-4F4F-B20D-FD142E04493C}" type="parTrans" cxnId="{B2BEFC07-2DE1-401D-A5DD-A7BCDD9DD1F6}">
      <dgm:prSet/>
      <dgm:spPr/>
      <dgm:t>
        <a:bodyPr/>
        <a:lstStyle/>
        <a:p>
          <a:endParaRPr lang="ru-RU" sz="2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37903E64-14D6-4910-9FDA-70E2F8FDE459}" type="sibTrans" cxnId="{B2BEFC07-2DE1-401D-A5DD-A7BCDD9DD1F6}">
      <dgm:prSet custT="1">
        <dgm:style>
          <a:lnRef idx="2">
            <a:schemeClr val="dk1"/>
          </a:lnRef>
          <a:fillRef idx="1">
            <a:schemeClr val="lt1"/>
          </a:fillRef>
          <a:effectRef idx="0">
            <a:schemeClr val="dk1"/>
          </a:effectRef>
          <a:fontRef idx="minor">
            <a:schemeClr val="dk1"/>
          </a:fontRef>
        </dgm:style>
      </dgm:prSet>
      <dgm:spPr/>
      <dgm:t>
        <a:bodyPr/>
        <a:lstStyle/>
        <a:p>
          <a:endParaRPr lang="ru-RU" sz="1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1426DE94-BF55-4FD8-9049-EF9FF23DC7D5}">
      <dgm:prSet phldrT="[Текст]" custT="1"/>
      <dgm:spPr>
        <a:noFill/>
        <a:ln>
          <a:solidFill>
            <a:schemeClr val="bg1"/>
          </a:solidFill>
        </a:ln>
      </dgm:spPr>
      <dgm:t>
        <a:bodyPr/>
        <a:lstStyle/>
        <a:p>
          <a:pPr>
            <a:spcAft>
              <a:spcPts val="600"/>
            </a:spcAft>
          </a:pPr>
          <a:r>
            <a:rPr lang="uk-UA" sz="1800" b="1" i="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ЯК</a:t>
          </a:r>
        </a:p>
        <a:p>
          <a:pPr>
            <a:spcAft>
              <a:spcPts val="600"/>
            </a:spcAft>
          </a:pPr>
          <a:r>
            <a:rPr lang="uk-UA" sz="1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(засіб спілкування)</a:t>
          </a:r>
          <a:endParaRPr lang="ru-RU" sz="18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4B2D7CB0-A93A-43CD-B6B7-ADF6AD726723}" type="parTrans" cxnId="{92EEBEFE-0702-4273-A452-7728BF401421}">
      <dgm:prSet/>
      <dgm:spPr/>
      <dgm:t>
        <a:bodyPr/>
        <a:lstStyle/>
        <a:p>
          <a:endParaRPr lang="ru-RU" sz="2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DA9BCBCC-0EB0-4176-BD35-F2436881ABD5}" type="sibTrans" cxnId="{92EEBEFE-0702-4273-A452-7728BF401421}">
      <dgm:prSet custT="1">
        <dgm:style>
          <a:lnRef idx="2">
            <a:schemeClr val="dk1"/>
          </a:lnRef>
          <a:fillRef idx="1">
            <a:schemeClr val="lt1"/>
          </a:fillRef>
          <a:effectRef idx="0">
            <a:schemeClr val="dk1"/>
          </a:effectRef>
          <a:fontRef idx="minor">
            <a:schemeClr val="dk1"/>
          </a:fontRef>
        </dgm:style>
      </dgm:prSet>
      <dgm:spPr/>
      <dgm:t>
        <a:bodyPr/>
        <a:lstStyle/>
        <a:p>
          <a:endParaRPr lang="ru-RU" sz="1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C719D673-7724-44CA-8F3F-0D78CBAA6801}">
      <dgm:prSet phldrT="[Текст]" custT="1"/>
      <dgm:spPr>
        <a:noFill/>
        <a:ln>
          <a:noFill/>
        </a:ln>
      </dgm:spPr>
      <dgm:t>
        <a:bodyPr/>
        <a:lstStyle/>
        <a:p>
          <a:pPr algn="ctr">
            <a:spcAft>
              <a:spcPts val="600"/>
            </a:spcAft>
          </a:pPr>
          <a:r>
            <a:rPr lang="uk-UA" sz="1800" b="1" i="1"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ЕФЕКТИВН</a:t>
          </a:r>
          <a:r>
            <a:rPr lang="uk-UA" sz="1800" b="1" i="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І</a:t>
          </a:r>
          <a:r>
            <a:rPr lang="ru-RU" sz="1800" b="1" i="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СТЬ ПОВІДОМЛЕННЯ </a:t>
          </a:r>
        </a:p>
        <a:p>
          <a:pPr algn="l">
            <a:spcAft>
              <a:spcPts val="600"/>
            </a:spcAft>
          </a:pPr>
          <a:r>
            <a:rPr lang="ru-RU" sz="1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(ступ</a:t>
          </a:r>
          <a:r>
            <a:rPr lang="uk-UA" sz="1800" b="0" cap="none" spc="0" noProof="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інь</a:t>
          </a:r>
          <a:r>
            <a:rPr lang="uk-UA" sz="1800" b="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збігу змісту, що </a:t>
          </a:r>
          <a:r>
            <a:rPr lang="ru-RU" sz="1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uk-UA" sz="1800" b="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передається</a:t>
          </a:r>
          <a:r>
            <a:rPr lang="ru-RU" sz="1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педагогом, </a:t>
          </a:r>
          <a:r>
            <a:rPr lang="uk-UA" sz="1800" b="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зі</a:t>
          </a:r>
          <a:r>
            <a:rPr lang="ru-RU" sz="1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uk-UA" sz="1800" b="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змістом</a:t>
          </a:r>
          <a:r>
            <a:rPr lang="ru-RU" sz="1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uk-UA" sz="1800" b="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прийнятим студентом)</a:t>
          </a:r>
          <a:endParaRPr lang="uk-UA" sz="1800" b="0" cap="none" spc="0" noProof="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6E8DB86A-6A1A-4D10-8259-8E8D535BDB59}" type="parTrans" cxnId="{88FBB75D-2315-4C3A-BA79-2B7A734E352F}">
      <dgm:prSet/>
      <dgm:spPr/>
      <dgm:t>
        <a:bodyPr/>
        <a:lstStyle/>
        <a:p>
          <a:endParaRPr lang="ru-RU" sz="2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6308FC72-D50F-44F1-A050-CE31D5463261}" type="sibTrans" cxnId="{88FBB75D-2315-4C3A-BA79-2B7A734E352F}">
      <dgm:prSet/>
      <dgm:spPr/>
      <dgm:t>
        <a:bodyPr/>
        <a:lstStyle/>
        <a:p>
          <a:endParaRPr lang="ru-RU" sz="2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3917251B-B58C-4C9F-B534-0B673F495BC8}">
      <dgm:prSet phldrT="[Текст]" custT="1"/>
      <dgm:spPr>
        <a:noFill/>
        <a:ln>
          <a:noFill/>
        </a:ln>
      </dgm:spPr>
      <dgm:t>
        <a:bodyPr/>
        <a:lstStyle/>
        <a:p>
          <a:pPr algn="ctr"/>
          <a:r>
            <a:rPr lang="uk-UA" sz="1800" b="1" i="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ЩО</a:t>
          </a:r>
        </a:p>
        <a:p>
          <a:pPr algn="just"/>
          <a:r>
            <a:rPr lang="uk-UA" sz="1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(зміст навчального матеріалу або особистісно       орієнтований зміст,  з метою розвитку особистості) </a:t>
          </a:r>
          <a:endParaRPr lang="ru-RU" sz="18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07632652-7C8F-4543-A02A-B31671DD6704}" type="parTrans" cxnId="{0136F89C-0715-4CFE-A021-E6878E9577B5}">
      <dgm:prSet/>
      <dgm:spPr/>
      <dgm:t>
        <a:bodyPr/>
        <a:lstStyle/>
        <a:p>
          <a:endParaRPr lang="ru-RU" sz="2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BCD0C0B0-6BA5-4A6A-ACD7-748FC5EC4715}" type="sibTrans" cxnId="{0136F89C-0715-4CFE-A021-E6878E9577B5}">
      <dgm:prSet custT="1">
        <dgm:style>
          <a:lnRef idx="2">
            <a:schemeClr val="dk1"/>
          </a:lnRef>
          <a:fillRef idx="1">
            <a:schemeClr val="lt1"/>
          </a:fillRef>
          <a:effectRef idx="0">
            <a:schemeClr val="dk1"/>
          </a:effectRef>
          <a:fontRef idx="minor">
            <a:schemeClr val="dk1"/>
          </a:fontRef>
        </dgm:style>
      </dgm:prSet>
      <dgm:spPr/>
      <dgm:t>
        <a:bodyPr/>
        <a:lstStyle/>
        <a:p>
          <a:endParaRPr lang="ru-RU" sz="1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A238A944-10F1-4142-AE11-88B57F47C0F9}">
      <dgm:prSet phldrT="[Текст]" custT="1"/>
      <dgm:spPr>
        <a:noFill/>
        <a:ln>
          <a:noFill/>
        </a:ln>
      </dgm:spPr>
      <dgm:t>
        <a:bodyPr/>
        <a:lstStyle/>
        <a:p>
          <a:r>
            <a:rPr lang="uk-UA" sz="1800" b="1" i="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КОМУ</a:t>
          </a:r>
        </a:p>
        <a:p>
          <a:r>
            <a:rPr lang="uk-UA" sz="18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(студент, група студентів)</a:t>
          </a:r>
          <a:endParaRPr lang="ru-RU" sz="18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D9855850-8905-44E9-8AA5-B0ED082D22C4}" type="parTrans" cxnId="{36D437D8-5EB0-4C80-A432-06B02F80B4A2}">
      <dgm:prSet/>
      <dgm:spPr/>
      <dgm:t>
        <a:bodyPr/>
        <a:lstStyle/>
        <a:p>
          <a:endParaRPr lang="ru-RU" sz="2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8C7DB1AE-4CE6-46FA-B2BB-D760C35AF008}" type="sibTrans" cxnId="{36D437D8-5EB0-4C80-A432-06B02F80B4A2}">
      <dgm:prSet custT="1">
        <dgm:style>
          <a:lnRef idx="2">
            <a:schemeClr val="dk1"/>
          </a:lnRef>
          <a:fillRef idx="1">
            <a:schemeClr val="lt1"/>
          </a:fillRef>
          <a:effectRef idx="0">
            <a:schemeClr val="dk1"/>
          </a:effectRef>
          <a:fontRef idx="minor">
            <a:schemeClr val="dk1"/>
          </a:fontRef>
        </dgm:style>
      </dgm:prSet>
      <dgm:spPr/>
      <dgm:t>
        <a:bodyPr/>
        <a:lstStyle/>
        <a:p>
          <a:endParaRPr lang="ru-RU" sz="1400" b="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FE9F664F-DEE8-4D04-A951-66648AE6A911}" type="pres">
      <dgm:prSet presAssocID="{CB1A118C-2860-45FB-9B4F-A59762AEF0B5}" presName="Name0" presStyleCnt="0">
        <dgm:presLayoutVars>
          <dgm:dir/>
          <dgm:resizeHandles val="exact"/>
        </dgm:presLayoutVars>
      </dgm:prSet>
      <dgm:spPr/>
    </dgm:pt>
    <dgm:pt modelId="{D283850A-D7D8-4DA2-9B76-451F4FA9A511}" type="pres">
      <dgm:prSet presAssocID="{C3396A0D-3455-4E94-AFFE-F917A4148BC7}" presName="node" presStyleLbl="node1" presStyleIdx="0" presStyleCnt="5" custScaleX="65723" custScaleY="37517">
        <dgm:presLayoutVars>
          <dgm:bulletEnabled val="1"/>
        </dgm:presLayoutVars>
      </dgm:prSet>
      <dgm:spPr/>
      <dgm:t>
        <a:bodyPr/>
        <a:lstStyle/>
        <a:p>
          <a:endParaRPr lang="ru-RU"/>
        </a:p>
      </dgm:t>
    </dgm:pt>
    <dgm:pt modelId="{B50A5C62-BC56-437B-85A7-1C3A1144C471}" type="pres">
      <dgm:prSet presAssocID="{37903E64-14D6-4910-9FDA-70E2F8FDE459}" presName="sibTrans" presStyleLbl="sibTrans2D1" presStyleIdx="0" presStyleCnt="4"/>
      <dgm:spPr/>
      <dgm:t>
        <a:bodyPr/>
        <a:lstStyle/>
        <a:p>
          <a:endParaRPr lang="ru-RU"/>
        </a:p>
      </dgm:t>
    </dgm:pt>
    <dgm:pt modelId="{CEA76A15-791F-4ACE-8839-40562E69C41F}" type="pres">
      <dgm:prSet presAssocID="{37903E64-14D6-4910-9FDA-70E2F8FDE459}" presName="connectorText" presStyleLbl="sibTrans2D1" presStyleIdx="0" presStyleCnt="4"/>
      <dgm:spPr/>
      <dgm:t>
        <a:bodyPr/>
        <a:lstStyle/>
        <a:p>
          <a:endParaRPr lang="ru-RU"/>
        </a:p>
      </dgm:t>
    </dgm:pt>
    <dgm:pt modelId="{A0A1F908-A56C-4615-B5F1-E3785949445A}" type="pres">
      <dgm:prSet presAssocID="{A238A944-10F1-4142-AE11-88B57F47C0F9}" presName="node" presStyleLbl="node1" presStyleIdx="1" presStyleCnt="5" custScaleX="84098" custScaleY="47397">
        <dgm:presLayoutVars>
          <dgm:bulletEnabled val="1"/>
        </dgm:presLayoutVars>
      </dgm:prSet>
      <dgm:spPr/>
      <dgm:t>
        <a:bodyPr/>
        <a:lstStyle/>
        <a:p>
          <a:endParaRPr lang="ru-RU"/>
        </a:p>
      </dgm:t>
    </dgm:pt>
    <dgm:pt modelId="{9327C5AB-A7CB-462F-83F3-9929F303713D}" type="pres">
      <dgm:prSet presAssocID="{8C7DB1AE-4CE6-46FA-B2BB-D760C35AF008}" presName="sibTrans" presStyleLbl="sibTrans2D1" presStyleIdx="1" presStyleCnt="4"/>
      <dgm:spPr/>
      <dgm:t>
        <a:bodyPr/>
        <a:lstStyle/>
        <a:p>
          <a:endParaRPr lang="ru-RU"/>
        </a:p>
      </dgm:t>
    </dgm:pt>
    <dgm:pt modelId="{FAB78E53-BA53-4AB4-8C5C-F28A64D682BC}" type="pres">
      <dgm:prSet presAssocID="{8C7DB1AE-4CE6-46FA-B2BB-D760C35AF008}" presName="connectorText" presStyleLbl="sibTrans2D1" presStyleIdx="1" presStyleCnt="4"/>
      <dgm:spPr/>
      <dgm:t>
        <a:bodyPr/>
        <a:lstStyle/>
        <a:p>
          <a:endParaRPr lang="ru-RU"/>
        </a:p>
      </dgm:t>
    </dgm:pt>
    <dgm:pt modelId="{17F8D013-DE9B-4A45-95B4-80DBE0331B36}" type="pres">
      <dgm:prSet presAssocID="{3917251B-B58C-4C9F-B534-0B673F495BC8}" presName="node" presStyleLbl="node1" presStyleIdx="2" presStyleCnt="5" custScaleX="114995" custScaleY="93612">
        <dgm:presLayoutVars>
          <dgm:bulletEnabled val="1"/>
        </dgm:presLayoutVars>
      </dgm:prSet>
      <dgm:spPr/>
      <dgm:t>
        <a:bodyPr/>
        <a:lstStyle/>
        <a:p>
          <a:endParaRPr lang="ru-RU"/>
        </a:p>
      </dgm:t>
    </dgm:pt>
    <dgm:pt modelId="{628F835F-1EBC-4479-90BA-8EB15E7AA106}" type="pres">
      <dgm:prSet presAssocID="{BCD0C0B0-6BA5-4A6A-ACD7-748FC5EC4715}" presName="sibTrans" presStyleLbl="sibTrans2D1" presStyleIdx="2" presStyleCnt="4" custLinFactNeighborX="-3414" custLinFactNeighborY="8757"/>
      <dgm:spPr/>
      <dgm:t>
        <a:bodyPr/>
        <a:lstStyle/>
        <a:p>
          <a:endParaRPr lang="ru-RU"/>
        </a:p>
      </dgm:t>
    </dgm:pt>
    <dgm:pt modelId="{796CD6FE-4911-4198-89B7-CF6FCBAB4391}" type="pres">
      <dgm:prSet presAssocID="{BCD0C0B0-6BA5-4A6A-ACD7-748FC5EC4715}" presName="connectorText" presStyleLbl="sibTrans2D1" presStyleIdx="2" presStyleCnt="4"/>
      <dgm:spPr/>
      <dgm:t>
        <a:bodyPr/>
        <a:lstStyle/>
        <a:p>
          <a:endParaRPr lang="ru-RU"/>
        </a:p>
      </dgm:t>
    </dgm:pt>
    <dgm:pt modelId="{449D3172-30B6-455A-8B5E-D859A82D926C}" type="pres">
      <dgm:prSet presAssocID="{1426DE94-BF55-4FD8-9049-EF9FF23DC7D5}" presName="node" presStyleLbl="node1" presStyleIdx="3" presStyleCnt="5" custScaleX="92510" custScaleY="54221">
        <dgm:presLayoutVars>
          <dgm:bulletEnabled val="1"/>
        </dgm:presLayoutVars>
      </dgm:prSet>
      <dgm:spPr/>
      <dgm:t>
        <a:bodyPr/>
        <a:lstStyle/>
        <a:p>
          <a:endParaRPr lang="ru-RU"/>
        </a:p>
      </dgm:t>
    </dgm:pt>
    <dgm:pt modelId="{C4E0D6F5-147B-485A-9C7E-7013BBD9A747}" type="pres">
      <dgm:prSet presAssocID="{DA9BCBCC-0EB0-4176-BD35-F2436881ABD5}" presName="sibTrans" presStyleLbl="sibTrans2D1" presStyleIdx="3" presStyleCnt="4"/>
      <dgm:spPr/>
      <dgm:t>
        <a:bodyPr/>
        <a:lstStyle/>
        <a:p>
          <a:endParaRPr lang="ru-RU"/>
        </a:p>
      </dgm:t>
    </dgm:pt>
    <dgm:pt modelId="{30FD4B06-A1CE-42F9-B249-DF943DBF7487}" type="pres">
      <dgm:prSet presAssocID="{DA9BCBCC-0EB0-4176-BD35-F2436881ABD5}" presName="connectorText" presStyleLbl="sibTrans2D1" presStyleIdx="3" presStyleCnt="4"/>
      <dgm:spPr/>
      <dgm:t>
        <a:bodyPr/>
        <a:lstStyle/>
        <a:p>
          <a:endParaRPr lang="ru-RU"/>
        </a:p>
      </dgm:t>
    </dgm:pt>
    <dgm:pt modelId="{47AFFB26-5A6F-4E9F-AEB2-D65045F6A71D}" type="pres">
      <dgm:prSet presAssocID="{C719D673-7724-44CA-8F3F-0D78CBAA6801}" presName="node" presStyleLbl="node1" presStyleIdx="4" presStyleCnt="5" custScaleX="123575" custScaleY="101056">
        <dgm:presLayoutVars>
          <dgm:bulletEnabled val="1"/>
        </dgm:presLayoutVars>
      </dgm:prSet>
      <dgm:spPr/>
      <dgm:t>
        <a:bodyPr/>
        <a:lstStyle/>
        <a:p>
          <a:endParaRPr lang="ru-RU"/>
        </a:p>
      </dgm:t>
    </dgm:pt>
  </dgm:ptLst>
  <dgm:cxnLst>
    <dgm:cxn modelId="{BC2A9556-FFC0-4D32-9644-A4D942D576E0}" type="presOf" srcId="{A238A944-10F1-4142-AE11-88B57F47C0F9}" destId="{A0A1F908-A56C-4615-B5F1-E3785949445A}" srcOrd="0" destOrd="0" presId="urn:microsoft.com/office/officeart/2005/8/layout/process1"/>
    <dgm:cxn modelId="{B2BEFC07-2DE1-401D-A5DD-A7BCDD9DD1F6}" srcId="{CB1A118C-2860-45FB-9B4F-A59762AEF0B5}" destId="{C3396A0D-3455-4E94-AFFE-F917A4148BC7}" srcOrd="0" destOrd="0" parTransId="{3D4336FD-1E79-4F4F-B20D-FD142E04493C}" sibTransId="{37903E64-14D6-4910-9FDA-70E2F8FDE459}"/>
    <dgm:cxn modelId="{92EEBEFE-0702-4273-A452-7728BF401421}" srcId="{CB1A118C-2860-45FB-9B4F-A59762AEF0B5}" destId="{1426DE94-BF55-4FD8-9049-EF9FF23DC7D5}" srcOrd="3" destOrd="0" parTransId="{4B2D7CB0-A93A-43CD-B6B7-ADF6AD726723}" sibTransId="{DA9BCBCC-0EB0-4176-BD35-F2436881ABD5}"/>
    <dgm:cxn modelId="{43468F9E-CC39-47C7-97BB-1CDA44ED0B57}" type="presOf" srcId="{BCD0C0B0-6BA5-4A6A-ACD7-748FC5EC4715}" destId="{628F835F-1EBC-4479-90BA-8EB15E7AA106}" srcOrd="0" destOrd="0" presId="urn:microsoft.com/office/officeart/2005/8/layout/process1"/>
    <dgm:cxn modelId="{B4042B09-89BD-469C-83EB-01FE6CC2E650}" type="presOf" srcId="{BCD0C0B0-6BA5-4A6A-ACD7-748FC5EC4715}" destId="{796CD6FE-4911-4198-89B7-CF6FCBAB4391}" srcOrd="1" destOrd="0" presId="urn:microsoft.com/office/officeart/2005/8/layout/process1"/>
    <dgm:cxn modelId="{CA4DE359-DAB7-49E2-AEA2-EB606B0CFF8E}" type="presOf" srcId="{1426DE94-BF55-4FD8-9049-EF9FF23DC7D5}" destId="{449D3172-30B6-455A-8B5E-D859A82D926C}" srcOrd="0" destOrd="0" presId="urn:microsoft.com/office/officeart/2005/8/layout/process1"/>
    <dgm:cxn modelId="{36D437D8-5EB0-4C80-A432-06B02F80B4A2}" srcId="{CB1A118C-2860-45FB-9B4F-A59762AEF0B5}" destId="{A238A944-10F1-4142-AE11-88B57F47C0F9}" srcOrd="1" destOrd="0" parTransId="{D9855850-8905-44E9-8AA5-B0ED082D22C4}" sibTransId="{8C7DB1AE-4CE6-46FA-B2BB-D760C35AF008}"/>
    <dgm:cxn modelId="{9AD5761E-9D33-496E-B3B4-02A03CD29E55}" type="presOf" srcId="{37903E64-14D6-4910-9FDA-70E2F8FDE459}" destId="{B50A5C62-BC56-437B-85A7-1C3A1144C471}" srcOrd="0" destOrd="0" presId="urn:microsoft.com/office/officeart/2005/8/layout/process1"/>
    <dgm:cxn modelId="{0909F777-3DDC-4FC1-BF02-4A4DF3198124}" type="presOf" srcId="{8C7DB1AE-4CE6-46FA-B2BB-D760C35AF008}" destId="{9327C5AB-A7CB-462F-83F3-9929F303713D}" srcOrd="0" destOrd="0" presId="urn:microsoft.com/office/officeart/2005/8/layout/process1"/>
    <dgm:cxn modelId="{009D3997-05A9-4E44-BAD6-0951EA93F3C1}" type="presOf" srcId="{DA9BCBCC-0EB0-4176-BD35-F2436881ABD5}" destId="{30FD4B06-A1CE-42F9-B249-DF943DBF7487}" srcOrd="1" destOrd="0" presId="urn:microsoft.com/office/officeart/2005/8/layout/process1"/>
    <dgm:cxn modelId="{25CA2C47-04BC-4657-96D7-E122B980BAAB}" type="presOf" srcId="{DA9BCBCC-0EB0-4176-BD35-F2436881ABD5}" destId="{C4E0D6F5-147B-485A-9C7E-7013BBD9A747}" srcOrd="0" destOrd="0" presId="urn:microsoft.com/office/officeart/2005/8/layout/process1"/>
    <dgm:cxn modelId="{F32BC1A0-8B3F-4C81-B139-AA04148D4CDE}" type="presOf" srcId="{8C7DB1AE-4CE6-46FA-B2BB-D760C35AF008}" destId="{FAB78E53-BA53-4AB4-8C5C-F28A64D682BC}" srcOrd="1" destOrd="0" presId="urn:microsoft.com/office/officeart/2005/8/layout/process1"/>
    <dgm:cxn modelId="{88FBB75D-2315-4C3A-BA79-2B7A734E352F}" srcId="{CB1A118C-2860-45FB-9B4F-A59762AEF0B5}" destId="{C719D673-7724-44CA-8F3F-0D78CBAA6801}" srcOrd="4" destOrd="0" parTransId="{6E8DB86A-6A1A-4D10-8259-8E8D535BDB59}" sibTransId="{6308FC72-D50F-44F1-A050-CE31D5463261}"/>
    <dgm:cxn modelId="{62E13A75-25AE-4916-9B38-9C95EEAF285D}" type="presOf" srcId="{C719D673-7724-44CA-8F3F-0D78CBAA6801}" destId="{47AFFB26-5A6F-4E9F-AEB2-D65045F6A71D}" srcOrd="0" destOrd="0" presId="urn:microsoft.com/office/officeart/2005/8/layout/process1"/>
    <dgm:cxn modelId="{77D48840-A28E-4963-8549-F3ECE46CB09A}" type="presOf" srcId="{C3396A0D-3455-4E94-AFFE-F917A4148BC7}" destId="{D283850A-D7D8-4DA2-9B76-451F4FA9A511}" srcOrd="0" destOrd="0" presId="urn:microsoft.com/office/officeart/2005/8/layout/process1"/>
    <dgm:cxn modelId="{CAC9F532-1961-48D9-A2F8-B30F121EE871}" type="presOf" srcId="{37903E64-14D6-4910-9FDA-70E2F8FDE459}" destId="{CEA76A15-791F-4ACE-8839-40562E69C41F}" srcOrd="1" destOrd="0" presId="urn:microsoft.com/office/officeart/2005/8/layout/process1"/>
    <dgm:cxn modelId="{D3783AF4-AC73-4BF1-87A3-369CAE88F2CA}" type="presOf" srcId="{3917251B-B58C-4C9F-B534-0B673F495BC8}" destId="{17F8D013-DE9B-4A45-95B4-80DBE0331B36}" srcOrd="0" destOrd="0" presId="urn:microsoft.com/office/officeart/2005/8/layout/process1"/>
    <dgm:cxn modelId="{6802654D-C5D5-44D7-94B7-D19F78C7B9A3}" type="presOf" srcId="{CB1A118C-2860-45FB-9B4F-A59762AEF0B5}" destId="{FE9F664F-DEE8-4D04-A951-66648AE6A911}" srcOrd="0" destOrd="0" presId="urn:microsoft.com/office/officeart/2005/8/layout/process1"/>
    <dgm:cxn modelId="{0136F89C-0715-4CFE-A021-E6878E9577B5}" srcId="{CB1A118C-2860-45FB-9B4F-A59762AEF0B5}" destId="{3917251B-B58C-4C9F-B534-0B673F495BC8}" srcOrd="2" destOrd="0" parTransId="{07632652-7C8F-4543-A02A-B31671DD6704}" sibTransId="{BCD0C0B0-6BA5-4A6A-ACD7-748FC5EC4715}"/>
    <dgm:cxn modelId="{600DB330-6DB8-40C8-A72B-B1E3C803E2A0}" type="presParOf" srcId="{FE9F664F-DEE8-4D04-A951-66648AE6A911}" destId="{D283850A-D7D8-4DA2-9B76-451F4FA9A511}" srcOrd="0" destOrd="0" presId="urn:microsoft.com/office/officeart/2005/8/layout/process1"/>
    <dgm:cxn modelId="{73721418-26DF-4F19-8B4F-DB1254CF49FA}" type="presParOf" srcId="{FE9F664F-DEE8-4D04-A951-66648AE6A911}" destId="{B50A5C62-BC56-437B-85A7-1C3A1144C471}" srcOrd="1" destOrd="0" presId="urn:microsoft.com/office/officeart/2005/8/layout/process1"/>
    <dgm:cxn modelId="{634F0E35-166C-4B47-97A4-8861891392BE}" type="presParOf" srcId="{B50A5C62-BC56-437B-85A7-1C3A1144C471}" destId="{CEA76A15-791F-4ACE-8839-40562E69C41F}" srcOrd="0" destOrd="0" presId="urn:microsoft.com/office/officeart/2005/8/layout/process1"/>
    <dgm:cxn modelId="{A6378FAE-E367-4029-A400-839C7E7BDD87}" type="presParOf" srcId="{FE9F664F-DEE8-4D04-A951-66648AE6A911}" destId="{A0A1F908-A56C-4615-B5F1-E3785949445A}" srcOrd="2" destOrd="0" presId="urn:microsoft.com/office/officeart/2005/8/layout/process1"/>
    <dgm:cxn modelId="{217051E7-F013-4DA8-9CF0-D0BE4C3DC3F0}" type="presParOf" srcId="{FE9F664F-DEE8-4D04-A951-66648AE6A911}" destId="{9327C5AB-A7CB-462F-83F3-9929F303713D}" srcOrd="3" destOrd="0" presId="urn:microsoft.com/office/officeart/2005/8/layout/process1"/>
    <dgm:cxn modelId="{3060D2E1-8FDB-4FED-86F6-A656E7C81142}" type="presParOf" srcId="{9327C5AB-A7CB-462F-83F3-9929F303713D}" destId="{FAB78E53-BA53-4AB4-8C5C-F28A64D682BC}" srcOrd="0" destOrd="0" presId="urn:microsoft.com/office/officeart/2005/8/layout/process1"/>
    <dgm:cxn modelId="{97517456-55A1-40C5-87C0-1C723E302C5B}" type="presParOf" srcId="{FE9F664F-DEE8-4D04-A951-66648AE6A911}" destId="{17F8D013-DE9B-4A45-95B4-80DBE0331B36}" srcOrd="4" destOrd="0" presId="urn:microsoft.com/office/officeart/2005/8/layout/process1"/>
    <dgm:cxn modelId="{43C7AD1A-91BE-459E-8EED-B4A5D58A8106}" type="presParOf" srcId="{FE9F664F-DEE8-4D04-A951-66648AE6A911}" destId="{628F835F-1EBC-4479-90BA-8EB15E7AA106}" srcOrd="5" destOrd="0" presId="urn:microsoft.com/office/officeart/2005/8/layout/process1"/>
    <dgm:cxn modelId="{00FFEF43-0E69-4D04-BAC6-620EBEA58663}" type="presParOf" srcId="{628F835F-1EBC-4479-90BA-8EB15E7AA106}" destId="{796CD6FE-4911-4198-89B7-CF6FCBAB4391}" srcOrd="0" destOrd="0" presId="urn:microsoft.com/office/officeart/2005/8/layout/process1"/>
    <dgm:cxn modelId="{485F59EA-A740-40E0-BE3A-D6CDE376633B}" type="presParOf" srcId="{FE9F664F-DEE8-4D04-A951-66648AE6A911}" destId="{449D3172-30B6-455A-8B5E-D859A82D926C}" srcOrd="6" destOrd="0" presId="urn:microsoft.com/office/officeart/2005/8/layout/process1"/>
    <dgm:cxn modelId="{1A6AE7F1-1A6F-4951-AC66-29DEFDD6E8BF}" type="presParOf" srcId="{FE9F664F-DEE8-4D04-A951-66648AE6A911}" destId="{C4E0D6F5-147B-485A-9C7E-7013BBD9A747}" srcOrd="7" destOrd="0" presId="urn:microsoft.com/office/officeart/2005/8/layout/process1"/>
    <dgm:cxn modelId="{9153B692-63D3-45B4-9AE6-FE7C02454C96}" type="presParOf" srcId="{C4E0D6F5-147B-485A-9C7E-7013BBD9A747}" destId="{30FD4B06-A1CE-42F9-B249-DF943DBF7487}" srcOrd="0" destOrd="0" presId="urn:microsoft.com/office/officeart/2005/8/layout/process1"/>
    <dgm:cxn modelId="{18350D2C-33F1-4DD8-BC4E-DC757D43DE92}" type="presParOf" srcId="{FE9F664F-DEE8-4D04-A951-66648AE6A911}" destId="{47AFFB26-5A6F-4E9F-AEB2-D65045F6A71D}" srcOrd="8" destOrd="0" presId="urn:microsoft.com/office/officeart/2005/8/layout/process1"/>
  </dgm:cxnLst>
  <dgm:bg>
    <a:noFill/>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3850A-D7D8-4DA2-9B76-451F4FA9A511}">
      <dsp:nvSpPr>
        <dsp:cNvPr id="0" name=""/>
        <dsp:cNvSpPr/>
      </dsp:nvSpPr>
      <dsp:spPr>
        <a:xfrm>
          <a:off x="6640" y="1530795"/>
          <a:ext cx="1200475" cy="853585"/>
        </a:xfrm>
        <a:prstGeom prst="roundRect">
          <a:avLst>
            <a:gd name="adj" fmla="val 10000"/>
          </a:avLst>
        </a:prstGeom>
        <a:noFill/>
        <a:ln w="19050"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k-UA" sz="1800" b="1" i="1"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ХТО</a:t>
          </a:r>
        </a:p>
        <a:p>
          <a:pPr lvl="0" algn="ctr" defTabSz="800100">
            <a:lnSpc>
              <a:spcPct val="90000"/>
            </a:lnSpc>
            <a:spcBef>
              <a:spcPct val="0"/>
            </a:spcBef>
            <a:spcAft>
              <a:spcPct val="35000"/>
            </a:spcAft>
          </a:pPr>
          <a:r>
            <a:rPr lang="uk-UA" sz="18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(педагог)</a:t>
          </a:r>
          <a:endParaRPr lang="ru-RU" sz="18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31641" y="1555796"/>
        <a:ext cx="1150473" cy="803583"/>
      </dsp:txXfrm>
    </dsp:sp>
    <dsp:sp modelId="{B50A5C62-BC56-437B-85A7-1C3A1144C471}">
      <dsp:nvSpPr>
        <dsp:cNvPr id="0" name=""/>
        <dsp:cNvSpPr/>
      </dsp:nvSpPr>
      <dsp:spPr>
        <a:xfrm>
          <a:off x="1389773" y="1731094"/>
          <a:ext cx="387232" cy="452988"/>
        </a:xfrm>
        <a:prstGeom prst="rightArrow">
          <a:avLst>
            <a:gd name="adj1" fmla="val 60000"/>
            <a:gd name="adj2" fmla="val 50000"/>
          </a:avLst>
        </a:prstGeom>
        <a:solidFill>
          <a:schemeClr val="lt1"/>
        </a:solidFill>
        <a:ln w="19050" cap="rnd"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b="0"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1389773" y="1821692"/>
        <a:ext cx="271062" cy="271792"/>
      </dsp:txXfrm>
    </dsp:sp>
    <dsp:sp modelId="{A0A1F908-A56C-4615-B5F1-E3785949445A}">
      <dsp:nvSpPr>
        <dsp:cNvPr id="0" name=""/>
        <dsp:cNvSpPr/>
      </dsp:nvSpPr>
      <dsp:spPr>
        <a:xfrm>
          <a:off x="1937743" y="1417534"/>
          <a:ext cx="1536107" cy="1080107"/>
        </a:xfrm>
        <a:prstGeom prst="roundRect">
          <a:avLst>
            <a:gd name="adj" fmla="val 10000"/>
          </a:avLst>
        </a:prstGeom>
        <a:no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k-UA" sz="1800" b="1" i="1"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КОМУ</a:t>
          </a:r>
        </a:p>
        <a:p>
          <a:pPr lvl="0" algn="ctr" defTabSz="800100">
            <a:lnSpc>
              <a:spcPct val="90000"/>
            </a:lnSpc>
            <a:spcBef>
              <a:spcPct val="0"/>
            </a:spcBef>
            <a:spcAft>
              <a:spcPct val="35000"/>
            </a:spcAft>
          </a:pPr>
          <a:r>
            <a:rPr lang="uk-UA" sz="18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(студент, група студентів)</a:t>
          </a:r>
          <a:endParaRPr lang="ru-RU" sz="18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1969378" y="1449169"/>
        <a:ext cx="1472837" cy="1016837"/>
      </dsp:txXfrm>
    </dsp:sp>
    <dsp:sp modelId="{9327C5AB-A7CB-462F-83F3-9929F303713D}">
      <dsp:nvSpPr>
        <dsp:cNvPr id="0" name=""/>
        <dsp:cNvSpPr/>
      </dsp:nvSpPr>
      <dsp:spPr>
        <a:xfrm>
          <a:off x="3656507" y="1731094"/>
          <a:ext cx="387232" cy="452988"/>
        </a:xfrm>
        <a:prstGeom prst="rightArrow">
          <a:avLst>
            <a:gd name="adj1" fmla="val 60000"/>
            <a:gd name="adj2" fmla="val 50000"/>
          </a:avLst>
        </a:prstGeom>
        <a:solidFill>
          <a:schemeClr val="lt1"/>
        </a:solidFill>
        <a:ln w="19050" cap="rnd"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b="0"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3656507" y="1821692"/>
        <a:ext cx="271062" cy="271792"/>
      </dsp:txXfrm>
    </dsp:sp>
    <dsp:sp modelId="{17F8D013-DE9B-4A45-95B4-80DBE0331B36}">
      <dsp:nvSpPr>
        <dsp:cNvPr id="0" name=""/>
        <dsp:cNvSpPr/>
      </dsp:nvSpPr>
      <dsp:spPr>
        <a:xfrm>
          <a:off x="4204477" y="889291"/>
          <a:ext cx="2100461" cy="2136594"/>
        </a:xfrm>
        <a:prstGeom prst="roundRect">
          <a:avLst>
            <a:gd name="adj" fmla="val 10000"/>
          </a:avLst>
        </a:prstGeom>
        <a:no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k-UA" sz="1800" b="1" i="1"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ЩО</a:t>
          </a:r>
        </a:p>
        <a:p>
          <a:pPr lvl="0" algn="just" defTabSz="800100">
            <a:lnSpc>
              <a:spcPct val="90000"/>
            </a:lnSpc>
            <a:spcBef>
              <a:spcPct val="0"/>
            </a:spcBef>
            <a:spcAft>
              <a:spcPct val="35000"/>
            </a:spcAft>
          </a:pPr>
          <a:r>
            <a:rPr lang="uk-UA" sz="18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(зміст навчального матеріалу або особистісно       орієнтований зміст,  з метою розвитку особистості) </a:t>
          </a:r>
          <a:endParaRPr lang="ru-RU" sz="18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4265997" y="950811"/>
        <a:ext cx="1977421" cy="2013554"/>
      </dsp:txXfrm>
    </dsp:sp>
    <dsp:sp modelId="{628F835F-1EBC-4479-90BA-8EB15E7AA106}">
      <dsp:nvSpPr>
        <dsp:cNvPr id="0" name=""/>
        <dsp:cNvSpPr/>
      </dsp:nvSpPr>
      <dsp:spPr>
        <a:xfrm>
          <a:off x="6474376" y="1770762"/>
          <a:ext cx="387232" cy="452988"/>
        </a:xfrm>
        <a:prstGeom prst="rightArrow">
          <a:avLst>
            <a:gd name="adj1" fmla="val 60000"/>
            <a:gd name="adj2" fmla="val 50000"/>
          </a:avLst>
        </a:prstGeom>
        <a:solidFill>
          <a:schemeClr val="lt1"/>
        </a:solidFill>
        <a:ln w="19050" cap="rnd"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b="0"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6474376" y="1861360"/>
        <a:ext cx="271062" cy="271792"/>
      </dsp:txXfrm>
    </dsp:sp>
    <dsp:sp modelId="{449D3172-30B6-455A-8B5E-D859A82D926C}">
      <dsp:nvSpPr>
        <dsp:cNvPr id="0" name=""/>
        <dsp:cNvSpPr/>
      </dsp:nvSpPr>
      <dsp:spPr>
        <a:xfrm>
          <a:off x="7035567" y="1338820"/>
          <a:ext cx="1689758" cy="1237536"/>
        </a:xfrm>
        <a:prstGeom prst="roundRect">
          <a:avLst>
            <a:gd name="adj" fmla="val 10000"/>
          </a:avLst>
        </a:prstGeom>
        <a:noFill/>
        <a:ln w="19050"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600"/>
            </a:spcAft>
          </a:pPr>
          <a:r>
            <a:rPr lang="uk-UA" sz="1800" b="1" i="1"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ЯК</a:t>
          </a:r>
        </a:p>
        <a:p>
          <a:pPr lvl="0" algn="ctr" defTabSz="800100">
            <a:lnSpc>
              <a:spcPct val="90000"/>
            </a:lnSpc>
            <a:spcBef>
              <a:spcPct val="0"/>
            </a:spcBef>
            <a:spcAft>
              <a:spcPts val="600"/>
            </a:spcAft>
          </a:pPr>
          <a:r>
            <a:rPr lang="uk-UA" sz="18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(засіб спілкування)</a:t>
          </a:r>
          <a:endParaRPr lang="ru-RU" sz="18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7071813" y="1375066"/>
        <a:ext cx="1617266" cy="1165044"/>
      </dsp:txXfrm>
    </dsp:sp>
    <dsp:sp modelId="{C4E0D6F5-147B-485A-9C7E-7013BBD9A747}">
      <dsp:nvSpPr>
        <dsp:cNvPr id="0" name=""/>
        <dsp:cNvSpPr/>
      </dsp:nvSpPr>
      <dsp:spPr>
        <a:xfrm>
          <a:off x="8907982" y="1731094"/>
          <a:ext cx="387232" cy="452988"/>
        </a:xfrm>
        <a:prstGeom prst="rightArrow">
          <a:avLst>
            <a:gd name="adj1" fmla="val 60000"/>
            <a:gd name="adj2" fmla="val 50000"/>
          </a:avLst>
        </a:prstGeom>
        <a:solidFill>
          <a:schemeClr val="lt1"/>
        </a:solidFill>
        <a:ln w="19050" cap="rnd"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b="0"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8907982" y="1821692"/>
        <a:ext cx="271062" cy="271792"/>
      </dsp:txXfrm>
    </dsp:sp>
    <dsp:sp modelId="{47AFFB26-5A6F-4E9F-AEB2-D65045F6A71D}">
      <dsp:nvSpPr>
        <dsp:cNvPr id="0" name=""/>
        <dsp:cNvSpPr/>
      </dsp:nvSpPr>
      <dsp:spPr>
        <a:xfrm>
          <a:off x="9455952" y="804340"/>
          <a:ext cx="2257181" cy="2306496"/>
        </a:xfrm>
        <a:prstGeom prst="roundRect">
          <a:avLst>
            <a:gd name="adj" fmla="val 10000"/>
          </a:avLst>
        </a:prstGeom>
        <a:no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600"/>
            </a:spcAft>
          </a:pPr>
          <a:r>
            <a:rPr lang="uk-UA" sz="1800" b="1" i="1" kern="120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ЕФЕКТИВН</a:t>
          </a:r>
          <a:r>
            <a:rPr lang="uk-UA" sz="1800" b="1" i="1"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І</a:t>
          </a:r>
          <a:r>
            <a:rPr lang="ru-RU" sz="1800" b="1" i="1"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СТЬ ПОВІДОМЛЕННЯ </a:t>
          </a:r>
        </a:p>
        <a:p>
          <a:pPr lvl="0" algn="l" defTabSz="800100">
            <a:lnSpc>
              <a:spcPct val="90000"/>
            </a:lnSpc>
            <a:spcBef>
              <a:spcPct val="0"/>
            </a:spcBef>
            <a:spcAft>
              <a:spcPts val="600"/>
            </a:spcAft>
          </a:pPr>
          <a:r>
            <a:rPr lang="ru-RU" sz="18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(ступ</a:t>
          </a:r>
          <a:r>
            <a:rPr lang="uk-UA" sz="1800" b="0" kern="1200" cap="none" spc="0" noProof="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інь</a:t>
          </a:r>
          <a:r>
            <a:rPr lang="uk-UA" sz="1800" b="0" kern="120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збігу змісту, що </a:t>
          </a:r>
          <a:r>
            <a:rPr lang="ru-RU" sz="18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uk-UA" sz="1800" b="0" kern="120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передається</a:t>
          </a:r>
          <a:r>
            <a:rPr lang="ru-RU" sz="18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педагогом, </a:t>
          </a:r>
          <a:r>
            <a:rPr lang="uk-UA" sz="1800" b="0" kern="120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зі</a:t>
          </a:r>
          <a:r>
            <a:rPr lang="ru-RU" sz="18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uk-UA" sz="1800" b="0" kern="120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змістом</a:t>
          </a:r>
          <a:r>
            <a:rPr lang="ru-RU" sz="18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uk-UA" sz="1800" b="0" kern="1200" cap="none" spc="0" noProof="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прийнятим студентом)</a:t>
          </a:r>
          <a:endParaRPr lang="uk-UA" sz="1800" b="0" kern="1200" cap="none" spc="0" noProof="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9522063" y="870451"/>
        <a:ext cx="2124959" cy="21742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104290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93066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87295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3818991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4353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1586725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2733027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301667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4100374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2D0272F-6AFB-448A-83F3-4F22AF282ED1}" type="datetimeFigureOut">
              <a:rPr lang="ru-RU" smtClean="0"/>
              <a:t>30.01.2018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132816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2D0272F-6AFB-448A-83F3-4F22AF282ED1}" type="datetimeFigureOut">
              <a:rPr lang="ru-RU" smtClean="0"/>
              <a:t>30.01.2018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230998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2D0272F-6AFB-448A-83F3-4F22AF282ED1}" type="datetimeFigureOut">
              <a:rPr lang="ru-RU" smtClean="0"/>
              <a:t>30.01.2018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112618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2D0272F-6AFB-448A-83F3-4F22AF282ED1}" type="datetimeFigureOut">
              <a:rPr lang="ru-RU" smtClean="0"/>
              <a:t>30.01.2018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409202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0272F-6AFB-448A-83F3-4F22AF282ED1}" type="datetimeFigureOut">
              <a:rPr lang="ru-RU" smtClean="0"/>
              <a:t>30.01.2018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208361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2D0272F-6AFB-448A-83F3-4F22AF282ED1}" type="datetimeFigureOut">
              <a:rPr lang="ru-RU" smtClean="0"/>
              <a:t>30.01.2018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297231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2D0272F-6AFB-448A-83F3-4F22AF282ED1}" type="datetimeFigureOut">
              <a:rPr lang="ru-RU" smtClean="0"/>
              <a:t>30.01.2018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93FC4D-C5D3-4A13-BAB0-569A29A6907E}" type="slidenum">
              <a:rPr lang="ru-RU" smtClean="0"/>
              <a:t>‹#›</a:t>
            </a:fld>
            <a:endParaRPr lang="ru-RU"/>
          </a:p>
        </p:txBody>
      </p:sp>
    </p:spTree>
    <p:extLst>
      <p:ext uri="{BB962C8B-B14F-4D97-AF65-F5344CB8AC3E}">
        <p14:creationId xmlns:p14="http://schemas.microsoft.com/office/powerpoint/2010/main" val="49049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0272F-6AFB-448A-83F3-4F22AF282ED1}" type="datetimeFigureOut">
              <a:rPr lang="ru-RU" smtClean="0"/>
              <a:t>30.01.2018</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93FC4D-C5D3-4A13-BAB0-569A29A6907E}" type="slidenum">
              <a:rPr lang="ru-RU" smtClean="0"/>
              <a:t>‹#›</a:t>
            </a:fld>
            <a:endParaRPr lang="ru-RU"/>
          </a:p>
        </p:txBody>
      </p:sp>
    </p:spTree>
    <p:extLst>
      <p:ext uri="{BB962C8B-B14F-4D97-AF65-F5344CB8AC3E}">
        <p14:creationId xmlns:p14="http://schemas.microsoft.com/office/powerpoint/2010/main" val="1587414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9752" y="412124"/>
            <a:ext cx="9144000" cy="3296991"/>
          </a:xfrm>
        </p:spPr>
        <p:txBody>
          <a:bodyPr>
            <a:noAutofit/>
          </a:bodyPr>
          <a:lstStyle/>
          <a:p>
            <a:pPr algn="ctr">
              <a:spcBef>
                <a:spcPct val="50000"/>
              </a:spcBef>
            </a:pPr>
            <a:r>
              <a:rPr lang="ru-RU" altLang="ru-RU" sz="2800" b="1" dirty="0" smtClean="0">
                <a:solidFill>
                  <a:srgbClr val="333399"/>
                </a:solidFill>
                <a:latin typeface="Times New Roman" panose="02020603050405020304" pitchFamily="18" charset="0"/>
                <a:cs typeface="Times New Roman" panose="02020603050405020304" pitchFamily="18" charset="0"/>
              </a:rPr>
              <a:t/>
            </a:r>
            <a:br>
              <a:rPr lang="ru-RU" altLang="ru-RU" sz="2800" b="1" dirty="0" smtClean="0">
                <a:solidFill>
                  <a:srgbClr val="333399"/>
                </a:solidFill>
                <a:latin typeface="Times New Roman" panose="02020603050405020304" pitchFamily="18" charset="0"/>
                <a:cs typeface="Times New Roman" panose="02020603050405020304" pitchFamily="18" charset="0"/>
              </a:rPr>
            </a:br>
            <a:r>
              <a:rPr lang="ru-RU" altLang="ru-RU" sz="4000" dirty="0" smtClean="0">
                <a:latin typeface="Times New Roman" panose="02020603050405020304" pitchFamily="18" charset="0"/>
                <a:cs typeface="Times New Roman" panose="02020603050405020304" pitchFamily="18" charset="0"/>
              </a:rPr>
              <a:t>М</a:t>
            </a:r>
            <a:r>
              <a:rPr lang="uk-UA" altLang="ru-RU" sz="4000" dirty="0" err="1" smtClean="0">
                <a:latin typeface="Times New Roman" panose="02020603050405020304" pitchFamily="18" charset="0"/>
                <a:cs typeface="Times New Roman" panose="02020603050405020304" pitchFamily="18" charset="0"/>
              </a:rPr>
              <a:t>іністерство</a:t>
            </a:r>
            <a:r>
              <a:rPr lang="uk-UA" altLang="ru-RU" sz="4000" dirty="0" smtClean="0">
                <a:latin typeface="Times New Roman" panose="02020603050405020304" pitchFamily="18" charset="0"/>
                <a:cs typeface="Times New Roman" panose="02020603050405020304" pitchFamily="18" charset="0"/>
              </a:rPr>
              <a:t> охорони здоров’я України</a:t>
            </a:r>
            <a:r>
              <a:rPr lang="ru-RU" altLang="ru-RU" sz="4000" dirty="0" smtClean="0">
                <a:latin typeface="Times New Roman" panose="02020603050405020304" pitchFamily="18" charset="0"/>
                <a:cs typeface="Times New Roman" panose="02020603050405020304" pitchFamily="18" charset="0"/>
              </a:rPr>
              <a:t/>
            </a:r>
            <a:br>
              <a:rPr lang="ru-RU" altLang="ru-RU" sz="4000" dirty="0" smtClean="0">
                <a:latin typeface="Times New Roman" panose="02020603050405020304" pitchFamily="18" charset="0"/>
                <a:cs typeface="Times New Roman" panose="02020603050405020304" pitchFamily="18" charset="0"/>
              </a:rPr>
            </a:br>
            <a:r>
              <a:rPr lang="ru-RU" altLang="ru-RU" sz="2800" b="1" dirty="0" err="1" smtClean="0">
                <a:latin typeface="Times New Roman" panose="02020603050405020304" pitchFamily="18" charset="0"/>
                <a:cs typeface="Times New Roman" panose="02020603050405020304" pitchFamily="18" charset="0"/>
              </a:rPr>
              <a:t>Харк</a:t>
            </a:r>
            <a:r>
              <a:rPr lang="uk-UA" altLang="ru-RU" sz="2800" b="1" dirty="0" err="1" smtClean="0">
                <a:latin typeface="Times New Roman" panose="02020603050405020304" pitchFamily="18" charset="0"/>
                <a:cs typeface="Times New Roman" panose="02020603050405020304" pitchFamily="18" charset="0"/>
              </a:rPr>
              <a:t>івський</a:t>
            </a:r>
            <a:r>
              <a:rPr lang="ru-RU" altLang="ru-RU" sz="2800" b="1" dirty="0" smtClean="0">
                <a:latin typeface="Times New Roman" panose="02020603050405020304" pitchFamily="18" charset="0"/>
                <a:cs typeface="Times New Roman" panose="02020603050405020304" pitchFamily="18" charset="0"/>
              </a:rPr>
              <a:t> </a:t>
            </a:r>
            <a:r>
              <a:rPr lang="ru-RU" altLang="ru-RU" sz="2800" b="1" dirty="0" err="1" smtClean="0">
                <a:latin typeface="Times New Roman" panose="02020603050405020304" pitchFamily="18" charset="0"/>
                <a:cs typeface="Times New Roman" panose="02020603050405020304" pitchFamily="18" charset="0"/>
              </a:rPr>
              <a:t>національний</a:t>
            </a:r>
            <a:r>
              <a:rPr lang="ru-RU" altLang="ru-RU" sz="2800" b="1" dirty="0" smtClean="0">
                <a:latin typeface="Times New Roman" panose="02020603050405020304" pitchFamily="18" charset="0"/>
                <a:cs typeface="Times New Roman" panose="02020603050405020304" pitchFamily="18" charset="0"/>
              </a:rPr>
              <a:t> </a:t>
            </a:r>
            <a:r>
              <a:rPr lang="ru-RU" altLang="ru-RU" sz="2800" b="1" dirty="0" err="1" smtClean="0">
                <a:latin typeface="Times New Roman" panose="02020603050405020304" pitchFamily="18" charset="0"/>
                <a:cs typeface="Times New Roman" panose="02020603050405020304" pitchFamily="18" charset="0"/>
              </a:rPr>
              <a:t>медичний</a:t>
            </a:r>
            <a:r>
              <a:rPr lang="ru-RU" altLang="ru-RU" sz="2800" b="1" dirty="0" smtClean="0">
                <a:latin typeface="Times New Roman" panose="02020603050405020304" pitchFamily="18" charset="0"/>
                <a:cs typeface="Times New Roman" panose="02020603050405020304" pitchFamily="18" charset="0"/>
              </a:rPr>
              <a:t> </a:t>
            </a:r>
            <a:r>
              <a:rPr lang="ru-RU" altLang="ru-RU" sz="2800" b="1" dirty="0" err="1" smtClean="0">
                <a:latin typeface="Times New Roman" panose="02020603050405020304" pitchFamily="18" charset="0"/>
                <a:cs typeface="Times New Roman" panose="02020603050405020304" pitchFamily="18" charset="0"/>
              </a:rPr>
              <a:t>університет</a:t>
            </a:r>
            <a:r>
              <a:rPr lang="ru-RU" altLang="ru-RU" sz="2800" b="1" dirty="0" smtClean="0">
                <a:latin typeface="Times New Roman" panose="02020603050405020304" pitchFamily="18" charset="0"/>
                <a:cs typeface="Times New Roman" panose="02020603050405020304" pitchFamily="18" charset="0"/>
              </a:rPr>
              <a:t/>
            </a:r>
            <a:br>
              <a:rPr lang="ru-RU" altLang="ru-RU" sz="2800" b="1" dirty="0" smtClean="0">
                <a:latin typeface="Times New Roman" panose="02020603050405020304" pitchFamily="18" charset="0"/>
                <a:cs typeface="Times New Roman" panose="02020603050405020304" pitchFamily="18" charset="0"/>
              </a:rPr>
            </a:br>
            <a:r>
              <a:rPr lang="ru-RU" altLang="ru-RU" sz="2800" b="1" dirty="0" smtClean="0">
                <a:latin typeface="Times New Roman" panose="02020603050405020304" pitchFamily="18" charset="0"/>
                <a:cs typeface="Times New Roman" panose="02020603050405020304" pitchFamily="18" charset="0"/>
              </a:rPr>
              <a:t/>
            </a:r>
            <a:br>
              <a:rPr lang="ru-RU" altLang="ru-RU" sz="2800" b="1" dirty="0" smtClean="0">
                <a:latin typeface="Times New Roman" panose="02020603050405020304" pitchFamily="18" charset="0"/>
                <a:cs typeface="Times New Roman" panose="02020603050405020304" pitchFamily="18" charset="0"/>
              </a:rPr>
            </a:br>
            <a:r>
              <a:rPr lang="uk-UA" altLang="ru-RU" sz="2400" b="1" dirty="0" smtClean="0">
                <a:latin typeface="Times New Roman" panose="02020603050405020304" pitchFamily="18" charset="0"/>
                <a:cs typeface="Times New Roman" panose="02020603050405020304" pitchFamily="18" charset="0"/>
              </a:rPr>
              <a:t>Кафедра медичної та біоорганічної хімії</a:t>
            </a:r>
            <a:br>
              <a:rPr lang="uk-UA" altLang="ru-RU" sz="2400" b="1" dirty="0" smtClean="0">
                <a:latin typeface="Times New Roman" panose="02020603050405020304" pitchFamily="18" charset="0"/>
                <a:cs typeface="Times New Roman" panose="02020603050405020304" pitchFamily="18" charset="0"/>
              </a:rPr>
            </a:br>
            <a:r>
              <a:rPr lang="uk-UA" altLang="ru-RU" sz="2400" b="1" dirty="0" smtClean="0">
                <a:latin typeface="Times New Roman" panose="02020603050405020304" pitchFamily="18" charset="0"/>
                <a:cs typeface="Times New Roman" panose="02020603050405020304" pitchFamily="18" charset="0"/>
              </a:rPr>
              <a:t/>
            </a:r>
            <a:br>
              <a:rPr lang="uk-UA" altLang="ru-RU" sz="2400" b="1" dirty="0" smtClean="0">
                <a:latin typeface="Times New Roman" panose="02020603050405020304" pitchFamily="18" charset="0"/>
                <a:cs typeface="Times New Roman" panose="02020603050405020304" pitchFamily="18" charset="0"/>
              </a:rPr>
            </a:br>
            <a:r>
              <a:rPr lang="uk-UA" altLang="ru-RU" sz="2400" b="1" dirty="0" smtClean="0">
                <a:latin typeface="Times New Roman" panose="02020603050405020304" pitchFamily="18" charset="0"/>
                <a:cs typeface="Times New Roman" panose="02020603050405020304" pitchFamily="18" charset="0"/>
              </a:rPr>
              <a:t>Методичний семінар </a:t>
            </a:r>
            <a:br>
              <a:rPr lang="uk-UA" altLang="ru-RU" sz="2400" b="1" dirty="0" smtClean="0">
                <a:latin typeface="Times New Roman" panose="02020603050405020304" pitchFamily="18" charset="0"/>
                <a:cs typeface="Times New Roman" panose="02020603050405020304" pitchFamily="18" charset="0"/>
              </a:rPr>
            </a:br>
            <a:r>
              <a:rPr lang="uk-UA" altLang="ru-RU" sz="2400" b="1" dirty="0" smtClean="0">
                <a:latin typeface="Times New Roman" panose="02020603050405020304" pitchFamily="18" charset="0"/>
                <a:cs typeface="Times New Roman" panose="02020603050405020304" pitchFamily="18" charset="0"/>
              </a:rPr>
              <a:t>«Педагогічне </a:t>
            </a:r>
            <a:r>
              <a:rPr lang="uk-UA" altLang="ru-RU" sz="2400" b="1" dirty="0" smtClean="0">
                <a:latin typeface="Times New Roman" panose="02020603050405020304" pitchFamily="18" charset="0"/>
                <a:cs typeface="Times New Roman" panose="02020603050405020304" pitchFamily="18" charset="0"/>
              </a:rPr>
              <a:t>спілкування – ефективний метод навчальної та виховної </a:t>
            </a:r>
            <a:r>
              <a:rPr lang="uk-UA" altLang="ru-RU" sz="2400" b="1" dirty="0" smtClean="0">
                <a:latin typeface="Times New Roman" panose="02020603050405020304" pitchFamily="18" charset="0"/>
                <a:cs typeface="Times New Roman" panose="02020603050405020304" pitchFamily="18" charset="0"/>
              </a:rPr>
              <a:t>діяльності»</a:t>
            </a:r>
            <a:br>
              <a:rPr lang="uk-UA" altLang="ru-RU" sz="2400" b="1" dirty="0" smtClean="0">
                <a:latin typeface="Times New Roman" panose="02020603050405020304" pitchFamily="18" charset="0"/>
                <a:cs typeface="Times New Roman" panose="02020603050405020304" pitchFamily="18" charset="0"/>
              </a:rPr>
            </a:br>
            <a:r>
              <a:rPr lang="uk-UA" altLang="ru-RU" sz="2400" b="1" dirty="0" smtClean="0">
                <a:latin typeface="Times New Roman" panose="02020603050405020304" pitchFamily="18" charset="0"/>
                <a:cs typeface="Times New Roman" panose="02020603050405020304" pitchFamily="18" charset="0"/>
              </a:rPr>
              <a:t>26.01.2018</a:t>
            </a:r>
            <a:endParaRPr lang="uk-UA"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336406" y="4864167"/>
            <a:ext cx="3893712" cy="480565"/>
          </a:xfrm>
        </p:spPr>
        <p:txBody>
          <a:bodyPr>
            <a:normAutofit/>
          </a:bodyPr>
          <a:lstStyle/>
          <a:p>
            <a:pPr algn="r"/>
            <a:r>
              <a:rPr lang="uk-UA" sz="2000" dirty="0" smtClean="0">
                <a:latin typeface="Times New Roman" panose="02020603050405020304" pitchFamily="18" charset="0"/>
                <a:cs typeface="Times New Roman" panose="02020603050405020304" pitchFamily="18" charset="0"/>
              </a:rPr>
              <a:t>Підготувала: доц. В.М. </a:t>
            </a:r>
            <a:r>
              <a:rPr lang="uk-UA" sz="2000" dirty="0" err="1" smtClean="0">
                <a:latin typeface="Times New Roman" panose="02020603050405020304" pitchFamily="18" charset="0"/>
                <a:cs typeface="Times New Roman" panose="02020603050405020304" pitchFamily="18" charset="0"/>
              </a:rPr>
              <a:t>Петюніна</a:t>
            </a:r>
            <a:r>
              <a:rPr lang="uk-UA"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5807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7" y="1115956"/>
            <a:ext cx="4318000" cy="2882900"/>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65983"/>
            <a:ext cx="5613400" cy="2616200"/>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04307" y="1148773"/>
            <a:ext cx="4035191" cy="2817266"/>
          </a:xfrm>
          <a:prstGeom prst="rect">
            <a:avLst/>
          </a:prstGeom>
        </p:spPr>
      </p:pic>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2070" y="4118151"/>
            <a:ext cx="6009930" cy="2764032"/>
          </a:xfrm>
          <a:prstGeom prst="rect">
            <a:avLst/>
          </a:prstGeom>
        </p:spPr>
      </p:pic>
      <p:sp>
        <p:nvSpPr>
          <p:cNvPr id="9" name="Прямоугольник 8"/>
          <p:cNvSpPr/>
          <p:nvPr/>
        </p:nvSpPr>
        <p:spPr>
          <a:xfrm>
            <a:off x="7007" y="17833"/>
            <a:ext cx="9948361" cy="830997"/>
          </a:xfrm>
          <a:prstGeom prst="rect">
            <a:avLst/>
          </a:prstGeom>
        </p:spPr>
        <p:txBody>
          <a:bodyPr wrap="square">
            <a:spAutoFit/>
          </a:bodyPr>
          <a:lstStyle/>
          <a:p>
            <a:pPr marL="360000" indent="-396000">
              <a:buFont typeface="+mj-lt"/>
              <a:buAutoNum type="arabicParenR" startAt="5"/>
            </a:pPr>
            <a:r>
              <a:rPr lang="uk-UA" sz="2400" dirty="0">
                <a:solidFill>
                  <a:schemeClr val="accent1"/>
                </a:solidFill>
                <a:latin typeface="Times New Roman" panose="02020603050405020304" pitchFamily="18" charset="0"/>
                <a:cs typeface="Times New Roman" panose="02020603050405020304" pitchFamily="18" charset="0"/>
              </a:rPr>
              <a:t>Естетичний бар’єр. Зовнішній вигляд. Міміка. Усувають шляхом самоконтролю</a:t>
            </a:r>
            <a:r>
              <a:rPr lang="uk-UA" sz="2400" dirty="0" smtClean="0">
                <a:solidFill>
                  <a:schemeClr val="accent1"/>
                </a:solidFill>
                <a:latin typeface="Times New Roman" panose="02020603050405020304" pitchFamily="18" charset="0"/>
                <a:cs typeface="Times New Roman" panose="02020603050405020304" pitchFamily="18" charset="0"/>
              </a:rPr>
              <a:t>.</a:t>
            </a:r>
            <a:endParaRPr lang="uk-UA" sz="2400" dirty="0">
              <a:solidFill>
                <a:schemeClr val="accent1"/>
              </a:solidFill>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55368" y="1249306"/>
            <a:ext cx="1930400" cy="2616200"/>
          </a:xfrm>
          <a:prstGeom prst="rect">
            <a:avLst/>
          </a:prstGeom>
        </p:spPr>
      </p:pic>
    </p:spTree>
    <p:extLst>
      <p:ext uri="{BB962C8B-B14F-4D97-AF65-F5344CB8AC3E}">
        <p14:creationId xmlns:p14="http://schemas.microsoft.com/office/powerpoint/2010/main" val="1742863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9723550" cy="1320800"/>
          </a:xfrm>
        </p:spPr>
        <p:txBody>
          <a:bodyPr>
            <a:noAutofit/>
          </a:bodyPr>
          <a:lstStyle/>
          <a:p>
            <a:pPr marL="342900" indent="-342900">
              <a:spcBef>
                <a:spcPts val="0"/>
              </a:spcBef>
              <a:buFont typeface="+mj-lt"/>
              <a:buAutoNum type="arabicParenR" startAt="6"/>
            </a:pPr>
            <a:r>
              <a:rPr lang="uk-UA" sz="1800" dirty="0">
                <a:solidFill>
                  <a:schemeClr val="accent2">
                    <a:lumMod val="75000"/>
                  </a:schemeClr>
                </a:solidFill>
                <a:latin typeface="Times New Roman" panose="02020603050405020304" pitchFamily="18" charset="0"/>
                <a:cs typeface="Times New Roman" panose="02020603050405020304" pitchFamily="18" charset="0"/>
              </a:rPr>
              <a:t>Психологічний бар’єр. Розбіжність настанов (педагог на підоймі, захоплений своїм задумом, студенти байдужі, незібрані, неуважні і </a:t>
            </a:r>
            <a:r>
              <a:rPr lang="uk-UA" sz="1800" dirty="0" err="1">
                <a:solidFill>
                  <a:schemeClr val="accent2">
                    <a:lumMod val="75000"/>
                  </a:schemeClr>
                </a:solidFill>
                <a:latin typeface="Times New Roman" panose="02020603050405020304" pitchFamily="18" charset="0"/>
                <a:cs typeface="Times New Roman" panose="02020603050405020304" pitchFamily="18" charset="0"/>
              </a:rPr>
              <a:t>т.п</a:t>
            </a:r>
            <a:r>
              <a:rPr lang="uk-UA" sz="1800" dirty="0">
                <a:solidFill>
                  <a:schemeClr val="accent2">
                    <a:lumMod val="75000"/>
                  </a:schemeClr>
                </a:solidFill>
                <a:latin typeface="Times New Roman" panose="02020603050405020304" pitchFamily="18" charset="0"/>
                <a:cs typeface="Times New Roman" panose="02020603050405020304" pitchFamily="18" charset="0"/>
              </a:rPr>
              <a:t>.) Педагог дратується, нервує. Боязнь аудиторії зі сторони викладача (початківці).</a:t>
            </a:r>
            <a:br>
              <a:rPr lang="uk-UA" sz="1800" dirty="0">
                <a:solidFill>
                  <a:schemeClr val="accent2">
                    <a:lumMod val="75000"/>
                  </a:schemeClr>
                </a:solidFill>
                <a:latin typeface="Times New Roman" panose="02020603050405020304" pitchFamily="18" charset="0"/>
                <a:cs typeface="Times New Roman" panose="02020603050405020304" pitchFamily="18" charset="0"/>
              </a:rPr>
            </a:br>
            <a:r>
              <a:rPr lang="uk-UA" sz="1800" dirty="0">
                <a:solidFill>
                  <a:schemeClr val="accent2">
                    <a:lumMod val="75000"/>
                  </a:schemeClr>
                </a:solidFill>
                <a:latin typeface="Times New Roman" panose="02020603050405020304" pitchFamily="18" charset="0"/>
                <a:cs typeface="Times New Roman" panose="02020603050405020304" pitchFamily="18" charset="0"/>
              </a:rPr>
              <a:t>Поганий контакт (замість роботи зі студентами, сам пише відповіді на дошці).</a:t>
            </a:r>
            <a:br>
              <a:rPr lang="uk-UA" sz="1800" dirty="0">
                <a:solidFill>
                  <a:schemeClr val="accent2">
                    <a:lumMod val="75000"/>
                  </a:schemeClr>
                </a:solidFill>
                <a:latin typeface="Times New Roman" panose="02020603050405020304" pitchFamily="18" charset="0"/>
                <a:cs typeface="Times New Roman" panose="02020603050405020304" pitchFamily="18" charset="0"/>
              </a:rPr>
            </a:br>
            <a:r>
              <a:rPr lang="uk-UA" sz="1800" dirty="0">
                <a:solidFill>
                  <a:schemeClr val="accent2">
                    <a:lumMod val="75000"/>
                  </a:schemeClr>
                </a:solidFill>
                <a:latin typeface="Times New Roman" panose="02020603050405020304" pitchFamily="18" charset="0"/>
                <a:cs typeface="Times New Roman" panose="02020603050405020304" pitchFamily="18" charset="0"/>
              </a:rPr>
              <a:t>Негативна установка на аудиторію (негативне ставлення до студентів, невстигаючих, порушників поведінки).</a:t>
            </a:r>
            <a:br>
              <a:rPr lang="uk-UA" sz="1800" dirty="0">
                <a:solidFill>
                  <a:schemeClr val="accent2">
                    <a:lumMod val="75000"/>
                  </a:schemeClr>
                </a:solidFill>
                <a:latin typeface="Times New Roman" panose="02020603050405020304" pitchFamily="18" charset="0"/>
                <a:cs typeface="Times New Roman" panose="02020603050405020304" pitchFamily="18" charset="0"/>
              </a:rPr>
            </a:br>
            <a:endParaRPr lang="ru-RU" sz="1800" dirty="0">
              <a:solidFill>
                <a:schemeClr val="accent2">
                  <a:lumMod val="75000"/>
                </a:schemeClr>
              </a:solidFill>
            </a:endParaRPr>
          </a:p>
        </p:txBody>
      </p:sp>
      <p:sp>
        <p:nvSpPr>
          <p:cNvPr id="3" name="Объект 2"/>
          <p:cNvSpPr>
            <a:spLocks noGrp="1"/>
          </p:cNvSpPr>
          <p:nvPr>
            <p:ph idx="1"/>
          </p:nvPr>
        </p:nvSpPr>
        <p:spPr>
          <a:xfrm>
            <a:off x="0" y="5595155"/>
            <a:ext cx="10045522" cy="1329586"/>
          </a:xfrm>
        </p:spPr>
        <p:txBody>
          <a:bodyPr>
            <a:normAutofit fontScale="92500" lnSpcReduction="10000"/>
          </a:bodyPr>
          <a:lstStyle/>
          <a:p>
            <a:pPr marL="0" indent="0" algn="ctr">
              <a:buNone/>
            </a:pPr>
            <a:r>
              <a:rPr lang="uk-UA" sz="3200" dirty="0">
                <a:solidFill>
                  <a:schemeClr val="accent2">
                    <a:lumMod val="75000"/>
                  </a:schemeClr>
                </a:solidFill>
                <a:latin typeface="Times New Roman" panose="02020603050405020304" pitchFamily="18" charset="0"/>
                <a:cs typeface="Times New Roman" panose="02020603050405020304" pitchFamily="18" charset="0"/>
              </a:rPr>
              <a:t>Якщо педагог не може подолати ці бар’єри, спілкування малоефективне.</a:t>
            </a:r>
            <a:r>
              <a:rPr lang="uk-UA" sz="2400" dirty="0">
                <a:solidFill>
                  <a:schemeClr val="accent2">
                    <a:lumMod val="75000"/>
                  </a:schemeClr>
                </a:solidFill>
                <a:latin typeface="Times New Roman" panose="02020603050405020304" pitchFamily="18" charset="0"/>
                <a:cs typeface="Times New Roman" panose="02020603050405020304" pitchFamily="18" charset="0"/>
              </a:rPr>
              <a:t/>
            </a:r>
            <a:br>
              <a:rPr lang="uk-UA" sz="2400" dirty="0">
                <a:solidFill>
                  <a:schemeClr val="accent2">
                    <a:lumMod val="75000"/>
                  </a:schemeClr>
                </a:solidFill>
                <a:latin typeface="Times New Roman" panose="02020603050405020304" pitchFamily="18" charset="0"/>
                <a:cs typeface="Times New Roman" panose="02020603050405020304" pitchFamily="18" charset="0"/>
              </a:rPr>
            </a:br>
            <a:endParaRPr lang="ru-RU" sz="32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3655" y="1729190"/>
            <a:ext cx="5524500" cy="3457575"/>
          </a:xfrm>
          <a:prstGeom prst="rect">
            <a:avLst/>
          </a:prstGeom>
        </p:spPr>
      </p:pic>
    </p:spTree>
    <p:extLst>
      <p:ext uri="{BB962C8B-B14F-4D97-AF65-F5344CB8AC3E}">
        <p14:creationId xmlns:p14="http://schemas.microsoft.com/office/powerpoint/2010/main" val="2118678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654" y="0"/>
            <a:ext cx="10515600" cy="484881"/>
          </a:xfrm>
        </p:spPr>
        <p:txBody>
          <a:bodyPr>
            <a:normAutofit fontScale="90000"/>
          </a:bodyPr>
          <a:lstStyle/>
          <a:p>
            <a:pPr algn="ctr"/>
            <a:r>
              <a:rPr lang="uk-UA" dirty="0" smtClean="0">
                <a:latin typeface="Times New Roman" panose="02020603050405020304" pitchFamily="18" charset="0"/>
                <a:cs typeface="Times New Roman" panose="02020603050405020304" pitchFamily="18" charset="0"/>
              </a:rPr>
              <a:t>Стилі педагогічного спілкування: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484881"/>
            <a:ext cx="10058400" cy="5422006"/>
          </a:xfrm>
        </p:spPr>
        <p:txBody>
          <a:bodyPr>
            <a:normAutofit/>
          </a:bodyPr>
          <a:lstStyle/>
          <a:p>
            <a:pPr marL="514350" indent="-514350">
              <a:buFont typeface="+mj-lt"/>
              <a:buAutoNum type="arabicPeriod"/>
            </a:pPr>
            <a:r>
              <a:rPr lang="uk-UA" sz="2000" dirty="0"/>
              <a:t>Авторитарний – диктат, який перетворює одного з учасників спілкування в пасивного виконавця, пригнічує самостійність і ініціативу, розвиває невпевненість.</a:t>
            </a:r>
          </a:p>
          <a:p>
            <a:pPr marL="514350" indent="-514350">
              <a:buFont typeface="+mj-lt"/>
              <a:buAutoNum type="arabicPeriod"/>
            </a:pPr>
            <a:r>
              <a:rPr lang="uk-UA" sz="2000" dirty="0"/>
              <a:t>Демократичний – базується на думці колективу, покликаний донести мету діяльності до кожного учасника </a:t>
            </a:r>
            <a:r>
              <a:rPr lang="ru-RU" sz="2000" dirty="0" err="1"/>
              <a:t>сп</a:t>
            </a:r>
            <a:r>
              <a:rPr lang="uk-UA" sz="2000" dirty="0" err="1"/>
              <a:t>ілкування</a:t>
            </a:r>
            <a:r>
              <a:rPr lang="uk-UA" sz="2000" dirty="0"/>
              <a:t> і залучити всіх до активної участі у спільній діяльності: усвідомлення учасниками відповідальності, самостійності призводить до творчої участі, забезпечує стабільний результат, сприяє розвитку особистості.</a:t>
            </a:r>
          </a:p>
          <a:p>
            <a:pPr marL="514350" indent="-514350">
              <a:buFont typeface="+mj-lt"/>
              <a:buAutoNum type="arabicPeriod"/>
            </a:pPr>
            <a:r>
              <a:rPr lang="uk-UA" sz="2000" dirty="0"/>
              <a:t>Ліберальний – немає стійкої педагогічної позиції. Виявляється у невтручанні, низькому рівні вимог до виховання. Схожий на демократичний, але за рахунок пасивності, незацікавленості, браку відповідальності процес спілкування (виховання) стає некерованим.</a:t>
            </a:r>
            <a:endParaRPr lang="ru-RU"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654" y="4469858"/>
            <a:ext cx="2934506" cy="2388142"/>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1454" y="4308645"/>
            <a:ext cx="3242256" cy="2549355"/>
          </a:xfrm>
          <a:prstGeom prst="rect">
            <a:avLst/>
          </a:prstGeom>
        </p:spPr>
      </p:pic>
    </p:spTree>
    <p:extLst>
      <p:ext uri="{BB962C8B-B14F-4D97-AF65-F5344CB8AC3E}">
        <p14:creationId xmlns:p14="http://schemas.microsoft.com/office/powerpoint/2010/main" val="1760824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183" y="0"/>
            <a:ext cx="11449318" cy="626548"/>
          </a:xfrm>
        </p:spPr>
        <p:txBody>
          <a:bodyPr>
            <a:normAutofit fontScale="90000"/>
          </a:bodyPr>
          <a:lstStyle/>
          <a:p>
            <a:pPr algn="ctr"/>
            <a:r>
              <a:rPr lang="uk-UA" dirty="0" smtClean="0">
                <a:latin typeface="Times New Roman" panose="02020603050405020304" pitchFamily="18" charset="0"/>
                <a:cs typeface="Times New Roman" panose="02020603050405020304" pitchFamily="18" charset="0"/>
              </a:rPr>
              <a:t>Правила педагогічного спілкування:</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26548"/>
            <a:ext cx="11449318" cy="5473522"/>
          </a:xfrm>
        </p:spPr>
        <p:txBody>
          <a:bodyPr>
            <a:normAutofit/>
          </a:bodyPr>
          <a:lstStyle/>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Успіх педагогічного спілкування залежить від культури спілкування.</a:t>
            </a:r>
          </a:p>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Враховуйте потреби і інтереси вихованців.</a:t>
            </a:r>
          </a:p>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Враховуйте психологічний стан окремих студентів і групи загалом.</a:t>
            </a:r>
          </a:p>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Дивіться на себе збоку, постійно аналізуйте свої вчинки і дії.</a:t>
            </a:r>
          </a:p>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Вмійте слухати, зважайте на думку студентів.</a:t>
            </a:r>
          </a:p>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Не принижуйте гідність студентів.</a:t>
            </a:r>
          </a:p>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Якомога частіше усміхайтеся: це викликає позитивні емоції, спонукає до продуктивного спілкування. </a:t>
            </a:r>
          </a:p>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Частіше висловлюйте схвалення, заохочення.</a:t>
            </a:r>
          </a:p>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Не зловживайте своїми перевагами, як керівника, педагога.</a:t>
            </a:r>
          </a:p>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Удосконалюйте інструмент спілкування – власне мовлення.</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508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0455" y="365126"/>
            <a:ext cx="11603865" cy="381850"/>
          </a:xfrm>
        </p:spPr>
        <p:txBody>
          <a:bodyPr>
            <a:normAutofit fontScale="90000"/>
          </a:bodyPr>
          <a:lstStyle/>
          <a:p>
            <a:pPr algn="ctr"/>
            <a:r>
              <a:rPr lang="uk-UA" u="sng" dirty="0" smtClean="0">
                <a:latin typeface="Times New Roman" panose="02020603050405020304" pitchFamily="18" charset="0"/>
                <a:cs typeface="Times New Roman" panose="02020603050405020304" pitchFamily="18" charset="0"/>
              </a:rPr>
              <a:t>Література</a:t>
            </a:r>
            <a:endParaRPr lang="ru-RU" u="sng"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 y="1017431"/>
            <a:ext cx="9710670" cy="5692462"/>
          </a:xfrm>
        </p:spPr>
        <p:txBody>
          <a:bodyPr>
            <a:normAutofit/>
          </a:bodyPr>
          <a:lstStyle/>
          <a:p>
            <a:pPr marL="514350" indent="-514350">
              <a:buFont typeface="+mj-lt"/>
              <a:buAutoNum type="arabicPeriod"/>
            </a:pPr>
            <a:r>
              <a:rPr lang="uk-UA" sz="2000" dirty="0" smtClean="0">
                <a:latin typeface="Times New Roman" panose="02020603050405020304" pitchFamily="18" charset="0"/>
                <a:cs typeface="Times New Roman" panose="02020603050405020304" pitchFamily="18" charset="0"/>
              </a:rPr>
              <a:t>Пальм Г.А. Практикум по </a:t>
            </a:r>
            <a:r>
              <a:rPr lang="uk-UA" sz="2000" dirty="0" err="1" smtClean="0">
                <a:latin typeface="Times New Roman" panose="02020603050405020304" pitchFamily="18" charset="0"/>
                <a:cs typeface="Times New Roman" panose="02020603050405020304" pitchFamily="18" charset="0"/>
              </a:rPr>
              <a:t>психологии</a:t>
            </a:r>
            <a:r>
              <a:rPr lang="uk-UA" sz="2000" dirty="0" smtClean="0">
                <a:latin typeface="Times New Roman" panose="02020603050405020304" pitchFamily="18" charset="0"/>
                <a:cs typeface="Times New Roman" panose="02020603050405020304" pitchFamily="18" charset="0"/>
              </a:rPr>
              <a:t> </a:t>
            </a:r>
            <a:r>
              <a:rPr lang="uk-UA" sz="2000" dirty="0" err="1" smtClean="0">
                <a:latin typeface="Times New Roman" panose="02020603050405020304" pitchFamily="18" charset="0"/>
                <a:cs typeface="Times New Roman" panose="02020603050405020304" pitchFamily="18" charset="0"/>
              </a:rPr>
              <a:t>общения</a:t>
            </a:r>
            <a:r>
              <a:rPr lang="uk-UA" sz="2000" dirty="0" smtClean="0">
                <a:latin typeface="Times New Roman" panose="02020603050405020304" pitchFamily="18" charset="0"/>
                <a:cs typeface="Times New Roman" panose="02020603050405020304" pitchFamily="18" charset="0"/>
              </a:rPr>
              <a:t>: </a:t>
            </a:r>
            <a:r>
              <a:rPr lang="uk-UA" sz="2000" dirty="0" err="1" smtClean="0">
                <a:latin typeface="Times New Roman" panose="02020603050405020304" pitchFamily="18" charset="0"/>
                <a:cs typeface="Times New Roman" panose="02020603050405020304" pitchFamily="18" charset="0"/>
              </a:rPr>
              <a:t>Учебное</a:t>
            </a:r>
            <a:r>
              <a:rPr lang="uk-UA" sz="2000" dirty="0" smtClean="0">
                <a:latin typeface="Times New Roman" panose="02020603050405020304" pitchFamily="18" charset="0"/>
                <a:cs typeface="Times New Roman" panose="02020603050405020304" pitchFamily="18" charset="0"/>
              </a:rPr>
              <a:t> </a:t>
            </a:r>
            <a:r>
              <a:rPr lang="uk-UA" sz="2000" dirty="0" err="1" smtClean="0">
                <a:latin typeface="Times New Roman" panose="02020603050405020304" pitchFamily="18" charset="0"/>
                <a:cs typeface="Times New Roman" panose="02020603050405020304" pitchFamily="18" charset="0"/>
              </a:rPr>
              <a:t>пособие</a:t>
            </a:r>
            <a:r>
              <a:rPr lang="uk-UA" sz="2000" dirty="0" smtClean="0">
                <a:latin typeface="Times New Roman" panose="02020603050405020304" pitchFamily="18" charset="0"/>
                <a:cs typeface="Times New Roman" panose="02020603050405020304" pitchFamily="18" charset="0"/>
              </a:rPr>
              <a:t>. – </a:t>
            </a:r>
            <a:r>
              <a:rPr lang="uk-UA" sz="2000" dirty="0" err="1" smtClean="0">
                <a:latin typeface="Times New Roman" panose="02020603050405020304" pitchFamily="18" charset="0"/>
                <a:cs typeface="Times New Roman" panose="02020603050405020304" pitchFamily="18" charset="0"/>
              </a:rPr>
              <a:t>Дн-ск</a:t>
            </a:r>
            <a:r>
              <a:rPr lang="uk-UA" sz="2000" dirty="0" smtClean="0">
                <a:latin typeface="Times New Roman" panose="02020603050405020304" pitchFamily="18" charset="0"/>
                <a:cs typeface="Times New Roman" panose="02020603050405020304" pitchFamily="18" charset="0"/>
              </a:rPr>
              <a:t>: РВА, Дніпро, 1999.</a:t>
            </a:r>
          </a:p>
          <a:p>
            <a:pPr marL="514350" indent="-514350">
              <a:buFont typeface="+mj-lt"/>
              <a:buAutoNum type="arabicPeriod"/>
            </a:pPr>
            <a:r>
              <a:rPr lang="uk-UA" sz="2000" dirty="0" smtClean="0">
                <a:latin typeface="Times New Roman" panose="02020603050405020304" pitchFamily="18" charset="0"/>
                <a:cs typeface="Times New Roman" panose="02020603050405020304" pitchFamily="18" charset="0"/>
              </a:rPr>
              <a:t>Педагогічна майстерність: Підручник/ І.А. </a:t>
            </a:r>
            <a:r>
              <a:rPr lang="uk-UA" sz="2000" dirty="0" err="1" smtClean="0">
                <a:latin typeface="Times New Roman" panose="02020603050405020304" pitchFamily="18" charset="0"/>
                <a:cs typeface="Times New Roman" panose="02020603050405020304" pitchFamily="18" charset="0"/>
              </a:rPr>
              <a:t>Зазюн</a:t>
            </a:r>
            <a:r>
              <a:rPr lang="uk-UA" sz="2000" dirty="0" smtClean="0">
                <a:latin typeface="Times New Roman" panose="02020603050405020304" pitchFamily="18" charset="0"/>
                <a:cs typeface="Times New Roman" panose="02020603050405020304" pitchFamily="18" charset="0"/>
              </a:rPr>
              <a:t>, Л.В. </a:t>
            </a:r>
            <a:r>
              <a:rPr lang="uk-UA" sz="2000" dirty="0" err="1" smtClean="0">
                <a:latin typeface="Times New Roman" panose="02020603050405020304" pitchFamily="18" charset="0"/>
                <a:cs typeface="Times New Roman" panose="02020603050405020304" pitchFamily="18" charset="0"/>
              </a:rPr>
              <a:t>Крамущенко</a:t>
            </a:r>
            <a:r>
              <a:rPr lang="uk-UA" sz="2000" dirty="0" smtClean="0">
                <a:latin typeface="Times New Roman" panose="02020603050405020304" pitchFamily="18" charset="0"/>
                <a:cs typeface="Times New Roman" panose="02020603050405020304" pitchFamily="18" charset="0"/>
              </a:rPr>
              <a:t>, І.Ф. </a:t>
            </a:r>
            <a:r>
              <a:rPr lang="uk-UA" sz="2000" dirty="0" err="1" smtClean="0">
                <a:latin typeface="Times New Roman" panose="02020603050405020304" pitchFamily="18" charset="0"/>
                <a:cs typeface="Times New Roman" panose="02020603050405020304" pitchFamily="18" charset="0"/>
              </a:rPr>
              <a:t>Кривонос</a:t>
            </a:r>
            <a:r>
              <a:rPr lang="uk-UA" sz="2000" dirty="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та ін./ За ред. </a:t>
            </a:r>
            <a:r>
              <a:rPr lang="uk-UA" sz="2000" dirty="0" err="1" smtClean="0">
                <a:latin typeface="Times New Roman" panose="02020603050405020304" pitchFamily="18" charset="0"/>
                <a:cs typeface="Times New Roman" panose="02020603050405020304" pitchFamily="18" charset="0"/>
              </a:rPr>
              <a:t>Зазюна</a:t>
            </a:r>
            <a:r>
              <a:rPr lang="uk-UA" sz="2000" dirty="0" smtClean="0">
                <a:latin typeface="Times New Roman" panose="02020603050405020304" pitchFamily="18" charset="0"/>
                <a:cs typeface="Times New Roman" panose="02020603050405020304" pitchFamily="18" charset="0"/>
              </a:rPr>
              <a:t>. – К. 1997.</a:t>
            </a:r>
          </a:p>
          <a:p>
            <a:pPr marL="514350" indent="-514350">
              <a:buFont typeface="+mj-lt"/>
              <a:buAutoNum type="arabicPeriod"/>
            </a:pPr>
            <a:r>
              <a:rPr lang="ru-RU" sz="2000" dirty="0" err="1" smtClean="0">
                <a:latin typeface="Times New Roman" panose="02020603050405020304" pitchFamily="18" charset="0"/>
                <a:cs typeface="Times New Roman" panose="02020603050405020304" pitchFamily="18" charset="0"/>
              </a:rPr>
              <a:t>Рыданова</a:t>
            </a:r>
            <a:r>
              <a:rPr lang="ru-RU" sz="2000" dirty="0" smtClean="0">
                <a:latin typeface="Times New Roman" panose="02020603050405020304" pitchFamily="18" charset="0"/>
                <a:cs typeface="Times New Roman" panose="02020603050405020304" pitchFamily="18" charset="0"/>
              </a:rPr>
              <a:t> И.И. Основы педагогики общения. – Лен. 1998.</a:t>
            </a:r>
          </a:p>
          <a:p>
            <a:pPr marL="514350" indent="-514350">
              <a:buFont typeface="+mj-lt"/>
              <a:buAutoNum type="arabicPeriod"/>
            </a:pPr>
            <a:r>
              <a:rPr lang="ru-RU" sz="2000" dirty="0" err="1" smtClean="0">
                <a:latin typeface="Times New Roman" panose="02020603050405020304" pitchFamily="18" charset="0"/>
                <a:cs typeface="Times New Roman" panose="02020603050405020304" pitchFamily="18" charset="0"/>
              </a:rPr>
              <a:t>Ширинов</a:t>
            </a:r>
            <a:r>
              <a:rPr lang="ru-RU" sz="2000" dirty="0" smtClean="0">
                <a:latin typeface="Times New Roman" panose="02020603050405020304" pitchFamily="18" charset="0"/>
                <a:cs typeface="Times New Roman" panose="02020603050405020304" pitchFamily="18" charset="0"/>
              </a:rPr>
              <a:t> В.Д. Педагогическая </a:t>
            </a:r>
            <a:r>
              <a:rPr lang="ru-RU" sz="2000" dirty="0" err="1" smtClean="0">
                <a:latin typeface="Times New Roman" panose="02020603050405020304" pitchFamily="18" charset="0"/>
                <a:cs typeface="Times New Roman" panose="02020603050405020304" pitchFamily="18" charset="0"/>
              </a:rPr>
              <a:t>комуникация</a:t>
            </a:r>
            <a:r>
              <a:rPr lang="ru-RU" sz="2000" dirty="0" smtClean="0">
                <a:latin typeface="Times New Roman" panose="02020603050405020304" pitchFamily="18" charset="0"/>
                <a:cs typeface="Times New Roman" panose="02020603050405020304" pitchFamily="18" charset="0"/>
              </a:rPr>
              <a:t>:</a:t>
            </a:r>
            <a:r>
              <a:rPr lang="uk-UA" sz="2000" dirty="0" smtClean="0">
                <a:latin typeface="Times New Roman" panose="02020603050405020304" pitchFamily="18" charset="0"/>
                <a:cs typeface="Times New Roman" panose="02020603050405020304" pitchFamily="18" charset="0"/>
              </a:rPr>
              <a:t>  </a:t>
            </a:r>
            <a:r>
              <a:rPr lang="uk-UA" sz="2000" dirty="0" err="1" smtClean="0">
                <a:latin typeface="Times New Roman" panose="02020603050405020304" pitchFamily="18" charset="0"/>
                <a:cs typeface="Times New Roman" panose="02020603050405020304" pitchFamily="18" charset="0"/>
              </a:rPr>
              <a:t>Теория</a:t>
            </a:r>
            <a:r>
              <a:rPr lang="uk-UA" sz="2000" dirty="0" smtClean="0">
                <a:latin typeface="Times New Roman" panose="02020603050405020304" pitchFamily="18" charset="0"/>
                <a:cs typeface="Times New Roman" panose="02020603050405020304" pitchFamily="18" charset="0"/>
              </a:rPr>
              <a:t>, </a:t>
            </a:r>
            <a:r>
              <a:rPr lang="uk-UA" sz="2000" dirty="0" err="1" smtClean="0">
                <a:latin typeface="Times New Roman" panose="02020603050405020304" pitchFamily="18" charset="0"/>
                <a:cs typeface="Times New Roman" panose="02020603050405020304" pitchFamily="18" charset="0"/>
              </a:rPr>
              <a:t>оп</a:t>
            </a:r>
            <a:r>
              <a:rPr lang="ru-RU" sz="2000" dirty="0" err="1" smtClean="0">
                <a:latin typeface="Times New Roman" panose="02020603050405020304" pitchFamily="18" charset="0"/>
                <a:cs typeface="Times New Roman" panose="02020603050405020304" pitchFamily="18" charset="0"/>
              </a:rPr>
              <a:t>ыт</a:t>
            </a:r>
            <a:r>
              <a:rPr lang="ru-RU" sz="2000" dirty="0" smtClean="0">
                <a:latin typeface="Times New Roman" panose="02020603050405020304" pitchFamily="18" charset="0"/>
                <a:cs typeface="Times New Roman" panose="02020603050405020304" pitchFamily="18" charset="0"/>
              </a:rPr>
              <a:t>, проблемы. – Екатеринбург. 1994.</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967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9564" y="2271198"/>
            <a:ext cx="10515600" cy="1325563"/>
          </a:xfrm>
        </p:spPr>
        <p:txBody>
          <a:bodyPr>
            <a:normAutofit/>
          </a:bodyPr>
          <a:lstStyle/>
          <a:p>
            <a:pPr algn="ctr"/>
            <a:r>
              <a:rPr lang="uk-UA" sz="5400" dirty="0" smtClean="0">
                <a:latin typeface="Times New Roman" panose="02020603050405020304" pitchFamily="18" charset="0"/>
                <a:cs typeface="Times New Roman" panose="02020603050405020304" pitchFamily="18" charset="0"/>
              </a:rPr>
              <a:t>Дякую </a:t>
            </a:r>
            <a:r>
              <a:rPr lang="uk-UA" sz="5400" smtClean="0">
                <a:latin typeface="Times New Roman" panose="02020603050405020304" pitchFamily="18" charset="0"/>
                <a:cs typeface="Times New Roman" panose="02020603050405020304" pitchFamily="18" charset="0"/>
              </a:rPr>
              <a:t>за увагу!</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712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510638"/>
          </a:xfrm>
        </p:spPr>
        <p:txBody>
          <a:bodyPr>
            <a:noAutofit/>
          </a:bodyPr>
          <a:lstStyle/>
          <a:p>
            <a:pPr algn="ctr"/>
            <a:r>
              <a:rPr lang="uk-UA" sz="6600" dirty="0" smtClean="0">
                <a:latin typeface="Times New Roman" panose="02020603050405020304" pitchFamily="18" charset="0"/>
                <a:cs typeface="Times New Roman" panose="02020603050405020304" pitchFamily="18" charset="0"/>
              </a:rPr>
              <a:t>План:</a:t>
            </a:r>
            <a:endParaRPr lang="ru-RU" sz="6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875764"/>
            <a:ext cx="10515600" cy="5301199"/>
          </a:xfrm>
        </p:spPr>
        <p:txBody>
          <a:bodyPr>
            <a:normAutofit/>
          </a:bodyPr>
          <a:lstStyle/>
          <a:p>
            <a:pPr marL="514350" indent="-514350">
              <a:buFont typeface="+mj-lt"/>
              <a:buAutoNum type="arabicPeriod"/>
            </a:pPr>
            <a:r>
              <a:rPr lang="uk-UA" sz="4000" dirty="0" smtClean="0">
                <a:latin typeface="Times New Roman" panose="02020603050405020304" pitchFamily="18" charset="0"/>
                <a:cs typeface="Times New Roman" panose="02020603050405020304" pitchFamily="18" charset="0"/>
              </a:rPr>
              <a:t>Основні риси і функції сучасного педагога.</a:t>
            </a:r>
          </a:p>
          <a:p>
            <a:pPr marL="514350" indent="-514350">
              <a:buFont typeface="+mj-lt"/>
              <a:buAutoNum type="arabicPeriod"/>
            </a:pPr>
            <a:r>
              <a:rPr lang="uk-UA" sz="4000" dirty="0" smtClean="0">
                <a:latin typeface="Times New Roman" panose="02020603050405020304" pitchFamily="18" charset="0"/>
                <a:cs typeface="Times New Roman" panose="02020603050405020304" pitchFamily="18" charset="0"/>
              </a:rPr>
              <a:t>Педагогічне спілкування як взаємодія.</a:t>
            </a:r>
          </a:p>
          <a:p>
            <a:pPr marL="514350" indent="-514350">
              <a:buFont typeface="+mj-lt"/>
              <a:buAutoNum type="arabicPeriod"/>
            </a:pPr>
            <a:r>
              <a:rPr lang="uk-UA" sz="4000" dirty="0" smtClean="0">
                <a:latin typeface="Times New Roman" panose="02020603050405020304" pitchFamily="18" charset="0"/>
                <a:cs typeface="Times New Roman" panose="02020603050405020304" pitchFamily="18" charset="0"/>
              </a:rPr>
              <a:t>Педагогічне спілкування як діалог.</a:t>
            </a:r>
          </a:p>
          <a:p>
            <a:pPr marL="514350" indent="-514350">
              <a:buFont typeface="+mj-lt"/>
              <a:buAutoNum type="arabicPeriod"/>
            </a:pPr>
            <a:r>
              <a:rPr lang="uk-UA" sz="4000" dirty="0" smtClean="0">
                <a:latin typeface="Times New Roman" panose="02020603050405020304" pitchFamily="18" charset="0"/>
                <a:cs typeface="Times New Roman" panose="02020603050405020304" pitchFamily="18" charset="0"/>
              </a:rPr>
              <a:t>Бар’єри спілкування.</a:t>
            </a:r>
          </a:p>
          <a:p>
            <a:pPr marL="514350" indent="-514350">
              <a:buFont typeface="+mj-lt"/>
              <a:buAutoNum type="arabicPeriod"/>
            </a:pPr>
            <a:r>
              <a:rPr lang="uk-UA" sz="4000" dirty="0" smtClean="0">
                <a:latin typeface="Times New Roman" panose="02020603050405020304" pitchFamily="18" charset="0"/>
                <a:cs typeface="Times New Roman" panose="02020603050405020304" pitchFamily="18" charset="0"/>
              </a:rPr>
              <a:t>Стиль педагогічного спілкування.</a:t>
            </a:r>
          </a:p>
          <a:p>
            <a:pPr marL="514350" indent="-514350">
              <a:buFont typeface="+mj-lt"/>
              <a:buAutoNum type="arabicPeriod"/>
            </a:pPr>
            <a:r>
              <a:rPr lang="uk-UA" sz="4000" dirty="0" smtClean="0">
                <a:latin typeface="Times New Roman" panose="02020603050405020304" pitchFamily="18" charset="0"/>
                <a:cs typeface="Times New Roman" panose="02020603050405020304" pitchFamily="18" charset="0"/>
              </a:rPr>
              <a:t>Правила педагогічного спілкування.</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5685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9275"/>
          </a:xfrm>
        </p:spPr>
        <p:txBody>
          <a:bodyPr>
            <a:normAutofit fontScale="90000"/>
          </a:bodyPr>
          <a:lstStyle/>
          <a:p>
            <a:pPr algn="ctr"/>
            <a:r>
              <a:rPr lang="uk-UA" sz="3200" b="1" dirty="0" smtClean="0">
                <a:latin typeface="Times New Roman" panose="02020603050405020304" pitchFamily="18" charset="0"/>
                <a:cs typeface="Times New Roman" panose="02020603050405020304" pitchFamily="18" charset="0"/>
              </a:rPr>
              <a:t>Основні риси і функції сучасного педагога вищої школи.</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48803" y="1056067"/>
            <a:ext cx="10515600" cy="5159532"/>
          </a:xfrm>
        </p:spPr>
        <p:txBody>
          <a:bodyPr>
            <a:noAutofit/>
          </a:bodyPr>
          <a:lstStyle/>
          <a:p>
            <a:pPr marL="0" indent="0">
              <a:buNone/>
            </a:pPr>
            <a:r>
              <a:rPr lang="uk-UA" sz="2200" dirty="0" smtClean="0">
                <a:latin typeface="Times New Roman" panose="02020603050405020304" pitchFamily="18" charset="0"/>
                <a:cs typeface="Times New Roman" panose="02020603050405020304" pitchFamily="18" charset="0"/>
              </a:rPr>
              <a:t>Педагог вищої школи зобов'язаний:</a:t>
            </a:r>
          </a:p>
          <a:p>
            <a:pPr marL="514350" indent="-514350">
              <a:buFont typeface="+mj-lt"/>
              <a:buAutoNum type="arabicParenR"/>
            </a:pPr>
            <a:r>
              <a:rPr lang="uk-UA" sz="2200" dirty="0" smtClean="0">
                <a:latin typeface="Times New Roman" panose="02020603050405020304" pitchFamily="18" charset="0"/>
                <a:cs typeface="Times New Roman" panose="02020603050405020304" pitchFamily="18" charset="0"/>
              </a:rPr>
              <a:t>Забезпечувати викладання на високому науково-теоретичному і методичному рівні навчальних дисциплін відповідної програми</a:t>
            </a:r>
            <a:r>
              <a:rPr lang="ru-RU" sz="2200" dirty="0" smtClean="0">
                <a:latin typeface="Times New Roman" panose="02020603050405020304" pitchFamily="18" charset="0"/>
                <a:cs typeface="Times New Roman" panose="02020603050405020304" pitchFamily="18" charset="0"/>
              </a:rPr>
              <a:t> за спец</a:t>
            </a:r>
            <a:r>
              <a:rPr lang="uk-UA" sz="2200" dirty="0" err="1" smtClean="0">
                <a:latin typeface="Times New Roman" panose="02020603050405020304" pitchFamily="18" charset="0"/>
                <a:cs typeface="Times New Roman" panose="02020603050405020304" pitchFamily="18" charset="0"/>
              </a:rPr>
              <a:t>іальністю</a:t>
            </a:r>
            <a:r>
              <a:rPr lang="uk-UA" sz="2200" dirty="0" smtClean="0">
                <a:latin typeface="Times New Roman" panose="02020603050405020304" pitchFamily="18" charset="0"/>
                <a:cs typeface="Times New Roman" panose="02020603050405020304" pitchFamily="18" charset="0"/>
              </a:rPr>
              <a:t>, провадити наукову діяльність (для науково-педагогічних працівників);</a:t>
            </a:r>
          </a:p>
          <a:p>
            <a:pPr marL="514350" indent="-514350">
              <a:buFont typeface="+mj-lt"/>
              <a:buAutoNum type="arabicParenR"/>
            </a:pPr>
            <a:r>
              <a:rPr lang="uk-UA" sz="2200" dirty="0" smtClean="0">
                <a:latin typeface="Times New Roman" panose="02020603050405020304" pitchFamily="18" charset="0"/>
                <a:cs typeface="Times New Roman" panose="02020603050405020304" pitchFamily="18" charset="0"/>
              </a:rPr>
              <a:t>Підвищувати професійний рівень, педагогічну майстерність, наукову кваліфікацію (для науково-педагогічних працівників);</a:t>
            </a:r>
          </a:p>
          <a:p>
            <a:pPr marL="514350" indent="-514350">
              <a:buFont typeface="+mj-lt"/>
              <a:buAutoNum type="arabicParenR"/>
            </a:pPr>
            <a:r>
              <a:rPr lang="uk-UA" sz="2200" b="1" dirty="0" smtClean="0">
                <a:latin typeface="Times New Roman" panose="02020603050405020304" pitchFamily="18" charset="0"/>
                <a:cs typeface="Times New Roman" panose="02020603050405020304" pitchFamily="18" charset="0"/>
              </a:rPr>
              <a:t>Дотримуватися норм педагогічної етики, моралі, поважати гідність осіб, які навчаються у вищих навчальних закладах, прищеплювати їм любов до України, виховувати їх у дусі українського патріотизму і поваги до Конституції України та державних символів України;</a:t>
            </a:r>
          </a:p>
          <a:p>
            <a:pPr marL="514350" indent="-514350">
              <a:buFont typeface="+mj-lt"/>
              <a:buAutoNum type="arabicParenR"/>
            </a:pPr>
            <a:r>
              <a:rPr lang="uk-UA" sz="2200" b="1" dirty="0" smtClean="0">
                <a:latin typeface="Times New Roman" panose="02020603050405020304" pitchFamily="18" charset="0"/>
                <a:cs typeface="Times New Roman" panose="02020603050405020304" pitchFamily="18" charset="0"/>
              </a:rPr>
              <a:t>Розвивати в осіб, які навчаються у вищих навчальних закладах, самостійність, ініціативу, творчі здібності;</a:t>
            </a:r>
          </a:p>
          <a:p>
            <a:pPr marL="514350" indent="-514350">
              <a:buFont typeface="+mj-lt"/>
              <a:buAutoNum type="arabicParenR"/>
            </a:pPr>
            <a:r>
              <a:rPr lang="uk-UA" sz="2200" dirty="0" smtClean="0">
                <a:latin typeface="Times New Roman" panose="02020603050405020304" pitchFamily="18" charset="0"/>
                <a:cs typeface="Times New Roman" panose="02020603050405020304" pitchFamily="18" charset="0"/>
              </a:rPr>
              <a:t>Дотримуватися статуту вищого навчального закладу, законів, інших нормативно-правових актів.</a:t>
            </a:r>
          </a:p>
          <a:p>
            <a:pPr marL="514350" indent="-514350">
              <a:buFont typeface="+mj-lt"/>
              <a:buAutoNum type="arabicParenR"/>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7657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10638"/>
          </a:xfrm>
        </p:spPr>
        <p:txBody>
          <a:bodyPr>
            <a:noAutofit/>
          </a:bodyPr>
          <a:lstStyle/>
          <a:p>
            <a:pPr algn="ctr"/>
            <a:r>
              <a:rPr lang="uk-UA" sz="3600" b="1" dirty="0" smtClean="0">
                <a:latin typeface="Times New Roman" panose="02020603050405020304" pitchFamily="18" charset="0"/>
                <a:cs typeface="Times New Roman" panose="02020603050405020304" pitchFamily="18" charset="0"/>
              </a:rPr>
              <a:t>Особисті якості педагога</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00318" y="1146219"/>
            <a:ext cx="9992933" cy="5082259"/>
          </a:xfrm>
        </p:spPr>
        <p:txBody>
          <a:bodyPr>
            <a:normAutofit fontScale="92500" lnSpcReduction="20000"/>
          </a:bodyPr>
          <a:lstStyle/>
          <a:p>
            <a:pPr marL="514350" indent="-514350">
              <a:buFont typeface="+mj-lt"/>
              <a:buAutoNum type="arabicPeriod"/>
            </a:pPr>
            <a:r>
              <a:rPr lang="uk-UA" sz="2400" dirty="0" smtClean="0">
                <a:latin typeface="Times New Roman" panose="02020603050405020304" pitchFamily="18" charset="0"/>
                <a:cs typeface="Times New Roman" panose="02020603050405020304" pitchFamily="18" charset="0"/>
              </a:rPr>
              <a:t>Любов до вихованців</a:t>
            </a:r>
          </a:p>
          <a:p>
            <a:pPr marL="0" indent="0">
              <a:buNone/>
            </a:pPr>
            <a:r>
              <a:rPr lang="uk-UA" sz="2400" dirty="0" smtClean="0">
                <a:latin typeface="Times New Roman" panose="02020603050405020304" pitchFamily="18" charset="0"/>
                <a:cs typeface="Times New Roman" panose="02020603050405020304" pitchFamily="18" charset="0"/>
              </a:rPr>
              <a:t>«Любов до дитини – плоть і кров вихователя як сили, здатної впливати на духовний світ іншої людини. Педагог без любові до дитини – це все одно, що співак без голосу, музикант без слуху, живописець без відчуття кольору»</a:t>
            </a:r>
          </a:p>
          <a:p>
            <a:pPr marL="0" indent="0" algn="r">
              <a:buNone/>
            </a:pPr>
            <a:r>
              <a:rPr lang="uk-UA" sz="2400" dirty="0" smtClean="0">
                <a:latin typeface="Times New Roman" panose="02020603050405020304" pitchFamily="18" charset="0"/>
                <a:cs typeface="Times New Roman" panose="02020603050405020304" pitchFamily="18" charset="0"/>
              </a:rPr>
              <a:t>В. Сухомлинський</a:t>
            </a:r>
          </a:p>
          <a:p>
            <a:pPr marL="514350" indent="-514350">
              <a:buAutoNum type="arabicPeriod" startAt="2"/>
            </a:pPr>
            <a:r>
              <a:rPr lang="uk-UA" sz="2400" dirty="0" smtClean="0">
                <a:latin typeface="Times New Roman" panose="02020603050405020304" pitchFamily="18" charset="0"/>
                <a:cs typeface="Times New Roman" panose="02020603050405020304" pitchFamily="18" charset="0"/>
              </a:rPr>
              <a:t>Чутливість до іншої людини</a:t>
            </a:r>
          </a:p>
          <a:p>
            <a:pPr marL="514350" indent="-514350">
              <a:buAutoNum type="arabicPeriod" startAt="2"/>
            </a:pPr>
            <a:r>
              <a:rPr lang="uk-UA" sz="2400" dirty="0" smtClean="0">
                <a:latin typeface="Times New Roman" panose="02020603050405020304" pitchFamily="18" charset="0"/>
                <a:cs typeface="Times New Roman" panose="02020603050405020304" pitchFamily="18" charset="0"/>
              </a:rPr>
              <a:t>Гуманність</a:t>
            </a:r>
          </a:p>
          <a:p>
            <a:pPr marL="514350" indent="-514350">
              <a:buAutoNum type="arabicPeriod" startAt="2"/>
            </a:pPr>
            <a:r>
              <a:rPr lang="uk-UA" sz="2400" dirty="0" smtClean="0">
                <a:latin typeface="Times New Roman" panose="02020603050405020304" pitchFamily="18" charset="0"/>
                <a:cs typeface="Times New Roman" panose="02020603050405020304" pitchFamily="18" charset="0"/>
              </a:rPr>
              <a:t>Вимогливість</a:t>
            </a:r>
          </a:p>
          <a:p>
            <a:pPr marL="514350" indent="-514350">
              <a:buAutoNum type="arabicPeriod" startAt="2"/>
            </a:pPr>
            <a:r>
              <a:rPr lang="uk-UA" sz="2400" dirty="0" smtClean="0">
                <a:latin typeface="Times New Roman" panose="02020603050405020304" pitchFamily="18" charset="0"/>
                <a:cs typeface="Times New Roman" panose="02020603050405020304" pitchFamily="18" charset="0"/>
              </a:rPr>
              <a:t>Справедливість</a:t>
            </a:r>
          </a:p>
          <a:p>
            <a:pPr marL="514350" indent="-514350">
              <a:buAutoNum type="arabicPeriod" startAt="2"/>
            </a:pPr>
            <a:r>
              <a:rPr lang="uk-UA" sz="2400" dirty="0" smtClean="0">
                <a:latin typeface="Times New Roman" panose="02020603050405020304" pitchFamily="18" charset="0"/>
                <a:cs typeface="Times New Roman" panose="02020603050405020304" pitchFamily="18" charset="0"/>
              </a:rPr>
              <a:t>Позитивна емоційна налаштованість</a:t>
            </a:r>
          </a:p>
          <a:p>
            <a:pPr marL="514350" indent="-514350">
              <a:buAutoNum type="arabicPeriod" startAt="2"/>
            </a:pPr>
            <a:r>
              <a:rPr lang="uk-UA" sz="2400" dirty="0" smtClean="0">
                <a:latin typeface="Times New Roman" panose="02020603050405020304" pitchFamily="18" charset="0"/>
                <a:cs typeface="Times New Roman" panose="02020603050405020304" pitchFamily="18" charset="0"/>
              </a:rPr>
              <a:t>Педагогічний такт</a:t>
            </a:r>
          </a:p>
          <a:p>
            <a:pPr marL="514350" indent="-514350">
              <a:buAutoNum type="arabicPeriod" startAt="2"/>
            </a:pPr>
            <a:r>
              <a:rPr lang="uk-UA" sz="2400" dirty="0" smtClean="0">
                <a:latin typeface="Times New Roman" panose="02020603050405020304" pitchFamily="18" charset="0"/>
                <a:cs typeface="Times New Roman" panose="02020603050405020304" pitchFamily="18" charset="0"/>
              </a:rPr>
              <a:t>Організаторські вміння і здібності</a:t>
            </a:r>
          </a:p>
          <a:p>
            <a:pPr marL="514350" indent="-514350">
              <a:buAutoNum type="arabicPeriod" startAt="2"/>
            </a:pPr>
            <a:r>
              <a:rPr lang="uk-UA" sz="2400" dirty="0" err="1" smtClean="0">
                <a:latin typeface="Times New Roman" panose="02020603050405020304" pitchFamily="18" charset="0"/>
                <a:cs typeface="Times New Roman" panose="02020603050405020304" pitchFamily="18" charset="0"/>
              </a:rPr>
              <a:t>Мовна</a:t>
            </a:r>
            <a:r>
              <a:rPr lang="uk-UA" sz="2400" dirty="0" smtClean="0">
                <a:latin typeface="Times New Roman" panose="02020603050405020304" pitchFamily="18" charset="0"/>
                <a:cs typeface="Times New Roman" panose="02020603050405020304" pitchFamily="18" charset="0"/>
              </a:rPr>
              <a:t> культура</a:t>
            </a:r>
            <a:endParaRPr lang="uk-UA" sz="2400"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ru-RU" sz="24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5999" y="3039413"/>
            <a:ext cx="4243491" cy="2877087"/>
          </a:xfrm>
          <a:prstGeom prst="rect">
            <a:avLst/>
          </a:prstGeom>
        </p:spPr>
      </p:pic>
    </p:spTree>
    <p:extLst>
      <p:ext uri="{BB962C8B-B14F-4D97-AF65-F5344CB8AC3E}">
        <p14:creationId xmlns:p14="http://schemas.microsoft.com/office/powerpoint/2010/main" val="1600466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84881"/>
          </a:xfrm>
        </p:spPr>
        <p:txBody>
          <a:bodyPr>
            <a:normAutofit fontScale="90000"/>
          </a:bodyPr>
          <a:lstStyle/>
          <a:p>
            <a:pPr algn="ctr"/>
            <a:r>
              <a:rPr lang="uk-UA" b="1" dirty="0" smtClean="0">
                <a:latin typeface="Times New Roman" panose="02020603050405020304" pitchFamily="18" charset="0"/>
                <a:cs typeface="Times New Roman" panose="02020603050405020304" pitchFamily="18" charset="0"/>
              </a:rPr>
              <a:t>Педагогічне спілкування як взаємодія</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901522"/>
            <a:ext cx="9697792" cy="5326957"/>
          </a:xfrm>
        </p:spPr>
        <p:txBody>
          <a:bodyPr>
            <a:normAutofit/>
          </a:bodyPr>
          <a:lstStyle/>
          <a:p>
            <a:pPr marL="0" indent="457200" algn="just">
              <a:buNone/>
            </a:pPr>
            <a:r>
              <a:rPr lang="uk-UA" sz="2000" dirty="0" smtClean="0">
                <a:latin typeface="Times New Roman" panose="02020603050405020304" pitchFamily="18" charset="0"/>
                <a:cs typeface="Times New Roman" panose="02020603050405020304" pitchFamily="18" charset="0"/>
              </a:rPr>
              <a:t>Педагогічне спілкування – система соціально-психологічної взаємодії між учителем та учнем, спрямована на створення оптимальних соціально-психологічних умов для обопільної діяльності.</a:t>
            </a:r>
          </a:p>
          <a:p>
            <a:pPr marL="0" indent="457200" algn="just">
              <a:buNone/>
            </a:pPr>
            <a:r>
              <a:rPr lang="uk-UA" sz="2000" dirty="0" smtClean="0">
                <a:latin typeface="Times New Roman" panose="02020603050405020304" pitchFamily="18" charset="0"/>
                <a:cs typeface="Times New Roman" panose="02020603050405020304" pitchFamily="18" charset="0"/>
              </a:rPr>
              <a:t>Зміст і сфера педагогічного спілкування:</a:t>
            </a:r>
          </a:p>
          <a:p>
            <a:pPr marL="0" indent="457200" algn="just">
              <a:buNone/>
            </a:pPr>
            <a:r>
              <a:rPr lang="uk-UA" sz="2000" dirty="0" smtClean="0">
                <a:latin typeface="Times New Roman" panose="02020603050405020304" pitchFamily="18" charset="0"/>
                <a:cs typeface="Times New Roman" panose="02020603050405020304" pitchFamily="18" charset="0"/>
              </a:rPr>
              <a:t>Професійне – комунікативна взаємодія педагога і студента, спрямована на встановлення сприятливого психологічного клімату, психологічну оптимізацію діяльності, стосунків.</a:t>
            </a:r>
          </a:p>
          <a:p>
            <a:pPr marL="0" indent="457200" algn="just">
              <a:buNone/>
            </a:pPr>
            <a:r>
              <a:rPr lang="uk-UA" sz="2000" dirty="0" smtClean="0">
                <a:latin typeface="Times New Roman" panose="02020603050405020304" pitchFamily="18" charset="0"/>
                <a:cs typeface="Times New Roman" panose="02020603050405020304" pitchFamily="18" charset="0"/>
              </a:rPr>
              <a:t>Допомагає в засвоєні знань, сприяє формуванню ціннісних орієнтацій під час обміну думками.</a:t>
            </a:r>
          </a:p>
          <a:p>
            <a:pPr marL="0" indent="457200" algn="just">
              <a:buNone/>
            </a:pPr>
            <a:r>
              <a:rPr lang="uk-UA" sz="2000" dirty="0" smtClean="0">
                <a:latin typeface="Times New Roman" panose="02020603050405020304" pitchFamily="18" charset="0"/>
                <a:cs typeface="Times New Roman" panose="02020603050405020304" pitchFamily="18" charset="0"/>
              </a:rPr>
              <a:t>Непрофесійне – викликає страх, невпевненість, зниження працездатності, порушення динаміки мовлення, стійке негативне ставлення до педагога, навчання. Інколи впродовж багатьох років.</a:t>
            </a:r>
            <a:endParaRPr lang="ru-RU" sz="20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9394" y="4997002"/>
            <a:ext cx="4799135" cy="1860998"/>
          </a:xfrm>
          <a:prstGeom prst="rect">
            <a:avLst/>
          </a:prstGeom>
        </p:spPr>
      </p:pic>
    </p:spTree>
    <p:extLst>
      <p:ext uri="{BB962C8B-B14F-4D97-AF65-F5344CB8AC3E}">
        <p14:creationId xmlns:p14="http://schemas.microsoft.com/office/powerpoint/2010/main" val="3752190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5749" y="184822"/>
            <a:ext cx="10515600" cy="472001"/>
          </a:xfrm>
        </p:spPr>
        <p:txBody>
          <a:bodyPr>
            <a:noAutofit/>
          </a:bodyPr>
          <a:lstStyle/>
          <a:p>
            <a:pPr algn="ctr"/>
            <a:r>
              <a:rPr lang="uk-UA" sz="2400" b="1" dirty="0" smtClean="0">
                <a:latin typeface="Times New Roman" panose="02020603050405020304" pitchFamily="18" charset="0"/>
                <a:cs typeface="Times New Roman" panose="02020603050405020304" pitchFamily="18" charset="0"/>
              </a:rPr>
              <a:t>Ознаки педагогічного спілкування на суб’єкт-суб’єктному рівні</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811369"/>
            <a:ext cx="10515600" cy="5378473"/>
          </a:xfrm>
        </p:spPr>
        <p:txBody>
          <a:bodyPr>
            <a:normAutofit/>
          </a:bodyPr>
          <a:lstStyle/>
          <a:p>
            <a:pPr marL="514350" indent="-514350">
              <a:buFont typeface="+mj-lt"/>
              <a:buAutoNum type="arabicParenR"/>
            </a:pPr>
            <a:r>
              <a:rPr lang="uk-UA" sz="3200" dirty="0" smtClean="0">
                <a:latin typeface="Times New Roman" panose="02020603050405020304" pitchFamily="18" charset="0"/>
                <a:cs typeface="Times New Roman" panose="02020603050405020304" pitchFamily="18" charset="0"/>
              </a:rPr>
              <a:t>Здатність бачити і розуміти співрозмовника;</a:t>
            </a:r>
          </a:p>
          <a:p>
            <a:pPr marL="514350" indent="-514350">
              <a:buFont typeface="+mj-lt"/>
              <a:buAutoNum type="arabicParenR"/>
            </a:pPr>
            <a:r>
              <a:rPr lang="uk-UA" sz="3200" dirty="0" smtClean="0">
                <a:latin typeface="Times New Roman" panose="02020603050405020304" pitchFamily="18" charset="0"/>
                <a:cs typeface="Times New Roman" panose="02020603050405020304" pitchFamily="18" charset="0"/>
              </a:rPr>
              <a:t>Рівність психологічних позицій співрозмовників (недопустиме домінування педагога, він повинен визнавати право того, хто навчається, на власну думку, позицію)</a:t>
            </a:r>
          </a:p>
          <a:p>
            <a:pPr marL="514350" indent="-514350">
              <a:buFont typeface="+mj-lt"/>
              <a:buAutoNum type="arabicParenR"/>
            </a:pPr>
            <a:r>
              <a:rPr lang="uk-UA" sz="3200" dirty="0" smtClean="0">
                <a:latin typeface="Times New Roman" panose="02020603050405020304" pitchFamily="18" charset="0"/>
                <a:cs typeface="Times New Roman" panose="02020603050405020304" pitchFamily="18" charset="0"/>
              </a:rPr>
              <a:t>Готовність прийняти точку зору співрозмовника.</a:t>
            </a:r>
          </a:p>
          <a:p>
            <a:pPr marL="514350" indent="-514350">
              <a:buFont typeface="+mj-lt"/>
              <a:buAutoNum type="arabicParenR"/>
            </a:pPr>
            <a:r>
              <a:rPr lang="uk-UA" sz="3200" dirty="0" smtClean="0">
                <a:latin typeface="Times New Roman" panose="02020603050405020304" pitchFamily="18" charset="0"/>
                <a:cs typeface="Times New Roman" panose="02020603050405020304" pitchFamily="18" charset="0"/>
              </a:rPr>
              <a:t>Нестандартні прийоми спілкування (відхід педагога від ролі вчителя)</a:t>
            </a:r>
            <a:endParaRPr lang="ru-RU" sz="32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2597" y="4734207"/>
            <a:ext cx="2805448" cy="2226824"/>
          </a:xfrm>
          <a:prstGeom prst="rect">
            <a:avLst/>
          </a:prstGeom>
        </p:spPr>
      </p:pic>
    </p:spTree>
    <p:extLst>
      <p:ext uri="{BB962C8B-B14F-4D97-AF65-F5344CB8AC3E}">
        <p14:creationId xmlns:p14="http://schemas.microsoft.com/office/powerpoint/2010/main" val="1223272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36396"/>
          </a:xfrm>
        </p:spPr>
        <p:txBody>
          <a:bodyPr>
            <a:normAutofit fontScale="90000"/>
          </a:bodyPr>
          <a:lstStyle/>
          <a:p>
            <a:pPr algn="ctr"/>
            <a:r>
              <a:rPr lang="uk-UA" sz="3200" b="1" dirty="0" smtClean="0">
                <a:latin typeface="Times New Roman" panose="02020603050405020304" pitchFamily="18" charset="0"/>
                <a:cs typeface="Times New Roman" panose="02020603050405020304" pitchFamily="18" charset="0"/>
              </a:rPr>
              <a:t>Структура комунікативного впливу в педагогічній діяльності:</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03350" y="4700789"/>
            <a:ext cx="10850450" cy="1501932"/>
          </a:xfrm>
        </p:spPr>
        <p:txBody>
          <a:bodyPr/>
          <a:lstStyle/>
          <a:p>
            <a:pPr marL="0" indent="0">
              <a:buNone/>
            </a:pPr>
            <a:endParaRPr lang="uk-UA" dirty="0" smtClean="0"/>
          </a:p>
          <a:p>
            <a:pPr marL="0" indent="0">
              <a:buNone/>
            </a:pPr>
            <a:endParaRPr lang="ru-RU" dirty="0"/>
          </a:p>
        </p:txBody>
      </p:sp>
      <p:graphicFrame>
        <p:nvGraphicFramePr>
          <p:cNvPr id="4" name="Схема 3"/>
          <p:cNvGraphicFramePr/>
          <p:nvPr>
            <p:extLst>
              <p:ext uri="{D42A27DB-BD31-4B8C-83A1-F6EECF244321}">
                <p14:modId xmlns:p14="http://schemas.microsoft.com/office/powerpoint/2010/main" val="716602917"/>
              </p:ext>
            </p:extLst>
          </p:nvPr>
        </p:nvGraphicFramePr>
        <p:xfrm>
          <a:off x="270456" y="1094704"/>
          <a:ext cx="11719775" cy="39151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38200" y="4494727"/>
            <a:ext cx="10515600" cy="830997"/>
          </a:xfrm>
          <a:prstGeom prst="rect">
            <a:avLst/>
          </a:prstGeom>
          <a:noFill/>
        </p:spPr>
        <p:txBody>
          <a:bodyPr wrap="square" rtlCol="0">
            <a:spAutoFit/>
          </a:bodyPr>
          <a:lstStyle/>
          <a:p>
            <a:r>
              <a:rPr lang="uk-UA" sz="2400" dirty="0" smtClean="0">
                <a:latin typeface="Times New Roman" panose="02020603050405020304" pitchFamily="18" charset="0"/>
                <a:cs typeface="Times New Roman" panose="02020603050405020304" pitchFamily="18" charset="0"/>
              </a:rPr>
              <a:t>Акцент на ХТО і ЯК: Вдосконалення соціально-психологічних особливостей педагога і оптимізація засобів комунікації.</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63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924" y="107548"/>
            <a:ext cx="10515600" cy="690943"/>
          </a:xfrm>
        </p:spPr>
        <p:txBody>
          <a:bodyPr>
            <a:normAutofit/>
          </a:bodyPr>
          <a:lstStyle/>
          <a:p>
            <a:pPr algn="ctr"/>
            <a:r>
              <a:rPr lang="uk-UA" dirty="0" smtClean="0">
                <a:latin typeface="Times New Roman" panose="02020603050405020304" pitchFamily="18" charset="0"/>
                <a:cs typeface="Times New Roman" panose="02020603050405020304" pitchFamily="18" charset="0"/>
              </a:rPr>
              <a:t>Педагогічний спілкування як діалог</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798491"/>
            <a:ext cx="9659155" cy="4940591"/>
          </a:xfrm>
        </p:spPr>
        <p:txBody>
          <a:bodyPr>
            <a:normAutofit/>
          </a:bodyPr>
          <a:lstStyle/>
          <a:p>
            <a:pPr marL="0" indent="457200" algn="just">
              <a:buNone/>
            </a:pPr>
            <a:r>
              <a:rPr lang="uk-UA" sz="2400" dirty="0" smtClean="0">
                <a:latin typeface="Times New Roman" panose="02020603050405020304" pitchFamily="18" charset="0"/>
                <a:cs typeface="Times New Roman" panose="02020603050405020304" pitchFamily="18" charset="0"/>
              </a:rPr>
              <a:t>Педагогічний діалог – дія у педагогічному процесі, яка дає можливість кожному партнерові самовиразитись у спілкуванні (суб’єкт-суб’єктний принцип взаємодії)</a:t>
            </a:r>
          </a:p>
          <a:p>
            <a:pPr marL="0" indent="457200" algn="just">
              <a:buNone/>
            </a:pPr>
            <a:r>
              <a:rPr lang="uk-UA" sz="2400" dirty="0" smtClean="0">
                <a:latin typeface="Times New Roman" panose="02020603050405020304" pitchFamily="18" charset="0"/>
                <a:cs typeface="Times New Roman" panose="02020603050405020304" pitchFamily="18" charset="0"/>
              </a:rPr>
              <a:t>Критерії діалогічного спілкування:</a:t>
            </a:r>
          </a:p>
          <a:p>
            <a:pPr marL="514350" indent="-514350" algn="just">
              <a:buFont typeface="+mj-lt"/>
              <a:buAutoNum type="arabicParenR"/>
            </a:pPr>
            <a:r>
              <a:rPr lang="uk-UA" sz="2400" dirty="0" smtClean="0">
                <a:latin typeface="Times New Roman" panose="02020603050405020304" pitchFamily="18" charset="0"/>
                <a:cs typeface="Times New Roman" panose="02020603050405020304" pitchFamily="18" charset="0"/>
              </a:rPr>
              <a:t>Визнання рівності особистісних позицій, відкритість і довіра між партнерами;</a:t>
            </a:r>
          </a:p>
          <a:p>
            <a:pPr marL="514350" indent="-514350" algn="just">
              <a:buFont typeface="+mj-lt"/>
              <a:buAutoNum type="arabicParenR"/>
            </a:pPr>
            <a:r>
              <a:rPr lang="uk-UA" sz="2400" dirty="0" smtClean="0">
                <a:latin typeface="Times New Roman" panose="02020603050405020304" pitchFamily="18" charset="0"/>
                <a:cs typeface="Times New Roman" panose="02020603050405020304" pitchFamily="18" charset="0"/>
              </a:rPr>
              <a:t>Взаємовплив поглядів;</a:t>
            </a:r>
          </a:p>
          <a:p>
            <a:pPr marL="514350" indent="-514350" algn="just">
              <a:buFont typeface="+mj-lt"/>
              <a:buAutoNum type="arabicParenR"/>
            </a:pPr>
            <a:r>
              <a:rPr lang="uk-UA" sz="2400" dirty="0" smtClean="0">
                <a:latin typeface="Times New Roman" panose="02020603050405020304" pitchFamily="18" charset="0"/>
                <a:cs typeface="Times New Roman" panose="02020603050405020304" pitchFamily="18" charset="0"/>
              </a:rPr>
              <a:t>Поліфонія взаємодії;</a:t>
            </a:r>
          </a:p>
          <a:p>
            <a:pPr marL="514350" indent="-514350" algn="just">
              <a:buFont typeface="+mj-lt"/>
              <a:buAutoNum type="arabicParenR"/>
            </a:pPr>
            <a:r>
              <a:rPr lang="uk-UA" sz="2400" dirty="0" err="1" smtClean="0">
                <a:latin typeface="Times New Roman" panose="02020603050405020304" pitchFamily="18" charset="0"/>
                <a:cs typeface="Times New Roman" panose="02020603050405020304" pitchFamily="18" charset="0"/>
              </a:rPr>
              <a:t>Двоплановість</a:t>
            </a:r>
            <a:r>
              <a:rPr lang="uk-UA" sz="2400" dirty="0" smtClean="0">
                <a:latin typeface="Times New Roman" panose="02020603050405020304" pitchFamily="18" charset="0"/>
                <a:cs typeface="Times New Roman" panose="02020603050405020304" pitchFamily="18" charset="0"/>
              </a:rPr>
              <a:t> позиції педагога у спілкуванні.</a:t>
            </a:r>
          </a:p>
          <a:p>
            <a:pPr marL="0" indent="0" algn="just">
              <a:buNone/>
            </a:pPr>
            <a:endParaRPr lang="ru-RU" sz="24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7612" y="4817381"/>
            <a:ext cx="3792224" cy="2040619"/>
          </a:xfrm>
          <a:prstGeom prst="rect">
            <a:avLst/>
          </a:prstGeom>
        </p:spPr>
      </p:pic>
    </p:spTree>
    <p:extLst>
      <p:ext uri="{BB962C8B-B14F-4D97-AF65-F5344CB8AC3E}">
        <p14:creationId xmlns:p14="http://schemas.microsoft.com/office/powerpoint/2010/main" val="710073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192000" cy="1107583"/>
          </a:xfrm>
        </p:spPr>
        <p:txBody>
          <a:bodyPr>
            <a:noAutofit/>
          </a:bodyPr>
          <a:lstStyle/>
          <a:p>
            <a:pPr algn="ctr"/>
            <a:r>
              <a:rPr lang="uk-UA" sz="2400" dirty="0" smtClean="0">
                <a:solidFill>
                  <a:schemeClr val="accent2">
                    <a:lumMod val="50000"/>
                  </a:schemeClr>
                </a:solidFill>
                <a:latin typeface="Times New Roman" panose="02020603050405020304" pitchFamily="18" charset="0"/>
                <a:cs typeface="Times New Roman" panose="02020603050405020304" pitchFamily="18" charset="0"/>
              </a:rPr>
              <a:t>Бар’єри спілкування</a:t>
            </a:r>
            <a:br>
              <a:rPr lang="uk-UA" sz="2400" dirty="0" smtClean="0">
                <a:solidFill>
                  <a:schemeClr val="accent2">
                    <a:lumMod val="50000"/>
                  </a:schemeClr>
                </a:solidFill>
                <a:latin typeface="Times New Roman" panose="02020603050405020304" pitchFamily="18" charset="0"/>
                <a:cs typeface="Times New Roman" panose="02020603050405020304" pitchFamily="18" charset="0"/>
              </a:rPr>
            </a:br>
            <a:r>
              <a:rPr lang="uk-UA" sz="2400" dirty="0" smtClean="0">
                <a:solidFill>
                  <a:schemeClr val="accent2">
                    <a:lumMod val="50000"/>
                  </a:schemeClr>
                </a:solidFill>
                <a:latin typeface="Times New Roman" panose="02020603050405020304" pitchFamily="18" charset="0"/>
                <a:cs typeface="Times New Roman" panose="02020603050405020304" pitchFamily="18" charset="0"/>
              </a:rPr>
              <a:t>Перешкоди, що спричиняють опір партнера (студента) впливові співрозмовника (викладача) </a:t>
            </a:r>
            <a:endParaRPr lang="ru-RU"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5962" y="1107583"/>
            <a:ext cx="11900078" cy="4296648"/>
          </a:xfrm>
        </p:spPr>
        <p:txBody>
          <a:bodyPr>
            <a:noAutofit/>
          </a:bodyPr>
          <a:lstStyle/>
          <a:p>
            <a:pPr marL="360000" indent="-396000">
              <a:buFont typeface="+mj-lt"/>
              <a:buAutoNum type="arabicParenR"/>
            </a:pPr>
            <a:r>
              <a:rPr lang="uk-UA" sz="2000" dirty="0" smtClean="0">
                <a:latin typeface="Times New Roman" panose="02020603050405020304" pitchFamily="18" charset="0"/>
                <a:cs typeface="Times New Roman" panose="02020603050405020304" pitchFamily="18" charset="0"/>
              </a:rPr>
              <a:t>Соціальний бар’єр. Педагог навмисно демонструє свою перевагу над студентом і свій соціальний статус.</a:t>
            </a:r>
          </a:p>
          <a:p>
            <a:pPr marL="360000" indent="-396000">
              <a:buFont typeface="+mj-lt"/>
              <a:buAutoNum type="arabicParenR"/>
            </a:pPr>
            <a:r>
              <a:rPr lang="uk-UA" sz="2000" dirty="0" smtClean="0">
                <a:latin typeface="Times New Roman" panose="02020603050405020304" pitchFamily="18" charset="0"/>
                <a:cs typeface="Times New Roman" panose="02020603050405020304" pitchFamily="18" charset="0"/>
              </a:rPr>
              <a:t>Фізичний бар’єр.  Педагог віддаляє себе від студентів намагаючись сховатись за стіл, стілець тощо за принципом «Студенти не чіпають мене, а я не чіпаю студентів».</a:t>
            </a:r>
          </a:p>
          <a:p>
            <a:pPr marL="360000" indent="-396000">
              <a:buFont typeface="+mj-lt"/>
              <a:buAutoNum type="arabicParenR"/>
            </a:pPr>
            <a:r>
              <a:rPr lang="uk-UA" sz="2000" dirty="0" smtClean="0">
                <a:latin typeface="Times New Roman" panose="02020603050405020304" pitchFamily="18" charset="0"/>
                <a:cs typeface="Times New Roman" panose="02020603050405020304" pitchFamily="18" charset="0"/>
              </a:rPr>
              <a:t>  Смисловий бар’єр. Мова педагога занадто насичена незрозумілими науковими термінами, які він використовує без коментарів.</a:t>
            </a:r>
          </a:p>
          <a:p>
            <a:pPr marL="360000" indent="-396000">
              <a:buFont typeface="+mj-lt"/>
              <a:buAutoNum type="arabicParenR"/>
            </a:pPr>
            <a:r>
              <a:rPr lang="uk-UA" sz="2000" dirty="0">
                <a:latin typeface="Times New Roman" panose="02020603050405020304" pitchFamily="18" charset="0"/>
                <a:cs typeface="Times New Roman" panose="02020603050405020304" pitchFamily="18" charset="0"/>
              </a:rPr>
              <a:t>Емоційний бар’єр. Негативні емоції деформують сприйняття. Долають з допомогою усмішки, чуйного ставлення.</a:t>
            </a:r>
          </a:p>
          <a:p>
            <a:pPr marL="360000" indent="-396000">
              <a:buFont typeface="+mj-lt"/>
              <a:buAutoNum type="arabicParenR"/>
            </a:pPr>
            <a:endParaRPr lang="uk-UA" sz="2000" dirty="0" smtClean="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9870" y="3868211"/>
            <a:ext cx="4409942" cy="2822364"/>
          </a:xfrm>
          <a:prstGeom prst="rect">
            <a:avLst/>
          </a:prstGeom>
        </p:spPr>
      </p:pic>
    </p:spTree>
    <p:extLst>
      <p:ext uri="{BB962C8B-B14F-4D97-AF65-F5344CB8AC3E}">
        <p14:creationId xmlns:p14="http://schemas.microsoft.com/office/powerpoint/2010/main" val="1494046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695</TotalTime>
  <Words>919</Words>
  <Application>Microsoft Office PowerPoint</Application>
  <PresentationFormat>Широкоэкранный</PresentationFormat>
  <Paragraphs>87</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Times New Roman</vt:lpstr>
      <vt:lpstr>Trebuchet MS</vt:lpstr>
      <vt:lpstr>Wingdings 3</vt:lpstr>
      <vt:lpstr>Грань</vt:lpstr>
      <vt:lpstr> Міністерство охорони здоров’я України Харківський національний медичний університет  Кафедра медичної та біоорганічної хімії  Методичний семінар  «Педагогічне спілкування – ефективний метод навчальної та виховної діяльності» 26.01.2018</vt:lpstr>
      <vt:lpstr>План:</vt:lpstr>
      <vt:lpstr>Основні риси і функції сучасного педагога вищої школи.</vt:lpstr>
      <vt:lpstr>Особисті якості педагога</vt:lpstr>
      <vt:lpstr>Педагогічне спілкування як взаємодія</vt:lpstr>
      <vt:lpstr>Ознаки педагогічного спілкування на суб’єкт-суб’єктному рівні</vt:lpstr>
      <vt:lpstr>Структура комунікативного впливу в педагогічній діяльності:</vt:lpstr>
      <vt:lpstr>Педагогічний спілкування як діалог</vt:lpstr>
      <vt:lpstr>Бар’єри спілкування Перешкоди, що спричиняють опір партнера (студента) впливові співрозмовника (викладача) </vt:lpstr>
      <vt:lpstr>Презентация PowerPoint</vt:lpstr>
      <vt:lpstr>Психологічний бар’єр. Розбіжність настанов (педагог на підоймі, захоплений своїм задумом, студенти байдужі, незібрані, неуважні і т.п.) Педагог дратується, нервує. Боязнь аудиторії зі сторони викладача (початківці). Поганий контакт (замість роботи зі студентами, сам пише відповіді на дошці). Негативна установка на аудиторію (негативне ставлення до студентів, невстигаючих, порушників поведінки). </vt:lpstr>
      <vt:lpstr>Стилі педагогічного спілкування:</vt:lpstr>
      <vt:lpstr>Правила педагогічного спілкування:</vt:lpstr>
      <vt:lpstr>Література</vt:lpstr>
      <vt:lpstr>Дякую за увагу!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охорони здоров’я України Харківський національний медичний університет  Кафедра медичної та біоорганічної хімії  Педагогічне спілкування – ефективний метод навчальної та виховної діяльності</dc:title>
  <dc:creator>Пользователь Windows</dc:creator>
  <cp:lastModifiedBy>Пользователь Windows</cp:lastModifiedBy>
  <cp:revision>47</cp:revision>
  <dcterms:created xsi:type="dcterms:W3CDTF">2018-01-18T07:38:33Z</dcterms:created>
  <dcterms:modified xsi:type="dcterms:W3CDTF">2018-01-30T09:47:32Z</dcterms:modified>
</cp:coreProperties>
</file>