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15T11:13:51.248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142694-1245-477A-894A-83E45927C56B}" type="datetimeFigureOut">
              <a:rPr lang="ru-RU"/>
              <a:pPr>
                <a:defRPr/>
              </a:pPr>
              <a:t>01.11.2017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DEBEFCA-EE45-418C-8A8F-1EEFF8645B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F3913-624E-46F9-8C6A-110566419F9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/>
                <a:ext uri="{28A0092B-C50C-407E-A947-70E740481C1C}"/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/>
                <a:ext uri="{28A0092B-C50C-407E-A947-70E740481C1C}"/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/>
                <a:ext uri="{28A0092B-C50C-407E-A947-70E740481C1C}"/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9648825" y="4068763"/>
            <a:ext cx="1081088" cy="1081087"/>
            <a:chOff x="9685338" y="4460675"/>
            <a:chExt cx="1080904" cy="1080902"/>
          </a:xfrm>
        </p:grpSpPr>
        <p:sp>
          <p:nvSpPr>
            <p:cNvPr id="8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/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9793270" y="4568607"/>
              <a:ext cx="865041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355DF-746C-4F9C-B5C9-393F44FC053E}" type="datetime1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3263" y="4289425"/>
            <a:ext cx="1193800" cy="639763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A3197B20-21FA-4FA5-BAE9-EBD67144E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FE465-C8A9-43BF-8F48-EDAD36A879A1}" type="datetime1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7C3D1-1C50-42B5-9C91-35D22A9B6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A4EE2-215C-4A64-90C6-9657C3EF5B62}" type="datetime1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12571-2AA6-405A-91A8-02043261D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F08E-1579-47A3-B58B-C08091630FEF}" type="datetime1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A7D96-DC73-496C-978F-F8DF493B9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/>
                <a:ext uri="{28A0092B-C50C-407E-A947-70E740481C1C}"/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896938" y="2325688"/>
            <a:ext cx="1081087" cy="1081087"/>
            <a:chOff x="9685338" y="4460675"/>
            <a:chExt cx="1080904" cy="1080902"/>
          </a:xfrm>
        </p:grpSpPr>
        <p:sp>
          <p:nvSpPr>
            <p:cNvPr id="6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/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9793270" y="4568607"/>
              <a:ext cx="865041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/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138" y="6272213"/>
            <a:ext cx="2644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D4444-A9AD-4908-B8D5-4CFA66FFEB35}" type="datetime1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813" y="6272213"/>
            <a:ext cx="6327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963" y="2506663"/>
            <a:ext cx="1189037" cy="719137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7FB040E4-42C9-4E15-8679-9E7D2FFE1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8BAD3-CC03-40DD-BB31-BF69A76C8116}" type="datetime1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2EC96-A315-4612-8D17-762DAA7BD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4D8C2-1DC6-4DAF-BF79-761A783762FC}" type="datetime1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E01BF-B188-4B90-8987-A51830EA8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F7F64-F3EA-4B4A-9714-3BEDD0092CB4}" type="datetime1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9F8F2-DD51-41CA-BC52-422B2BA04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8BDA7-6DC3-4602-9C70-ABEEC7D4C516}" type="datetime1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40138-4C0C-40D4-AD4A-78F46E99C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/>
                <a:ext uri="{28A0092B-C50C-407E-A947-70E740481C1C}"/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/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0B269-CB3E-45A3-9595-C2A4B6B2ED45}" type="datetime1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F490D-8F44-4919-B270-90323DD0B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/>
                <a:ext uri="{28A0092B-C50C-407E-A947-70E740481C1C}"/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7"/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/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75AAC-B40D-4220-BF6C-54FA5F419A4F}" type="datetime1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DAABE-067F-4AC1-AC75-F9D8572C7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9975" y="2120900"/>
            <a:ext cx="100584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88" y="6272213"/>
            <a:ext cx="327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2C862E-D617-436D-A7A0-F4B856B078A7}" type="datetime1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7438" y="6272213"/>
            <a:ext cx="632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030" name="Group 6"/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/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35" name="Oval 8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0938" y="6272213"/>
            <a:ext cx="639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2BC7B255-1D79-4151-899F-5F5DBBFBE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1" r:id="rId2"/>
    <p:sldLayoutId id="2147483853" r:id="rId3"/>
    <p:sldLayoutId id="2147483850" r:id="rId4"/>
    <p:sldLayoutId id="2147483849" r:id="rId5"/>
    <p:sldLayoutId id="2147483848" r:id="rId6"/>
    <p:sldLayoutId id="2147483847" r:id="rId7"/>
    <p:sldLayoutId id="2147483854" r:id="rId8"/>
    <p:sldLayoutId id="2147483855" r:id="rId9"/>
    <p:sldLayoutId id="2147483846" r:id="rId10"/>
    <p:sldLayoutId id="2147483845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kern="1200" cap="all">
          <a:blipFill>
            <a:blip r:embed="rId14">
              <a:extLst>
                <a:ext uri="{28A0092B-C50C-407E-A947-70E740481C1C}"/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9E361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62388" y="6059488"/>
            <a:ext cx="7891462" cy="1069975"/>
          </a:xfrm>
        </p:spPr>
        <p:txBody>
          <a:bodyPr/>
          <a:lstStyle/>
          <a:p>
            <a:pPr algn="r"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Доповідач: доц. Макаров В.О.</a:t>
            </a:r>
            <a:r>
              <a:rPr lang="ru-RU" smtClean="0"/>
              <a:t> </a:t>
            </a:r>
          </a:p>
        </p:txBody>
      </p:sp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597025" y="1231900"/>
            <a:ext cx="8399463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uk-UA" sz="2400"/>
              <a:t>НАУКОВИЙ СЕМІНАР</a:t>
            </a:r>
          </a:p>
          <a:p>
            <a:pPr algn="ctr" defTabSz="914400">
              <a:spcBef>
                <a:spcPct val="50000"/>
              </a:spcBef>
            </a:pPr>
            <a:r>
              <a:rPr lang="uk-UA" sz="2400"/>
              <a:t>НА ТЕМУ</a:t>
            </a:r>
          </a:p>
          <a:p>
            <a:pPr algn="ctr" defTabSz="914400">
              <a:spcBef>
                <a:spcPct val="50000"/>
              </a:spcBef>
            </a:pPr>
            <a:r>
              <a:rPr lang="uk-UA" sz="3600"/>
              <a:t>“ГЛИНА: ЕКОЛОГІЧНИЙ, МЕДИКО-БІОЛОГІЧНИЙ ТА КУЛЬТУРНІ АСПЕКТИ. МОНОГРАФІЯ”</a:t>
            </a:r>
          </a:p>
          <a:p>
            <a:pPr algn="ctr" defTabSz="914400">
              <a:spcBef>
                <a:spcPct val="50000"/>
              </a:spcBef>
            </a:pPr>
            <a:endParaRPr lang="ru-RU" sz="1600"/>
          </a:p>
          <a:p>
            <a:pPr algn="ctr" defTabSz="914400">
              <a:spcBef>
                <a:spcPct val="50000"/>
              </a:spcBef>
            </a:pPr>
            <a:endParaRPr lang="ru-RU" sz="1600"/>
          </a:p>
          <a:p>
            <a:pPr algn="ctr" defTabSz="914400">
              <a:spcBef>
                <a:spcPct val="50000"/>
              </a:spcBef>
            </a:pPr>
            <a:endParaRPr lang="ru-RU" sz="1600"/>
          </a:p>
          <a:p>
            <a:pPr algn="ctr" defTabSz="914400">
              <a:spcBef>
                <a:spcPct val="50000"/>
              </a:spcBef>
            </a:pPr>
            <a:r>
              <a:rPr lang="ru-RU" sz="1600"/>
              <a:t>30 ЖОВТНЯ 2007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512763" y="268288"/>
            <a:ext cx="1136173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uk-UA"/>
              <a:t>ХАРКІВСЬКИЙ НАЦІОНАЛЬНИЙ МЕДИЧНИЙ УНІВЕРСИТЕТ</a:t>
            </a:r>
          </a:p>
          <a:p>
            <a:pPr algn="ctr" defTabSz="914400">
              <a:spcBef>
                <a:spcPct val="50000"/>
              </a:spcBef>
            </a:pPr>
            <a:r>
              <a:rPr lang="uk-UA"/>
              <a:t>Кафедра медичної та біоорганічної хімії</a:t>
            </a:r>
            <a:endParaRPr lang="ru-RU"/>
          </a:p>
        </p:txBody>
      </p:sp>
      <p:pic>
        <p:nvPicPr>
          <p:cNvPr id="1434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098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71FC6-4856-488C-BF48-854F0AEEB70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4910138" y="0"/>
            <a:ext cx="32432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mbria" pitchFamily="18" charset="0"/>
              </a:rPr>
              <a:t>Зеленая глина </a:t>
            </a:r>
          </a:p>
        </p:txBody>
      </p:sp>
      <p:pic>
        <p:nvPicPr>
          <p:cNvPr id="2457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674688"/>
            <a:ext cx="47625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9863" y="1179513"/>
            <a:ext cx="283845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088313" y="503238"/>
            <a:ext cx="385286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Содержит следующие элементы и соединения: 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latin typeface="+mn-lt"/>
                <a:cs typeface="+mn-cs"/>
              </a:rPr>
              <a:t>кремния диоксид,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latin typeface="+mn-lt"/>
                <a:cs typeface="+mn-cs"/>
              </a:rPr>
              <a:t> фосфор, 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latin typeface="+mn-lt"/>
                <a:cs typeface="+mn-cs"/>
              </a:rPr>
              <a:t>серебро,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latin typeface="+mn-lt"/>
                <a:cs typeface="+mn-cs"/>
              </a:rPr>
              <a:t> цинк,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latin typeface="+mn-lt"/>
                <a:cs typeface="+mn-cs"/>
              </a:rPr>
              <a:t> медь,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latin typeface="+mn-lt"/>
                <a:cs typeface="+mn-cs"/>
              </a:rPr>
              <a:t> магний,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latin typeface="+mn-lt"/>
                <a:cs typeface="+mn-cs"/>
              </a:rPr>
              <a:t> кальций, 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latin typeface="+mn-lt"/>
                <a:cs typeface="+mn-cs"/>
              </a:rPr>
              <a:t>алюминий,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latin typeface="+mn-lt"/>
                <a:cs typeface="+mn-cs"/>
              </a:rPr>
              <a:t> марганец. </a:t>
            </a:r>
          </a:p>
        </p:txBody>
      </p:sp>
      <p:pic>
        <p:nvPicPr>
          <p:cNvPr id="24582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9525" y="4146550"/>
            <a:ext cx="332105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Прямоугольник 7"/>
          <p:cNvSpPr>
            <a:spLocks noChangeArrowheads="1"/>
          </p:cNvSpPr>
          <p:nvPr/>
        </p:nvSpPr>
        <p:spPr bwMode="auto">
          <a:xfrm>
            <a:off x="434975" y="4960938"/>
            <a:ext cx="6096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mbria" pitchFamily="18" charset="0"/>
              </a:rPr>
              <a:t>Зеленая глина применяется для снижения температуры, при различных воспалениях кожи и внутренних органов, способствует омоложению всего организма.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83FB1-03F2-4DFF-96C9-7AD911F7482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300121"/>
            <a:ext cx="4059737" cy="27119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397375" y="174625"/>
            <a:ext cx="3962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mbria" pitchFamily="18" charset="0"/>
              </a:rPr>
              <a:t>Розовая глина </a:t>
            </a:r>
          </a:p>
        </p:txBody>
      </p:sp>
      <p:pic>
        <p:nvPicPr>
          <p:cNvPr id="2560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1738" y="758825"/>
            <a:ext cx="4398962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Прямоугольник 5"/>
          <p:cNvSpPr>
            <a:spLocks noChangeArrowheads="1"/>
          </p:cNvSpPr>
          <p:nvPr/>
        </p:nvSpPr>
        <p:spPr bwMode="auto">
          <a:xfrm>
            <a:off x="6759575" y="4557713"/>
            <a:ext cx="5516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mbria" pitchFamily="18" charset="0"/>
              </a:rPr>
              <a:t>Жители Древнего Востока уверяют, что розовая глина очищает не только кожу, но и ауру вокруг человека. </a:t>
            </a:r>
          </a:p>
        </p:txBody>
      </p:sp>
      <p:pic>
        <p:nvPicPr>
          <p:cNvPr id="25606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0913" y="984250"/>
            <a:ext cx="2238375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3570288"/>
            <a:ext cx="241935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8963" y="4327525"/>
            <a:ext cx="3262312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9F7740-6645-4224-970F-6750CC48323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4538663" y="0"/>
            <a:ext cx="4464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mbria" pitchFamily="18" charset="0"/>
              </a:rPr>
              <a:t>Красная глина </a:t>
            </a:r>
          </a:p>
        </p:txBody>
      </p:sp>
      <p:pic>
        <p:nvPicPr>
          <p:cNvPr id="2662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8275" y="3841750"/>
            <a:ext cx="4802188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2" y="292387"/>
            <a:ext cx="4630877" cy="34731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6629" name="Прямоугольник 6"/>
          <p:cNvSpPr>
            <a:spLocks noChangeArrowheads="1"/>
          </p:cNvSpPr>
          <p:nvPr/>
        </p:nvSpPr>
        <p:spPr bwMode="auto">
          <a:xfrm>
            <a:off x="5394325" y="1058863"/>
            <a:ext cx="6096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mbria" pitchFamily="18" charset="0"/>
              </a:rPr>
              <a:t>Применяется для лечения заболеваний:</a:t>
            </a:r>
          </a:p>
          <a:p>
            <a:pPr algn="ctr"/>
            <a:r>
              <a:rPr lang="ru-RU" sz="2400">
                <a:latin typeface="Cambria" pitchFamily="18" charset="0"/>
              </a:rPr>
              <a:t> сердечно-сосудистой системы,</a:t>
            </a:r>
          </a:p>
          <a:p>
            <a:pPr algn="ctr"/>
            <a:r>
              <a:rPr lang="ru-RU" sz="2400">
                <a:latin typeface="Cambria" pitchFamily="18" charset="0"/>
              </a:rPr>
              <a:t> гипотонии, </a:t>
            </a:r>
          </a:p>
          <a:p>
            <a:pPr algn="ctr"/>
            <a:r>
              <a:rPr lang="ru-RU" sz="2400">
                <a:latin typeface="Cambria" pitchFamily="18" charset="0"/>
              </a:rPr>
              <a:t>при варикозном расширении вен,</a:t>
            </a:r>
          </a:p>
          <a:p>
            <a:pPr algn="ctr"/>
            <a:r>
              <a:rPr lang="ru-RU" sz="2400">
                <a:latin typeface="Cambria" pitchFamily="18" charset="0"/>
              </a:rPr>
              <a:t> нервных болезнях </a:t>
            </a:r>
          </a:p>
          <a:p>
            <a:pPr algn="ctr"/>
            <a:r>
              <a:rPr lang="ru-RU" sz="2400">
                <a:latin typeface="Cambria" pitchFamily="18" charset="0"/>
              </a:rPr>
              <a:t> заболеваниях эндокринной системы. </a:t>
            </a:r>
          </a:p>
        </p:txBody>
      </p:sp>
      <p:pic>
        <p:nvPicPr>
          <p:cNvPr id="26630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5175" y="3479800"/>
            <a:ext cx="2052638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6E699-8F0C-4578-8AB4-70CCD1D0349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4724400" y="98425"/>
            <a:ext cx="4549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mbria" pitchFamily="18" charset="0"/>
              </a:rPr>
              <a:t>Желтая глина </a:t>
            </a:r>
          </a:p>
        </p:txBody>
      </p:sp>
      <p:pic>
        <p:nvPicPr>
          <p:cNvPr id="2765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3" y="1012825"/>
            <a:ext cx="4686300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4473575"/>
            <a:ext cx="28575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6288" y="4403725"/>
            <a:ext cx="245427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3713" y="3130550"/>
            <a:ext cx="6237287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Прямоугольник 8"/>
          <p:cNvSpPr>
            <a:spLocks noChangeArrowheads="1"/>
          </p:cNvSpPr>
          <p:nvPr/>
        </p:nvSpPr>
        <p:spPr bwMode="auto">
          <a:xfrm>
            <a:off x="5014913" y="1146175"/>
            <a:ext cx="7177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i="1">
                <a:latin typeface="Cambria" pitchFamily="18" charset="0"/>
              </a:rPr>
              <a:t>Применяется при инсульте, заболеваниях желудка и кишечника, мигрени, головной боли, остеохондрозе.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FB084-618A-4611-9650-471A5D8C35E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867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63" y="258763"/>
            <a:ext cx="4030662" cy="659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4757738" y="66675"/>
            <a:ext cx="35480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mbria" pitchFamily="18" charset="0"/>
              </a:rPr>
              <a:t>Черная глина </a:t>
            </a:r>
          </a:p>
        </p:txBody>
      </p:sp>
      <p:pic>
        <p:nvPicPr>
          <p:cNvPr id="2867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3113" y="979488"/>
            <a:ext cx="7239000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Прямоугольник 5"/>
          <p:cNvSpPr>
            <a:spLocks noChangeArrowheads="1"/>
          </p:cNvSpPr>
          <p:nvPr/>
        </p:nvSpPr>
        <p:spPr bwMode="auto">
          <a:xfrm>
            <a:off x="4583113" y="5072063"/>
            <a:ext cx="6096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latin typeface="Cambria" pitchFamily="18" charset="0"/>
              </a:rPr>
              <a:t>Черная глина применяется для снижения температуры, при различных видах сердцебиения, воспалениях кожи и внутренних органов, способствует омоложению всего организма.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10D5-F1AC-49A6-ADE1-E2CE7D9F697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9702" name="TextBox 2"/>
          <p:cNvSpPr txBox="1">
            <a:spLocks noChangeArrowheads="1"/>
          </p:cNvSpPr>
          <p:nvPr/>
        </p:nvSpPr>
        <p:spPr bwMode="auto">
          <a:xfrm>
            <a:off x="3603625" y="141288"/>
            <a:ext cx="6443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Cambria" pitchFamily="18" charset="0"/>
              </a:rPr>
              <a:t>Глина в косметологии </a:t>
            </a:r>
          </a:p>
        </p:txBody>
      </p:sp>
      <p:pic>
        <p:nvPicPr>
          <p:cNvPr id="2970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141288"/>
            <a:ext cx="28336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700" name="Диаграмма 7"/>
          <p:cNvGraphicFramePr>
            <a:graphicFrameLocks/>
          </p:cNvGraphicFramePr>
          <p:nvPr/>
        </p:nvGraphicFramePr>
        <p:xfrm>
          <a:off x="6189663" y="1154113"/>
          <a:ext cx="5845175" cy="5021262"/>
        </p:xfrm>
        <a:graphic>
          <a:graphicData uri="http://schemas.openxmlformats.org/presentationml/2006/ole">
            <p:oleObj spid="_x0000_s29700" r:id="rId4" imgW="5846571" imgH="5023539" progId="Excel.Chart.8">
              <p:embed/>
            </p:oleObj>
          </a:graphicData>
        </a:graphic>
      </p:graphicFrame>
      <p:pic>
        <p:nvPicPr>
          <p:cNvPr id="29704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9463" y="1042988"/>
            <a:ext cx="275272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7488" y="3592513"/>
            <a:ext cx="40925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1CEBC-E919-44C7-A1C5-0B748328659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0722" name="Рисунок 2"/>
          <p:cNvPicPr>
            <a:picLocks noChangeAspect="1"/>
          </p:cNvPicPr>
          <p:nvPr/>
        </p:nvPicPr>
        <p:blipFill>
          <a:blip r:embed="rId2"/>
          <a:srcRect l="19991" t="12964" r="22865" b="10696"/>
          <a:stretch>
            <a:fillRect/>
          </a:stretch>
        </p:blipFill>
        <p:spPr bwMode="auto">
          <a:xfrm>
            <a:off x="2525713" y="261938"/>
            <a:ext cx="70104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Прямоугольник 3"/>
          <p:cNvSpPr>
            <a:spLocks noChangeArrowheads="1"/>
          </p:cNvSpPr>
          <p:nvPr/>
        </p:nvSpPr>
        <p:spPr bwMode="auto">
          <a:xfrm>
            <a:off x="103188" y="5715000"/>
            <a:ext cx="118872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mbria" pitchFamily="18" charset="0"/>
              </a:rPr>
              <a:t>Демонстрация практических навыков по применению различных глин в косметологии на конференции «Химия в косметологии»,</a:t>
            </a:r>
          </a:p>
          <a:p>
            <a:pPr algn="ctr"/>
            <a:r>
              <a:rPr lang="ru-RU">
                <a:latin typeface="Cambria" pitchFamily="18" charset="0"/>
              </a:rPr>
              <a:t>проведенной на кафедре медицинской и биоорганической химии ХНМУ, январь 2017 г.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83EB2-64D6-4E1E-99AB-A3B5CB1004E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1746" name="Рисунок 2"/>
          <p:cNvPicPr>
            <a:picLocks noChangeAspect="1"/>
          </p:cNvPicPr>
          <p:nvPr/>
        </p:nvPicPr>
        <p:blipFill>
          <a:blip r:embed="rId2"/>
          <a:srcRect l="14488" t="11836" r="16209" b="6026"/>
          <a:stretch>
            <a:fillRect/>
          </a:stretch>
        </p:blipFill>
        <p:spPr bwMode="auto">
          <a:xfrm>
            <a:off x="109538" y="1490663"/>
            <a:ext cx="7510462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Прямоугольник 3"/>
          <p:cNvSpPr>
            <a:spLocks noChangeArrowheads="1"/>
          </p:cNvSpPr>
          <p:nvPr/>
        </p:nvSpPr>
        <p:spPr bwMode="auto">
          <a:xfrm>
            <a:off x="7680325" y="2736850"/>
            <a:ext cx="45116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mbria" pitchFamily="18" charset="0"/>
              </a:rPr>
              <a:t>1 – не эксплуатирующиеся месторождения первичных каолинов;</a:t>
            </a:r>
          </a:p>
          <a:p>
            <a:r>
              <a:rPr lang="ru-RU">
                <a:latin typeface="Cambria" pitchFamily="18" charset="0"/>
              </a:rPr>
              <a:t> 2 – эксплуатирующиеся месторождения первичных каолинов; </a:t>
            </a:r>
          </a:p>
          <a:p>
            <a:r>
              <a:rPr lang="ru-RU">
                <a:latin typeface="Cambria" pitchFamily="18" charset="0"/>
              </a:rPr>
              <a:t>3 – не эксплуатирующиеся месторождения вторичных каолинов; </a:t>
            </a:r>
          </a:p>
          <a:p>
            <a:r>
              <a:rPr lang="ru-RU">
                <a:latin typeface="Cambria" pitchFamily="18" charset="0"/>
              </a:rPr>
              <a:t>4 –эксплуатирующиеся месторождения вторичных каолинов.</a:t>
            </a:r>
          </a:p>
        </p:txBody>
      </p:sp>
      <p:sp>
        <p:nvSpPr>
          <p:cNvPr id="31748" name="Прямоугольник 4"/>
          <p:cNvSpPr>
            <a:spLocks noChangeArrowheads="1"/>
          </p:cNvSpPr>
          <p:nvPr/>
        </p:nvSpPr>
        <p:spPr bwMode="auto">
          <a:xfrm>
            <a:off x="109538" y="80963"/>
            <a:ext cx="12192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mbria" pitchFamily="18" charset="0"/>
              </a:rPr>
              <a:t>Схематическая карта распространения месторождений каолина на территории Украины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93A964-1680-4C04-BDB5-600F8A717D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2633663" y="109538"/>
            <a:ext cx="7185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mbria" pitchFamily="18" charset="0"/>
              </a:rPr>
              <a:t>Мазанки в разных уголках планеты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2" y="914401"/>
            <a:ext cx="4985659" cy="339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2054225" y="4378325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mbria" pitchFamily="18" charset="0"/>
              </a:rPr>
              <a:t>Украина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124" y="4304649"/>
            <a:ext cx="3837214" cy="2451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6946900" y="6269038"/>
            <a:ext cx="129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mbria" pitchFamily="18" charset="0"/>
              </a:rPr>
              <a:t>Африка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485" y="836657"/>
            <a:ext cx="5552516" cy="372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6" name="Прямоугольник 8"/>
          <p:cNvSpPr>
            <a:spLocks noChangeArrowheads="1"/>
          </p:cNvSpPr>
          <p:nvPr/>
        </p:nvSpPr>
        <p:spPr bwMode="auto">
          <a:xfrm>
            <a:off x="9224963" y="4564063"/>
            <a:ext cx="8620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mbria" pitchFamily="18" charset="0"/>
              </a:rPr>
              <a:t>Йемен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30EB40-C8FF-465F-9787-98A028CCB28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379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152400"/>
            <a:ext cx="8588375" cy="64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3"/>
          <p:cNvSpPr>
            <a:spLocks noChangeArrowheads="1"/>
          </p:cNvSpPr>
          <p:nvPr/>
        </p:nvSpPr>
        <p:spPr bwMode="auto">
          <a:xfrm>
            <a:off x="1485900" y="287338"/>
            <a:ext cx="92313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latin typeface="Cambria" pitchFamily="18" charset="0"/>
              </a:rPr>
              <a:t>Исторические аспекты применения глины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53263" y="1231900"/>
            <a:ext cx="4652962" cy="12017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А также древние египтяне использовали антибактериальные свойства глины и использовали ее для бальзамирования </a:t>
            </a:r>
          </a:p>
        </p:txBody>
      </p:sp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0" y="5183188"/>
            <a:ext cx="624046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mbria" pitchFamily="18" charset="0"/>
              </a:rPr>
              <a:t>Глину широко применяли в Древнем Египте: местные красавицы по рецепту знаменитой царицы Нефертити накладывали глину с разогретым эфирным маслом на тело и оставляли на несколько часов. Эффект был невероятным. </a:t>
            </a:r>
          </a:p>
        </p:txBody>
      </p:sp>
      <p:pic>
        <p:nvPicPr>
          <p:cNvPr id="15364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1446213"/>
            <a:ext cx="635635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8313" y="2732088"/>
            <a:ext cx="5122862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70C804-89FE-413E-8100-7830D878F60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1F6437-3A6D-4055-B269-28A406CA48B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4114800" y="87313"/>
            <a:ext cx="6510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mbria" pitchFamily="18" charset="0"/>
              </a:rPr>
              <a:t>Глиняная посуда </a:t>
            </a:r>
          </a:p>
        </p:txBody>
      </p:sp>
      <p:pic>
        <p:nvPicPr>
          <p:cNvPr id="3481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1290638"/>
            <a:ext cx="623252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8550" y="1452563"/>
            <a:ext cx="57721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1352550" y="5505450"/>
            <a:ext cx="4605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mbria" pitchFamily="18" charset="0"/>
              </a:rPr>
              <a:t>Украинская глиняная посуда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A08CD-1980-449A-B84E-1DE52A5EB71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584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2366963"/>
            <a:ext cx="41148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3"/>
          <p:cNvPicPr>
            <a:picLocks noChangeAspect="1"/>
          </p:cNvPicPr>
          <p:nvPr/>
        </p:nvPicPr>
        <p:blipFill>
          <a:blip r:embed="rId3"/>
          <a:srcRect l="25285" t="10468" r="25800" b="17096"/>
          <a:stretch>
            <a:fillRect/>
          </a:stretch>
        </p:blipFill>
        <p:spPr bwMode="auto">
          <a:xfrm>
            <a:off x="4778375" y="1117600"/>
            <a:ext cx="70866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4675188" y="0"/>
            <a:ext cx="364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mbria" pitchFamily="18" charset="0"/>
              </a:rPr>
              <a:t>Наноглина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CD1273-C74A-4790-B19C-EAACDF95C8E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6866" name="Рисунок 2"/>
          <p:cNvPicPr>
            <a:picLocks noChangeAspect="1"/>
          </p:cNvPicPr>
          <p:nvPr/>
        </p:nvPicPr>
        <p:blipFill>
          <a:blip r:embed="rId2"/>
          <a:srcRect l="14272" t="16589" r="13049" b="25536"/>
          <a:stretch>
            <a:fillRect/>
          </a:stretch>
        </p:blipFill>
        <p:spPr bwMode="auto">
          <a:xfrm>
            <a:off x="1095375" y="1328738"/>
            <a:ext cx="9793288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Прямоугольник 4"/>
          <p:cNvSpPr>
            <a:spLocks noChangeArrowheads="1"/>
          </p:cNvSpPr>
          <p:nvPr/>
        </p:nvSpPr>
        <p:spPr bwMode="auto">
          <a:xfrm>
            <a:off x="2236788" y="228600"/>
            <a:ext cx="75104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Cambria" pitchFamily="18" charset="0"/>
              </a:rPr>
              <a:t>Клейма Будянского фаянсового завода.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A276A-89F6-404B-8832-AFDE5EFFBC1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7890" name="Рисунок 2"/>
          <p:cNvPicPr>
            <a:picLocks noChangeAspect="1"/>
          </p:cNvPicPr>
          <p:nvPr/>
        </p:nvPicPr>
        <p:blipFill>
          <a:blip r:embed="rId2"/>
          <a:srcRect l="23798" t="12071" r="19003" b="10315"/>
          <a:stretch>
            <a:fillRect/>
          </a:stretch>
        </p:blipFill>
        <p:spPr bwMode="auto">
          <a:xfrm>
            <a:off x="2416175" y="1357313"/>
            <a:ext cx="7021513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Прямоугольник 3"/>
          <p:cNvSpPr>
            <a:spLocks noChangeArrowheads="1"/>
          </p:cNvSpPr>
          <p:nvPr/>
        </p:nvSpPr>
        <p:spPr bwMode="auto">
          <a:xfrm>
            <a:off x="141288" y="188913"/>
            <a:ext cx="120507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mbria" pitchFamily="18" charset="0"/>
              </a:rPr>
              <a:t>Коллектив кафедры медицинской и биоорганической химии ХНМУ на экскурсии в Опишне, 2010 год.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A47CD-2580-448F-87E7-55CB545F1BE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8914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" y="1316038"/>
            <a:ext cx="56261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Прямоугольник 7"/>
          <p:cNvSpPr>
            <a:spLocks noChangeArrowheads="1"/>
          </p:cNvSpPr>
          <p:nvPr/>
        </p:nvSpPr>
        <p:spPr bwMode="auto">
          <a:xfrm>
            <a:off x="2422525" y="3527425"/>
            <a:ext cx="1293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mbria" pitchFamily="18" charset="0"/>
              </a:rPr>
              <a:t>Майолика.</a:t>
            </a:r>
          </a:p>
        </p:txBody>
      </p:sp>
      <p:pic>
        <p:nvPicPr>
          <p:cNvPr id="38916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" y="4084638"/>
            <a:ext cx="4056063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Прямоугольник 9"/>
          <p:cNvSpPr>
            <a:spLocks noChangeArrowheads="1"/>
          </p:cNvSpPr>
          <p:nvPr/>
        </p:nvSpPr>
        <p:spPr bwMode="auto">
          <a:xfrm>
            <a:off x="2422525" y="5911850"/>
            <a:ext cx="1255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mbria" pitchFamily="18" charset="0"/>
              </a:rPr>
              <a:t>Терракота</a:t>
            </a:r>
          </a:p>
        </p:txBody>
      </p:sp>
      <p:pic>
        <p:nvPicPr>
          <p:cNvPr id="38918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8213" y="768350"/>
            <a:ext cx="6129337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Прямоугольник 11"/>
          <p:cNvSpPr>
            <a:spLocks noChangeArrowheads="1"/>
          </p:cNvSpPr>
          <p:nvPr/>
        </p:nvSpPr>
        <p:spPr bwMode="auto">
          <a:xfrm>
            <a:off x="8553450" y="297180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mbria" pitchFamily="18" charset="0"/>
              </a:rPr>
              <a:t>Фарфор.</a:t>
            </a:r>
          </a:p>
        </p:txBody>
      </p:sp>
      <p:sp>
        <p:nvSpPr>
          <p:cNvPr id="38920" name="TextBox 12"/>
          <p:cNvSpPr txBox="1">
            <a:spLocks noChangeArrowheads="1"/>
          </p:cNvSpPr>
          <p:nvPr/>
        </p:nvSpPr>
        <p:spPr bwMode="auto">
          <a:xfrm>
            <a:off x="2109788" y="125413"/>
            <a:ext cx="61293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mbria" pitchFamily="18" charset="0"/>
              </a:rPr>
              <a:t>Украшения из глины </a:t>
            </a:r>
          </a:p>
        </p:txBody>
      </p:sp>
      <p:pic>
        <p:nvPicPr>
          <p:cNvPr id="38921" name="Рисунок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2775" y="3571875"/>
            <a:ext cx="4056063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Прямоугольник 14"/>
          <p:cNvSpPr>
            <a:spLocks noChangeArrowheads="1"/>
          </p:cNvSpPr>
          <p:nvPr/>
        </p:nvSpPr>
        <p:spPr bwMode="auto">
          <a:xfrm>
            <a:off x="8778875" y="6134100"/>
            <a:ext cx="833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mbria" pitchFamily="18" charset="0"/>
              </a:rPr>
              <a:t>Фаянс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C3AE-2E1F-4EA6-BB4D-FC64B3FE6F3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993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75" y="268288"/>
            <a:ext cx="4457700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025" y="3579813"/>
            <a:ext cx="4602163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29663" y="1193800"/>
            <a:ext cx="3484562" cy="45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6038" y="2414588"/>
            <a:ext cx="3582987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80D0E-584D-4AC2-800B-BB7D529461D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2252663" y="119063"/>
            <a:ext cx="96980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>
                <a:latin typeface="Cambria" pitchFamily="18" charset="0"/>
              </a:rPr>
              <a:t>Спасибо за внимание !</a:t>
            </a:r>
          </a:p>
        </p:txBody>
      </p:sp>
      <p:pic>
        <p:nvPicPr>
          <p:cNvPr id="4096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2975" y="1135063"/>
            <a:ext cx="572135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1220788"/>
            <a:ext cx="4657725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3"/>
          <p:cNvSpPr>
            <a:spLocks noChangeArrowheads="1"/>
          </p:cNvSpPr>
          <p:nvPr/>
        </p:nvSpPr>
        <p:spPr bwMode="auto">
          <a:xfrm>
            <a:off x="1258888" y="163513"/>
            <a:ext cx="100996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Cambria" pitchFamily="18" charset="0"/>
              </a:rPr>
              <a:t>Исторические аспекты применение глины </a:t>
            </a:r>
          </a:p>
        </p:txBody>
      </p:sp>
      <p:sp>
        <p:nvSpPr>
          <p:cNvPr id="16387" name="Прямоугольник 4"/>
          <p:cNvSpPr>
            <a:spLocks noChangeArrowheads="1"/>
          </p:cNvSpPr>
          <p:nvPr/>
        </p:nvSpPr>
        <p:spPr bwMode="auto">
          <a:xfrm>
            <a:off x="212725" y="5443538"/>
            <a:ext cx="4981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mbria" pitchFamily="18" charset="0"/>
              </a:rPr>
              <a:t>В Монголии, Португалии, Чили был обычай – подносить уважаемому гостю воду в особой глиняной чашке. Гость выпивал воду, а потом разламывал чашку и съедал ее.</a:t>
            </a:r>
          </a:p>
        </p:txBody>
      </p:sp>
      <p:pic>
        <p:nvPicPr>
          <p:cNvPr id="1638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303463"/>
            <a:ext cx="5813425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Прямоугольник 7"/>
          <p:cNvSpPr>
            <a:spLocks noChangeArrowheads="1"/>
          </p:cNvSpPr>
          <p:nvPr/>
        </p:nvSpPr>
        <p:spPr bwMode="auto">
          <a:xfrm>
            <a:off x="5441950" y="1103313"/>
            <a:ext cx="65119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mbria" pitchFamily="18" charset="0"/>
              </a:rPr>
              <a:t>В древност</a:t>
            </a:r>
            <a:r>
              <a:rPr lang="ru-RU" sz="2400"/>
              <a:t>и</a:t>
            </a:r>
            <a:r>
              <a:rPr lang="ru-RU" sz="2400">
                <a:latin typeface="Cambria" pitchFamily="18" charset="0"/>
              </a:rPr>
              <a:t> был популярен  такой метод лечения, как глинотерапия, он популярен и в наши дни </a:t>
            </a:r>
            <a:endParaRPr lang="ru-RU" sz="2000">
              <a:latin typeface="Cambria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5529F0-16AF-4318-A903-3074A8B41F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3605213" y="239713"/>
            <a:ext cx="609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Cambria" pitchFamily="18" charset="0"/>
              </a:rPr>
              <a:t>Общие сведенья о глине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150" y="2455863"/>
            <a:ext cx="6694488" cy="2703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795338"/>
            <a:ext cx="3433763" cy="2535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99CF3-A3D3-4666-87E3-2C25A0CA160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5575" y="3506788"/>
          <a:ext cx="4697413" cy="2925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8716"/>
                <a:gridCol w="2348716"/>
              </a:tblGrid>
              <a:tr h="33821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Анализ</a:t>
                      </a:r>
                      <a:r>
                        <a:rPr lang="ru-RU" baseline="0" dirty="0" smtClean="0"/>
                        <a:t> земной глины показал :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8215">
                <a:tc>
                  <a:txBody>
                    <a:bodyPr/>
                    <a:lstStyle/>
                    <a:p>
                      <a:r>
                        <a:rPr lang="ru-RU" dirty="0" smtClean="0"/>
                        <a:t>Кремний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45,1%</a:t>
                      </a:r>
                      <a:endParaRPr lang="ru-RU" dirty="0"/>
                    </a:p>
                  </a:txBody>
                  <a:tcPr/>
                </a:tc>
              </a:tr>
              <a:tr h="338215">
                <a:tc>
                  <a:txBody>
                    <a:bodyPr/>
                    <a:lstStyle/>
                    <a:p>
                      <a:r>
                        <a:rPr lang="ru-RU" dirty="0" smtClean="0"/>
                        <a:t>Алюминий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14,6%</a:t>
                      </a:r>
                      <a:endParaRPr lang="ru-RU" dirty="0"/>
                    </a:p>
                  </a:txBody>
                  <a:tcPr/>
                </a:tc>
              </a:tr>
              <a:tr h="338215">
                <a:tc>
                  <a:txBody>
                    <a:bodyPr/>
                    <a:lstStyle/>
                    <a:p>
                      <a:r>
                        <a:rPr lang="ru-RU" dirty="0" smtClean="0"/>
                        <a:t>Оксид железа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5,65%</a:t>
                      </a:r>
                      <a:endParaRPr lang="ru-RU" dirty="0"/>
                    </a:p>
                  </a:txBody>
                  <a:tcPr/>
                </a:tc>
              </a:tr>
              <a:tr h="338215">
                <a:tc>
                  <a:txBody>
                    <a:bodyPr/>
                    <a:lstStyle/>
                    <a:p>
                      <a:r>
                        <a:rPr lang="ru-RU" dirty="0" smtClean="0"/>
                        <a:t>Кальций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4,44%</a:t>
                      </a:r>
                      <a:endParaRPr lang="ru-RU" dirty="0"/>
                    </a:p>
                  </a:txBody>
                  <a:tcPr/>
                </a:tc>
              </a:tr>
              <a:tr h="338215">
                <a:tc>
                  <a:txBody>
                    <a:bodyPr/>
                    <a:lstStyle/>
                    <a:p>
                      <a:r>
                        <a:rPr lang="ru-RU" dirty="0" smtClean="0"/>
                        <a:t>Магний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4,21%</a:t>
                      </a:r>
                      <a:endParaRPr lang="ru-RU" dirty="0"/>
                    </a:p>
                  </a:txBody>
                  <a:tcPr/>
                </a:tc>
              </a:tr>
              <a:tr h="338215"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Основные оксиды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3,08%</a:t>
                      </a:r>
                      <a:endParaRPr lang="ru-RU" dirty="0"/>
                    </a:p>
                  </a:txBody>
                  <a:tcPr/>
                </a:tc>
              </a:tr>
              <a:tr h="338215">
                <a:tc>
                  <a:txBody>
                    <a:bodyPr/>
                    <a:lstStyle/>
                    <a:p>
                      <a:r>
                        <a:rPr lang="ru-RU" dirty="0" smtClean="0"/>
                        <a:t>Ангидрид титана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0,74%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5575" y="6454775"/>
          <a:ext cx="4699000" cy="365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9688"/>
                <a:gridCol w="2349688"/>
              </a:tblGrid>
              <a:tr h="355719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Д.Р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22,18 % 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449" name="Прямоугольник 8"/>
          <p:cNvSpPr>
            <a:spLocks noChangeArrowheads="1"/>
          </p:cNvSpPr>
          <p:nvPr/>
        </p:nvSpPr>
        <p:spPr bwMode="auto">
          <a:xfrm>
            <a:off x="3821113" y="1022350"/>
            <a:ext cx="8010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mbria" pitchFamily="18" charset="0"/>
              </a:rPr>
              <a:t>Благодаря большому содержанию кремния глину используют для лечения атеросклероза, туберкулеза и при старческих заболеваниях. Наличие в глине магния, железа и кальция позволяют использовать глину при деминерализации организма при анемии, онкологических заболеваниях.</a:t>
            </a:r>
          </a:p>
        </p:txBody>
      </p:sp>
      <p:sp>
        <p:nvSpPr>
          <p:cNvPr id="17450" name="TextBox 9"/>
          <p:cNvSpPr txBox="1">
            <a:spLocks noChangeArrowheads="1"/>
          </p:cNvSpPr>
          <p:nvPr/>
        </p:nvSpPr>
        <p:spPr bwMode="auto">
          <a:xfrm>
            <a:off x="4746625" y="5254625"/>
            <a:ext cx="3806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buFont typeface="Wingdings" pitchFamily="2" charset="2"/>
              <a:buChar char="q"/>
            </a:pPr>
            <a:r>
              <a:rPr lang="ru-RU">
                <a:latin typeface="Cambria" pitchFamily="18" charset="0"/>
              </a:rPr>
              <a:t>На данный момент различают около 40 видов глины. </a:t>
            </a:r>
          </a:p>
        </p:txBody>
      </p:sp>
      <p:sp>
        <p:nvSpPr>
          <p:cNvPr id="17451" name="Прямоугольник 10"/>
          <p:cNvSpPr>
            <a:spLocks noChangeArrowheads="1"/>
          </p:cNvSpPr>
          <p:nvPr/>
        </p:nvSpPr>
        <p:spPr bwMode="auto">
          <a:xfrm>
            <a:off x="4676775" y="6132513"/>
            <a:ext cx="3946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buFont typeface="Wingdings" pitchFamily="2" charset="2"/>
              <a:buChar char="q"/>
            </a:pPr>
            <a:r>
              <a:rPr lang="ru-RU">
                <a:latin typeface="Cambria" pitchFamily="18" charset="0"/>
              </a:rPr>
              <a:t>Наиболее изучен каолин (белая глина)</a:t>
            </a:r>
          </a:p>
        </p:txBody>
      </p:sp>
      <p:pic>
        <p:nvPicPr>
          <p:cNvPr id="17452" name="Рисунок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88413" y="5254625"/>
            <a:ext cx="208756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81626F-6940-44F9-9E62-CFD80800DD6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945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584200"/>
            <a:ext cx="570388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3471863" y="0"/>
            <a:ext cx="6869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mbria" pitchFamily="18" charset="0"/>
              </a:rPr>
              <a:t>Заготовка глины для лечения </a:t>
            </a:r>
          </a:p>
        </p:txBody>
      </p:sp>
      <p:sp>
        <p:nvSpPr>
          <p:cNvPr id="19460" name="Прямоугольник 4"/>
          <p:cNvSpPr>
            <a:spLocks noChangeArrowheads="1"/>
          </p:cNvSpPr>
          <p:nvPr/>
        </p:nvSpPr>
        <p:spPr bwMode="auto">
          <a:xfrm>
            <a:off x="6156325" y="871538"/>
            <a:ext cx="5475288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mbria" pitchFamily="18" charset="0"/>
              </a:rPr>
              <a:t>Способы применения глины в лечебных целях. Для лечения глину можно принимать внутрь (в виде глиняного порошка, глиняных шариков и глиняного раствора) и использовать наружно (в виде глиняных лепешек и глиняной воды).</a:t>
            </a:r>
          </a:p>
          <a:p>
            <a:endParaRPr lang="ru-RU" sz="2000">
              <a:latin typeface="Cambria" pitchFamily="18" charset="0"/>
            </a:endParaRPr>
          </a:p>
          <a:p>
            <a:endParaRPr lang="ru-RU" sz="2000">
              <a:latin typeface="Cambria" pitchFamily="18" charset="0"/>
            </a:endParaRPr>
          </a:p>
          <a:p>
            <a:endParaRPr lang="ru-RU" sz="2000">
              <a:latin typeface="Cambria" pitchFamily="18" charset="0"/>
            </a:endParaRPr>
          </a:p>
          <a:p>
            <a:r>
              <a:rPr lang="ru-RU" sz="2000">
                <a:latin typeface="Cambria" pitchFamily="18" charset="0"/>
              </a:rPr>
              <a:t>Из глины делают: порошки, растворы, лепешки и взвеси.</a:t>
            </a:r>
          </a:p>
        </p:txBody>
      </p:sp>
      <p:pic>
        <p:nvPicPr>
          <p:cNvPr id="1946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4383088"/>
            <a:ext cx="4202112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BBF31-21DC-42C8-9AA8-4EEFA5F5E11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0482" name="Рисунок 2"/>
          <p:cNvPicPr>
            <a:picLocks noChangeAspect="1"/>
          </p:cNvPicPr>
          <p:nvPr/>
        </p:nvPicPr>
        <p:blipFill>
          <a:blip r:embed="rId2"/>
          <a:srcRect l="16927" t="18814" r="34641" b="20612"/>
          <a:stretch>
            <a:fillRect/>
          </a:stretch>
        </p:blipFill>
        <p:spPr bwMode="auto">
          <a:xfrm>
            <a:off x="2587625" y="1323975"/>
            <a:ext cx="7553325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536575" y="161925"/>
            <a:ext cx="116554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mbria" pitchFamily="18" charset="0"/>
              </a:rPr>
              <a:t>Доц. Макаров В.А. демонстрирует опыт по определению качества глины, 2017 год.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A27B56-1C7D-4449-AC4E-51B9DD3DD8E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1506" name="Рисунок 2"/>
          <p:cNvPicPr>
            <a:picLocks noChangeAspect="1"/>
          </p:cNvPicPr>
          <p:nvPr/>
        </p:nvPicPr>
        <p:blipFill>
          <a:blip r:embed="rId2"/>
          <a:srcRect l="8818" t="22496" r="10344" b="19968"/>
          <a:stretch>
            <a:fillRect/>
          </a:stretch>
        </p:blipFill>
        <p:spPr bwMode="auto">
          <a:xfrm>
            <a:off x="736600" y="931863"/>
            <a:ext cx="10309225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736600" y="5160963"/>
            <a:ext cx="1080293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mbria" pitchFamily="18" charset="0"/>
              </a:rPr>
              <a:t>Традиционная медицина рекомендует использовать только белую глину или каолин. Для лечебных целей белая глина стерилизуется в течение 2-3 часов сухим жаром при 150°С. Наружно каолин применяют в форме присыпок, паст и мазей для лечения язв, опрелостей, ожогов, мокнущих экзем. Внутрь его назначают и взрослым и детям при заболеваниях желудочно-кишечного тракта(ЖКТ): колитах, энтеритах, при кишечных интоксикациях и усиленном газообразовании.</a:t>
            </a:r>
          </a:p>
        </p:txBody>
      </p:sp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1901825" y="180975"/>
            <a:ext cx="9144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mbria" pitchFamily="18" charset="0"/>
              </a:rPr>
              <a:t>Способы применения глины в лечебных целях </a:t>
            </a:r>
            <a:endParaRPr lang="ru-RU" sz="3200"/>
          </a:p>
          <a:p>
            <a:pPr algn="r"/>
            <a:r>
              <a:rPr lang="ru-RU"/>
              <a:t>Табл.1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6C578-7795-4C1A-B1CA-FAF025AD09A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3621088" y="85725"/>
            <a:ext cx="649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mbria" pitchFamily="18" charset="0"/>
              </a:rPr>
              <a:t>Белая глина (КАОЛИН)</a:t>
            </a:r>
          </a:p>
        </p:txBody>
      </p:sp>
      <p:pic>
        <p:nvPicPr>
          <p:cNvPr id="2253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9775" y="77152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5756275" y="4703763"/>
            <a:ext cx="60960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mbria" pitchFamily="18" charset="0"/>
              </a:rPr>
              <a:t>Применяется белая глина при лечении заболеваний кишечника, ожирении, выпадении волос, а также для укрепления волос. </a:t>
            </a:r>
          </a:p>
        </p:txBody>
      </p:sp>
      <p:pic>
        <p:nvPicPr>
          <p:cNvPr id="2253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8325" y="4343400"/>
            <a:ext cx="24257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4213" y="1566863"/>
            <a:ext cx="3741737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825" y="180975"/>
            <a:ext cx="3100388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Рисунок 8"/>
          <p:cNvPicPr>
            <a:picLocks noChangeAspect="1"/>
          </p:cNvPicPr>
          <p:nvPr/>
        </p:nvPicPr>
        <p:blipFill>
          <a:blip r:embed="rId6"/>
          <a:srcRect t="17622"/>
          <a:stretch>
            <a:fillRect/>
          </a:stretch>
        </p:blipFill>
        <p:spPr bwMode="auto">
          <a:xfrm>
            <a:off x="692150" y="4727575"/>
            <a:ext cx="1582738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C3D7D-3D19-4807-B156-42AB2D06DF9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355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8" y="344488"/>
            <a:ext cx="4294187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4410075" y="88900"/>
            <a:ext cx="50879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Cambria" pitchFamily="18" charset="0"/>
              </a:rPr>
              <a:t>Нонтронит (Синяя глина)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35500" y="841375"/>
            <a:ext cx="731520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>
                <a:latin typeface="+mn-lt"/>
                <a:cs typeface="+mn-cs"/>
              </a:rPr>
              <a:t>Голубая глина применяется при лечении 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i="1" dirty="0">
                <a:latin typeface="+mn-lt"/>
                <a:cs typeface="+mn-cs"/>
              </a:rPr>
              <a:t>ожирения,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i="1" dirty="0">
                <a:latin typeface="+mn-lt"/>
                <a:cs typeface="+mn-cs"/>
              </a:rPr>
              <a:t> болезней щитовидной железы,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i="1" dirty="0">
                <a:latin typeface="+mn-lt"/>
                <a:cs typeface="+mn-cs"/>
              </a:rPr>
              <a:t> снимает мышечную слабость, 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i="1" dirty="0">
                <a:latin typeface="+mn-lt"/>
                <a:cs typeface="+mn-cs"/>
              </a:rPr>
              <a:t>улучшает подвижность суставов, 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i="1" dirty="0">
                <a:latin typeface="+mn-lt"/>
                <a:cs typeface="+mn-cs"/>
              </a:rPr>
              <a:t>используется для выведения из организма </a:t>
            </a:r>
            <a:r>
              <a:rPr lang="ru-RU" sz="2000" i="1" dirty="0" err="1">
                <a:latin typeface="+mn-lt"/>
                <a:cs typeface="+mn-cs"/>
              </a:rPr>
              <a:t>радионуклеидов</a:t>
            </a:r>
            <a:r>
              <a:rPr lang="ru-RU" sz="2000" i="1" dirty="0">
                <a:latin typeface="+mn-lt"/>
                <a:cs typeface="+mn-cs"/>
              </a:rPr>
              <a:t> и т.д. </a:t>
            </a:r>
          </a:p>
        </p:txBody>
      </p:sp>
      <p:pic>
        <p:nvPicPr>
          <p:cNvPr id="2355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5388" y="2873375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7025" y="3654425"/>
            <a:ext cx="4376738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361</TotalTime>
  <Words>579</Words>
  <Application>Microsoft Office PowerPoint</Application>
  <PresentationFormat>Произвольный</PresentationFormat>
  <Paragraphs>131</Paragraphs>
  <Slides>26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9" baseType="lpstr">
      <vt:lpstr>Arial</vt:lpstr>
      <vt:lpstr>Rockwell Condensed</vt:lpstr>
      <vt:lpstr>Rockwell</vt:lpstr>
      <vt:lpstr>Wingdings</vt:lpstr>
      <vt:lpstr>Calibri</vt:lpstr>
      <vt:lpstr>Times New Roman</vt:lpstr>
      <vt:lpstr>Cambria</vt:lpstr>
      <vt:lpstr>Дерево</vt:lpstr>
      <vt:lpstr>Дерево</vt:lpstr>
      <vt:lpstr>Дерево</vt:lpstr>
      <vt:lpstr>Дерево</vt:lpstr>
      <vt:lpstr>Дерево</vt:lpstr>
      <vt:lpstr>Диаграмма Microsoft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Глина:экологический,медико-биологический и культурный аспекты</dc:title>
  <dc:creator>1</dc:creator>
  <cp:lastModifiedBy>NM</cp:lastModifiedBy>
  <cp:revision>111</cp:revision>
  <dcterms:created xsi:type="dcterms:W3CDTF">2017-08-31T09:53:36Z</dcterms:created>
  <dcterms:modified xsi:type="dcterms:W3CDTF">2017-11-01T10:32:06Z</dcterms:modified>
</cp:coreProperties>
</file>