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57" r:id="rId3"/>
    <p:sldId id="258" r:id="rId4"/>
    <p:sldId id="259" r:id="rId5"/>
    <p:sldId id="261" r:id="rId6"/>
    <p:sldId id="267" r:id="rId7"/>
    <p:sldId id="270" r:id="rId8"/>
    <p:sldId id="273" r:id="rId9"/>
    <p:sldId id="266" r:id="rId10"/>
    <p:sldId id="263" r:id="rId11"/>
    <p:sldId id="264" r:id="rId12"/>
  </p:sldIdLst>
  <p:sldSz cx="9144000" cy="6858000" type="screen4x3"/>
  <p:notesSz cx="67802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6600"/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384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7A0DC9-A0CF-4C5A-8411-732BA56B84AE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689475"/>
            <a:ext cx="542448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3846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0163" y="9377363"/>
            <a:ext cx="29384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F1561C-6E69-4BC3-BD5C-990FF3FBD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0820-3930-46C4-B391-B2C10579DBD8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0C65-1FE3-48E5-8FA6-E71FCAD4D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7B68-04DD-45D5-9B86-3DC54045F66C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3BB0-C1FB-419C-8A91-FE897A0CF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1506-1C1C-4773-BD13-50B7D568D787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37C5-8B02-44CE-B10B-19C6364BC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D667-30EE-4946-A777-DF3AF2EDB908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C37B6-EB1E-4708-821E-FEC166AFB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15207-8255-43DB-8F7D-002EF372A689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363D3-CCF6-4930-B7BE-62CBFBE10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B9F3-ADCF-40C2-AE60-2C7A5BD3D930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BE8C-2E2C-4B85-97D9-E4E0D10ED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49C6-EED5-4E87-8954-BD41859124F1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6986-2F5B-4DD7-965F-BA403AA19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4FE9-C767-4834-A95B-28A07A032811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17029-8567-465F-85EC-0BC0D33CA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DD4FE-56F6-4676-98DA-B2E5FEB3AEE0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59E8-0057-4536-BF41-EA5C96242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C178-234A-4C10-8240-5CEAE69E278D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4400B-6710-4537-8EE3-84E6A2D5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7070C-6A41-4B24-B5BD-EB6031D54917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D1112-8E67-46A2-AA90-A4928F89F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67222F-B565-4A74-8A59-D084C898C288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624182-F705-429B-86DA-03299F75C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76250"/>
            <a:ext cx="8353425" cy="5895975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65" name="Group 257"/>
          <p:cNvGraphicFramePr>
            <a:graphicFrameLocks noGrp="1"/>
          </p:cNvGraphicFramePr>
          <p:nvPr/>
        </p:nvGraphicFramePr>
        <p:xfrm>
          <a:off x="1042988" y="1628775"/>
          <a:ext cx="7345362" cy="4610100"/>
        </p:xfrm>
        <a:graphic>
          <a:graphicData uri="http://schemas.openxmlformats.org/drawingml/2006/table">
            <a:tbl>
              <a:tblPr/>
              <a:tblGrid>
                <a:gridCol w="2665412"/>
                <a:gridCol w="1511300"/>
                <a:gridCol w="3168650"/>
              </a:tblGrid>
              <a:tr h="3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Complex compound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Metal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Function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Hemoglobin,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Myoglobin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Storage and transport of oxygen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Vitamin B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12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Co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Regulation of hematopoiesis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Carbonic anhydrase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Zn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Regulation of blood acidity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Superoxide dismutase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Zn and Cu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Protection from toxic of free radical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Catalase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Peroxidase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Decomposition of H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Cytochromes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Fe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Transport of electrons in the electron transport chain of mitochondria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Alcohol dehydrogenase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Zn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Metabolism and oxidation of alcohols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Chlorophyll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Mg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Photosynthesis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1" name="Rectangle 177"/>
          <p:cNvSpPr>
            <a:spLocks noChangeArrowheads="1"/>
          </p:cNvSpPr>
          <p:nvPr/>
        </p:nvSpPr>
        <p:spPr bwMode="auto">
          <a:xfrm>
            <a:off x="-4459288" y="583088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EAEAEA"/>
              </a:solidFill>
              <a:latin typeface="Calibri" pitchFamily="34" charset="0"/>
            </a:endParaRPr>
          </a:p>
        </p:txBody>
      </p:sp>
      <p:sp>
        <p:nvSpPr>
          <p:cNvPr id="23582" name="Line 195"/>
          <p:cNvSpPr>
            <a:spLocks noChangeShapeType="1"/>
          </p:cNvSpPr>
          <p:nvPr/>
        </p:nvSpPr>
        <p:spPr bwMode="auto">
          <a:xfrm>
            <a:off x="996950" y="6237288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Line 196"/>
          <p:cNvSpPr>
            <a:spLocks noChangeShapeType="1"/>
          </p:cNvSpPr>
          <p:nvPr/>
        </p:nvSpPr>
        <p:spPr bwMode="auto">
          <a:xfrm>
            <a:off x="989013" y="5889625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197"/>
          <p:cNvSpPr>
            <a:spLocks noChangeShapeType="1"/>
          </p:cNvSpPr>
          <p:nvPr/>
        </p:nvSpPr>
        <p:spPr bwMode="auto">
          <a:xfrm>
            <a:off x="1001713" y="5313363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5" name="Line 198"/>
          <p:cNvSpPr>
            <a:spLocks noChangeShapeType="1"/>
          </p:cNvSpPr>
          <p:nvPr/>
        </p:nvSpPr>
        <p:spPr bwMode="auto">
          <a:xfrm>
            <a:off x="971550" y="3933825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6" name="Line 199"/>
          <p:cNvSpPr>
            <a:spLocks noChangeShapeType="1"/>
          </p:cNvSpPr>
          <p:nvPr/>
        </p:nvSpPr>
        <p:spPr bwMode="auto">
          <a:xfrm>
            <a:off x="963613" y="4508500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7" name="Line 200"/>
          <p:cNvSpPr>
            <a:spLocks noChangeShapeType="1"/>
          </p:cNvSpPr>
          <p:nvPr/>
        </p:nvSpPr>
        <p:spPr bwMode="auto">
          <a:xfrm>
            <a:off x="976313" y="3332163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8" name="Line 201"/>
          <p:cNvSpPr>
            <a:spLocks noChangeShapeType="1"/>
          </p:cNvSpPr>
          <p:nvPr/>
        </p:nvSpPr>
        <p:spPr bwMode="auto">
          <a:xfrm>
            <a:off x="992188" y="2949575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9" name="Line 202"/>
          <p:cNvSpPr>
            <a:spLocks noChangeShapeType="1"/>
          </p:cNvSpPr>
          <p:nvPr/>
        </p:nvSpPr>
        <p:spPr bwMode="auto">
          <a:xfrm>
            <a:off x="971550" y="2565400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0" name="Line 203"/>
          <p:cNvSpPr>
            <a:spLocks noChangeShapeType="1"/>
          </p:cNvSpPr>
          <p:nvPr/>
        </p:nvSpPr>
        <p:spPr bwMode="auto">
          <a:xfrm>
            <a:off x="971550" y="1989138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1" name="Line 204"/>
          <p:cNvSpPr>
            <a:spLocks noChangeShapeType="1"/>
          </p:cNvSpPr>
          <p:nvPr/>
        </p:nvSpPr>
        <p:spPr bwMode="auto">
          <a:xfrm>
            <a:off x="963613" y="1600200"/>
            <a:ext cx="741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2" name="Freeform 258"/>
          <p:cNvSpPr>
            <a:spLocks/>
          </p:cNvSpPr>
          <p:nvPr/>
        </p:nvSpPr>
        <p:spPr bwMode="auto">
          <a:xfrm>
            <a:off x="3492500" y="1628775"/>
            <a:ext cx="50800" cy="4633913"/>
          </a:xfrm>
          <a:custGeom>
            <a:avLst/>
            <a:gdLst>
              <a:gd name="T0" fmla="*/ 0 w 32"/>
              <a:gd name="T1" fmla="*/ 0 h 2919"/>
              <a:gd name="T2" fmla="*/ 80644986 w 32"/>
              <a:gd name="T3" fmla="*/ 2147483647 h 2919"/>
              <a:gd name="T4" fmla="*/ 0 60000 65536"/>
              <a:gd name="T5" fmla="*/ 0 60000 65536"/>
              <a:gd name="T6" fmla="*/ 0 w 32"/>
              <a:gd name="T7" fmla="*/ 0 h 2919"/>
              <a:gd name="T8" fmla="*/ 32 w 32"/>
              <a:gd name="T9" fmla="*/ 2919 h 29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2919">
                <a:moveTo>
                  <a:pt x="0" y="0"/>
                </a:moveTo>
                <a:lnTo>
                  <a:pt x="32" y="2919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259"/>
          <p:cNvSpPr>
            <a:spLocks/>
          </p:cNvSpPr>
          <p:nvPr/>
        </p:nvSpPr>
        <p:spPr bwMode="auto">
          <a:xfrm>
            <a:off x="5003800" y="1628775"/>
            <a:ext cx="50800" cy="4633913"/>
          </a:xfrm>
          <a:custGeom>
            <a:avLst/>
            <a:gdLst>
              <a:gd name="T0" fmla="*/ 0 w 32"/>
              <a:gd name="T1" fmla="*/ 0 h 2919"/>
              <a:gd name="T2" fmla="*/ 80644986 w 32"/>
              <a:gd name="T3" fmla="*/ 2147483647 h 2919"/>
              <a:gd name="T4" fmla="*/ 0 60000 65536"/>
              <a:gd name="T5" fmla="*/ 0 60000 65536"/>
              <a:gd name="T6" fmla="*/ 0 w 32"/>
              <a:gd name="T7" fmla="*/ 0 h 2919"/>
              <a:gd name="T8" fmla="*/ 32 w 32"/>
              <a:gd name="T9" fmla="*/ 2919 h 29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" h="2919">
                <a:moveTo>
                  <a:pt x="0" y="0"/>
                </a:moveTo>
                <a:lnTo>
                  <a:pt x="32" y="2919"/>
                </a:lnTo>
              </a:path>
            </a:pathLst>
          </a:custGeom>
          <a:noFill/>
          <a:ln w="38100">
            <a:solidFill>
              <a:srgbClr val="00FF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94" name="Прямоугольник 1"/>
          <p:cNvSpPr>
            <a:spLocks noChangeArrowheads="1"/>
          </p:cNvSpPr>
          <p:nvPr/>
        </p:nvSpPr>
        <p:spPr bwMode="auto">
          <a:xfrm>
            <a:off x="2916238" y="692150"/>
            <a:ext cx="3743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Metals coenzyme</a:t>
            </a:r>
            <a:endParaRPr lang="ru-RU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5400" kern="10" dirty="0" smtClean="0">
              <a:ln w="12700">
                <a:solidFill>
                  <a:srgbClr val="339966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5400" kern="10" smtClean="0">
              <a:ln w="12700">
                <a:solidFill>
                  <a:srgbClr val="339966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kern="10" dirty="0" smtClean="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5400" kern="10" dirty="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you for your </a:t>
            </a:r>
            <a:r>
              <a:rPr lang="en-US" sz="5400" kern="10" dirty="0" smtClean="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attention!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9036050" cy="66262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PLAN OF LECTURE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Complex compounds (C.C.)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Complexing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agents. Ligands. Structure of C.C.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Bonding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C.C.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Equilibria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the solution of C.C. </a:t>
            </a:r>
            <a:endParaRPr 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C.C. </a:t>
            </a:r>
            <a:endParaRPr lang="ru-RU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Classification of C.C.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Nomenclature C.C. (by IUPAC)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Structure and isomerism of C.C.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Complexonometry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Biocomplexes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Chelatotherapy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must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know:</a:t>
            </a:r>
            <a:endParaRPr lang="ru-RU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785225" cy="568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bulding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complex compounds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C.C.)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role of C.C. in the metabolism of the organism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application of C.C. in medicine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Name the C.C., nomenclature of C.C., classification of C.C.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Biocomplexes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Complexonometry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Chelatotherapy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3860800"/>
            <a:ext cx="2890838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1027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Arial" charset="0"/>
              </a:rPr>
              <a:t>Complex </a:t>
            </a:r>
            <a:r>
              <a:rPr lang="en-US" sz="2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compounds </a:t>
            </a:r>
            <a:r>
              <a:rPr lang="en-US" sz="2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Arial" charset="0"/>
              </a:rPr>
              <a:t>(</a:t>
            </a:r>
            <a:r>
              <a:rPr lang="en-US" sz="2800" b="1" cap="all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Arial" charset="0"/>
              </a:rPr>
              <a:t>coordination compounds)  </a:t>
            </a:r>
            <a:r>
              <a:rPr lang="en-US" sz="28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Arial" charset="0"/>
              </a:rPr>
              <a:t>(C.C.)</a:t>
            </a:r>
            <a:endParaRPr lang="ru-RU" sz="4800" cap="all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63" y="981075"/>
            <a:ext cx="8877300" cy="1223963"/>
          </a:xfrm>
        </p:spPr>
        <p:txBody>
          <a:bodyPr rtlCol="0">
            <a:normAutofit/>
          </a:bodyPr>
          <a:lstStyle/>
          <a:p>
            <a:pPr marL="0" indent="0" algn="just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are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a special class of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compounds, 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in which the central metal atom or ion is surrounded by oppositely charged ions or neutral molecules more than its normal </a:t>
            </a:r>
            <a:r>
              <a:rPr lang="en-U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valency</a:t>
            </a:r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grpSp>
        <p:nvGrpSpPr>
          <p:cNvPr id="17411" name="Группа 27"/>
          <p:cNvGrpSpPr>
            <a:grpSpLocks/>
          </p:cNvGrpSpPr>
          <p:nvPr/>
        </p:nvGrpSpPr>
        <p:grpSpPr bwMode="auto">
          <a:xfrm>
            <a:off x="265113" y="2089150"/>
            <a:ext cx="8785225" cy="3884613"/>
            <a:chOff x="143169" y="2430191"/>
            <a:chExt cx="7704404" cy="388392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5308" y="2546059"/>
              <a:ext cx="1427000" cy="10808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400" b="1" dirty="0">
                  <a:solidFill>
                    <a:schemeClr val="tx1"/>
                  </a:solidFill>
                </a:rPr>
                <a:t>C.C.</a:t>
              </a:r>
              <a:endParaRPr lang="ru-RU" sz="4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Стрелка вправо 4"/>
            <p:cNvSpPr/>
            <p:nvPr/>
          </p:nvSpPr>
          <p:spPr>
            <a:xfrm>
              <a:off x="1677367" y="2844456"/>
              <a:ext cx="978712" cy="48410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656080" y="2673036"/>
              <a:ext cx="2592266" cy="863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Present in the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V="1">
              <a:off x="5287327" y="2555582"/>
              <a:ext cx="957830" cy="5396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V="1">
              <a:off x="5306818" y="3085713"/>
              <a:ext cx="938339" cy="95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endCxn id="15" idx="1"/>
            </p:cNvCxnSpPr>
            <p:nvPr/>
          </p:nvCxnSpPr>
          <p:spPr>
            <a:xfrm>
              <a:off x="5258091" y="3090474"/>
              <a:ext cx="1005164" cy="5555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6245157" y="2430191"/>
              <a:ext cx="1584317" cy="2698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minerals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263256" y="2960322"/>
              <a:ext cx="1584317" cy="2698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plants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263256" y="3511088"/>
              <a:ext cx="1584317" cy="2698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animals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243003" y="3646001"/>
              <a:ext cx="484484" cy="71901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86839" y="4365012"/>
              <a:ext cx="3873085" cy="4317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Play many  important functions</a:t>
              </a:r>
              <a:endParaRPr lang="ru-R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Стрелка вниз 21"/>
            <p:cNvSpPr/>
            <p:nvPr/>
          </p:nvSpPr>
          <p:spPr>
            <a:xfrm>
              <a:off x="152914" y="3641240"/>
              <a:ext cx="484484" cy="158880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43169" y="5287186"/>
              <a:ext cx="5760901" cy="4031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In biological systems</a:t>
              </a:r>
              <a:r>
                <a:rPr lang="en-US" dirty="0"/>
                <a:t>: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7398" y="5809381"/>
              <a:ext cx="1414470" cy="5047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iron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541515" y="5804619"/>
              <a:ext cx="1414470" cy="5047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cobalt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760673" y="5804619"/>
              <a:ext cx="1804284" cy="5047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magnesium</a:t>
              </a:r>
              <a:endParaRPr lang="ru-RU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412" name="TextBox 28"/>
          <p:cNvSpPr txBox="1">
            <a:spLocks noChangeArrowheads="1"/>
          </p:cNvSpPr>
          <p:nvPr/>
        </p:nvSpPr>
        <p:spPr bwMode="auto">
          <a:xfrm>
            <a:off x="-39688" y="6029325"/>
            <a:ext cx="2698751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Heme </a:t>
            </a:r>
            <a:r>
              <a:rPr lang="en-US">
                <a:latin typeface="Calibri" pitchFamily="34" charset="0"/>
              </a:rPr>
              <a:t>(hemoglobin) is coordination compound of</a:t>
            </a:r>
            <a:endParaRPr lang="ru-RU">
              <a:latin typeface="Calibri" pitchFamily="34" charset="0"/>
            </a:endParaRPr>
          </a:p>
        </p:txBody>
      </p:sp>
      <p:sp>
        <p:nvSpPr>
          <p:cNvPr id="30" name="Круговая стрелка 29"/>
          <p:cNvSpPr/>
          <p:nvPr/>
        </p:nvSpPr>
        <p:spPr>
          <a:xfrm rot="16041705" flipV="1">
            <a:off x="2123282" y="5412581"/>
            <a:ext cx="1035050" cy="1233487"/>
          </a:xfrm>
          <a:prstGeom prst="circularArrow">
            <a:avLst>
              <a:gd name="adj1" fmla="val 12500"/>
              <a:gd name="adj2" fmla="val 3286848"/>
              <a:gd name="adj3" fmla="val 20457681"/>
              <a:gd name="adj4" fmla="val 1032268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14" name="TextBox 30"/>
          <p:cNvSpPr txBox="1">
            <a:spLocks noChangeArrowheads="1"/>
          </p:cNvSpPr>
          <p:nvPr/>
        </p:nvSpPr>
        <p:spPr bwMode="auto">
          <a:xfrm>
            <a:off x="3194050" y="6053138"/>
            <a:ext cx="2801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Vitamin B</a:t>
            </a:r>
            <a:r>
              <a:rPr lang="en-US" b="1" baseline="-25000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is </a:t>
            </a:r>
          </a:p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coordination compound of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2" name="Круговая стрелка 31"/>
          <p:cNvSpPr/>
          <p:nvPr/>
        </p:nvSpPr>
        <p:spPr>
          <a:xfrm rot="16041705" flipV="1">
            <a:off x="5477669" y="5317332"/>
            <a:ext cx="1035050" cy="1471612"/>
          </a:xfrm>
          <a:prstGeom prst="circularArrow">
            <a:avLst>
              <a:gd name="adj1" fmla="val 12500"/>
              <a:gd name="adj2" fmla="val 3226690"/>
              <a:gd name="adj3" fmla="val 20457681"/>
              <a:gd name="adj4" fmla="val 9587087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416" name="TextBox 32"/>
          <p:cNvSpPr txBox="1">
            <a:spLocks noChangeArrowheads="1"/>
          </p:cNvSpPr>
          <p:nvPr/>
        </p:nvSpPr>
        <p:spPr bwMode="auto">
          <a:xfrm>
            <a:off x="7099300" y="5969000"/>
            <a:ext cx="1712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Chlorophyll</a:t>
            </a:r>
            <a:r>
              <a:rPr lang="en-US">
                <a:latin typeface="Calibri" pitchFamily="34" charset="0"/>
              </a:rPr>
              <a:t> is </a:t>
            </a:r>
          </a:p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coordination</a:t>
            </a:r>
          </a:p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compound of</a:t>
            </a:r>
            <a:r>
              <a:rPr lang="en-US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34" name="Круговая стрелка 33"/>
          <p:cNvSpPr/>
          <p:nvPr/>
        </p:nvSpPr>
        <p:spPr>
          <a:xfrm rot="16041705" flipV="1">
            <a:off x="8307388" y="5730875"/>
            <a:ext cx="938212" cy="877888"/>
          </a:xfrm>
          <a:prstGeom prst="circularArrow">
            <a:avLst>
              <a:gd name="adj1" fmla="val 12500"/>
              <a:gd name="adj2" fmla="val 3286848"/>
              <a:gd name="adj3" fmla="val 20457681"/>
              <a:gd name="adj4" fmla="val 1032268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048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cap="all" dirty="0">
                <a:solidFill>
                  <a:srgbClr val="FF0000"/>
                </a:solidFill>
                <a:latin typeface="Times New Roman"/>
                <a:ea typeface="Times New Roman"/>
              </a:rPr>
              <a:t>structure of complex compound</a:t>
            </a:r>
            <a:endParaRPr lang="ru-RU" sz="2800" b="1" cap="all" dirty="0">
              <a:solidFill>
                <a:srgbClr val="FF0000"/>
              </a:solidFill>
            </a:endParaRPr>
          </a:p>
        </p:txBody>
      </p:sp>
      <p:sp>
        <p:nvSpPr>
          <p:cNvPr id="4" name="Объект 5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6308725"/>
          </a:xfrm>
        </p:spPr>
        <p:txBody>
          <a:bodyPr rtlCol="0">
            <a:normAutofit/>
          </a:bodyPr>
          <a:lstStyle/>
          <a:p>
            <a:pPr marL="0" indent="0"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ru-RU" sz="1800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             </a:t>
            </a:r>
            <a:r>
              <a:rPr lang="en-US" sz="2400" b="1" i="1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complex </a:t>
            </a:r>
            <a:r>
              <a:rPr lang="en-US" sz="2400" b="1" i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ion, inner sphere</a:t>
            </a:r>
            <a:endParaRPr lang="ru-RU" sz="2400" b="1" i="1" kern="0" dirty="0" smtClean="0">
              <a:solidFill>
                <a:sysClr val="windowText" lastClr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K</a:t>
            </a:r>
            <a:r>
              <a:rPr lang="en-US" sz="4000" kern="0" baseline="-2500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3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[Fe(CN)</a:t>
            </a:r>
            <a:r>
              <a:rPr lang="en-US" sz="4000" kern="0" baseline="-2500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6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]</a:t>
            </a:r>
            <a:endParaRPr lang="ru-RU" sz="2400" kern="0" dirty="0" smtClean="0">
              <a:solidFill>
                <a:sysClr val="windowText" lastClr="000000"/>
              </a:solidFill>
              <a:ea typeface="Calibri"/>
              <a:cs typeface="Times New Roman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800" kern="0" dirty="0">
              <a:solidFill>
                <a:sysClr val="windowText" lastClr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                        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dirty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                       </a:t>
            </a:r>
            <a:r>
              <a:rPr lang="en-US" sz="1800" b="1" dirty="0" smtClean="0">
                <a:solidFill>
                  <a:srgbClr val="000000"/>
                </a:solidFill>
              </a:rPr>
              <a:t>   </a:t>
            </a: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b="1" dirty="0" smtClean="0">
                <a:solidFill>
                  <a:srgbClr val="000000"/>
                </a:solidFill>
              </a:rPr>
              <a:t>                              [</a:t>
            </a:r>
            <a:r>
              <a:rPr lang="de-DE" sz="1800" b="1" dirty="0" err="1">
                <a:solidFill>
                  <a:srgbClr val="000000"/>
                </a:solidFill>
              </a:rPr>
              <a:t>Ag</a:t>
            </a:r>
            <a:r>
              <a:rPr lang="de-DE" sz="1800" b="1" dirty="0">
                <a:solidFill>
                  <a:srgbClr val="000000"/>
                </a:solidFill>
              </a:rPr>
              <a:t>(CN)</a:t>
            </a:r>
            <a:r>
              <a:rPr lang="de-DE" sz="1800" b="1" baseline="-25000" dirty="0">
                <a:solidFill>
                  <a:srgbClr val="000000"/>
                </a:solidFill>
              </a:rPr>
              <a:t>2</a:t>
            </a:r>
            <a:r>
              <a:rPr lang="de-DE" sz="1800" b="1" dirty="0">
                <a:solidFill>
                  <a:srgbClr val="000000"/>
                </a:solidFill>
              </a:rPr>
              <a:t>]</a:t>
            </a:r>
            <a:r>
              <a:rPr lang="de-DE" sz="1800" b="1" baseline="30000" dirty="0">
                <a:solidFill>
                  <a:srgbClr val="000000"/>
                </a:solidFill>
              </a:rPr>
              <a:t>-</a:t>
            </a:r>
            <a:r>
              <a:rPr lang="ru-RU" sz="1800" b="1" dirty="0">
                <a:solidFill>
                  <a:srgbClr val="000000"/>
                </a:solidFill>
              </a:rPr>
              <a:t>                      </a:t>
            </a:r>
            <a:r>
              <a:rPr lang="en-US" sz="1800" b="1" dirty="0">
                <a:solidFill>
                  <a:srgbClr val="000000"/>
                </a:solidFill>
              </a:rPr>
              <a:t>C</a:t>
            </a:r>
            <a:r>
              <a:rPr lang="de-DE" sz="1800" b="1" dirty="0" smtClean="0">
                <a:solidFill>
                  <a:srgbClr val="000000"/>
                </a:solidFill>
              </a:rPr>
              <a:t>.</a:t>
            </a:r>
            <a:r>
              <a:rPr lang="en-US" sz="1800" b="1" dirty="0">
                <a:solidFill>
                  <a:srgbClr val="000000"/>
                </a:solidFill>
              </a:rPr>
              <a:t>n</a:t>
            </a:r>
            <a:r>
              <a:rPr lang="de-DE" sz="1800" b="1" dirty="0" smtClean="0">
                <a:solidFill>
                  <a:srgbClr val="000000"/>
                </a:solidFill>
              </a:rPr>
              <a:t>. </a:t>
            </a:r>
            <a:r>
              <a:rPr lang="en-US" sz="1800" b="1" dirty="0" smtClean="0">
                <a:solidFill>
                  <a:srgbClr val="000000"/>
                </a:solidFill>
              </a:rPr>
              <a:t>for 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>
                <a:solidFill>
                  <a:srgbClr val="000000"/>
                </a:solidFill>
              </a:rPr>
              <a:t>Ag</a:t>
            </a:r>
            <a:r>
              <a:rPr lang="de-DE" sz="1800" b="1" baseline="30000" dirty="0">
                <a:solidFill>
                  <a:srgbClr val="000000"/>
                </a:solidFill>
              </a:rPr>
              <a:t>+</a:t>
            </a:r>
            <a:r>
              <a:rPr lang="de-DE" sz="1800" b="1" dirty="0">
                <a:solidFill>
                  <a:srgbClr val="000000"/>
                </a:solidFill>
              </a:rPr>
              <a:t>  </a:t>
            </a:r>
            <a:r>
              <a:rPr lang="ru-RU" sz="1800" b="1" dirty="0">
                <a:solidFill>
                  <a:srgbClr val="000000"/>
                </a:solidFill>
              </a:rPr>
              <a:t> </a:t>
            </a:r>
            <a:r>
              <a:rPr lang="de-DE" sz="1800" b="1" dirty="0">
                <a:solidFill>
                  <a:srgbClr val="000000"/>
                </a:solidFill>
              </a:rPr>
              <a:t>= 2</a:t>
            </a:r>
            <a:endParaRPr lang="ru-RU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solidFill>
                  <a:srgbClr val="000000"/>
                </a:solidFill>
              </a:rPr>
              <a:t>         	 </a:t>
            </a:r>
            <a:r>
              <a:rPr lang="ru-RU" sz="1800" b="1" dirty="0" smtClean="0">
                <a:solidFill>
                  <a:srgbClr val="000000"/>
                </a:solidFill>
              </a:rPr>
              <a:t>          </a:t>
            </a:r>
            <a:r>
              <a:rPr lang="en-US" sz="1800" b="1" dirty="0" smtClean="0">
                <a:solidFill>
                  <a:srgbClr val="000000"/>
                </a:solidFill>
              </a:rPr>
              <a:t>[</a:t>
            </a:r>
            <a:r>
              <a:rPr lang="en-US" sz="1800" b="1" dirty="0">
                <a:solidFill>
                  <a:srgbClr val="000000"/>
                </a:solidFill>
              </a:rPr>
              <a:t>Cu(NH</a:t>
            </a:r>
            <a:r>
              <a:rPr lang="en-US" sz="1800" b="1" baseline="-25000" dirty="0">
                <a:solidFill>
                  <a:srgbClr val="000000"/>
                </a:solidFill>
              </a:rPr>
              <a:t>3</a:t>
            </a:r>
            <a:r>
              <a:rPr lang="en-US" sz="1800" b="1" dirty="0">
                <a:solidFill>
                  <a:srgbClr val="000000"/>
                </a:solidFill>
              </a:rPr>
              <a:t>)</a:t>
            </a:r>
            <a:r>
              <a:rPr lang="en-US" sz="1800" b="1" baseline="-25000" dirty="0">
                <a:solidFill>
                  <a:srgbClr val="000000"/>
                </a:solidFill>
              </a:rPr>
              <a:t>4</a:t>
            </a:r>
            <a:r>
              <a:rPr lang="en-US" sz="1800" b="1" dirty="0">
                <a:solidFill>
                  <a:srgbClr val="000000"/>
                </a:solidFill>
              </a:rPr>
              <a:t>]</a:t>
            </a:r>
            <a:r>
              <a:rPr lang="en-US" sz="1800" b="1" baseline="30000" dirty="0">
                <a:solidFill>
                  <a:srgbClr val="000000"/>
                </a:solidFill>
              </a:rPr>
              <a:t>2+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                   C</a:t>
            </a:r>
            <a:r>
              <a:rPr lang="de-DE" sz="1800" b="1" dirty="0">
                <a:solidFill>
                  <a:srgbClr val="000000"/>
                </a:solidFill>
              </a:rPr>
              <a:t>.</a:t>
            </a:r>
            <a:r>
              <a:rPr lang="en-US" sz="1800" b="1" dirty="0">
                <a:solidFill>
                  <a:srgbClr val="000000"/>
                </a:solidFill>
              </a:rPr>
              <a:t>n</a:t>
            </a:r>
            <a:r>
              <a:rPr lang="de-DE" sz="1800" b="1" dirty="0">
                <a:solidFill>
                  <a:srgbClr val="000000"/>
                </a:solidFill>
              </a:rPr>
              <a:t>. </a:t>
            </a:r>
            <a:r>
              <a:rPr lang="en-US" sz="1800" b="1" dirty="0">
                <a:solidFill>
                  <a:srgbClr val="000000"/>
                </a:solidFill>
              </a:rPr>
              <a:t>for </a:t>
            </a:r>
            <a:r>
              <a:rPr lang="en-US" sz="1800" b="1" dirty="0" smtClean="0">
                <a:solidFill>
                  <a:srgbClr val="000000"/>
                </a:solidFill>
              </a:rPr>
              <a:t>Cu</a:t>
            </a:r>
            <a:r>
              <a:rPr lang="en-US" sz="1800" b="1" baseline="30000" dirty="0" smtClean="0">
                <a:solidFill>
                  <a:srgbClr val="000000"/>
                </a:solidFill>
              </a:rPr>
              <a:t>2</a:t>
            </a:r>
            <a:r>
              <a:rPr lang="en-US" sz="1800" b="1" baseline="30000" dirty="0">
                <a:solidFill>
                  <a:srgbClr val="000000"/>
                </a:solidFill>
              </a:rPr>
              <a:t>+</a:t>
            </a:r>
            <a:r>
              <a:rPr lang="en-US" sz="1800" b="1" dirty="0">
                <a:solidFill>
                  <a:srgbClr val="000000"/>
                </a:solidFill>
              </a:rPr>
              <a:t>  = 4</a:t>
            </a:r>
            <a:endParaRPr lang="ru-RU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solidFill>
                  <a:srgbClr val="000000"/>
                </a:solidFill>
              </a:rPr>
              <a:t>         	 </a:t>
            </a:r>
            <a:r>
              <a:rPr lang="ru-RU" sz="1800" b="1" dirty="0" smtClean="0">
                <a:solidFill>
                  <a:srgbClr val="000000"/>
                </a:solidFill>
              </a:rPr>
              <a:t>          </a:t>
            </a:r>
            <a:r>
              <a:rPr lang="en-US" sz="1800" b="1" dirty="0" smtClean="0">
                <a:solidFill>
                  <a:srgbClr val="000000"/>
                </a:solidFill>
              </a:rPr>
              <a:t>[</a:t>
            </a:r>
            <a:r>
              <a:rPr lang="en-US" sz="1800" b="1" dirty="0">
                <a:solidFill>
                  <a:srgbClr val="000000"/>
                </a:solidFill>
              </a:rPr>
              <a:t>Co(NH</a:t>
            </a:r>
            <a:r>
              <a:rPr lang="en-US" sz="1800" b="1" baseline="-25000" dirty="0">
                <a:solidFill>
                  <a:srgbClr val="000000"/>
                </a:solidFill>
              </a:rPr>
              <a:t>3</a:t>
            </a:r>
            <a:r>
              <a:rPr lang="en-US" sz="1800" b="1" dirty="0">
                <a:solidFill>
                  <a:srgbClr val="000000"/>
                </a:solidFill>
              </a:rPr>
              <a:t>)</a:t>
            </a:r>
            <a:r>
              <a:rPr lang="en-US" sz="1800" b="1" baseline="-25000" dirty="0">
                <a:solidFill>
                  <a:srgbClr val="000000"/>
                </a:solidFill>
              </a:rPr>
              <a:t>3</a:t>
            </a:r>
            <a:r>
              <a:rPr lang="en-US" sz="1800" b="1" dirty="0">
                <a:solidFill>
                  <a:srgbClr val="000000"/>
                </a:solidFill>
              </a:rPr>
              <a:t>Cl</a:t>
            </a:r>
            <a:r>
              <a:rPr lang="en-US" sz="1800" b="1" baseline="-25000" dirty="0">
                <a:solidFill>
                  <a:srgbClr val="000000"/>
                </a:solidFill>
              </a:rPr>
              <a:t>3</a:t>
            </a:r>
            <a:r>
              <a:rPr lang="en-US" sz="1800" b="1" dirty="0">
                <a:solidFill>
                  <a:srgbClr val="000000"/>
                </a:solidFill>
              </a:rPr>
              <a:t>] </a:t>
            </a:r>
            <a:r>
              <a:rPr lang="en-US" sz="1800" b="1" dirty="0" smtClean="0">
                <a:solidFill>
                  <a:srgbClr val="000000"/>
                </a:solidFill>
              </a:rPr>
              <a:t>                 C</a:t>
            </a:r>
            <a:r>
              <a:rPr lang="de-DE" sz="1800" b="1" dirty="0">
                <a:solidFill>
                  <a:srgbClr val="000000"/>
                </a:solidFill>
              </a:rPr>
              <a:t>.</a:t>
            </a:r>
            <a:r>
              <a:rPr lang="en-US" sz="1800" b="1" dirty="0">
                <a:solidFill>
                  <a:srgbClr val="000000"/>
                </a:solidFill>
              </a:rPr>
              <a:t>n</a:t>
            </a:r>
            <a:r>
              <a:rPr lang="de-DE" sz="1800" b="1" dirty="0">
                <a:solidFill>
                  <a:srgbClr val="000000"/>
                </a:solidFill>
              </a:rPr>
              <a:t>. </a:t>
            </a:r>
            <a:r>
              <a:rPr lang="en-US" sz="1800" b="1" dirty="0">
                <a:solidFill>
                  <a:srgbClr val="000000"/>
                </a:solidFill>
              </a:rPr>
              <a:t>for </a:t>
            </a:r>
            <a:r>
              <a:rPr lang="en-US" sz="1800" b="1" dirty="0" smtClean="0">
                <a:solidFill>
                  <a:srgbClr val="000000"/>
                </a:solidFill>
              </a:rPr>
              <a:t>Co</a:t>
            </a:r>
            <a:r>
              <a:rPr lang="en-US" sz="1800" b="1" baseline="30000" dirty="0" smtClean="0">
                <a:solidFill>
                  <a:srgbClr val="000000"/>
                </a:solidFill>
              </a:rPr>
              <a:t>3</a:t>
            </a:r>
            <a:r>
              <a:rPr lang="en-US" sz="1800" b="1" baseline="30000" dirty="0">
                <a:solidFill>
                  <a:srgbClr val="000000"/>
                </a:solidFill>
              </a:rPr>
              <a:t>+</a:t>
            </a:r>
            <a:r>
              <a:rPr lang="en-US" sz="1800" b="1" dirty="0">
                <a:solidFill>
                  <a:srgbClr val="000000"/>
                </a:solidFill>
              </a:rPr>
              <a:t>  = 6</a:t>
            </a:r>
            <a:endParaRPr lang="ru-RU" sz="1800" b="1" dirty="0">
              <a:solidFill>
                <a:srgbClr val="000000"/>
              </a:solidFill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sz="1800" b="1" dirty="0">
              <a:solidFill>
                <a:srgbClr val="000000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16200000">
            <a:off x="4662488" y="-163513"/>
            <a:ext cx="463550" cy="2320925"/>
          </a:xfrm>
          <a:prstGeom prst="rightBrace">
            <a:avLst>
              <a:gd name="adj1" fmla="val 8333"/>
              <a:gd name="adj2" fmla="val 49244"/>
            </a:avLst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8436" name="Прямая соединительная линия 5"/>
          <p:cNvCxnSpPr>
            <a:cxnSpLocks noChangeShapeType="1"/>
          </p:cNvCxnSpPr>
          <p:nvPr/>
        </p:nvCxnSpPr>
        <p:spPr bwMode="auto">
          <a:xfrm flipH="1">
            <a:off x="2000250" y="1412875"/>
            <a:ext cx="1150938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37" name="Прямая соединительная линия 6"/>
          <p:cNvCxnSpPr>
            <a:cxnSpLocks noChangeShapeType="1"/>
          </p:cNvCxnSpPr>
          <p:nvPr/>
        </p:nvCxnSpPr>
        <p:spPr bwMode="auto">
          <a:xfrm flipH="1">
            <a:off x="3059113" y="1700213"/>
            <a:ext cx="1035050" cy="37782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38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4716463" y="1701800"/>
            <a:ext cx="0" cy="6492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8439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5648325" y="1806575"/>
            <a:ext cx="652463" cy="220663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9144000" y="25654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8488" y="2266950"/>
            <a:ext cx="2701925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</a:p>
          <a:p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are neutral molecules or ions attached </a:t>
            </a:r>
            <a:endParaRPr lang="ru-RU" sz="20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the complexing agent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1775" y="1943100"/>
            <a:ext cx="3260725" cy="2800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kern="0" dirty="0" err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omplexing</a:t>
            </a:r>
            <a:r>
              <a:rPr lang="en-US" sz="24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agent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central metal 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atom or ion)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 the atom or </a:t>
            </a:r>
            <a:r>
              <a:rPr lang="en-US" sz="2000" b="1" i="1" kern="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US" sz="2000" b="1" i="1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to which one or more neutral molecules or anions are attached </a:t>
            </a:r>
            <a:endParaRPr lang="ru-RU" sz="2000" b="1" i="1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5963" y="1806575"/>
            <a:ext cx="3348037" cy="2984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/>
                <a:ea typeface="Times New Roman"/>
                <a:cs typeface="+mn-cs"/>
              </a:rPr>
              <a:t> </a:t>
            </a:r>
            <a:r>
              <a:rPr lang="en-US" sz="2400" b="1" i="1" dirty="0">
                <a:solidFill>
                  <a:srgbClr val="D60093"/>
                </a:solidFill>
                <a:latin typeface="Times New Roman"/>
                <a:ea typeface="Times New Roman"/>
                <a:cs typeface="+mn-cs"/>
              </a:rPr>
              <a:t>coordination number (</a:t>
            </a:r>
            <a:r>
              <a:rPr lang="en-US" sz="2400" b="1" i="1" dirty="0" err="1">
                <a:solidFill>
                  <a:srgbClr val="D60093"/>
                </a:solidFill>
                <a:latin typeface="Times New Roman"/>
                <a:ea typeface="Times New Roman"/>
                <a:cs typeface="+mn-cs"/>
              </a:rPr>
              <a:t>C.n</a:t>
            </a:r>
            <a:r>
              <a:rPr lang="en-US" sz="2400" b="1" i="1" dirty="0">
                <a:solidFill>
                  <a:srgbClr val="D60093"/>
                </a:solidFill>
                <a:latin typeface="Times New Roman"/>
                <a:ea typeface="Times New Roman"/>
                <a:cs typeface="+mn-cs"/>
              </a:rPr>
              <a:t>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/>
                <a:ea typeface="Times New Roman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Times New Roman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latin typeface="Times New Roman"/>
                <a:cs typeface="+mn-cs"/>
              </a:rPr>
              <a:t>is the </a:t>
            </a:r>
            <a:r>
              <a:rPr lang="en-US" sz="2000" b="1" i="1" dirty="0">
                <a:latin typeface="Times New Roman"/>
                <a:cs typeface="+mn-cs"/>
              </a:rPr>
              <a:t>number of ligands surrounding the central ion </a:t>
            </a:r>
            <a:r>
              <a:rPr lang="en-US" sz="2000" b="1" i="1" dirty="0">
                <a:latin typeface="Times New Roman"/>
                <a:cs typeface="+mn-cs"/>
              </a:rPr>
              <a:t>(is </a:t>
            </a:r>
            <a:r>
              <a:rPr lang="en-US" sz="2000" b="1" i="1" dirty="0">
                <a:latin typeface="Times New Roman"/>
                <a:cs typeface="+mn-cs"/>
              </a:rPr>
              <a:t>the </a:t>
            </a:r>
            <a:r>
              <a:rPr lang="en-US" sz="2000" b="1" i="1" dirty="0">
                <a:latin typeface="Times New Roman"/>
                <a:cs typeface="+mn-cs"/>
              </a:rPr>
              <a:t>total number of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dirty="0">
                <a:latin typeface="Times New Roman"/>
                <a:cs typeface="+mn-cs"/>
              </a:rPr>
              <a:t>Ϭ-bonds formed by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omplexing</a:t>
            </a: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agent + Ligands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4" name="TextBox 13"/>
          <p:cNvSpPr txBox="1">
            <a:spLocks noChangeArrowheads="1"/>
          </p:cNvSpPr>
          <p:nvPr/>
        </p:nvSpPr>
        <p:spPr bwMode="auto">
          <a:xfrm>
            <a:off x="231775" y="900113"/>
            <a:ext cx="2027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ions of the outside sphere</a:t>
            </a:r>
            <a:endParaRPr lang="ru-RU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105025" y="3179763"/>
            <a:ext cx="0" cy="3032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9450" y="2763838"/>
            <a:ext cx="328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7400" y="2549525"/>
            <a:ext cx="3286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35000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100" b="1" kern="0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complexing</a:t>
            </a:r>
            <a:r>
              <a:rPr lang="en-US" sz="3100" b="1" kern="0" cap="all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agent </a:t>
            </a:r>
            <a:r>
              <a:rPr lang="en-US" sz="3100" b="1" kern="0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(</a:t>
            </a:r>
            <a:r>
              <a:rPr lang="en-US" sz="3100" b="1" cap="all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central </a:t>
            </a:r>
            <a:r>
              <a:rPr lang="en-US" sz="3100" b="1" cap="all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ion</a:t>
            </a:r>
            <a:r>
              <a:rPr lang="en-US" sz="3100" b="1" cap="all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400" b="1" i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620713"/>
            <a:ext cx="8893175" cy="6237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Alkaline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metals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alkaline-earth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metals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form unstable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28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have free atomic </a:t>
            </a:r>
            <a:r>
              <a:rPr lang="en-US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cap="all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d- (Cu, Fe,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and f-elements and </a:t>
            </a:r>
            <a:r>
              <a:rPr lang="en-US" sz="2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(atoms and </a:t>
            </a:r>
            <a:r>
              <a:rPr lang="en-US" sz="2800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of elements </a:t>
            </a:r>
            <a:r>
              <a:rPr lang="en-US" sz="2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small atomic radius and </a:t>
            </a:r>
            <a:r>
              <a:rPr lang="en-US" sz="2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big nuclear charge, </a:t>
            </a:r>
            <a:r>
              <a:rPr lang="en-US" sz="2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easy to polarize anions and  </a:t>
            </a:r>
            <a:r>
              <a:rPr lang="en-US" sz="2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molecule ligands, made  =&gt; C.C.; p-elements (</a:t>
            </a:r>
            <a:r>
              <a:rPr lang="en-US" sz="28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Al). </a:t>
            </a:r>
            <a:endParaRPr lang="en-US" sz="2800" dirty="0" smtClean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Atoms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Cr, Co, Ni, Fe, </a:t>
            </a:r>
            <a:r>
              <a:rPr lang="en-US" sz="24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US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Ag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,Au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,Cu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,Cu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Hg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,Cd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,Zn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,Cr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,Fe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,Fe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,Co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,Ni</a:t>
            </a:r>
            <a:r>
              <a:rPr lang="ru-RU" sz="2400" kern="0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Complex ion: </a:t>
            </a:r>
            <a:r>
              <a:rPr lang="en-US" sz="2400" kern="100" dirty="0">
                <a:latin typeface="Times New Roman"/>
                <a:ea typeface="Times New Roman"/>
              </a:rPr>
              <a:t>[</a:t>
            </a:r>
            <a:r>
              <a:rPr lang="en-US" sz="2400" b="1" kern="100" dirty="0">
                <a:solidFill>
                  <a:srgbClr val="FF0000"/>
                </a:solidFill>
                <a:latin typeface="Times New Roman"/>
                <a:ea typeface="Times New Roman"/>
              </a:rPr>
              <a:t>Ni</a:t>
            </a:r>
            <a:r>
              <a:rPr lang="en-US" sz="2400" kern="100" dirty="0">
                <a:latin typeface="Times New Roman"/>
                <a:ea typeface="Times New Roman"/>
              </a:rPr>
              <a:t>(NH</a:t>
            </a:r>
            <a:r>
              <a:rPr lang="en-US" sz="2400" kern="100" baseline="-25000" dirty="0">
                <a:latin typeface="Times New Roman"/>
                <a:ea typeface="Times New Roman"/>
              </a:rPr>
              <a:t>3</a:t>
            </a:r>
            <a:r>
              <a:rPr lang="en-US" sz="2400" kern="100" dirty="0">
                <a:latin typeface="Times New Roman"/>
                <a:ea typeface="Times New Roman"/>
              </a:rPr>
              <a:t>)</a:t>
            </a:r>
            <a:r>
              <a:rPr lang="en-US" sz="2400" kern="100" baseline="-25000" dirty="0">
                <a:latin typeface="Times New Roman"/>
                <a:ea typeface="Times New Roman"/>
              </a:rPr>
              <a:t>6</a:t>
            </a:r>
            <a:r>
              <a:rPr lang="en-US" sz="2400" kern="100" dirty="0">
                <a:latin typeface="Times New Roman"/>
                <a:ea typeface="Times New Roman"/>
              </a:rPr>
              <a:t>]</a:t>
            </a:r>
            <a:r>
              <a:rPr lang="en-US" sz="2400" kern="100" baseline="30000" dirty="0">
                <a:latin typeface="Times New Roman"/>
                <a:ea typeface="Times New Roman"/>
              </a:rPr>
              <a:t>2</a:t>
            </a:r>
            <a:r>
              <a:rPr lang="en-US" sz="2400" kern="100" baseline="30000" dirty="0" smtClean="0">
                <a:latin typeface="Times New Roman"/>
                <a:ea typeface="Times New Roman"/>
              </a:rPr>
              <a:t>+ </a:t>
            </a:r>
            <a:r>
              <a:rPr lang="en-US" sz="2400" kern="100" dirty="0">
                <a:latin typeface="Times New Roman"/>
                <a:ea typeface="Times New Roman"/>
              </a:rPr>
              <a:t>:</a:t>
            </a:r>
            <a:r>
              <a:rPr lang="en-US" sz="2400" kern="100" dirty="0" smtClean="0">
                <a:latin typeface="Times New Roman"/>
                <a:ea typeface="Times New Roman"/>
              </a:rPr>
              <a:t>      </a:t>
            </a:r>
            <a:r>
              <a:rPr lang="en-US" sz="2400" b="1" kern="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Ni </a:t>
            </a:r>
            <a:r>
              <a:rPr lang="en-US" sz="2400" b="1" kern="100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2+ </a:t>
            </a:r>
            <a:r>
              <a:rPr lang="en-US" sz="2400" b="1" kern="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central ion</a:t>
            </a:r>
          </a:p>
          <a:p>
            <a:pPr marL="0" indent="0" eaLnBrk="0" hangingPunct="0">
              <a:buFont typeface="Arial" pitchFamily="34" charset="0"/>
              <a:buNone/>
              <a:defRPr/>
            </a:pPr>
            <a:r>
              <a:rPr lang="en-US" sz="2400" kern="100" dirty="0" smtClean="0">
                <a:latin typeface="Times New Roman"/>
                <a:ea typeface="Times New Roman"/>
              </a:rPr>
              <a:t>                           [</a:t>
            </a:r>
            <a:r>
              <a:rPr lang="en-US" sz="2400" b="1" kern="100" dirty="0">
                <a:solidFill>
                  <a:srgbClr val="FF0000"/>
                </a:solidFill>
                <a:latin typeface="Times New Roman"/>
                <a:ea typeface="Times New Roman"/>
              </a:rPr>
              <a:t>Cu</a:t>
            </a:r>
            <a:r>
              <a:rPr lang="en-US" sz="2400" kern="100" dirty="0">
                <a:latin typeface="Times New Roman"/>
                <a:ea typeface="Times New Roman"/>
              </a:rPr>
              <a:t>(NH</a:t>
            </a:r>
            <a:r>
              <a:rPr lang="en-US" sz="2400" kern="100" baseline="-25000" dirty="0">
                <a:latin typeface="Times New Roman"/>
                <a:ea typeface="Times New Roman"/>
              </a:rPr>
              <a:t>3</a:t>
            </a:r>
            <a:r>
              <a:rPr lang="en-US" sz="2400" kern="100" dirty="0">
                <a:latin typeface="Times New Roman"/>
                <a:ea typeface="Times New Roman"/>
              </a:rPr>
              <a:t>)</a:t>
            </a:r>
            <a:r>
              <a:rPr lang="en-US" sz="2400" kern="100" baseline="-25000" dirty="0">
                <a:latin typeface="Times New Roman"/>
                <a:ea typeface="Times New Roman"/>
              </a:rPr>
              <a:t>4</a:t>
            </a:r>
            <a:r>
              <a:rPr lang="en-US" sz="2400" kern="100" dirty="0">
                <a:latin typeface="Times New Roman"/>
                <a:ea typeface="Times New Roman"/>
              </a:rPr>
              <a:t>]</a:t>
            </a:r>
            <a:r>
              <a:rPr lang="en-US" sz="2400" kern="100" baseline="30000" dirty="0">
                <a:latin typeface="Times New Roman"/>
                <a:ea typeface="Times New Roman"/>
              </a:rPr>
              <a:t>2</a:t>
            </a:r>
            <a:r>
              <a:rPr lang="en-US" sz="2400" kern="100" baseline="30000" dirty="0" smtClean="0">
                <a:latin typeface="Times New Roman"/>
                <a:ea typeface="Times New Roman"/>
              </a:rPr>
              <a:t>+</a:t>
            </a:r>
          </a:p>
          <a:p>
            <a:pPr marL="0" indent="0" eaLnBrk="0" hangingPunct="0">
              <a:buFont typeface="Arial" pitchFamily="34" charset="0"/>
              <a:buNone/>
              <a:defRPr/>
            </a:pPr>
            <a:r>
              <a:rPr lang="en-US" sz="2400" kern="100" dirty="0" smtClean="0">
                <a:latin typeface="Times New Roman"/>
                <a:ea typeface="Times New Roman"/>
              </a:rPr>
              <a:t>		K[</a:t>
            </a:r>
            <a:r>
              <a:rPr lang="en-US" sz="2400" b="1" kern="1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Ag</a:t>
            </a:r>
            <a:r>
              <a:rPr lang="en-US" sz="2400" kern="100" dirty="0" smtClean="0">
                <a:latin typeface="Times New Roman"/>
                <a:ea typeface="Times New Roman"/>
              </a:rPr>
              <a:t>(CN)</a:t>
            </a:r>
            <a:r>
              <a:rPr lang="en-US" sz="2400" kern="100" baseline="-25000" dirty="0">
                <a:latin typeface="Times New Roman"/>
                <a:ea typeface="Times New Roman"/>
              </a:rPr>
              <a:t>2</a:t>
            </a:r>
            <a:r>
              <a:rPr lang="en-US" sz="2400" kern="100" dirty="0" smtClean="0">
                <a:latin typeface="Times New Roman"/>
                <a:ea typeface="Times New Roman"/>
              </a:rPr>
              <a:t>]</a:t>
            </a:r>
            <a:endParaRPr lang="ru-RU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rgbClr val="777777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30675" y="2133600"/>
            <a:ext cx="792163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endParaRPr lang="ru-RU" sz="2800" b="1" cap="all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9275"/>
            <a:ext cx="9036050" cy="3535363"/>
          </a:xfrm>
        </p:spPr>
        <p:txBody>
          <a:bodyPr rtlCol="0">
            <a:normAutofit/>
          </a:bodyPr>
          <a:lstStyle/>
          <a:p>
            <a:pPr marL="0" indent="449263" algn="just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are ions (anions)or neutral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molecules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attached to the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complexing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agent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hrough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coordinate bonds.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kern="100" dirty="0">
                <a:solidFill>
                  <a:prstClr val="black"/>
                </a:solidFill>
                <a:latin typeface="Times New Roman"/>
                <a:ea typeface="Times New Roman"/>
              </a:rPr>
              <a:t>[Ni(NH</a:t>
            </a:r>
            <a:r>
              <a:rPr lang="en-US" sz="2400" kern="100" baseline="-25000" dirty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en-US" sz="2400" kern="100" dirty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r>
              <a:rPr lang="en-US" sz="2400" kern="100" baseline="-25000" dirty="0">
                <a:solidFill>
                  <a:prstClr val="black"/>
                </a:solidFill>
                <a:latin typeface="Times New Roman"/>
                <a:ea typeface="Times New Roman"/>
              </a:rPr>
              <a:t>6</a:t>
            </a:r>
            <a:r>
              <a:rPr lang="en-US" sz="2400" kern="100" dirty="0">
                <a:solidFill>
                  <a:prstClr val="black"/>
                </a:solidFill>
                <a:latin typeface="Times New Roman"/>
                <a:ea typeface="Times New Roman"/>
              </a:rPr>
              <a:t>]</a:t>
            </a:r>
            <a:r>
              <a:rPr lang="en-US" sz="2400" kern="100" baseline="30000" dirty="0">
                <a:solidFill>
                  <a:prstClr val="black"/>
                </a:solidFill>
                <a:latin typeface="Times New Roman"/>
                <a:ea typeface="Times New Roman"/>
              </a:rPr>
              <a:t>2+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995738" y="177323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427413" y="1709738"/>
            <a:ext cx="576262" cy="4238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4572000" y="1700213"/>
            <a:ext cx="508000" cy="3238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171575" y="2024063"/>
            <a:ext cx="24479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Central ion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should have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vacant orbitals.</a:t>
            </a:r>
            <a:endParaRPr lang="ru-RU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75" y="2852738"/>
            <a:ext cx="860425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100" dirty="0">
                <a:latin typeface="Times New Roman"/>
                <a:ea typeface="Times New Roman"/>
                <a:cs typeface="+mn-cs"/>
              </a:rPr>
              <a:t>s</a:t>
            </a:r>
            <a:r>
              <a:rPr lang="en-US" sz="2000" kern="100" dirty="0">
                <a:latin typeface="Times New Roman"/>
                <a:ea typeface="Times New Roman"/>
                <a:cs typeface="+mn-cs"/>
              </a:rPr>
              <a:t>hould </a:t>
            </a:r>
            <a:r>
              <a:rPr lang="en-US" sz="2000" kern="100" dirty="0">
                <a:latin typeface="Times New Roman"/>
                <a:ea typeface="Times New Roman"/>
                <a:cs typeface="+mn-cs"/>
              </a:rPr>
              <a:t>have lone pairs of electrons in the outermost orbitals which can be donated to the central ion. </a:t>
            </a:r>
            <a:r>
              <a:rPr lang="en-US" sz="2000" dirty="0">
                <a:latin typeface="Times New Roman"/>
                <a:ea typeface="Times New Roman"/>
                <a:cs typeface="+mn-cs"/>
              </a:rPr>
              <a:t> </a:t>
            </a:r>
            <a:r>
              <a:rPr lang="en-US" sz="2000" dirty="0">
                <a:latin typeface="Times New Roman"/>
                <a:ea typeface="Times New Roman"/>
                <a:cs typeface="+mn-cs"/>
              </a:rPr>
              <a:t>The </a:t>
            </a:r>
            <a:r>
              <a:rPr lang="en-US" sz="2000" dirty="0">
                <a:latin typeface="Times New Roman"/>
                <a:ea typeface="Times New Roman"/>
                <a:cs typeface="+mn-cs"/>
              </a:rPr>
              <a:t>atom in the ligand which can donate the electron pairs is called </a:t>
            </a:r>
            <a:r>
              <a:rPr lang="en-US" sz="2000" b="1" i="1" dirty="0">
                <a:latin typeface="Times New Roman"/>
                <a:ea typeface="Times New Roman"/>
                <a:cs typeface="+mn-cs"/>
              </a:rPr>
              <a:t>donor atom</a:t>
            </a:r>
            <a:r>
              <a:rPr lang="en-US" sz="2000" dirty="0">
                <a:latin typeface="Times New Roman"/>
                <a:ea typeface="Times New Roman"/>
                <a:cs typeface="+mn-cs"/>
              </a:rPr>
              <a:t>. 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20488" name="TextBox 15"/>
          <p:cNvSpPr txBox="1">
            <a:spLocks noChangeArrowheads="1"/>
          </p:cNvSpPr>
          <p:nvPr/>
        </p:nvSpPr>
        <p:spPr bwMode="auto">
          <a:xfrm>
            <a:off x="5056188" y="1989138"/>
            <a:ext cx="2749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The molecules of ammonia </a:t>
            </a:r>
          </a:p>
          <a:p>
            <a:pPr algn="ctr"/>
            <a:r>
              <a:rPr lang="en-US">
                <a:latin typeface="Times New Roman" pitchFamily="18" charset="0"/>
                <a:cs typeface="Times New Roman" pitchFamily="18" charset="0"/>
              </a:rPr>
              <a:t>are the ligands: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Box 16"/>
          <p:cNvSpPr txBox="1">
            <a:spLocks noChangeArrowheads="1"/>
          </p:cNvSpPr>
          <p:nvPr/>
        </p:nvSpPr>
        <p:spPr bwMode="auto">
          <a:xfrm>
            <a:off x="4895850" y="5516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9925" y="3697288"/>
            <a:ext cx="78041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tabLst>
                <a:tab pos="677863" algn="l"/>
              </a:tabLst>
              <a:defRPr/>
            </a:pPr>
            <a:r>
              <a:rPr lang="en-US" sz="28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28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Ligands. Dentate of LIGANDS</a:t>
            </a:r>
            <a:endParaRPr lang="en-US" sz="2800" b="1" cap="all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75" y="4076700"/>
            <a:ext cx="9090025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How many </a:t>
            </a:r>
            <a:r>
              <a:rPr lang="el-GR" dirty="0">
                <a:latin typeface="Arial"/>
                <a:cs typeface="Arial"/>
              </a:rPr>
              <a:t>σ</a:t>
            </a:r>
            <a:r>
              <a:rPr lang="en-US" dirty="0">
                <a:latin typeface="Arial"/>
                <a:cs typeface="Arial"/>
              </a:rPr>
              <a:t>-</a:t>
            </a:r>
            <a:r>
              <a:rPr lang="en-US" dirty="0">
                <a:latin typeface="+mn-lt"/>
                <a:cs typeface="+mn-cs"/>
              </a:rPr>
              <a:t>bonds building ligand by central ion?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monodentate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unidentate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) </a:t>
            </a:r>
            <a:r>
              <a:rPr lang="en-US" dirty="0">
                <a:latin typeface="+mn-lt"/>
                <a:cs typeface="+mn-cs"/>
              </a:rPr>
              <a:t>ligands only </a:t>
            </a:r>
            <a:r>
              <a:rPr lang="en-US" dirty="0">
                <a:latin typeface="+mn-lt"/>
                <a:cs typeface="+mn-cs"/>
              </a:rPr>
              <a:t>one donor </a:t>
            </a:r>
            <a:r>
              <a:rPr lang="en-US" dirty="0">
                <a:latin typeface="+mn-lt"/>
                <a:cs typeface="+mn-cs"/>
              </a:rPr>
              <a:t>atom : </a:t>
            </a:r>
            <a:r>
              <a:rPr lang="ru-RU" dirty="0">
                <a:latin typeface="+mn-lt"/>
                <a:cs typeface="+mn-cs"/>
              </a:rPr>
              <a:t>(</a:t>
            </a:r>
            <a:r>
              <a:rPr lang="ru-RU" dirty="0" err="1">
                <a:latin typeface="+mn-lt"/>
                <a:cs typeface="+mn-cs"/>
              </a:rPr>
              <a:t>Cl</a:t>
            </a:r>
            <a:r>
              <a:rPr lang="ru-RU" dirty="0">
                <a:latin typeface="+mn-lt"/>
                <a:cs typeface="+mn-cs"/>
              </a:rPr>
              <a:t>-</a:t>
            </a:r>
            <a:r>
              <a:rPr lang="ru-RU" dirty="0">
                <a:latin typeface="+mn-lt"/>
                <a:cs typeface="+mn-cs"/>
              </a:rPr>
              <a:t>, F-, CN-, OH-</a:t>
            </a:r>
            <a:r>
              <a:rPr lang="ru-RU" dirty="0">
                <a:latin typeface="+mn-lt"/>
                <a:cs typeface="+mn-cs"/>
              </a:rPr>
              <a:t>) </a:t>
            </a:r>
            <a:r>
              <a:rPr lang="en-US" dirty="0">
                <a:solidFill>
                  <a:prstClr val="black"/>
                </a:solidFill>
                <a:latin typeface="+mn-lt"/>
                <a:cs typeface="+mn-cs"/>
              </a:rPr>
              <a:t>ions 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latin typeface="+mn-lt"/>
                <a:cs typeface="+mn-cs"/>
              </a:rPr>
              <a:t>                                                                                                 </a:t>
            </a:r>
            <a:r>
              <a:rPr lang="ru-RU" dirty="0">
                <a:latin typeface="+mn-lt"/>
                <a:cs typeface="+mn-cs"/>
              </a:rPr>
              <a:t>(</a:t>
            </a:r>
            <a:r>
              <a:rPr lang="ru-RU" dirty="0">
                <a:latin typeface="+mn-lt"/>
                <a:cs typeface="+mn-cs"/>
              </a:rPr>
              <a:t>H</a:t>
            </a:r>
            <a:r>
              <a:rPr lang="ru-RU" baseline="-25000" dirty="0">
                <a:latin typeface="+mn-lt"/>
                <a:cs typeface="+mn-cs"/>
              </a:rPr>
              <a:t>2</a:t>
            </a:r>
            <a:r>
              <a:rPr lang="ru-RU" dirty="0">
                <a:latin typeface="+mn-lt"/>
                <a:cs typeface="+mn-cs"/>
              </a:rPr>
              <a:t>O, NH</a:t>
            </a:r>
            <a:r>
              <a:rPr lang="ru-RU" baseline="-25000" dirty="0">
                <a:latin typeface="+mn-lt"/>
                <a:cs typeface="+mn-cs"/>
              </a:rPr>
              <a:t>3</a:t>
            </a:r>
            <a:r>
              <a:rPr lang="ru-RU" dirty="0">
                <a:latin typeface="+mn-lt"/>
                <a:cs typeface="+mn-cs"/>
              </a:rPr>
              <a:t>, CO, С</a:t>
            </a:r>
            <a:r>
              <a:rPr lang="ru-RU" baseline="-25000" dirty="0">
                <a:latin typeface="+mn-lt"/>
                <a:cs typeface="+mn-cs"/>
              </a:rPr>
              <a:t>6</a:t>
            </a:r>
            <a:r>
              <a:rPr lang="ru-RU" dirty="0">
                <a:latin typeface="+mn-lt"/>
                <a:cs typeface="+mn-cs"/>
              </a:rPr>
              <a:t>Н</a:t>
            </a:r>
            <a:r>
              <a:rPr lang="ru-RU" baseline="-25000" dirty="0">
                <a:latin typeface="+mn-lt"/>
                <a:cs typeface="+mn-cs"/>
              </a:rPr>
              <a:t>6</a:t>
            </a:r>
            <a:r>
              <a:rPr lang="ru-RU" dirty="0">
                <a:latin typeface="+mn-lt"/>
                <a:cs typeface="+mn-cs"/>
              </a:rPr>
              <a:t>, С</a:t>
            </a:r>
            <a:r>
              <a:rPr lang="ru-RU" baseline="-25000" dirty="0">
                <a:latin typeface="+mn-lt"/>
                <a:cs typeface="+mn-cs"/>
              </a:rPr>
              <a:t>6</a:t>
            </a:r>
            <a:r>
              <a:rPr lang="ru-RU" dirty="0">
                <a:latin typeface="+mn-lt"/>
                <a:cs typeface="+mn-cs"/>
              </a:rPr>
              <a:t>Н</a:t>
            </a:r>
            <a:r>
              <a:rPr lang="ru-RU" baseline="-25000" dirty="0">
                <a:latin typeface="+mn-lt"/>
                <a:cs typeface="+mn-cs"/>
              </a:rPr>
              <a:t>5</a:t>
            </a:r>
            <a:r>
              <a:rPr lang="ru-RU" dirty="0">
                <a:latin typeface="+mn-lt"/>
                <a:cs typeface="+mn-cs"/>
              </a:rPr>
              <a:t>N</a:t>
            </a:r>
            <a:r>
              <a:rPr lang="ru-RU" dirty="0">
                <a:latin typeface="+mn-lt"/>
                <a:cs typeface="+mn-cs"/>
              </a:rPr>
              <a:t>)</a:t>
            </a:r>
            <a:r>
              <a:rPr lang="en-US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+mn-lt"/>
                <a:cs typeface="+mn-cs"/>
              </a:rPr>
              <a:t>moleculs</a:t>
            </a:r>
            <a:r>
              <a:rPr lang="en-US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dirty="0">
                <a:latin typeface="+mn-lt"/>
                <a:cs typeface="+mn-cs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bidentate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ligands </a:t>
            </a:r>
            <a:r>
              <a:rPr lang="en-US" dirty="0">
                <a:latin typeface="+mn-lt"/>
                <a:cs typeface="+mn-cs"/>
              </a:rPr>
              <a:t>are </a:t>
            </a:r>
            <a:r>
              <a:rPr lang="en-US" dirty="0">
                <a:latin typeface="+mn-lt"/>
                <a:cs typeface="+mn-cs"/>
              </a:rPr>
              <a:t>two </a:t>
            </a:r>
            <a:r>
              <a:rPr lang="en-US" dirty="0">
                <a:latin typeface="+mn-lt"/>
                <a:cs typeface="+mn-cs"/>
              </a:rPr>
              <a:t>donor atoms and </a:t>
            </a:r>
            <a:r>
              <a:rPr lang="en-US" dirty="0">
                <a:latin typeface="+mn-lt"/>
                <a:cs typeface="+mn-cs"/>
              </a:rPr>
              <a:t>can </a:t>
            </a:r>
            <a:r>
              <a:rPr lang="en-US" dirty="0">
                <a:latin typeface="+mn-lt"/>
                <a:cs typeface="+mn-cs"/>
              </a:rPr>
              <a:t>coordinate to the central ion at 2</a:t>
            </a:r>
            <a:r>
              <a:rPr lang="en-US" dirty="0">
                <a:latin typeface="+mn-lt"/>
                <a:cs typeface="+mn-cs"/>
              </a:rPr>
              <a:t> positions: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                   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NH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CH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CH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–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NH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),    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CO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</a:t>
            </a:r>
            <a:r>
              <a:rPr lang="ru-RU" baseline="30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2-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SO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</a:t>
            </a:r>
            <a:r>
              <a:rPr lang="ru-RU" baseline="30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2-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, С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</a:t>
            </a:r>
            <a:r>
              <a:rPr lang="ru-RU" baseline="30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2-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,     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N – N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Н</a:t>
            </a:r>
            <a:r>
              <a:rPr lang="ru-RU" baseline="-250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000000"/>
                </a:solidFill>
                <a:latin typeface="+mn-lt"/>
              </a:rPr>
              <a:t>                              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Ethylenediamine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                           ions                  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Hydrazyn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b="1" dirty="0" err="1">
                <a:solidFill>
                  <a:srgbClr val="FF0000"/>
                </a:solidFill>
                <a:latin typeface="+mn-lt"/>
              </a:rPr>
              <a:t>polydentate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ligands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have more than 2 donor atoms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0000"/>
                </a:solidFill>
                <a:latin typeface="+mn-lt"/>
              </a:rPr>
              <a:t>ethylenediaminetetraacetic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acid is a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tetradentate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ligand (EDTA).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0000"/>
                </a:solidFill>
                <a:latin typeface="+mn-lt"/>
              </a:rPr>
              <a:t>Bisodium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salt of EDTA is used for treatment of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hypercalcemia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.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204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8238" y="5886450"/>
            <a:ext cx="29384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873125" y="2581275"/>
            <a:ext cx="4897438" cy="36195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cap="all" dirty="0">
                <a:solidFill>
                  <a:srgbClr val="FF0000"/>
                </a:solidFill>
                <a:latin typeface="Times New Roman"/>
                <a:ea typeface="Times New Roman"/>
              </a:rPr>
              <a:t>Coordination Sphere</a:t>
            </a:r>
            <a:endParaRPr lang="ru-RU" sz="3200" cap="all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549275"/>
            <a:ext cx="8856663" cy="56880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	Central metal atom and the ligands (molecules or ions) directly bonded to it is collectively known as </a:t>
            </a:r>
            <a:r>
              <a:rPr lang="en-US" sz="2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sphere.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  This part of the complex behaves as one unit and is </a:t>
            </a:r>
            <a:r>
              <a:rPr lang="en-US" sz="2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non-ionizable.</a:t>
            </a:r>
            <a:r>
              <a:rPr lang="en-US" sz="2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[Pt(NH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represents coordination sphere in the compound [Pt(NH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]Cl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. The portion outside the  square bracket (coordination sphere) is </a:t>
            </a:r>
            <a:r>
              <a:rPr lang="en-US" sz="2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ionizable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Thus, the coordination compound [Pt(NH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]Cl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ionizes as: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30000"/>
              </a:lnSpc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[Pt(NH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]Cl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↔  [Pt(NH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+ 2Cl</a:t>
            </a:r>
            <a:r>
              <a:rPr lang="en-US" sz="2600" baseline="300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30000"/>
              </a:lnSpc>
              <a:buFont typeface="Arial" charset="0"/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[Co(NH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600" baseline="-25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does not ionize because there is no group outside the square bracket. </a:t>
            </a: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ru-RU" sz="1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7704138" y="4763"/>
            <a:ext cx="1439862" cy="369887"/>
          </a:xfrm>
          <a:prstGeom prst="rect">
            <a:avLst/>
          </a:prstGeom>
          <a:noFill/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My self work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 l="6079" t="6706" r="5891" b="23593"/>
          <a:stretch>
            <a:fillRect/>
          </a:stretch>
        </p:blipFill>
        <p:spPr bwMode="auto">
          <a:xfrm>
            <a:off x="107950" y="442913"/>
            <a:ext cx="8712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/>
          <a:srcRect t="9322" r="10443"/>
          <a:stretch>
            <a:fillRect/>
          </a:stretch>
        </p:blipFill>
        <p:spPr bwMode="auto">
          <a:xfrm>
            <a:off x="0" y="3773488"/>
            <a:ext cx="397668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AutoShape 6" descr="http://nptel.ac.in/courses/104103069/module7/lec7/images/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22532" name="Picture 8" descr="http://nptel.ac.in/courses/104103069/module7/lec7/images/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860800"/>
            <a:ext cx="3313113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1692275" y="87313"/>
            <a:ext cx="742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Heme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6588125" y="117475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Chlorophyll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425575" y="3330575"/>
            <a:ext cx="127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Vitamin B</a:t>
            </a:r>
            <a:r>
              <a:rPr lang="en-US" b="1" baseline="-25000">
                <a:solidFill>
                  <a:srgbClr val="FF0000"/>
                </a:solidFill>
                <a:latin typeface="Calibri" pitchFamily="34" charset="0"/>
              </a:rPr>
              <a:t>12</a:t>
            </a:r>
            <a:endParaRPr lang="ru-RU" b="1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6300788" y="3516313"/>
            <a:ext cx="1731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Carboanhydrase</a:t>
            </a:r>
            <a:endParaRPr lang="ru-RU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636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Times New Roman</vt:lpstr>
      <vt:lpstr>Batang</vt:lpstr>
      <vt:lpstr>Тема Office</vt:lpstr>
      <vt:lpstr>Слайд 1</vt:lpstr>
      <vt:lpstr>Слайд 2</vt:lpstr>
      <vt:lpstr>We must to know:</vt:lpstr>
      <vt:lpstr>COMPLEX COMPOUNDS (COORDINATION COMPOUNDS)  (C.C.)</vt:lpstr>
      <vt:lpstr>STRUCTURE OF COMPLEX COMPOUND</vt:lpstr>
      <vt:lpstr>COMPLEXING AGENT   (CENTRAL   ION) </vt:lpstr>
      <vt:lpstr>LIGANDS</vt:lpstr>
      <vt:lpstr>COORDINATION SPHERE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NM</cp:lastModifiedBy>
  <cp:revision>96</cp:revision>
  <cp:lastPrinted>2017-09-05T07:10:30Z</cp:lastPrinted>
  <dcterms:created xsi:type="dcterms:W3CDTF">2016-07-19T06:44:48Z</dcterms:created>
  <dcterms:modified xsi:type="dcterms:W3CDTF">2017-11-01T09:36:40Z</dcterms:modified>
</cp:coreProperties>
</file>