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sldIdLst>
    <p:sldId id="316" r:id="rId3"/>
    <p:sldId id="315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84" r:id="rId12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900"/>
    <a:srgbClr val="CC0000"/>
    <a:srgbClr val="990099"/>
    <a:srgbClr val="990000"/>
    <a:srgbClr val="FF00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8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Relationship Id="rId56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09D5-CA12-41C5-9D16-4981EEBAA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3A8B-159E-400E-8EC8-2EBD8969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13B0A-AB3D-4776-B5C9-E8126863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9B67-314C-46D3-A836-3EEFB399F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4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3A0C-8AD8-4292-98F1-28C29F5AA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2DF-2148-40A3-98DE-EC8ADC58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8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1843-418E-4C02-9F1A-91975D32F2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7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A24-5B9F-4333-800B-80D08B455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8D2F-BCBE-4B97-AE19-D8433F7BB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2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FE01-E339-4C02-B03E-612C859C4A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1E58-D7C3-454C-8F3B-F69CE398C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C538-D479-4B41-8AE4-723E6B8A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CF6-106E-4632-8BCB-F7AD51CC0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5007-D3C5-4794-8E93-469C964CDD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EEE2-3BFC-429B-B858-4AC575C610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92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475-3D72-4259-8B8A-FD11DCFDB2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04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DFD12-69B1-4633-A319-7D96F9A0F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6A3A9-B523-4E49-9203-A47E6EB8B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6B43-E502-4A2F-A194-24F45DDC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D380-2801-49EE-AA07-29451959C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9887-3831-4D98-A034-0005A7C8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1A45-DA6A-42B5-84D6-562821834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CBEB6-3B77-4254-A065-4F0EAE082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B7E13-B869-4A16-B8E7-A62B7A9CE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238AE6-EEC1-4492-B5EF-98ABE80BF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95083A-048C-4778-99B3-BB6C82B39ED7}" type="slidenum">
              <a:rPr lang="ru-RU" b="1" i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 b="1" i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6474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«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Медична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хімія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»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>
                <a:solidFill>
                  <a:srgbClr val="006600"/>
                </a:solidFill>
                <a:latin typeface="Arial" charset="0"/>
              </a:rPr>
              <a:t>Лекція</a:t>
            </a: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№ </a:t>
            </a:r>
            <a:r>
              <a:rPr lang="ru-RU" sz="2400" i="0" dirty="0" smtClean="0">
                <a:solidFill>
                  <a:srgbClr val="006600"/>
                </a:solidFill>
                <a:latin typeface="Arial" charset="0"/>
              </a:rPr>
              <a:t>5</a:t>
            </a: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 smtClean="0">
                <a:solidFill>
                  <a:srgbClr val="000000"/>
                </a:solidFill>
                <a:latin typeface="Arial" charset="0"/>
              </a:rPr>
              <a:t>ТЕОРЕТИЧН</a:t>
            </a:r>
            <a:r>
              <a:rPr lang="uk-UA" sz="3200" i="0" smtClean="0">
                <a:solidFill>
                  <a:srgbClr val="000000"/>
                </a:solidFill>
                <a:latin typeface="Arial" charset="0"/>
              </a:rPr>
              <a:t>І </a:t>
            </a:r>
            <a:r>
              <a:rPr lang="ru-RU" sz="3200" i="0" smtClean="0">
                <a:solidFill>
                  <a:srgbClr val="000000"/>
                </a:solidFill>
                <a:latin typeface="Arial" charset="0"/>
              </a:rPr>
              <a:t>ОСНОВИ </a:t>
            </a:r>
            <a:r>
              <a:rPr lang="uk-UA" sz="3200" i="0" dirty="0">
                <a:solidFill>
                  <a:srgbClr val="000000"/>
                </a:solidFill>
                <a:latin typeface="Arial" charset="0"/>
              </a:rPr>
              <a:t>БІОЕНЕРГЕТИКИ</a:t>
            </a:r>
            <a:endParaRPr lang="ru-RU" sz="32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80956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err="1">
                <a:solidFill>
                  <a:srgbClr val="6600CC"/>
                </a:solidFill>
              </a:rPr>
              <a:t>зав.каф</a:t>
            </a:r>
            <a:r>
              <a:rPr lang="uk-UA" sz="2000" b="1" dirty="0">
                <a:solidFill>
                  <a:srgbClr val="6600CC"/>
                </a:solidFill>
              </a:rPr>
              <a:t>. </a:t>
            </a:r>
            <a:r>
              <a:rPr lang="ru-RU" sz="2000" b="1" dirty="0" err="1">
                <a:solidFill>
                  <a:srgbClr val="6600CC"/>
                </a:solidFill>
              </a:rPr>
              <a:t>медичної</a:t>
            </a:r>
            <a:r>
              <a:rPr lang="ru-RU" sz="2000" b="1" dirty="0">
                <a:solidFill>
                  <a:srgbClr val="6600CC"/>
                </a:solidFill>
              </a:rPr>
              <a:t> та </a:t>
            </a:r>
            <a:r>
              <a:rPr lang="ru-RU" sz="2000" b="1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хімії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r"/>
            <a:r>
              <a:rPr lang="ru-RU" sz="2000" b="1" dirty="0" err="1">
                <a:solidFill>
                  <a:srgbClr val="6600CC"/>
                </a:solidFill>
              </a:rPr>
              <a:t>д.фарм.н</a:t>
            </a:r>
            <a:r>
              <a:rPr lang="ru-RU" sz="2000" b="1" dirty="0">
                <a:solidFill>
                  <a:srgbClr val="6600CC"/>
                </a:solidFill>
              </a:rPr>
              <a:t>., проф. </a:t>
            </a:r>
            <a:r>
              <a:rPr lang="ru-RU" sz="2000" b="1" dirty="0" err="1">
                <a:solidFill>
                  <a:srgbClr val="6600CC"/>
                </a:solidFill>
              </a:rPr>
              <a:t>Сирова</a:t>
            </a:r>
            <a:r>
              <a:rPr lang="ru-RU" sz="2000" b="1" dirty="0">
                <a:solidFill>
                  <a:srgbClr val="6600CC"/>
                </a:solidFill>
              </a:rPr>
              <a:t> Г.О.</a:t>
            </a:r>
          </a:p>
        </p:txBody>
      </p:sp>
    </p:spTree>
    <p:extLst>
      <p:ext uri="{BB962C8B-B14F-4D97-AF65-F5344CB8AC3E}">
        <p14:creationId xmlns:p14="http://schemas.microsoft.com/office/powerpoint/2010/main" val="148226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1"/>
          </p:nvPr>
        </p:nvSpPr>
        <p:spPr>
          <a:xfrm>
            <a:off x="0" y="6350"/>
            <a:ext cx="9144000" cy="6851650"/>
          </a:xfrm>
        </p:spPr>
        <p:txBody>
          <a:bodyPr/>
          <a:lstStyle/>
          <a:p>
            <a:pPr eaLnBrk="1" hangingPunct="1"/>
            <a:r>
              <a:rPr lang="ru-RU" sz="2400" dirty="0"/>
              <a:t>Для </a:t>
            </a:r>
            <a:r>
              <a:rPr lang="ru-RU" sz="2400" dirty="0" err="1"/>
              <a:t>ізохорних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вводиться </a:t>
            </a:r>
            <a:r>
              <a:rPr lang="ru-RU" sz="2400" b="1" dirty="0" err="1"/>
              <a:t>енергія</a:t>
            </a:r>
            <a:r>
              <a:rPr lang="ru-RU" sz="2400" b="1" dirty="0"/>
              <a:t> Гельмгольца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ізохорно-ізотермічний</a:t>
            </a:r>
            <a:r>
              <a:rPr lang="ru-RU" sz="2400" b="1" dirty="0"/>
              <a:t> </a:t>
            </a:r>
            <a:r>
              <a:rPr lang="ru-RU" sz="2400" b="1" dirty="0" err="1"/>
              <a:t>потенціал</a:t>
            </a:r>
            <a:r>
              <a:rPr lang="ru-RU" sz="2400" b="1" dirty="0"/>
              <a:t>, </a:t>
            </a:r>
            <a:r>
              <a:rPr lang="en-US" sz="2400" b="1" dirty="0"/>
              <a:t>F </a:t>
            </a:r>
            <a:r>
              <a:rPr lang="ru-RU" sz="2400" b="1" dirty="0"/>
              <a:t>:          </a:t>
            </a:r>
          </a:p>
          <a:p>
            <a:pPr marL="0" indent="0" algn="ctr" eaLnBrk="1" hangingPunct="1">
              <a:buNone/>
            </a:pP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F = 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U - Т</a:t>
            </a:r>
            <a:r>
              <a:rPr lang="ru-RU" sz="2400" b="1" dirty="0">
                <a:solidFill>
                  <a:srgbClr val="A50021"/>
                </a:solidFill>
                <a:sym typeface="Symbol" pitchFamily="18" charset="2"/>
              </a:rPr>
              <a:t></a:t>
            </a:r>
            <a:r>
              <a:rPr lang="ru-RU" sz="2400" b="1" dirty="0">
                <a:solidFill>
                  <a:srgbClr val="A50021"/>
                </a:solidFill>
              </a:rPr>
              <a:t>S.</a:t>
            </a:r>
            <a:endParaRPr lang="ru-RU" sz="2400" i="1" dirty="0">
              <a:solidFill>
                <a:srgbClr val="A50021"/>
              </a:solidFill>
            </a:endParaRPr>
          </a:p>
          <a:p>
            <a:pPr eaLnBrk="1" hangingPunct="1"/>
            <a:r>
              <a:rPr lang="ru-RU" sz="2400" i="1" dirty="0">
                <a:solidFill>
                  <a:srgbClr val="990099"/>
                </a:solidFill>
              </a:rPr>
              <a:t>При </a:t>
            </a:r>
            <a:r>
              <a:rPr lang="ru-RU" sz="2400" i="1" dirty="0" err="1">
                <a:solidFill>
                  <a:srgbClr val="990099"/>
                </a:solidFill>
              </a:rPr>
              <a:t>постійній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температурі</a:t>
            </a:r>
            <a:r>
              <a:rPr lang="ru-RU" sz="2400" i="1" dirty="0">
                <a:solidFill>
                  <a:srgbClr val="990099"/>
                </a:solidFill>
              </a:rPr>
              <a:t> і </a:t>
            </a:r>
            <a:r>
              <a:rPr lang="ru-RU" sz="2400" i="1" dirty="0" err="1">
                <a:solidFill>
                  <a:srgbClr val="990099"/>
                </a:solidFill>
              </a:rPr>
              <a:t>тиску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самовільно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можуть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протікати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тільки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ті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процеси</a:t>
            </a:r>
            <a:r>
              <a:rPr lang="ru-RU" sz="2400" i="1" dirty="0">
                <a:solidFill>
                  <a:srgbClr val="990099"/>
                </a:solidFill>
              </a:rPr>
              <a:t>, для </a:t>
            </a:r>
            <a:r>
              <a:rPr lang="ru-RU" sz="2400" i="1" dirty="0" err="1">
                <a:solidFill>
                  <a:srgbClr val="990099"/>
                </a:solidFill>
              </a:rPr>
              <a:t>яких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зміна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енергії</a:t>
            </a:r>
            <a:r>
              <a:rPr lang="ru-RU" sz="2400" i="1" dirty="0">
                <a:solidFill>
                  <a:srgbClr val="990099"/>
                </a:solidFill>
              </a:rPr>
              <a:t> </a:t>
            </a:r>
            <a:r>
              <a:rPr lang="ru-RU" sz="2400" i="1" dirty="0" err="1">
                <a:solidFill>
                  <a:srgbClr val="990099"/>
                </a:solidFill>
              </a:rPr>
              <a:t>Гіббса</a:t>
            </a:r>
            <a:r>
              <a:rPr lang="ru-RU" sz="2400" i="1" dirty="0">
                <a:solidFill>
                  <a:srgbClr val="990099"/>
                </a:solidFill>
              </a:rPr>
              <a:t> (</a:t>
            </a:r>
            <a:r>
              <a:rPr lang="ru-RU" sz="2400" i="1" dirty="0" err="1">
                <a:solidFill>
                  <a:srgbClr val="990099"/>
                </a:solidFill>
              </a:rPr>
              <a:t>або</a:t>
            </a:r>
            <a:r>
              <a:rPr lang="ru-RU" sz="2400" i="1" dirty="0">
                <a:solidFill>
                  <a:srgbClr val="990099"/>
                </a:solidFill>
              </a:rPr>
              <a:t> Гельмгольца) </a:t>
            </a:r>
            <a:r>
              <a:rPr lang="ru-RU" sz="2400" b="1" i="1" u="sng" dirty="0">
                <a:solidFill>
                  <a:srgbClr val="003399"/>
                </a:solidFill>
              </a:rPr>
              <a:t>негативна</a:t>
            </a:r>
            <a:r>
              <a:rPr lang="ru-RU" sz="2400" b="1" i="1" dirty="0">
                <a:solidFill>
                  <a:srgbClr val="003399"/>
                </a:solidFill>
              </a:rPr>
              <a:t>.</a:t>
            </a:r>
            <a:r>
              <a:rPr lang="ru-RU" sz="2400" b="1" dirty="0">
                <a:solidFill>
                  <a:srgbClr val="003399"/>
                </a:solidFill>
              </a:rPr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одне</a:t>
            </a:r>
            <a:r>
              <a:rPr lang="ru-RU" sz="2400" b="1" dirty="0"/>
              <a:t> з </a:t>
            </a:r>
            <a:r>
              <a:rPr lang="ru-RU" sz="2400" b="1" dirty="0" err="1"/>
              <a:t>формулювань</a:t>
            </a:r>
            <a:r>
              <a:rPr lang="ru-RU" sz="2400" b="1" dirty="0"/>
              <a:t> другого закону </a:t>
            </a:r>
            <a:r>
              <a:rPr lang="ru-RU" sz="2400" b="1" dirty="0" err="1"/>
              <a:t>термодинаміки</a:t>
            </a:r>
            <a:r>
              <a:rPr lang="ru-RU" sz="2400" b="1" dirty="0"/>
              <a:t>.</a:t>
            </a:r>
          </a:p>
          <a:p>
            <a:pPr eaLnBrk="1" hangingPunct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3357563"/>
            <a:ext cx="4537075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Рівноважний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dirty="0">
                <a:solidFill>
                  <a:srgbClr val="660033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Немає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обміну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Відсутність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градієнтів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 і максимальна.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ніякі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Система не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здійснювати</a:t>
            </a:r>
            <a:r>
              <a:rPr lang="ru-RU" dirty="0">
                <a:solidFill>
                  <a:schemeClr val="tx2"/>
                </a:solidFill>
              </a:rPr>
              <a:t> роботу.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Швидкості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прямих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зворотніх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463" y="3357563"/>
            <a:ext cx="4248150" cy="3416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rgbClr val="660033"/>
                </a:solidFill>
              </a:rPr>
              <a:t>Стаціонарний</a:t>
            </a:r>
            <a:r>
              <a:rPr lang="ru-RU" b="1" i="1" dirty="0">
                <a:solidFill>
                  <a:srgbClr val="660033"/>
                </a:solidFill>
              </a:rPr>
              <a:t> стан</a:t>
            </a:r>
          </a:p>
          <a:p>
            <a:pPr>
              <a:defRPr/>
            </a:pPr>
            <a:r>
              <a:rPr lang="ru-RU" b="1" i="1" dirty="0">
                <a:solidFill>
                  <a:srgbClr val="660033"/>
                </a:solidFill>
              </a:rPr>
              <a:t>  </a:t>
            </a:r>
            <a:r>
              <a:rPr lang="ru-RU" b="1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Постійний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речовин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зовнішнім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Градієнти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Ентропія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, але не максимальна!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Для </a:t>
            </a:r>
            <a:r>
              <a:rPr lang="ru-RU" dirty="0" err="1">
                <a:solidFill>
                  <a:schemeClr val="tx2"/>
                </a:solidFill>
              </a:rPr>
              <a:t>підтримки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рівноваги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потрібні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витрати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енергії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Гіббса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Реакційна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здатність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системи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постійна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* </a:t>
            </a:r>
            <a:r>
              <a:rPr lang="ru-RU" dirty="0" err="1">
                <a:solidFill>
                  <a:schemeClr val="tx2"/>
                </a:solidFill>
              </a:rPr>
              <a:t>Швидкість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в одному </a:t>
            </a:r>
            <a:r>
              <a:rPr lang="ru-RU" dirty="0" err="1">
                <a:solidFill>
                  <a:schemeClr val="tx2"/>
                </a:solidFill>
              </a:rPr>
              <a:t>напрямку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більше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016375" y="2987675"/>
            <a:ext cx="144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ВІДЗНАКИ: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/>
              <a:t>ПЛАН ЛЕКЦ</a:t>
            </a:r>
            <a:r>
              <a:rPr lang="uk-UA" dirty="0"/>
              <a:t>ІЇ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uk-UA" sz="2800" dirty="0"/>
              <a:t>Термодинаміка</a:t>
            </a:r>
            <a:r>
              <a:rPr lang="ru-RU" sz="2800" dirty="0"/>
              <a:t> (Т/Д). </a:t>
            </a:r>
            <a:r>
              <a:rPr lang="uk-UA" sz="2800" dirty="0"/>
              <a:t>Біоенергетика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uk-UA" sz="2800" dirty="0"/>
              <a:t>Системи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класификації</a:t>
            </a:r>
            <a:r>
              <a:rPr lang="ru-RU" sz="28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Стан </a:t>
            </a:r>
            <a:r>
              <a:rPr lang="ru-RU" sz="2800" dirty="0" err="1"/>
              <a:t>системи</a:t>
            </a:r>
            <a:r>
              <a:rPr lang="ru-RU" sz="2800" dirty="0"/>
              <a:t>. Т/Д </a:t>
            </a:r>
            <a:r>
              <a:rPr lang="ru-RU" sz="2800" dirty="0" err="1"/>
              <a:t>параметри</a:t>
            </a:r>
            <a:r>
              <a:rPr lang="ru-RU" sz="2800" dirty="0"/>
              <a:t> і Т/Д </a:t>
            </a:r>
            <a:r>
              <a:rPr lang="ru-RU" sz="2800" dirty="0" err="1"/>
              <a:t>функції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Перший закон Т/Д. </a:t>
            </a:r>
            <a:r>
              <a:rPr lang="ru-RU" sz="2800" dirty="0" err="1"/>
              <a:t>Ентальпія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Термохімія</a:t>
            </a:r>
            <a:r>
              <a:rPr lang="ru-RU" sz="2800" dirty="0"/>
              <a:t>. Закон Гесса. </a:t>
            </a:r>
            <a:r>
              <a:rPr lang="ru-RU" sz="2800" dirty="0" err="1"/>
              <a:t>Слідства</a:t>
            </a:r>
            <a:r>
              <a:rPr lang="ru-RU" sz="2800" dirty="0"/>
              <a:t> з закону Гесса.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Другий</a:t>
            </a:r>
            <a:r>
              <a:rPr lang="ru-RU" sz="2800" dirty="0"/>
              <a:t> закон Т/Д. </a:t>
            </a:r>
            <a:r>
              <a:rPr lang="ru-RU" sz="2800" dirty="0" err="1"/>
              <a:t>Ентропія</a:t>
            </a:r>
            <a:r>
              <a:rPr lang="ru-RU" sz="2800" dirty="0"/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Третій</a:t>
            </a:r>
            <a:r>
              <a:rPr lang="ru-RU" sz="2800" dirty="0"/>
              <a:t> закон Т/Д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/>
              <a:t>Роль </a:t>
            </a:r>
            <a:r>
              <a:rPr lang="ru-RU" sz="2800" dirty="0" err="1"/>
              <a:t>ентальпійного</a:t>
            </a:r>
            <a:r>
              <a:rPr lang="ru-RU" sz="2800" dirty="0"/>
              <a:t> і </a:t>
            </a:r>
            <a:r>
              <a:rPr lang="ru-RU" sz="2800" dirty="0" err="1"/>
              <a:t>ентропійних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800" dirty="0" err="1"/>
              <a:t>Енергія</a:t>
            </a:r>
            <a:r>
              <a:rPr lang="ru-RU" sz="2800" dirty="0"/>
              <a:t> </a:t>
            </a:r>
            <a:r>
              <a:rPr lang="ru-RU" sz="2800" dirty="0" err="1"/>
              <a:t>Гіббса</a:t>
            </a:r>
            <a:r>
              <a:rPr lang="ru-RU" sz="2800" dirty="0"/>
              <a:t> і </a:t>
            </a:r>
            <a:r>
              <a:rPr lang="ru-RU" sz="2800" dirty="0" err="1"/>
              <a:t>енергія</a:t>
            </a:r>
            <a:r>
              <a:rPr lang="ru-RU" sz="2800" dirty="0"/>
              <a:t> Гельмгольца.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755650" y="479742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9288" y="115888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4067175" y="549275"/>
            <a:ext cx="184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-35719" y="125165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ТЕРМОДИНАМІКА </a:t>
            </a:r>
            <a:r>
              <a:rPr lang="ru-RU" sz="2400" dirty="0"/>
              <a:t>- </a:t>
            </a:r>
            <a:r>
              <a:rPr lang="ru-RU" sz="2400" dirty="0" err="1"/>
              <a:t>галузь</a:t>
            </a:r>
            <a:r>
              <a:rPr lang="ru-RU" sz="2400" dirty="0"/>
              <a:t> науки, яка </a:t>
            </a:r>
            <a:r>
              <a:rPr lang="ru-RU" sz="2400" dirty="0" err="1"/>
              <a:t>вивчає</a:t>
            </a:r>
            <a:r>
              <a:rPr lang="ru-RU" sz="2400" dirty="0"/>
              <a:t>  </a:t>
            </a:r>
            <a:r>
              <a:rPr lang="ru-RU" sz="2400" dirty="0" err="1"/>
              <a:t>взаємні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пов'язаних</a:t>
            </a:r>
            <a:r>
              <a:rPr lang="ru-RU" sz="2400" dirty="0"/>
              <a:t> з переходом </a:t>
            </a:r>
            <a:r>
              <a:rPr lang="ru-RU" sz="2400" dirty="0" err="1"/>
              <a:t>енергії</a:t>
            </a:r>
            <a:r>
              <a:rPr lang="ru-RU" sz="2400" dirty="0"/>
              <a:t> у </a:t>
            </a:r>
            <a:r>
              <a:rPr lang="ru-RU" sz="2400" dirty="0" err="1"/>
              <a:t>формі</a:t>
            </a:r>
            <a:r>
              <a:rPr lang="ru-RU" sz="2400" dirty="0"/>
              <a:t> </a:t>
            </a:r>
            <a:r>
              <a:rPr lang="ru-RU" sz="2400" dirty="0" err="1"/>
              <a:t>теплоти</a:t>
            </a:r>
            <a:r>
              <a:rPr lang="ru-RU" sz="2400" dirty="0"/>
              <a:t> і </a:t>
            </a:r>
            <a:r>
              <a:rPr lang="ru-RU" sz="2400" dirty="0" err="1"/>
              <a:t>роботи</a:t>
            </a:r>
            <a:r>
              <a:rPr lang="ru-RU" sz="2400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ХІМІЧНА ТЕРМОДИНАМІКА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хімії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хімічних</a:t>
            </a:r>
            <a:r>
              <a:rPr lang="ru-RU" sz="2400" dirty="0"/>
              <a:t> </a:t>
            </a:r>
            <a:r>
              <a:rPr lang="ru-RU" sz="2400" dirty="0" err="1"/>
              <a:t>процесах</a:t>
            </a:r>
            <a:r>
              <a:rPr lang="ru-RU" sz="2400" dirty="0"/>
              <a:t> і </a:t>
            </a:r>
            <a:r>
              <a:rPr lang="ru-RU" sz="2400" dirty="0" err="1"/>
              <a:t>енергетичні</a:t>
            </a:r>
            <a:r>
              <a:rPr lang="ru-RU" sz="2400" dirty="0"/>
              <a:t> характеристики </a:t>
            </a:r>
            <a:r>
              <a:rPr lang="ru-RU" sz="2400" dirty="0" err="1"/>
              <a:t>речовин</a:t>
            </a:r>
            <a:r>
              <a:rPr lang="uk-UA" sz="2400" dirty="0"/>
              <a:t>.</a:t>
            </a:r>
            <a:endParaRPr lang="ru-RU" sz="2400" dirty="0"/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БІОЕНЕРГЕТИКА </a:t>
            </a:r>
            <a:r>
              <a:rPr lang="ru-RU" sz="2400" dirty="0"/>
              <a:t>- </a:t>
            </a:r>
            <a:r>
              <a:rPr lang="ru-RU" sz="2400" dirty="0" err="1"/>
              <a:t>розділ</a:t>
            </a:r>
            <a:r>
              <a:rPr lang="ru-RU" sz="2400" dirty="0"/>
              <a:t> </a:t>
            </a:r>
            <a:r>
              <a:rPr lang="ru-RU" sz="2400" dirty="0" err="1"/>
              <a:t>хімічної</a:t>
            </a:r>
            <a:r>
              <a:rPr lang="ru-RU" sz="2400" dirty="0"/>
              <a:t> </a:t>
            </a:r>
            <a:r>
              <a:rPr lang="ru-RU" sz="2400" dirty="0" err="1"/>
              <a:t>термодинаміки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вивчає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в </a:t>
            </a:r>
            <a:r>
              <a:rPr lang="ru-RU" sz="2400" dirty="0" err="1"/>
              <a:t>біологічних</a:t>
            </a:r>
            <a:r>
              <a:rPr lang="ru-RU" sz="2400" dirty="0"/>
              <a:t> системах.</a:t>
            </a:r>
          </a:p>
          <a:p>
            <a:endParaRPr lang="ru-RU" dirty="0"/>
          </a:p>
          <a:p>
            <a:endParaRPr lang="uk-UA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549275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</a:rPr>
              <a:t>Система </a:t>
            </a:r>
            <a:r>
              <a:rPr lang="ru-RU" b="1" i="1" dirty="0"/>
              <a:t>-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будь-яка </a:t>
            </a:r>
            <a:r>
              <a:rPr lang="ru-RU" b="1" i="1" dirty="0" err="1"/>
              <a:t>сукупність</a:t>
            </a:r>
            <a:r>
              <a:rPr lang="ru-RU" b="1" i="1" dirty="0"/>
              <a:t> </a:t>
            </a:r>
            <a:r>
              <a:rPr lang="ru-RU" b="1" i="1" dirty="0" err="1"/>
              <a:t>тіл</a:t>
            </a:r>
            <a:r>
              <a:rPr lang="ru-RU" b="1" i="1" dirty="0"/>
              <a:t>, </a:t>
            </a:r>
            <a:r>
              <a:rPr lang="ru-RU" b="1" i="1" dirty="0" err="1"/>
              <a:t>відокремлена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зовнішнього</a:t>
            </a:r>
            <a:r>
              <a:rPr lang="ru-RU" b="1" i="1" dirty="0"/>
              <a:t> </a:t>
            </a:r>
            <a:r>
              <a:rPr lang="ru-RU" b="1" i="1" dirty="0" err="1"/>
              <a:t>середовища</a:t>
            </a:r>
            <a:r>
              <a:rPr lang="ru-RU" b="1" i="1" dirty="0"/>
              <a:t> </a:t>
            </a:r>
            <a:r>
              <a:rPr lang="ru-RU" b="1" i="1" dirty="0" err="1"/>
              <a:t>поверхнею</a:t>
            </a:r>
            <a:r>
              <a:rPr lang="ru-RU" b="1" i="1" dirty="0"/>
              <a:t> </a:t>
            </a:r>
            <a:r>
              <a:rPr lang="ru-RU" b="1" i="1" dirty="0" err="1"/>
              <a:t>розділу</a:t>
            </a:r>
            <a:r>
              <a:rPr lang="ru-RU" b="1" i="1" dirty="0"/>
              <a:t> (реальною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уявною</a:t>
            </a:r>
            <a:r>
              <a:rPr lang="ru-RU" b="1" i="1" dirty="0"/>
              <a:t>), </a:t>
            </a:r>
            <a:r>
              <a:rPr lang="ru-RU" b="1" i="1" dirty="0" err="1"/>
              <a:t>всередині</a:t>
            </a:r>
            <a:r>
              <a:rPr lang="ru-RU" b="1" i="1" dirty="0"/>
              <a:t> </a:t>
            </a:r>
            <a:r>
              <a:rPr lang="ru-RU" b="1" i="1" dirty="0" err="1"/>
              <a:t>якої</a:t>
            </a:r>
            <a:r>
              <a:rPr lang="ru-RU" b="1" i="1" dirty="0"/>
              <a:t> </a:t>
            </a:r>
            <a:r>
              <a:rPr lang="ru-RU" b="1" i="1" dirty="0" err="1"/>
              <a:t>можливий</a:t>
            </a:r>
            <a:r>
              <a:rPr lang="ru-RU" b="1" i="1" dirty="0"/>
              <a:t> </a:t>
            </a:r>
            <a:r>
              <a:rPr lang="ru-RU" b="1" i="1" dirty="0" err="1"/>
              <a:t>масо</a:t>
            </a:r>
            <a:r>
              <a:rPr lang="ru-RU" b="1" i="1" dirty="0"/>
              <a:t>-і </a:t>
            </a:r>
            <a:r>
              <a:rPr lang="ru-RU" b="1" i="1" dirty="0" err="1"/>
              <a:t>теплообмін</a:t>
            </a:r>
            <a:r>
              <a:rPr lang="ru-RU" b="1" i="1" dirty="0"/>
              <a:t>.</a:t>
            </a:r>
          </a:p>
          <a:p>
            <a:pPr algn="ctr">
              <a:defRPr/>
            </a:pPr>
            <a:endParaRPr lang="ru-RU" b="1" i="1" dirty="0"/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</a:rPr>
              <a:t>СИСТЕМА:</a:t>
            </a: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 </a:t>
            </a:r>
            <a:r>
              <a:rPr lang="ru-RU" b="1" i="1" dirty="0" err="1">
                <a:solidFill>
                  <a:schemeClr val="accent2"/>
                </a:solidFill>
              </a:rPr>
              <a:t>Ізольована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не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масою</a:t>
            </a:r>
            <a:r>
              <a:rPr lang="ru-RU" b="1" i="1" dirty="0"/>
              <a:t>, </a:t>
            </a:r>
            <a:r>
              <a:rPr lang="ru-RU" b="1" i="1" dirty="0" err="1"/>
              <a:t>ні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= 0).</a:t>
            </a:r>
          </a:p>
          <a:p>
            <a:pPr>
              <a:defRPr/>
            </a:pPr>
            <a:endParaRPr lang="ru-RU" b="1" i="1" dirty="0"/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Закрита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/>
              <a:t>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енергією</a:t>
            </a:r>
            <a:r>
              <a:rPr lang="ru-RU" b="1" i="1" dirty="0"/>
              <a:t>  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=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</a:p>
          <a:p>
            <a:pPr>
              <a:defRPr/>
            </a:pPr>
            <a:endParaRPr lang="ru-RU" sz="2000" b="1" i="1" dirty="0">
              <a:solidFill>
                <a:srgbClr val="990099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</a:rPr>
              <a:t>* </a:t>
            </a:r>
            <a:r>
              <a:rPr lang="ru-RU" b="1" i="1" dirty="0" err="1">
                <a:solidFill>
                  <a:schemeClr val="accent2"/>
                </a:solidFill>
              </a:rPr>
              <a:t>Відкрита</a:t>
            </a:r>
            <a:r>
              <a:rPr lang="ru-RU" b="1" i="1" dirty="0">
                <a:solidFill>
                  <a:schemeClr val="accent2"/>
                </a:solidFill>
              </a:rPr>
              <a:t> - </a:t>
            </a:r>
            <a:r>
              <a:rPr lang="ru-RU" b="1" i="1" dirty="0" err="1"/>
              <a:t>обмінюється</a:t>
            </a:r>
            <a:r>
              <a:rPr lang="ru-RU" b="1" i="1" dirty="0"/>
              <a:t> з </a:t>
            </a:r>
            <a:r>
              <a:rPr lang="ru-RU" b="1" i="1" dirty="0" err="1"/>
              <a:t>навколишнім</a:t>
            </a:r>
            <a:r>
              <a:rPr lang="ru-RU" b="1" i="1" dirty="0"/>
              <a:t> </a:t>
            </a:r>
            <a:r>
              <a:rPr lang="ru-RU" b="1" i="1" dirty="0" err="1"/>
              <a:t>середовищем</a:t>
            </a:r>
            <a:r>
              <a:rPr lang="ru-RU" b="1" i="1" dirty="0"/>
              <a:t> і </a:t>
            </a:r>
            <a:r>
              <a:rPr lang="ru-RU" b="1" i="1" dirty="0" err="1"/>
              <a:t>масою</a:t>
            </a:r>
            <a:r>
              <a:rPr lang="ru-RU" b="1" i="1" dirty="0"/>
              <a:t>, і </a:t>
            </a:r>
            <a:r>
              <a:rPr lang="ru-RU" b="1" i="1" dirty="0" err="1"/>
              <a:t>енергією</a:t>
            </a:r>
            <a:r>
              <a:rPr lang="ru-RU" b="1" i="1" dirty="0"/>
              <a:t> </a:t>
            </a:r>
            <a:r>
              <a:rPr lang="ru-RU" sz="2000" b="1" i="1" dirty="0">
                <a:solidFill>
                  <a:srgbClr val="990099"/>
                </a:solidFill>
              </a:rPr>
              <a:t>(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m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0,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</a:t>
            </a:r>
            <a:r>
              <a:rPr lang="ru-RU" sz="2000" b="1" i="1" dirty="0">
                <a:solidFill>
                  <a:srgbClr val="990099"/>
                </a:solidFill>
              </a:rPr>
              <a:t>U </a:t>
            </a:r>
            <a:r>
              <a:rPr lang="ru-RU" sz="2000" b="1" i="1" dirty="0">
                <a:solidFill>
                  <a:srgbClr val="990099"/>
                </a:solidFill>
                <a:sym typeface="Symbol" pitchFamily="18" charset="2"/>
              </a:rPr>
              <a:t></a:t>
            </a:r>
            <a:r>
              <a:rPr lang="ru-RU" sz="2000" b="1" i="1" dirty="0">
                <a:solidFill>
                  <a:srgbClr val="990099"/>
                </a:solidFill>
              </a:rPr>
              <a:t> 0).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(ЖИВИЙ ОРГАНІЗМ)</a:t>
            </a: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842963" y="44450"/>
            <a:ext cx="7632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ОСНОВНІ ПОНЯТТЯ І ТЕРМІНИ</a:t>
            </a:r>
          </a:p>
        </p:txBody>
      </p:sp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2555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4365625"/>
            <a:ext cx="3143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365625"/>
            <a:ext cx="32400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559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рівноважним</a:t>
            </a:r>
            <a:r>
              <a:rPr lang="ru-RU" b="1" i="1" dirty="0"/>
              <a:t> </a:t>
            </a:r>
            <a:r>
              <a:rPr lang="ru-RU" dirty="0"/>
              <a:t>-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на систему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незмінними</a:t>
            </a:r>
            <a:r>
              <a:rPr lang="ru-RU" b="1" i="1" dirty="0"/>
              <a:t>;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нерівноважним</a:t>
            </a:r>
            <a:r>
              <a:rPr lang="ru-RU" b="1" i="1" dirty="0"/>
              <a:t> - </a:t>
            </a:r>
            <a:r>
              <a:rPr lang="ru-RU" dirty="0" err="1"/>
              <a:t>якщо</a:t>
            </a:r>
            <a:r>
              <a:rPr lang="ru-RU" dirty="0"/>
              <a:t> при </a:t>
            </a:r>
            <a:r>
              <a:rPr lang="ru-RU" dirty="0" err="1"/>
              <a:t>відсутності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змінюються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-</a:t>
            </a:r>
            <a:r>
              <a:rPr lang="ru-RU" b="1" i="1" dirty="0"/>
              <a:t> </a:t>
            </a:r>
            <a:r>
              <a:rPr lang="ru-RU" b="1" i="1" dirty="0" err="1"/>
              <a:t>стаціонарним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незмінність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підтримується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за </a:t>
            </a:r>
            <a:r>
              <a:rPr lang="ru-RU" dirty="0" err="1">
                <a:solidFill>
                  <a:srgbClr val="FF0000"/>
                </a:solidFill>
              </a:rPr>
              <a:t>рахунок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b="1" i="1" dirty="0"/>
              <a:t>.</a:t>
            </a:r>
            <a:endParaRPr lang="ru-RU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900113" y="476250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СТАН СИСТЕМИ МОЖЕ БУТИ: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756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>
                <a:solidFill>
                  <a:srgbClr val="C00000"/>
                </a:solidFill>
              </a:rPr>
              <a:t>Перехід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системи</a:t>
            </a:r>
            <a:r>
              <a:rPr lang="ru-RU" b="1" dirty="0">
                <a:solidFill>
                  <a:srgbClr val="C00000"/>
                </a:solidFill>
              </a:rPr>
              <a:t> з одного стану в </a:t>
            </a:r>
            <a:r>
              <a:rPr lang="ru-RU" b="1" dirty="0" err="1">
                <a:solidFill>
                  <a:srgbClr val="C00000"/>
                </a:solidFill>
              </a:rPr>
              <a:t>інший</a:t>
            </a:r>
            <a:r>
              <a:rPr lang="ru-RU" b="1" dirty="0">
                <a:solidFill>
                  <a:srgbClr val="C00000"/>
                </a:solidFill>
              </a:rPr>
              <a:t> - </a:t>
            </a:r>
            <a:r>
              <a:rPr lang="ru-RU" b="1" dirty="0" err="1">
                <a:solidFill>
                  <a:srgbClr val="C00000"/>
                </a:solidFill>
              </a:rPr>
              <a:t>процес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753" name="Text Box 12"/>
          <p:cNvSpPr txBox="1">
            <a:spLocks noChangeArrowheads="1"/>
          </p:cNvSpPr>
          <p:nvPr/>
        </p:nvSpPr>
        <p:spPr bwMode="auto">
          <a:xfrm>
            <a:off x="971550" y="4581525"/>
            <a:ext cx="7416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- </a:t>
            </a:r>
            <a:r>
              <a:rPr lang="uk-UA" b="1" i="1" dirty="0"/>
              <a:t>і</a:t>
            </a:r>
            <a:r>
              <a:rPr lang="ru-RU" b="1" i="1" dirty="0" err="1"/>
              <a:t>зохорний</a:t>
            </a:r>
            <a:r>
              <a:rPr lang="ru-RU" b="1" i="1" dirty="0"/>
              <a:t> (</a:t>
            </a:r>
            <a:r>
              <a:rPr lang="en-US" b="1" i="1" dirty="0"/>
              <a:t>V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ізобарний</a:t>
            </a:r>
            <a:r>
              <a:rPr lang="ru-RU" b="1" i="1" dirty="0"/>
              <a:t> (</a:t>
            </a:r>
            <a:r>
              <a:rPr lang="en-US" b="1" i="1" dirty="0"/>
              <a:t>P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ізотермічний</a:t>
            </a:r>
            <a:r>
              <a:rPr lang="ru-RU" b="1" i="1" dirty="0"/>
              <a:t> (Т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ізохорно-ізотермічний</a:t>
            </a:r>
            <a:r>
              <a:rPr lang="ru-RU" b="1" i="1" dirty="0"/>
              <a:t> (</a:t>
            </a:r>
            <a:r>
              <a:rPr lang="en-US" b="1" i="1" dirty="0"/>
              <a:t>V,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);</a:t>
            </a:r>
          </a:p>
          <a:p>
            <a:r>
              <a:rPr lang="en-US" b="1" i="1" dirty="0"/>
              <a:t>- </a:t>
            </a:r>
            <a:r>
              <a:rPr lang="ru-RU" b="1" i="1" dirty="0" err="1"/>
              <a:t>ізобарно-ізотермічний</a:t>
            </a:r>
            <a:r>
              <a:rPr lang="ru-RU" b="1" i="1" dirty="0"/>
              <a:t> (</a:t>
            </a:r>
            <a:r>
              <a:rPr lang="en-US" b="1" i="1" dirty="0"/>
              <a:t>P, </a:t>
            </a:r>
            <a:r>
              <a:rPr lang="ru-RU" b="1" i="1" dirty="0"/>
              <a:t>Т = </a:t>
            </a:r>
            <a:r>
              <a:rPr lang="en-US" b="1" i="1" dirty="0" err="1"/>
              <a:t>const</a:t>
            </a:r>
            <a:r>
              <a:rPr lang="en-US" b="1" i="1" dirty="0"/>
              <a:t>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84325" y="1323975"/>
            <a:ext cx="755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М. В. Ломоносов (1744 р.): «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одного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віднімається</a:t>
            </a:r>
            <a:r>
              <a:rPr lang="ru-RU" dirty="0"/>
              <a:t>, </a:t>
            </a:r>
            <a:r>
              <a:rPr lang="ru-RU" dirty="0" err="1"/>
              <a:t>стільки</a:t>
            </a:r>
            <a:r>
              <a:rPr lang="ru-RU" dirty="0"/>
              <a:t> ж </a:t>
            </a:r>
            <a:r>
              <a:rPr lang="ru-RU" dirty="0" err="1"/>
              <a:t>додається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...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закон». (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зібр</a:t>
            </a:r>
            <a:r>
              <a:rPr lang="ru-RU" dirty="0"/>
              <a:t>. </a:t>
            </a:r>
            <a:r>
              <a:rPr lang="ru-RU" dirty="0" err="1"/>
              <a:t>творів</a:t>
            </a:r>
            <a:r>
              <a:rPr lang="ru-RU" dirty="0"/>
              <a:t>. Т. 2. 1952 </a:t>
            </a:r>
            <a:r>
              <a:rPr lang="ru-RU" dirty="0" err="1"/>
              <a:t>стор</a:t>
            </a:r>
            <a:r>
              <a:rPr lang="ru-RU" dirty="0"/>
              <a:t>. 483).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5718" y="-14546"/>
            <a:ext cx="9288463" cy="1323439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ПЕРШИЙ ЗАКОН ТЕРМОДИНАМІКИ (ЗАКОН ЗБЕРЕЖЕННЯ ЕНЕРГІЇ) -</a:t>
            </a:r>
            <a:r>
              <a:rPr lang="ru-RU" sz="2000" b="1" dirty="0">
                <a:solidFill>
                  <a:srgbClr val="CC0000"/>
                </a:solidFill>
              </a:rPr>
              <a:t>  </a:t>
            </a:r>
          </a:p>
          <a:p>
            <a:endParaRPr lang="ru-RU" sz="2000" b="1" dirty="0">
              <a:solidFill>
                <a:srgbClr val="CC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dirty="0"/>
              <a:t> </a:t>
            </a:r>
            <a:r>
              <a:rPr lang="uk-UA" b="1" i="1" dirty="0">
                <a:solidFill>
                  <a:srgbClr val="FF0000"/>
                </a:solidFill>
              </a:rPr>
              <a:t>ЕНЕРГІЯ НЕ МОЖЕ НІ СТВОРЮВАТИСЯ, НІ ЗНИКАТИ, ВОНА МОЖЕ ТІЛЬКИ ПЕРЕХОДИТИ З ОДНІЄЇ ФОРМИ В ІНШУ.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646238" y="3087688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err="1">
                <a:solidFill>
                  <a:srgbClr val="990099"/>
                </a:solidFill>
              </a:rPr>
              <a:t>Математичний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вираз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err="1">
                <a:solidFill>
                  <a:srgbClr val="990099"/>
                </a:solidFill>
              </a:rPr>
              <a:t>першого</a:t>
            </a:r>
            <a:r>
              <a:rPr lang="ru-RU" b="1" i="1" dirty="0">
                <a:solidFill>
                  <a:srgbClr val="990099"/>
                </a:solidFill>
              </a:rPr>
              <a:t> закону </a:t>
            </a:r>
            <a:r>
              <a:rPr lang="ru-RU" b="1" i="1" dirty="0" err="1">
                <a:solidFill>
                  <a:srgbClr val="990099"/>
                </a:solidFill>
              </a:rPr>
              <a:t>термодинаміки</a:t>
            </a:r>
            <a:r>
              <a:rPr lang="ru-RU" b="1" i="1" dirty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1685681" y="3724275"/>
            <a:ext cx="741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Q = ΔU + А </a:t>
            </a:r>
            <a:r>
              <a:rPr lang="ru-RU" sz="2000" dirty="0">
                <a:solidFill>
                  <a:schemeClr val="accent2"/>
                </a:solidFill>
              </a:rPr>
              <a:t>- теплота, </a:t>
            </a:r>
            <a:r>
              <a:rPr lang="ru-RU" sz="2000" dirty="0" err="1">
                <a:solidFill>
                  <a:schemeClr val="accent2"/>
                </a:solidFill>
              </a:rPr>
              <a:t>підведена</a:t>
            </a:r>
            <a:r>
              <a:rPr lang="ru-RU" sz="2000" dirty="0">
                <a:solidFill>
                  <a:schemeClr val="accent2"/>
                </a:solidFill>
              </a:rPr>
              <a:t> до </a:t>
            </a:r>
            <a:r>
              <a:rPr lang="ru-RU" sz="2000" dirty="0" err="1">
                <a:solidFill>
                  <a:schemeClr val="accent2"/>
                </a:solidFill>
              </a:rPr>
              <a:t>системи</a:t>
            </a:r>
            <a:r>
              <a:rPr lang="ru-RU" sz="2000" dirty="0">
                <a:solidFill>
                  <a:schemeClr val="accent2"/>
                </a:solidFill>
              </a:rPr>
              <a:t>, </a:t>
            </a:r>
            <a:r>
              <a:rPr lang="ru-RU" sz="2000" dirty="0" err="1">
                <a:solidFill>
                  <a:schemeClr val="accent2"/>
                </a:solidFill>
              </a:rPr>
              <a:t>витрачається</a:t>
            </a:r>
            <a:r>
              <a:rPr lang="ru-RU" sz="2000" dirty="0">
                <a:solidFill>
                  <a:schemeClr val="accent2"/>
                </a:solidFill>
              </a:rPr>
              <a:t> на </a:t>
            </a:r>
            <a:r>
              <a:rPr lang="ru-RU" sz="2000" dirty="0" err="1">
                <a:solidFill>
                  <a:schemeClr val="accent2"/>
                </a:solidFill>
              </a:rPr>
              <a:t>збільшення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внутрішньої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енергії</a:t>
            </a:r>
            <a:r>
              <a:rPr lang="ru-RU" sz="2000" dirty="0">
                <a:solidFill>
                  <a:schemeClr val="accent2"/>
                </a:solidFill>
              </a:rPr>
              <a:t> ΔU для </a:t>
            </a:r>
            <a:r>
              <a:rPr lang="ru-RU" sz="2000" dirty="0" err="1">
                <a:solidFill>
                  <a:schemeClr val="accent2"/>
                </a:solidFill>
              </a:rPr>
              <a:t>здійснення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роботи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проти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зовнішніх</a:t>
            </a:r>
            <a:r>
              <a:rPr lang="ru-RU" sz="2000" dirty="0">
                <a:solidFill>
                  <a:schemeClr val="accent2"/>
                </a:solidFill>
              </a:rPr>
              <a:t> сил - 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885950" y="5124450"/>
            <a:ext cx="7443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ізобарних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(в </a:t>
            </a:r>
            <a:r>
              <a:rPr lang="ru-RU" dirty="0" err="1"/>
              <a:t>живій</a:t>
            </a:r>
            <a:r>
              <a:rPr lang="ru-RU" dirty="0"/>
              <a:t> </a:t>
            </a:r>
            <a:r>
              <a:rPr lang="ru-RU" dirty="0" err="1"/>
              <a:t>природі</a:t>
            </a:r>
            <a:r>
              <a:rPr lang="ru-RU" dirty="0"/>
              <a:t>! В основному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ізобарні</a:t>
            </a:r>
            <a:r>
              <a:rPr lang="ru-RU" dirty="0"/>
              <a:t>) величину </a:t>
            </a:r>
            <a:r>
              <a:rPr lang="ru-RU" b="1" dirty="0"/>
              <a:t>ΔU + 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ентальпією</a:t>
            </a:r>
            <a:r>
              <a:rPr lang="ru-RU" dirty="0"/>
              <a:t>.</a:t>
            </a:r>
          </a:p>
          <a:p>
            <a:r>
              <a:rPr lang="ru-RU" b="1" dirty="0" err="1"/>
              <a:t>Ентальпія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err="1"/>
              <a:t>тепломісткість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)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виміряний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обчислений</a:t>
            </a:r>
            <a:r>
              <a:rPr lang="ru-RU" dirty="0"/>
              <a:t> для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при </a:t>
            </a:r>
            <a:r>
              <a:rPr lang="ru-RU" dirty="0" err="1">
                <a:solidFill>
                  <a:srgbClr val="FF0000"/>
                </a:solidFill>
              </a:rPr>
              <a:t>постійному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тиску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1263650"/>
            <a:ext cx="866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455863"/>
            <a:ext cx="86677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3927475"/>
            <a:ext cx="99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5276850"/>
            <a:ext cx="9921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2"/>
          <p:cNvSpPr txBox="1">
            <a:spLocks noChangeArrowheads="1"/>
          </p:cNvSpPr>
          <p:nvPr/>
        </p:nvSpPr>
        <p:spPr bwMode="auto">
          <a:xfrm>
            <a:off x="0" y="3644900"/>
            <a:ext cx="1538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smtClean="0"/>
              <a:t>Г.</a:t>
            </a:r>
            <a:r>
              <a:rPr lang="uk-UA" sz="1400" dirty="0" smtClean="0"/>
              <a:t>І</a:t>
            </a:r>
            <a:r>
              <a:rPr lang="ru-RU" sz="1400" dirty="0" smtClean="0"/>
              <a:t>.Гесс </a:t>
            </a:r>
            <a:r>
              <a:rPr lang="ru-RU" sz="1400" dirty="0"/>
              <a:t>(1836 р.)</a:t>
            </a:r>
          </a:p>
        </p:txBody>
      </p:sp>
      <p:sp>
        <p:nvSpPr>
          <p:cNvPr id="32783" name="TextBox 3"/>
          <p:cNvSpPr txBox="1">
            <a:spLocks noChangeArrowheads="1"/>
          </p:cNvSpPr>
          <p:nvPr/>
        </p:nvSpPr>
        <p:spPr bwMode="auto">
          <a:xfrm>
            <a:off x="0" y="4953000"/>
            <a:ext cx="1964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Д.Д. Джоуль (1840 р.)</a:t>
            </a:r>
          </a:p>
        </p:txBody>
      </p:sp>
      <p:sp>
        <p:nvSpPr>
          <p:cNvPr id="32784" name="TextBox 4"/>
          <p:cNvSpPr txBox="1">
            <a:spLocks noChangeArrowheads="1"/>
          </p:cNvSpPr>
          <p:nvPr/>
        </p:nvSpPr>
        <p:spPr bwMode="auto">
          <a:xfrm>
            <a:off x="-63500" y="6589713"/>
            <a:ext cx="22495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/>
              <a:t>Г.Л. Гельмгольц (1847 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12700" y="3175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C00000"/>
                </a:solidFill>
              </a:rPr>
              <a:t>ОСНОВНИЙ ЗАКОН </a:t>
            </a:r>
            <a:r>
              <a:rPr lang="ru-RU" sz="2000" b="1" cap="all" dirty="0" err="1">
                <a:solidFill>
                  <a:srgbClr val="C00000"/>
                </a:solidFill>
              </a:rPr>
              <a:t>Термохімії</a:t>
            </a:r>
            <a:r>
              <a:rPr lang="ru-RU" sz="2000" b="1" cap="all" dirty="0">
                <a:solidFill>
                  <a:srgbClr val="C00000"/>
                </a:solidFill>
              </a:rPr>
              <a:t> (1836 - 1840 </a:t>
            </a:r>
            <a:r>
              <a:rPr lang="ru-RU" sz="2000" b="1" dirty="0" err="1">
                <a:solidFill>
                  <a:srgbClr val="C00000"/>
                </a:solidFill>
              </a:rPr>
              <a:t>рр</a:t>
            </a:r>
            <a:r>
              <a:rPr lang="ru-RU" sz="2000" b="1" dirty="0">
                <a:solidFill>
                  <a:srgbClr val="C00000"/>
                </a:solidFill>
              </a:rPr>
              <a:t>.) </a:t>
            </a:r>
            <a:r>
              <a:rPr lang="ru-RU" sz="2000" b="1" cap="all" dirty="0">
                <a:solidFill>
                  <a:srgbClr val="C00000"/>
                </a:solidFill>
              </a:rPr>
              <a:t>─ закон Гесса:</a:t>
            </a:r>
            <a:endParaRPr lang="ru-RU" sz="2000" b="1" i="1" cap="all" dirty="0">
              <a:solidFill>
                <a:srgbClr val="C00000"/>
              </a:solidFill>
            </a:endParaRPr>
          </a:p>
          <a:p>
            <a:pPr algn="ctr"/>
            <a:r>
              <a:rPr lang="ru-RU" b="1" i="1" dirty="0" err="1"/>
              <a:t>Тепловий</a:t>
            </a:r>
            <a:r>
              <a:rPr lang="ru-RU" b="1" i="1" dirty="0"/>
              <a:t> </a:t>
            </a:r>
            <a:r>
              <a:rPr lang="ru-RU" b="1" i="1" dirty="0" err="1"/>
              <a:t>ефект</a:t>
            </a:r>
            <a:r>
              <a:rPr lang="ru-RU" b="1" i="1" dirty="0"/>
              <a:t> </a:t>
            </a:r>
            <a:r>
              <a:rPr lang="ru-RU" b="1" i="1" dirty="0" err="1"/>
              <a:t>хімічних</a:t>
            </a:r>
            <a:r>
              <a:rPr lang="ru-RU" b="1" i="1" dirty="0"/>
              <a:t> </a:t>
            </a:r>
            <a:r>
              <a:rPr lang="ru-RU" b="1" i="1" dirty="0" err="1"/>
              <a:t>реакцій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протікають</a:t>
            </a:r>
            <a:r>
              <a:rPr lang="ru-RU" b="1" i="1" dirty="0"/>
              <a:t> при </a:t>
            </a:r>
            <a:r>
              <a:rPr lang="ru-RU" b="1" i="1" dirty="0" err="1"/>
              <a:t>постійному</a:t>
            </a:r>
            <a:r>
              <a:rPr lang="ru-RU" b="1" i="1" dirty="0"/>
              <a:t> </a:t>
            </a:r>
            <a:r>
              <a:rPr lang="ru-RU" b="1" i="1" dirty="0" err="1"/>
              <a:t>об'ємі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тиску</a:t>
            </a:r>
            <a:r>
              <a:rPr lang="ru-RU" b="1" i="1" dirty="0"/>
              <a:t>, не </a:t>
            </a:r>
            <a:r>
              <a:rPr lang="ru-RU" b="1" i="1" dirty="0" err="1"/>
              <a:t>залежить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числа </a:t>
            </a:r>
            <a:r>
              <a:rPr lang="ru-RU" b="1" i="1" dirty="0" err="1"/>
              <a:t>проміжних</a:t>
            </a:r>
            <a:r>
              <a:rPr lang="ru-RU" b="1" i="1" dirty="0"/>
              <a:t> </a:t>
            </a:r>
            <a:r>
              <a:rPr lang="ru-RU" b="1" i="1" dirty="0" err="1"/>
              <a:t>стадій</a:t>
            </a:r>
            <a:r>
              <a:rPr lang="ru-RU" b="1" i="1" dirty="0"/>
              <a:t> і </a:t>
            </a:r>
            <a:r>
              <a:rPr lang="ru-RU" b="1" i="1" dirty="0" err="1"/>
              <a:t>визначається</a:t>
            </a:r>
            <a:r>
              <a:rPr lang="ru-RU" b="1" i="1" dirty="0"/>
              <a:t> </a:t>
            </a:r>
            <a:r>
              <a:rPr lang="ru-RU" b="1" i="1" dirty="0" err="1"/>
              <a:t>тільки</a:t>
            </a:r>
            <a:r>
              <a:rPr lang="ru-RU" b="1" i="1" dirty="0"/>
              <a:t> </a:t>
            </a:r>
            <a:r>
              <a:rPr lang="ru-RU" b="1" i="1" dirty="0" err="1"/>
              <a:t>початковим</a:t>
            </a:r>
            <a:r>
              <a:rPr lang="ru-RU" b="1" i="1" dirty="0"/>
              <a:t> і </a:t>
            </a:r>
            <a:r>
              <a:rPr lang="ru-RU" b="1" i="1" dirty="0" err="1"/>
              <a:t>кінцевим</a:t>
            </a:r>
            <a:r>
              <a:rPr lang="ru-RU" b="1" i="1" dirty="0"/>
              <a:t> станом </a:t>
            </a:r>
            <a:r>
              <a:rPr lang="ru-RU" b="1" i="1" dirty="0" err="1"/>
              <a:t>системи</a:t>
            </a:r>
            <a:r>
              <a:rPr lang="ru-RU" b="1" i="1" dirty="0"/>
              <a:t>.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733425" y="2374900"/>
            <a:ext cx="7416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C</a:t>
            </a:r>
            <a:r>
              <a:rPr lang="ru-RU" b="1" i="1" baseline="-25000" dirty="0"/>
              <a:t>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графіт </a:t>
            </a:r>
            <a:r>
              <a:rPr lang="uk-UA" b="1" i="1" dirty="0"/>
              <a:t>+ О</a:t>
            </a:r>
            <a:r>
              <a:rPr lang="uk-UA" b="1" i="1" baseline="-25000" dirty="0"/>
              <a:t>2(г) </a:t>
            </a:r>
            <a:r>
              <a:rPr lang="uk-UA" b="1" i="1" dirty="0"/>
              <a:t>= СО</a:t>
            </a:r>
            <a:r>
              <a:rPr lang="uk-UA" b="1" i="1" baseline="-25000" dirty="0"/>
              <a:t>2</a:t>
            </a:r>
            <a:r>
              <a:rPr lang="uk-UA" b="1" i="1" dirty="0"/>
              <a:t> </a:t>
            </a:r>
            <a:r>
              <a:rPr lang="uk-UA" b="1" i="1" baseline="-25000" dirty="0"/>
              <a:t>(г)</a:t>
            </a:r>
            <a:r>
              <a:rPr lang="uk-UA" b="1" i="1" dirty="0"/>
              <a:t>                          ΔН = -393,8 кДж/моль</a:t>
            </a:r>
            <a:endParaRPr lang="ru-RU" b="1" dirty="0"/>
          </a:p>
          <a:p>
            <a:r>
              <a:rPr lang="ru-RU" sz="1600" b="1" dirty="0" err="1"/>
              <a:t>Вуглекислий</a:t>
            </a:r>
            <a:r>
              <a:rPr lang="ru-RU" sz="1600" b="1" dirty="0"/>
              <a:t> газ </a:t>
            </a:r>
            <a:r>
              <a:rPr lang="ru-RU" sz="1600" b="1" dirty="0" err="1"/>
              <a:t>можна</a:t>
            </a:r>
            <a:r>
              <a:rPr lang="ru-RU" sz="1600" b="1" dirty="0"/>
              <a:t> </a:t>
            </a:r>
            <a:r>
              <a:rPr lang="ru-RU" sz="1600" b="1" dirty="0" err="1"/>
              <a:t>отримати</a:t>
            </a:r>
            <a:r>
              <a:rPr lang="ru-RU" sz="1600" b="1" dirty="0"/>
              <a:t> </a:t>
            </a:r>
            <a:r>
              <a:rPr lang="ru-RU" sz="1600" b="1" dirty="0" err="1"/>
              <a:t>також</a:t>
            </a:r>
            <a:r>
              <a:rPr lang="ru-RU" sz="1600" b="1" dirty="0"/>
              <a:t> в </a:t>
            </a:r>
            <a:r>
              <a:rPr lang="ru-RU" sz="1600" b="1" dirty="0" err="1"/>
              <a:t>результаті</a:t>
            </a:r>
            <a:r>
              <a:rPr lang="ru-RU" sz="1600" b="1" dirty="0"/>
              <a:t> </a:t>
            </a:r>
            <a:r>
              <a:rPr lang="ru-RU" sz="1600" b="1" dirty="0" err="1"/>
              <a:t>наступних</a:t>
            </a:r>
            <a:r>
              <a:rPr lang="ru-RU" sz="1600" b="1" dirty="0"/>
              <a:t> </a:t>
            </a:r>
            <a:r>
              <a:rPr lang="ru-RU" sz="1600" b="1" dirty="0" err="1"/>
              <a:t>реакцій</a:t>
            </a:r>
            <a:r>
              <a:rPr lang="ru-RU" sz="1600" b="1" dirty="0"/>
              <a:t>:</a:t>
            </a:r>
          </a:p>
          <a:p>
            <a:r>
              <a:rPr lang="ru-RU" b="1" i="1" dirty="0"/>
              <a:t>С</a:t>
            </a:r>
            <a:r>
              <a:rPr lang="ru-RU" b="1" i="1" baseline="-25000" dirty="0"/>
              <a:t> (</a:t>
            </a:r>
            <a:r>
              <a:rPr lang="uk-UA" b="1" i="1" baseline="-25000" dirty="0" err="1"/>
              <a:t>тв</a:t>
            </a:r>
            <a:r>
              <a:rPr lang="uk-UA" b="1" i="1" baseline="-25000" dirty="0"/>
              <a:t>) графіт </a:t>
            </a:r>
            <a:r>
              <a:rPr lang="ru-RU" b="1" i="1" dirty="0"/>
              <a:t>+ ½ О</a:t>
            </a:r>
            <a:r>
              <a:rPr lang="ru-RU" b="1" i="1" baseline="-25000" dirty="0"/>
              <a:t>2</a:t>
            </a:r>
            <a:r>
              <a:rPr lang="ru-RU" b="1" i="1" dirty="0"/>
              <a:t> = СО(г)                  ΔН</a:t>
            </a:r>
            <a:r>
              <a:rPr lang="ru-RU" b="1" i="1" baseline="-25000" dirty="0"/>
              <a:t>1 </a:t>
            </a:r>
            <a:r>
              <a:rPr lang="ru-RU" b="1" i="1" dirty="0"/>
              <a:t> = -110,6 кДж/моль</a:t>
            </a:r>
          </a:p>
          <a:p>
            <a:r>
              <a:rPr lang="ru-RU" b="1" i="1" dirty="0"/>
              <a:t>СО(г) + ½ О</a:t>
            </a:r>
            <a:r>
              <a:rPr lang="ru-RU" b="1" i="1" baseline="-25000" dirty="0"/>
              <a:t>2</a:t>
            </a:r>
            <a:r>
              <a:rPr lang="ru-RU" b="1" i="1" dirty="0"/>
              <a:t>(г) = СО</a:t>
            </a:r>
            <a:r>
              <a:rPr lang="ru-RU" b="1" i="1" baseline="-25000" dirty="0"/>
              <a:t>2</a:t>
            </a:r>
            <a:r>
              <a:rPr lang="ru-RU" b="1" i="1" dirty="0"/>
              <a:t>(г)                     ΔН</a:t>
            </a:r>
            <a:r>
              <a:rPr lang="ru-RU" b="1" i="1" baseline="-25000" dirty="0"/>
              <a:t>2</a:t>
            </a:r>
            <a:r>
              <a:rPr lang="ru-RU" b="1" i="1" dirty="0"/>
              <a:t> = -283,2 кДж/моль)</a:t>
            </a:r>
          </a:p>
          <a:p>
            <a:r>
              <a:rPr lang="ru-RU" b="1" i="1" dirty="0"/>
              <a:t>ΔН = ΔН</a:t>
            </a:r>
            <a:r>
              <a:rPr lang="ru-RU" b="1" i="1" baseline="-25000" dirty="0"/>
              <a:t>1</a:t>
            </a:r>
            <a:r>
              <a:rPr lang="ru-RU" b="1" i="1" dirty="0"/>
              <a:t> + ΔН</a:t>
            </a:r>
            <a:r>
              <a:rPr lang="ru-RU" b="1" i="1" baseline="-25000" dirty="0"/>
              <a:t>2</a:t>
            </a:r>
            <a:r>
              <a:rPr lang="ru-RU" b="1" i="1" dirty="0"/>
              <a:t>;  ΔН = -110,6 – 283,2 = -393,8 кДж/моль</a:t>
            </a:r>
            <a:r>
              <a:rPr lang="ru-RU" b="1" dirty="0"/>
              <a:t>,</a:t>
            </a:r>
            <a:r>
              <a:rPr lang="ru-RU" dirty="0"/>
              <a:t> </a:t>
            </a: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411288"/>
            <a:ext cx="1403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8027988" y="3060700"/>
            <a:ext cx="774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 err="1"/>
              <a:t>Г.І.Гесс</a:t>
            </a:r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618038" y="4295775"/>
            <a:ext cx="1008062" cy="792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7" name="Группа 21"/>
          <p:cNvGrpSpPr>
            <a:grpSpLocks/>
          </p:cNvGrpSpPr>
          <p:nvPr/>
        </p:nvGrpSpPr>
        <p:grpSpPr bwMode="auto">
          <a:xfrm>
            <a:off x="4618038" y="4287838"/>
            <a:ext cx="1839912" cy="800100"/>
            <a:chOff x="4618019" y="4288236"/>
            <a:chExt cx="1840706" cy="799709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5570930" y="4288236"/>
              <a:ext cx="887795" cy="7997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618019" y="5087945"/>
              <a:ext cx="18407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5308600" y="4006850"/>
            <a:ext cx="525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4464050" y="4437063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-25000"/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5999163" y="4395788"/>
            <a:ext cx="577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/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4349750" y="5011738"/>
            <a:ext cx="35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5375275" y="5087938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endParaRPr lang="ru-RU" baseline="-25000"/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6459538" y="5049838"/>
            <a:ext cx="611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</a:t>
            </a:r>
            <a:r>
              <a:rPr lang="ru-RU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100" y="5826125"/>
            <a:ext cx="85763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Лавуазьє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і Лаплас: теплота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розкладання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речовини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чисельно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дорівнює</a:t>
            </a:r>
            <a:endParaRPr 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теплоті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її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утворення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, але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має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Arial"/>
                <a:cs typeface="Arial"/>
              </a:rPr>
              <a:t>протилежний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Arial"/>
              </a:rPr>
              <a:t> знак.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700" y="5610225"/>
            <a:ext cx="9131300" cy="36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  <a:p>
            <a:pPr eaLnBrk="1" hangingPunct="1">
              <a:lnSpc>
                <a:spcPct val="80000"/>
              </a:lnSpc>
            </a:pPr>
            <a:endParaRPr lang="ru-RU" sz="180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28612" y="750468"/>
            <a:ext cx="863587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(</a:t>
            </a:r>
            <a:r>
              <a:rPr lang="ru-RU" dirty="0" err="1"/>
              <a:t>ентальпія</a:t>
            </a:r>
            <a:r>
              <a:rPr lang="ru-RU" dirty="0"/>
              <a:t>) </a:t>
            </a:r>
            <a:r>
              <a:rPr lang="ru-RU" dirty="0" err="1"/>
              <a:t>утворення</a:t>
            </a:r>
            <a:r>
              <a:rPr lang="ru-RU" dirty="0"/>
              <a:t> 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алгебраїчною</a:t>
            </a:r>
            <a:r>
              <a:rPr lang="ru-RU" dirty="0"/>
              <a:t> сумою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утворення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стехіометричних</a:t>
            </a:r>
            <a:r>
              <a:rPr lang="ru-RU" dirty="0"/>
              <a:t> </a:t>
            </a:r>
            <a:r>
              <a:rPr lang="ru-RU" dirty="0" err="1"/>
              <a:t>коефіцієнтів</a:t>
            </a:r>
            <a:r>
              <a:rPr lang="ru-RU" dirty="0"/>
              <a:t>.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757238" y="282575"/>
            <a:ext cx="76327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</a:rPr>
              <a:t>ДВА СЛІДСТВА з закону Гесса: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28612" y="2159000"/>
            <a:ext cx="8815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Н</a:t>
            </a:r>
            <a:r>
              <a:rPr lang="ru-RU" sz="1600" b="1" i="1" baseline="-25000" dirty="0"/>
              <a:t>2</a:t>
            </a:r>
            <a:r>
              <a:rPr lang="ru-RU" b="1" i="1" dirty="0"/>
              <a:t>О (</a:t>
            </a:r>
            <a:r>
              <a:rPr lang="ru-RU" b="1" i="1" dirty="0" err="1"/>
              <a:t>рід</a:t>
            </a:r>
            <a:r>
              <a:rPr lang="ru-RU" b="1" i="1" dirty="0"/>
              <a:t>.)  =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+ 2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.). </a:t>
            </a:r>
          </a:p>
          <a:p>
            <a:r>
              <a:rPr lang="ru-RU" b="1" i="1" dirty="0" err="1"/>
              <a:t>Відповідно</a:t>
            </a:r>
            <a:r>
              <a:rPr lang="ru-RU" b="1" i="1" dirty="0"/>
              <a:t> до закону Гесса :</a:t>
            </a:r>
          </a:p>
          <a:p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</a:t>
            </a:r>
            <a:r>
              <a:rPr lang="ru-RU" b="1" i="1" dirty="0" err="1"/>
              <a:t>реакції</a:t>
            </a:r>
            <a:r>
              <a:rPr lang="ru-RU" b="1" i="1" dirty="0"/>
              <a:t>  = </a:t>
            </a:r>
            <a:r>
              <a:rPr lang="ru-RU" b="1" i="1" dirty="0">
                <a:latin typeface="Times New Roman"/>
                <a:cs typeface="Times New Roman"/>
              </a:rPr>
              <a:t>[</a:t>
            </a:r>
            <a:r>
              <a:rPr lang="ru-RU" b="1" i="1" dirty="0"/>
              <a:t>ΔН</a:t>
            </a:r>
            <a:r>
              <a:rPr lang="ru-RU" b="1" i="1" baseline="30000" dirty="0"/>
              <a:t>0</a:t>
            </a:r>
            <a:r>
              <a:rPr lang="ru-RU" b="1" i="1" dirty="0"/>
              <a:t> СО</a:t>
            </a:r>
            <a:r>
              <a:rPr lang="ru-RU" sz="1600" b="1" i="1" baseline="-25000" dirty="0"/>
              <a:t>2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.) + 2 ΔН</a:t>
            </a:r>
            <a:r>
              <a:rPr lang="en-US" b="1" i="1" dirty="0"/>
              <a:t>NH</a:t>
            </a:r>
            <a:r>
              <a:rPr lang="ru-RU" sz="1600" b="1" i="1" baseline="-25000" dirty="0"/>
              <a:t>3</a:t>
            </a:r>
            <a:r>
              <a:rPr lang="ru-RU" b="1" i="1" dirty="0"/>
              <a:t> (</a:t>
            </a:r>
            <a:r>
              <a:rPr lang="ru-RU" b="1" i="1" dirty="0" err="1"/>
              <a:t>водн</a:t>
            </a:r>
            <a:r>
              <a:rPr lang="ru-RU" b="1" i="1" dirty="0"/>
              <a:t>) </a:t>
            </a:r>
            <a:r>
              <a:rPr lang="ru-RU" b="1" i="1" dirty="0">
                <a:latin typeface="Times New Roman"/>
                <a:cs typeface="Times New Roman"/>
              </a:rPr>
              <a:t>] </a:t>
            </a:r>
            <a:r>
              <a:rPr lang="ru-RU" b="1" i="1" dirty="0"/>
              <a:t>–</a:t>
            </a:r>
          </a:p>
          <a:p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ΔН </a:t>
            </a:r>
            <a:r>
              <a:rPr lang="en-US" b="1" i="1" dirty="0"/>
              <a:t>NH</a:t>
            </a:r>
            <a:r>
              <a:rPr lang="ru-RU" sz="1600" b="1" i="1" baseline="-25000" dirty="0"/>
              <a:t>2</a:t>
            </a:r>
            <a:r>
              <a:rPr lang="en-US" b="1" i="1" dirty="0"/>
              <a:t>CONH</a:t>
            </a:r>
            <a:r>
              <a:rPr lang="ru-RU" sz="1600" b="1" i="1" baseline="-25000" dirty="0"/>
              <a:t>2</a:t>
            </a:r>
            <a:r>
              <a:rPr lang="ru-RU" b="1" i="1" baseline="-25000" dirty="0"/>
              <a:t> </a:t>
            </a:r>
            <a:r>
              <a:rPr lang="ru-RU" b="1" i="1" dirty="0"/>
              <a:t>(</a:t>
            </a:r>
            <a:r>
              <a:rPr lang="ru-RU" b="1" i="1" dirty="0" err="1"/>
              <a:t>водн</a:t>
            </a:r>
            <a:r>
              <a:rPr lang="ru-RU" b="1" i="1" dirty="0"/>
              <a:t>.+ ΔН</a:t>
            </a:r>
            <a:r>
              <a:rPr lang="ru-RU" b="1" i="1" baseline="30000" dirty="0"/>
              <a:t>0</a:t>
            </a:r>
            <a:r>
              <a:rPr lang="ru-RU" b="1" i="1" dirty="0"/>
              <a:t> Н</a:t>
            </a:r>
            <a:r>
              <a:rPr lang="ru-RU" sz="1600" b="1" i="1" baseline="-25000" dirty="0"/>
              <a:t>2</a:t>
            </a:r>
            <a:r>
              <a:rPr lang="ru-RU" b="1" i="1" dirty="0"/>
              <a:t>О(ж) 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</a:t>
            </a:r>
          </a:p>
          <a:p>
            <a:r>
              <a:rPr lang="ru-RU" b="1" i="1" dirty="0"/>
              <a:t>=</a:t>
            </a:r>
            <a:r>
              <a:rPr lang="ru-RU" b="1" i="1" dirty="0">
                <a:latin typeface="Times New Roman"/>
                <a:cs typeface="Times New Roman"/>
              </a:rPr>
              <a:t>[</a:t>
            </a:r>
            <a:r>
              <a:rPr lang="ru-RU" b="1" i="1" dirty="0"/>
              <a:t> -699,6 + 2(-80,8)</a:t>
            </a:r>
            <a:r>
              <a:rPr lang="ru-RU" b="1" i="1" dirty="0">
                <a:latin typeface="Times New Roman"/>
                <a:cs typeface="Times New Roman"/>
              </a:rPr>
              <a:t>]</a:t>
            </a:r>
            <a:r>
              <a:rPr lang="ru-RU" b="1" i="1" dirty="0"/>
              <a:t> -</a:t>
            </a:r>
            <a:r>
              <a:rPr lang="ru-RU" b="1" i="1" dirty="0">
                <a:sym typeface="Symbol" pitchFamily="18" charset="2"/>
              </a:rPr>
              <a:t></a:t>
            </a:r>
            <a:r>
              <a:rPr lang="ru-RU" b="1" i="1" dirty="0"/>
              <a:t>-319,2 + (-285,8)</a:t>
            </a:r>
            <a:r>
              <a:rPr lang="ru-RU" b="1" i="1" dirty="0">
                <a:sym typeface="Symbol" pitchFamily="18" charset="2"/>
              </a:rPr>
              <a:t></a:t>
            </a:r>
            <a:r>
              <a:rPr lang="ru-RU" b="1" i="1" dirty="0"/>
              <a:t> = -256,2 кДж/моль.</a:t>
            </a:r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агрегатного стану </a:t>
            </a:r>
            <a:r>
              <a:rPr lang="ru-RU" dirty="0" err="1"/>
              <a:t>речовини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з одного агрегатного стану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endParaRPr lang="ru-RU" dirty="0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79512" y="4437063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тепловий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сумами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ентальпій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згоряння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/>
              <a:t>кінцевих</a:t>
            </a:r>
            <a:r>
              <a:rPr lang="ru-RU" dirty="0"/>
              <a:t> 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стехіометричним</a:t>
            </a:r>
            <a:r>
              <a:rPr lang="ru-RU" dirty="0"/>
              <a:t> </a:t>
            </a:r>
            <a:r>
              <a:rPr lang="ru-RU" dirty="0" err="1"/>
              <a:t>коефіцієнтам</a:t>
            </a:r>
            <a:r>
              <a:rPr lang="ru-RU" dirty="0"/>
              <a:t>.</a:t>
            </a:r>
          </a:p>
          <a:p>
            <a:endParaRPr lang="ru-RU" b="1" i="1" dirty="0"/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Закон Гесса </a:t>
            </a:r>
            <a:r>
              <a:rPr lang="ru-RU" sz="2000" b="1" i="1" dirty="0" err="1">
                <a:solidFill>
                  <a:srgbClr val="FF0000"/>
                </a:solidFill>
              </a:rPr>
              <a:t>застосовується</a:t>
            </a:r>
            <a:r>
              <a:rPr lang="ru-RU" sz="2000" b="1" i="1" dirty="0">
                <a:solidFill>
                  <a:srgbClr val="FF0000"/>
                </a:solidFill>
              </a:rPr>
              <a:t> для </a:t>
            </a:r>
            <a:r>
              <a:rPr lang="ru-RU" sz="2000" b="1" i="1" dirty="0" err="1">
                <a:solidFill>
                  <a:srgbClr val="FF0000"/>
                </a:solidFill>
              </a:rPr>
              <a:t>обчислення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всіх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термодинамічних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функцій</a:t>
            </a:r>
            <a:r>
              <a:rPr lang="ru-RU" sz="2000" b="1" i="1" dirty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755650" y="27082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2879725"/>
          </a:xfrm>
        </p:spPr>
        <p:txBody>
          <a:bodyPr/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924300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555875" y="14843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258888" y="4427538"/>
            <a:ext cx="665956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863600" y="46038"/>
            <a:ext cx="7632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ІІ закон </a:t>
            </a:r>
            <a:r>
              <a:rPr lang="ru-RU" sz="2800" b="1" dirty="0" err="1">
                <a:solidFill>
                  <a:srgbClr val="C00000"/>
                </a:solidFill>
              </a:rPr>
              <a:t>термодинаміки</a:t>
            </a:r>
            <a:r>
              <a:rPr lang="ru-RU" sz="2800" b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547813" y="5445125"/>
            <a:ext cx="6408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0" y="57308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err="1"/>
              <a:t>Клаузіус</a:t>
            </a:r>
            <a:r>
              <a:rPr lang="ru-RU" sz="2000" i="1" dirty="0"/>
              <a:t>: теплота не </a:t>
            </a:r>
            <a:r>
              <a:rPr lang="ru-RU" sz="2000" i="1" dirty="0" err="1"/>
              <a:t>може</a:t>
            </a:r>
            <a:r>
              <a:rPr lang="ru-RU" sz="2000" i="1" dirty="0"/>
              <a:t> сама </a:t>
            </a:r>
            <a:r>
              <a:rPr lang="ru-RU" sz="2000" i="1" dirty="0" err="1"/>
              <a:t>переходити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холодного </a:t>
            </a:r>
            <a:r>
              <a:rPr lang="ru-RU" sz="2000" i="1" dirty="0" err="1"/>
              <a:t>тіла</a:t>
            </a:r>
            <a:r>
              <a:rPr lang="ru-RU" sz="2000" i="1" dirty="0"/>
              <a:t> до </a:t>
            </a:r>
            <a:r>
              <a:rPr lang="ru-RU" sz="2000" i="1" dirty="0" err="1"/>
              <a:t>гарячого</a:t>
            </a:r>
            <a:r>
              <a:rPr lang="ru-RU" sz="2000" i="1" dirty="0"/>
              <a:t>.</a:t>
            </a:r>
          </a:p>
          <a:p>
            <a:endParaRPr lang="uk-UA" sz="2000" i="1" dirty="0"/>
          </a:p>
          <a:p>
            <a:pPr algn="ctr"/>
            <a:r>
              <a:rPr lang="ru-RU" sz="2000" i="1" dirty="0" err="1">
                <a:solidFill>
                  <a:srgbClr val="FF0000"/>
                </a:solidFill>
              </a:rPr>
              <a:t>Різні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види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енергії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прагнуть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перетворитися</a:t>
            </a:r>
            <a:r>
              <a:rPr lang="ru-RU" sz="2000" i="1" dirty="0">
                <a:solidFill>
                  <a:srgbClr val="FF0000"/>
                </a:solidFill>
              </a:rPr>
              <a:t> в теплоту, а теплота, в свою </a:t>
            </a:r>
            <a:r>
              <a:rPr lang="ru-RU" sz="2000" i="1" dirty="0" err="1">
                <a:solidFill>
                  <a:srgbClr val="FF0000"/>
                </a:solidFill>
              </a:rPr>
              <a:t>чергу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прагне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розсіятися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тобто</a:t>
            </a:r>
            <a:r>
              <a:rPr lang="ru-RU" sz="2000" i="1" dirty="0">
                <a:solidFill>
                  <a:srgbClr val="FF0000"/>
                </a:solidFill>
              </a:rPr>
              <a:t> теплоту  не </a:t>
            </a:r>
            <a:r>
              <a:rPr lang="ru-RU" sz="2000" i="1" dirty="0" err="1">
                <a:solidFill>
                  <a:srgbClr val="FF0000"/>
                </a:solidFill>
              </a:rPr>
              <a:t>можна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повністю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перетворити</a:t>
            </a:r>
            <a:r>
              <a:rPr lang="ru-RU" sz="2000" i="1" dirty="0">
                <a:solidFill>
                  <a:srgbClr val="FF0000"/>
                </a:solidFill>
              </a:rPr>
              <a:t> в роботу.</a:t>
            </a:r>
          </a:p>
          <a:p>
            <a:r>
              <a:rPr lang="ru-RU" sz="2000" i="1" dirty="0"/>
              <a:t> </a:t>
            </a:r>
            <a:r>
              <a:rPr lang="ru-RU" sz="2000" i="1" dirty="0">
                <a:solidFill>
                  <a:srgbClr val="990000"/>
                </a:solidFill>
              </a:rPr>
              <a:t>Або:</a:t>
            </a:r>
            <a:r>
              <a:rPr lang="ru-RU" sz="2000" i="1" dirty="0"/>
              <a:t> </a:t>
            </a:r>
          </a:p>
          <a:p>
            <a:endParaRPr lang="ru-RU" sz="2000" i="1" dirty="0"/>
          </a:p>
          <a:p>
            <a:pPr algn="ctr"/>
            <a:r>
              <a:rPr lang="ru-RU" sz="2000" i="1" dirty="0"/>
              <a:t>Будь-</a:t>
            </a:r>
            <a:r>
              <a:rPr lang="ru-RU" sz="2000" i="1" dirty="0" err="1"/>
              <a:t>який</a:t>
            </a:r>
            <a:r>
              <a:rPr lang="ru-RU" sz="2000" i="1" dirty="0"/>
              <a:t> </a:t>
            </a:r>
            <a:r>
              <a:rPr lang="ru-RU" sz="2000" i="1" dirty="0" err="1" smtClean="0"/>
              <a:t>самовільний</a:t>
            </a:r>
            <a:r>
              <a:rPr lang="ru-RU" sz="2000" i="1" dirty="0" smtClean="0"/>
              <a:t> </a:t>
            </a:r>
            <a:r>
              <a:rPr lang="ru-RU" sz="2000" i="1" dirty="0" err="1"/>
              <a:t>процес</a:t>
            </a:r>
            <a:r>
              <a:rPr lang="ru-RU" sz="2000" i="1" dirty="0"/>
              <a:t> в </a:t>
            </a:r>
            <a:r>
              <a:rPr lang="ru-RU" sz="2000" i="1" dirty="0" err="1"/>
              <a:t>ізольованій</a:t>
            </a:r>
            <a:r>
              <a:rPr lang="ru-RU" sz="2000" i="1" dirty="0"/>
              <a:t> </a:t>
            </a:r>
            <a:r>
              <a:rPr lang="ru-RU" sz="2000" i="1" dirty="0" err="1"/>
              <a:t>системі</a:t>
            </a:r>
            <a:r>
              <a:rPr lang="ru-RU" sz="2000" i="1" dirty="0"/>
              <a:t> </a:t>
            </a:r>
            <a:r>
              <a:rPr lang="ru-RU" sz="2000" i="1" dirty="0" err="1"/>
              <a:t>йде</a:t>
            </a:r>
            <a:r>
              <a:rPr lang="ru-RU" sz="2000" i="1" dirty="0"/>
              <a:t> </a:t>
            </a:r>
            <a:r>
              <a:rPr lang="ru-RU" sz="2000" i="1" dirty="0" err="1"/>
              <a:t>зі</a:t>
            </a:r>
            <a:r>
              <a:rPr lang="ru-RU" sz="2000" i="1" dirty="0"/>
              <a:t> </a:t>
            </a:r>
            <a:r>
              <a:rPr lang="ru-RU" sz="2000" i="1" dirty="0" err="1"/>
              <a:t>зростанням</a:t>
            </a:r>
            <a:r>
              <a:rPr lang="ru-RU" sz="2000" i="1" dirty="0"/>
              <a:t> </a:t>
            </a:r>
            <a:r>
              <a:rPr lang="ru-RU" sz="2000" i="1" dirty="0" err="1"/>
              <a:t>ентропії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>
                <a:solidFill>
                  <a:srgbClr val="000000"/>
                </a:solidFill>
              </a:rPr>
              <a:t>Теплова смерть - стан </a:t>
            </a:r>
            <a:r>
              <a:rPr lang="ru-RU" sz="2000" i="1" dirty="0" err="1">
                <a:solidFill>
                  <a:srgbClr val="000000"/>
                </a:solidFill>
              </a:rPr>
              <a:t>max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ентропії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Нашому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Всесвіту</a:t>
            </a:r>
            <a:r>
              <a:rPr lang="ru-RU" sz="2000" i="1" dirty="0">
                <a:solidFill>
                  <a:srgbClr val="000000"/>
                </a:solidFill>
              </a:rPr>
              <a:t> не </a:t>
            </a:r>
            <a:r>
              <a:rPr lang="ru-RU" sz="2000" i="1" dirty="0" err="1">
                <a:solidFill>
                  <a:srgbClr val="000000"/>
                </a:solidFill>
              </a:rPr>
              <a:t>загрожує</a:t>
            </a:r>
            <a:r>
              <a:rPr lang="ru-RU" sz="2000" i="1" dirty="0">
                <a:solidFill>
                  <a:srgbClr val="000000"/>
                </a:solidFill>
              </a:rPr>
              <a:t>.</a:t>
            </a:r>
          </a:p>
          <a:p>
            <a:pPr algn="ctr"/>
            <a:endParaRPr lang="ru-RU" sz="2000" i="1" dirty="0">
              <a:solidFill>
                <a:srgbClr val="0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Постулат Планка (1911-1912 </a:t>
            </a:r>
            <a:r>
              <a:rPr lang="ru-RU" sz="2000" b="1" i="1" dirty="0" err="1">
                <a:solidFill>
                  <a:srgbClr val="C00000"/>
                </a:solidFill>
              </a:rPr>
              <a:t>рр</a:t>
            </a:r>
            <a:r>
              <a:rPr lang="ru-RU" sz="2000" b="1" i="1" dirty="0">
                <a:solidFill>
                  <a:srgbClr val="C00000"/>
                </a:solidFill>
              </a:rPr>
              <a:t>): </a:t>
            </a:r>
            <a:r>
              <a:rPr lang="ru-RU" sz="2000" i="1" dirty="0"/>
              <a:t>«при абсолютному </a:t>
            </a:r>
            <a:r>
              <a:rPr lang="ru-RU" sz="2000" i="1" dirty="0" err="1"/>
              <a:t>нулі</a:t>
            </a:r>
            <a:r>
              <a:rPr lang="ru-RU" sz="2000" i="1" dirty="0"/>
              <a:t> </a:t>
            </a:r>
            <a:r>
              <a:rPr lang="ru-RU" sz="2000" i="1" dirty="0" err="1"/>
              <a:t>ентропія</a:t>
            </a:r>
            <a:r>
              <a:rPr lang="ru-RU" sz="2000" i="1" dirty="0"/>
              <a:t> </a:t>
            </a:r>
            <a:r>
              <a:rPr lang="ru-RU" sz="2000" i="1" dirty="0" err="1"/>
              <a:t>індивідуального</a:t>
            </a:r>
            <a:r>
              <a:rPr lang="ru-RU" sz="2000" i="1" dirty="0"/>
              <a:t> </a:t>
            </a:r>
            <a:r>
              <a:rPr lang="ru-RU" sz="2000" i="1" dirty="0" err="1"/>
              <a:t>кристала</a:t>
            </a:r>
            <a:r>
              <a:rPr lang="ru-RU" sz="2000" i="1" dirty="0"/>
              <a:t> (</a:t>
            </a:r>
            <a:r>
              <a:rPr lang="ru-RU" sz="2000" i="1" dirty="0" err="1"/>
              <a:t>речовини</a:t>
            </a:r>
            <a:r>
              <a:rPr lang="ru-RU" sz="2000" i="1" dirty="0"/>
              <a:t> з </a:t>
            </a:r>
            <a:r>
              <a:rPr lang="ru-RU" sz="2000" i="1" dirty="0" err="1" smtClean="0"/>
              <a:t>індивідуальною</a:t>
            </a:r>
            <a:r>
              <a:rPr lang="ru-RU" sz="2000" i="1" dirty="0" smtClean="0"/>
              <a:t> </a:t>
            </a:r>
            <a:r>
              <a:rPr lang="ru-RU" sz="2000" i="1" dirty="0" err="1"/>
              <a:t>кристалічною</a:t>
            </a:r>
            <a:r>
              <a:rPr lang="ru-RU" sz="2000" i="1" dirty="0"/>
              <a:t> </a:t>
            </a:r>
            <a:r>
              <a:rPr lang="ru-RU" sz="2000" i="1" dirty="0" err="1"/>
              <a:t>решіткою</a:t>
            </a:r>
            <a:r>
              <a:rPr lang="ru-RU" sz="2000" i="1" dirty="0"/>
              <a:t>) </a:t>
            </a:r>
            <a:r>
              <a:rPr lang="ru-RU" sz="2000" i="1" dirty="0" err="1"/>
              <a:t>дорівнює</a:t>
            </a:r>
            <a:r>
              <a:rPr lang="ru-RU" sz="2000" i="1" dirty="0"/>
              <a:t> нулю» - </a:t>
            </a:r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i="1" dirty="0"/>
              <a:t>=0.</a:t>
            </a:r>
            <a:endParaRPr lang="ru-RU" sz="2000" i="1" dirty="0"/>
          </a:p>
          <a:p>
            <a:endParaRPr lang="ru-RU" sz="2000" i="1" dirty="0"/>
          </a:p>
          <a:p>
            <a:pPr algn="ctr"/>
            <a:r>
              <a:rPr lang="ru-RU" sz="2000" i="1" dirty="0"/>
              <a:t> </a:t>
            </a:r>
            <a:r>
              <a:rPr lang="ru-RU" sz="2000" i="1" dirty="0" err="1"/>
              <a:t>Цей</a:t>
            </a:r>
            <a:r>
              <a:rPr lang="ru-RU" sz="2000" i="1" dirty="0"/>
              <a:t> принцип </a:t>
            </a:r>
            <a:r>
              <a:rPr lang="ru-RU" sz="2000" i="1" dirty="0" err="1"/>
              <a:t>називають</a:t>
            </a:r>
            <a:r>
              <a:rPr lang="ru-RU" sz="2000" i="1" dirty="0"/>
              <a:t> </a:t>
            </a:r>
            <a:r>
              <a:rPr lang="ru-RU" sz="2000" b="1" cap="all" dirty="0">
                <a:solidFill>
                  <a:srgbClr val="FF0000"/>
                </a:solidFill>
              </a:rPr>
              <a:t>ІІІ законом </a:t>
            </a:r>
            <a:r>
              <a:rPr lang="ru-RU" sz="2000" b="1" cap="all" dirty="0" err="1">
                <a:solidFill>
                  <a:srgbClr val="FF0000"/>
                </a:solidFill>
              </a:rPr>
              <a:t>термодинаміки</a:t>
            </a:r>
            <a:r>
              <a:rPr lang="ru-RU" sz="2000" b="1" cap="all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23692" y="1297027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/>
              <a:t>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1043</Words>
  <Application>Microsoft Office PowerPoint</Application>
  <PresentationFormat>Экран (4:3)</PresentationFormat>
  <Paragraphs>144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1_Тема Office</vt:lpstr>
      <vt:lpstr>Презентация PowerPoint</vt:lpstr>
      <vt:lpstr>ПЛАН ЛЕКЦІЇ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>ХНМУ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  Кафедра медицинской и биоорганической химии  Курс: «Медицинская химия»</dc:title>
  <dc:creator>Наталья</dc:creator>
  <cp:lastModifiedBy>Lenovo</cp:lastModifiedBy>
  <cp:revision>181</cp:revision>
  <cp:lastPrinted>2015-10-07T07:57:13Z</cp:lastPrinted>
  <dcterms:created xsi:type="dcterms:W3CDTF">2008-10-12T07:27:16Z</dcterms:created>
  <dcterms:modified xsi:type="dcterms:W3CDTF">2017-10-30T10:06:29Z</dcterms:modified>
</cp:coreProperties>
</file>