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808" r:id="rId2"/>
  </p:sldMasterIdLst>
  <p:sldIdLst>
    <p:sldId id="256" r:id="rId3"/>
    <p:sldId id="328" r:id="rId4"/>
    <p:sldId id="327" r:id="rId5"/>
    <p:sldId id="292" r:id="rId6"/>
    <p:sldId id="319" r:id="rId7"/>
    <p:sldId id="320" r:id="rId8"/>
    <p:sldId id="294" r:id="rId9"/>
    <p:sldId id="296" r:id="rId10"/>
    <p:sldId id="300" r:id="rId11"/>
    <p:sldId id="304" r:id="rId12"/>
    <p:sldId id="305" r:id="rId13"/>
    <p:sldId id="312" r:id="rId14"/>
    <p:sldId id="314" r:id="rId15"/>
  </p:sldIdLst>
  <p:sldSz cx="9144000" cy="6858000" type="screen4x3"/>
  <p:notesSz cx="6667500" cy="9904413"/>
  <p:defaultTextStyle>
    <a:defPPr>
      <a:defRPr lang="ru-RU"/>
    </a:defPPr>
    <a:lvl1pPr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9900CC"/>
    <a:srgbClr val="FF0066"/>
    <a:srgbClr val="EAEAEA"/>
    <a:srgbClr val="660066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8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67-314C-46D3-A836-3EEFB399F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7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007-D3C5-4794-8E93-469C964CD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EE2-3BFC-429B-B858-4AC575C61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9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D12-69B1-4633-A319-7D96F9A0F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40F6-4959-44D5-8BDC-1DDB51590F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9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470F-0075-45BA-8D17-702A24B72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4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2478-714D-4253-AFF2-95269A7301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2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7267-EFE7-46D7-B6F9-3B6014461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030C-70F8-4E2A-AA99-6C783FE9DD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2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44E8-1F45-4EAC-8F62-8DF438B7C6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51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8B86-B53E-4D60-B4C4-6850EE8B10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8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3A0C-8AD8-4292-98F1-28C29F5AA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14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01ED-DBB4-4E87-A5DB-06CA3AFFB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71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8D8E-2048-4AB2-BED5-B1FD60F791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16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8A41-CC63-4D8D-9240-CE3E24868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84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1E65-B4A6-400B-B2C3-98F1ED2C4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2DF-2148-40A3-98DE-EC8ADC58C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5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1843-418E-4C02-9F1A-91975D32F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1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A24-5B9F-4333-800B-80D08B455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8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8D2F-BCBE-4B97-AE19-D8433F7BB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5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E01-E339-4C02-B03E-612C859C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9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E58-D7C3-454C-8F3B-F69CE398C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F6-106E-4632-8BCB-F7AD51CC0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6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95083A-048C-4778-99B3-BB6C82B39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AE61C3-057D-41EB-9CC2-19910D9CAD19}" type="slidenum">
              <a:rPr lang="ru-RU" b="0" i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45243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«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Медична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хімія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»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№ 2</a:t>
            </a:r>
          </a:p>
          <a:p>
            <a:pPr lvl="0" algn="ctr" eaLnBrk="1" hangingPunct="1">
              <a:spcBef>
                <a:spcPct val="50000"/>
              </a:spcBef>
            </a:pPr>
            <a:endParaRPr lang="ru-RU" sz="3200" i="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ru-RU" sz="2800" i="0" dirty="0">
                <a:solidFill>
                  <a:srgbClr val="FF0000"/>
                </a:solidFill>
                <a:latin typeface="Arial" charset="0"/>
              </a:rPr>
              <a:t>КОЛІГАТИВНІ ВЛАСТИВОСТІ БІОЛОГІЧНИХ РІДИН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80956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4241" y="5761459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k-UA" sz="2000" i="0" dirty="0">
                <a:solidFill>
                  <a:srgbClr val="6600CC"/>
                </a:solidFill>
                <a:latin typeface="Arial" charset="0"/>
              </a:rPr>
              <a:t>Лектор: </a:t>
            </a:r>
            <a:r>
              <a:rPr lang="uk-UA" sz="2000" i="0" dirty="0" err="1">
                <a:solidFill>
                  <a:srgbClr val="6600CC"/>
                </a:solidFill>
                <a:latin typeface="Arial" charset="0"/>
              </a:rPr>
              <a:t>зав.каф</a:t>
            </a:r>
            <a:r>
              <a:rPr lang="uk-UA" sz="2000" i="0" dirty="0">
                <a:solidFill>
                  <a:srgbClr val="6600CC"/>
                </a:solidFill>
                <a:latin typeface="Arial" charset="0"/>
              </a:rPr>
              <a:t>. </a:t>
            </a:r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медичної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 та </a:t>
            </a:r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біоорганічної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хімії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, </a:t>
            </a:r>
          </a:p>
          <a:p>
            <a:pPr lvl="0" algn="r"/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д.фарм.н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., проф. </a:t>
            </a:r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Сирова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 Г.О.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0" y="188913"/>
                <a:ext cx="9144000" cy="6669087"/>
              </a:xfrm>
            </p:spPr>
            <p:txBody>
              <a:bodyPr/>
              <a:lstStyle/>
              <a:p>
                <a:pPr algn="ctr" eaLnBrk="1" hangingPunct="1"/>
                <a:r>
                  <a:rPr lang="ru-RU" sz="2800" b="1" i="1" dirty="0" err="1" smtClean="0">
                    <a:solidFill>
                      <a:srgbClr val="660066"/>
                    </a:solidFill>
                  </a:rPr>
                  <a:t>Слідства</a:t>
                </a:r>
                <a:r>
                  <a:rPr lang="ru-RU" sz="2800" b="1" i="1" dirty="0" smtClean="0">
                    <a:solidFill>
                      <a:srgbClr val="660066"/>
                    </a:solidFill>
                  </a:rPr>
                  <a:t> </a:t>
                </a:r>
                <a:r>
                  <a:rPr lang="ru-RU" sz="2800" b="1" i="1" dirty="0" err="1">
                    <a:solidFill>
                      <a:srgbClr val="660066"/>
                    </a:solidFill>
                  </a:rPr>
                  <a:t>і</a:t>
                </a:r>
                <a:r>
                  <a:rPr lang="ru-RU" sz="2800" b="1" i="1" dirty="0" err="1" smtClean="0">
                    <a:solidFill>
                      <a:srgbClr val="660066"/>
                    </a:solidFill>
                  </a:rPr>
                  <a:t>з</a:t>
                </a:r>
                <a:r>
                  <a:rPr lang="ru-RU" sz="2800" b="1" i="1" dirty="0" smtClean="0">
                    <a:solidFill>
                      <a:srgbClr val="660066"/>
                    </a:solidFill>
                  </a:rPr>
                  <a:t> закону </a:t>
                </a:r>
                <a:r>
                  <a:rPr lang="ru-RU" sz="2800" b="1" i="1" dirty="0">
                    <a:solidFill>
                      <a:srgbClr val="660066"/>
                    </a:solidFill>
                  </a:rPr>
                  <a:t>Рауля</a:t>
                </a:r>
              </a:p>
              <a:p>
                <a:pPr algn="ctr" eaLnBrk="1" hangingPunct="1"/>
                <a:endParaRPr lang="ru-RU" sz="2000" b="1" i="1" dirty="0">
                  <a:solidFill>
                    <a:srgbClr val="660066"/>
                  </a:solidFill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uk-UA" sz="2400" b="1" i="1" dirty="0">
                    <a:solidFill>
                      <a:srgbClr val="FF0000"/>
                    </a:solidFill>
                  </a:rPr>
                  <a:t>   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Зниження</a:t>
                </a:r>
                <a:r>
                  <a:rPr lang="ru-RU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температури</a:t>
                </a:r>
                <a:r>
                  <a:rPr lang="ru-RU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замерзання</a:t>
                </a:r>
                <a:r>
                  <a:rPr lang="ru-RU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розчину</a:t>
                </a:r>
                <a:endParaRPr lang="ru-RU" sz="2400" b="1" i="1" dirty="0">
                  <a:solidFill>
                    <a:srgbClr val="FF0000"/>
                  </a:solidFill>
                </a:endParaRPr>
              </a:p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ru-RU" sz="2400" b="1" i="1" dirty="0">
                    <a:solidFill>
                      <a:srgbClr val="FF0000"/>
                    </a:solidFill>
                  </a:rPr>
                  <a:t>(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депресія</a:t>
                </a:r>
                <a:r>
                  <a:rPr lang="ru-RU" sz="2400" b="1" i="1" dirty="0">
                    <a:solidFill>
                      <a:srgbClr val="FF0000"/>
                    </a:solidFill>
                  </a:rPr>
                  <a:t>)</a:t>
                </a:r>
                <a:endParaRPr lang="uk-UA" sz="1800" b="1" i="1" dirty="0">
                  <a:solidFill>
                    <a:srgbClr val="00FFFF"/>
                  </a:solidFill>
                </a:endParaRPr>
              </a:p>
              <a:p>
                <a:pPr algn="ctr" eaLnBrk="1" hangingPunct="1"/>
                <a:endParaRPr lang="uk-UA" sz="1800" b="1" i="1" dirty="0">
                  <a:solidFill>
                    <a:srgbClr val="00FFFF"/>
                  </a:solidFill>
                </a:endParaRPr>
              </a:p>
              <a:p>
                <a:pPr algn="ctr" eaLnBrk="1" hangingPunct="1"/>
                <a:endParaRPr lang="uk-UA" sz="1800" b="1" i="1" dirty="0">
                  <a:solidFill>
                    <a:srgbClr val="333300"/>
                  </a:solidFill>
                </a:endParaRPr>
              </a:p>
              <a:p>
                <a:pPr algn="ctr" eaLnBrk="1" hangingPunct="1"/>
                <a:endParaRPr lang="uk-UA" sz="1800" b="1" i="1" dirty="0">
                  <a:solidFill>
                    <a:srgbClr val="333300"/>
                  </a:solidFill>
                </a:endParaRPr>
              </a:p>
              <a:p>
                <a:pPr algn="ctr" eaLnBrk="1" hangingPunct="1"/>
                <a:endParaRPr lang="uk-UA" sz="1800" b="1" i="1" dirty="0">
                  <a:solidFill>
                    <a:srgbClr val="333300"/>
                  </a:solidFill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:endParaRPr lang="uk-UA" sz="1800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:endParaRPr lang="uk-UA" sz="1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:r>
                  <a:rPr lang="uk-UA" sz="1800" b="1" dirty="0" err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ΔT</a:t>
                </a:r>
                <a:r>
                  <a:rPr lang="uk-UA" sz="1800" b="1" baseline="-25000" dirty="0" err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зам</a:t>
                </a:r>
                <a:r>
                  <a:rPr lang="uk-UA" sz="18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uk-UA" sz="18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= </a:t>
                </a:r>
                <a:r>
                  <a:rPr lang="uk-UA" sz="1800" b="1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K</a:t>
                </a:r>
                <a:r>
                  <a:rPr lang="uk-UA" sz="1800" b="1" baseline="-25000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к</a:t>
                </a:r>
                <a:r>
                  <a:rPr lang="uk-UA" sz="1800" b="1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b</a:t>
                </a:r>
                <a:r>
                  <a:rPr lang="uk-UA" sz="18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(x</a:t>
                </a:r>
                <a:r>
                  <a:rPr lang="uk-UA" sz="18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)</a:t>
                </a:r>
                <a:r>
                  <a:rPr lang="uk-UA" sz="1800" b="1" i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для неелектролітів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Т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зам</m:t>
                        </m:r>
                      </m:sub>
                    </m:sSub>
                    <m:r>
                      <m:rPr>
                        <m:nor/>
                      </m:rPr>
                      <a:rPr lang="uk-UA" sz="1800" b="1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m:t>= </m:t>
                    </m:r>
                    <m:r>
                      <m:rPr>
                        <m:nor/>
                      </m:rPr>
                      <a:rPr lang="uk-UA" sz="1800" b="1" i="1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m:t>i</m:t>
                    </m:r>
                    <m:r>
                      <m:rPr>
                        <m:nor/>
                      </m:rPr>
                      <a:rPr lang="uk-UA" sz="1800" b="1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m:t>·</m:t>
                    </m:r>
                    <m:sSub>
                      <m:sSubPr>
                        <m:ctrlPr>
                          <a:rPr lang="ru-RU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К</m:t>
                        </m:r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b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(х)</m:t>
                        </m:r>
                      </m:sub>
                    </m:sSub>
                  </m:oMath>
                </a14:m>
                <a:r>
                  <a:rPr lang="uk-UA" sz="1800" b="1" i="1" dirty="0" smtClean="0">
                    <a:solidFill>
                      <a:srgbClr val="333300"/>
                    </a:solidFill>
                  </a:rPr>
                  <a:t> для електролітів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𝒃</m:t>
                          </m:r>
                        </m:e>
                        <m: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(х)</m:t>
                          </m:r>
                        </m:sub>
                      </m:sSub>
                      <m:r>
                        <a:rPr lang="uk-UA" sz="18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sub>
                          </m:s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(роз−ка)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b="1" dirty="0">
                  <a:effectLst/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М</m:t>
                          </m:r>
                        </m:e>
                        <m: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(х)</m:t>
                          </m:r>
                        </m:sub>
                      </m:sSub>
                      <m:r>
                        <a:rPr lang="uk-UA" sz="18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𝑲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·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ru-RU" sz="18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uk-UA" sz="18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(роз−ка)</m:t>
                              </m:r>
                            </m:sub>
                          </m:s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𝜟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Т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зам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b="1" i="1" dirty="0"/>
              </a:p>
              <a:p>
                <a:pPr marL="0" indent="0" eaLnBrk="1" hangingPunct="1">
                  <a:buNone/>
                </a:pPr>
                <a:endParaRPr lang="ru-RU" sz="1800" b="1" i="1" dirty="0" smtClean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ru-RU" sz="2000" b="1" i="1" dirty="0" err="1" smtClean="0">
                    <a:solidFill>
                      <a:srgbClr val="FF0000"/>
                    </a:solidFill>
                  </a:rPr>
                  <a:t>Криоскопія</a:t>
                </a:r>
                <a:r>
                  <a:rPr lang="ru-RU" sz="2000" b="1" i="1" dirty="0" smtClean="0"/>
                  <a:t> </a:t>
                </a:r>
                <a:r>
                  <a:rPr lang="ru-RU" sz="2000" b="1" i="1" dirty="0"/>
                  <a:t>– для </a:t>
                </a:r>
                <a:r>
                  <a:rPr lang="ru-RU" sz="2000" b="1" i="1" dirty="0" err="1"/>
                  <a:t>ідентифікації</a:t>
                </a:r>
                <a:r>
                  <a:rPr lang="ru-RU" sz="2000" b="1" i="1" dirty="0"/>
                  <a:t> </a:t>
                </a:r>
                <a:r>
                  <a:rPr lang="ru-RU" sz="2000" b="1" i="1" dirty="0" err="1"/>
                  <a:t>речовин</a:t>
                </a:r>
                <a:r>
                  <a:rPr lang="ru-RU" sz="2000" b="1" i="1" dirty="0"/>
                  <a:t> за молекулярною </a:t>
                </a:r>
                <a:r>
                  <a:rPr lang="ru-RU" sz="2000" b="1" i="1" dirty="0" err="1"/>
                  <a:t>масою</a:t>
                </a:r>
                <a:endParaRPr lang="ru-RU" sz="2000" b="1" i="1" dirty="0"/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0" y="188913"/>
                <a:ext cx="9144000" cy="6669087"/>
              </a:xfrm>
              <a:blipFill rotWithShape="1">
                <a:blip r:embed="rId2"/>
                <a:stretch>
                  <a:fillRect l="-667" t="-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44675"/>
            <a:ext cx="43592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3625" y="4005064"/>
            <a:ext cx="396044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uk-UA" dirty="0">
                <a:solidFill>
                  <a:prstClr val="black"/>
                </a:solidFill>
                <a:latin typeface="Calibri"/>
                <a:cs typeface="+mn-cs"/>
              </a:rPr>
              <a:t> К – </a:t>
            </a:r>
            <a:r>
              <a:rPr lang="uk-UA" dirty="0" err="1">
                <a:solidFill>
                  <a:prstClr val="black"/>
                </a:solidFill>
                <a:latin typeface="Calibri"/>
                <a:cs typeface="+mn-cs"/>
              </a:rPr>
              <a:t>криоскопічна</a:t>
            </a:r>
            <a:r>
              <a:rPr lang="uk-UA" dirty="0">
                <a:solidFill>
                  <a:prstClr val="black"/>
                </a:solidFill>
                <a:latin typeface="Calibri"/>
                <a:cs typeface="+mn-cs"/>
              </a:rPr>
              <a:t> константа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       </a:t>
            </a:r>
            <a:endParaRPr lang="uk-UA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l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в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– моляльна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концентрація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або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С </a:t>
            </a:r>
            <a:r>
              <a:rPr lang="en-US" baseline="-25000" dirty="0">
                <a:solidFill>
                  <a:prstClr val="black"/>
                </a:solidFill>
                <a:latin typeface="Calibri"/>
                <a:cs typeface="+mn-cs"/>
              </a:rPr>
              <a:t>m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;</a:t>
            </a:r>
          </a:p>
          <a:p>
            <a:pPr lvl="0" algn="l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М(х)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–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молярна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маса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речовини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;</a:t>
            </a:r>
          </a:p>
          <a:p>
            <a:pPr lvl="0" algn="l">
              <a:spcBef>
                <a:spcPct val="20000"/>
              </a:spcBef>
            </a:pPr>
            <a:r>
              <a:rPr lang="uk-UA" dirty="0">
                <a:solidFill>
                  <a:prstClr val="black"/>
                </a:solidFill>
                <a:latin typeface="Calibri"/>
                <a:cs typeface="+mn-cs"/>
              </a:rPr>
              <a:t> і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uk-UA" dirty="0">
                <a:solidFill>
                  <a:prstClr val="black"/>
                </a:solidFill>
                <a:latin typeface="Calibri"/>
                <a:cs typeface="+mn-cs"/>
              </a:rPr>
              <a:t>-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ізотонічний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коефіціент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226"/>
            <a:ext cx="8362950" cy="6480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2800" b="1" i="1" dirty="0">
                <a:solidFill>
                  <a:srgbClr val="FF0000"/>
                </a:solidFill>
              </a:rPr>
              <a:t>Підвищення температури кипіння розчину</a:t>
            </a:r>
            <a:endParaRPr lang="uk-UA" sz="1600" b="1" i="1" dirty="0">
              <a:solidFill>
                <a:srgbClr val="00FFFF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/>
              <a:t> </a:t>
            </a:r>
            <a:endParaRPr lang="ru-RU" sz="1800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 err="1" smtClean="0"/>
              <a:t>Оскільки</a:t>
            </a:r>
            <a:r>
              <a:rPr lang="ru-RU" sz="1800" b="1" i="1" dirty="0" smtClean="0"/>
              <a:t> </a:t>
            </a:r>
            <a:r>
              <a:rPr lang="ru-RU" sz="1800" b="1" i="1" dirty="0" err="1"/>
              <a:t>колігативні</a:t>
            </a:r>
            <a:r>
              <a:rPr lang="ru-RU" sz="1800" b="1" i="1" dirty="0"/>
              <a:t> </a:t>
            </a:r>
            <a:r>
              <a:rPr lang="ru-RU" sz="1800" b="1" i="1" dirty="0" err="1"/>
              <a:t>властивості</a:t>
            </a:r>
            <a:r>
              <a:rPr lang="ru-RU" sz="1800" b="1" i="1" dirty="0"/>
              <a:t> </a:t>
            </a:r>
            <a:r>
              <a:rPr lang="ru-RU" sz="1800" b="1" i="1" dirty="0" err="1"/>
              <a:t>залежать</a:t>
            </a:r>
            <a:r>
              <a:rPr lang="ru-RU" sz="1800" b="1" i="1" dirty="0"/>
              <a:t> </a:t>
            </a:r>
            <a:r>
              <a:rPr lang="ru-RU" sz="1800" b="1" i="1" dirty="0" err="1"/>
              <a:t>лише</a:t>
            </a:r>
            <a:r>
              <a:rPr lang="ru-RU" sz="1800" b="1" i="1" dirty="0"/>
              <a:t> </a:t>
            </a:r>
            <a:r>
              <a:rPr lang="ru-RU" sz="1800" b="1" i="1" dirty="0" err="1"/>
              <a:t>від</a:t>
            </a:r>
            <a:r>
              <a:rPr lang="ru-RU" sz="1800" b="1" i="1" dirty="0"/>
              <a:t> числа </a:t>
            </a:r>
            <a:r>
              <a:rPr lang="ru-RU" sz="1800" b="1" i="1" dirty="0" err="1"/>
              <a:t>кінетичних</a:t>
            </a:r>
            <a:r>
              <a:rPr lang="ru-RU" sz="1800" b="1" i="1" dirty="0"/>
              <a:t> </a:t>
            </a:r>
            <a:r>
              <a:rPr lang="ru-RU" sz="1800" b="1" i="1" dirty="0" err="1"/>
              <a:t>одиниць</a:t>
            </a:r>
            <a:r>
              <a:rPr lang="ru-RU" sz="1800" b="1" i="1" dirty="0"/>
              <a:t>, а не </a:t>
            </a:r>
            <a:r>
              <a:rPr lang="ru-RU" sz="1800" b="1" i="1" dirty="0" err="1"/>
              <a:t>природи</a:t>
            </a:r>
            <a:r>
              <a:rPr lang="ru-RU" sz="1800" b="1" i="1" dirty="0"/>
              <a:t> </a:t>
            </a:r>
            <a:r>
              <a:rPr lang="ru-RU" sz="1800" b="1" i="1" dirty="0" err="1"/>
              <a:t>речовини</a:t>
            </a:r>
            <a:r>
              <a:rPr lang="ru-RU" sz="1800" b="1" i="1" dirty="0"/>
              <a:t>, то </a:t>
            </a:r>
            <a:r>
              <a:rPr lang="ru-RU" sz="1800" b="1" i="1" dirty="0" err="1"/>
              <a:t>зрозуміло</a:t>
            </a:r>
            <a:r>
              <a:rPr lang="ru-RU" sz="1800" b="1" i="1" dirty="0"/>
              <a:t>, </a:t>
            </a:r>
            <a:r>
              <a:rPr lang="ru-RU" sz="1800" b="1" i="1" dirty="0" err="1"/>
              <a:t>що</a:t>
            </a:r>
            <a:r>
              <a:rPr lang="ru-RU" sz="1800" b="1" i="1" dirty="0"/>
              <a:t> число таких </a:t>
            </a:r>
            <a:r>
              <a:rPr lang="ru-RU" sz="1800" b="1" i="1" dirty="0" err="1"/>
              <a:t>одиниць</a:t>
            </a:r>
            <a:r>
              <a:rPr lang="ru-RU" sz="1800" b="1" i="1" dirty="0"/>
              <a:t> в </a:t>
            </a:r>
            <a:r>
              <a:rPr lang="ru-RU" sz="1800" b="1" i="1" dirty="0" err="1"/>
              <a:t>розчині</a:t>
            </a:r>
            <a:r>
              <a:rPr lang="ru-RU" sz="1800" b="1" i="1" dirty="0"/>
              <a:t> </a:t>
            </a:r>
            <a:r>
              <a:rPr lang="ru-RU" sz="1800" b="1" i="1" dirty="0" err="1"/>
              <a:t>електроліту</a:t>
            </a:r>
            <a:r>
              <a:rPr lang="ru-RU" sz="1800" b="1" i="1" dirty="0"/>
              <a:t> </a:t>
            </a:r>
            <a:r>
              <a:rPr lang="ru-RU" sz="1800" b="1" i="1" dirty="0" err="1"/>
              <a:t>більше</a:t>
            </a:r>
            <a:r>
              <a:rPr lang="ru-RU" sz="1800" b="1" i="1" dirty="0"/>
              <a:t>, тому </a:t>
            </a:r>
            <a:r>
              <a:rPr lang="ru-RU" sz="1800" b="1" i="1" dirty="0" err="1"/>
              <a:t>що</a:t>
            </a:r>
            <a:r>
              <a:rPr lang="ru-RU" sz="1800" b="1" i="1" dirty="0"/>
              <a:t> </a:t>
            </a:r>
            <a:r>
              <a:rPr lang="ru-RU" sz="1800" b="1" i="1" dirty="0" err="1"/>
              <a:t>він</a:t>
            </a:r>
            <a:r>
              <a:rPr lang="ru-RU" sz="1800" b="1" i="1" dirty="0"/>
              <a:t> </a:t>
            </a:r>
            <a:r>
              <a:rPr lang="ru-RU" sz="1800" b="1" i="1" dirty="0" err="1"/>
              <a:t>дисоціює</a:t>
            </a:r>
            <a:r>
              <a:rPr lang="ru-RU" sz="1800" b="1" i="1" dirty="0"/>
              <a:t> на </a:t>
            </a:r>
            <a:r>
              <a:rPr lang="ru-RU" sz="1800" b="1" i="1" dirty="0" err="1"/>
              <a:t>іони</a:t>
            </a:r>
            <a:r>
              <a:rPr lang="ru-RU" sz="1800" b="1" i="1" dirty="0"/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000" b="1" i="1" dirty="0">
                <a:solidFill>
                  <a:srgbClr val="FF0000"/>
                </a:solidFill>
              </a:rPr>
              <a:t>і = 1 + </a:t>
            </a:r>
            <a:r>
              <a:rPr lang="uk-UA" sz="2000" b="1" i="1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uk-UA" sz="2000" b="1" i="1" dirty="0">
                <a:solidFill>
                  <a:srgbClr val="FF0000"/>
                </a:solidFill>
              </a:rPr>
              <a:t>( </a:t>
            </a:r>
            <a:r>
              <a:rPr lang="uk-UA" sz="2000" b="1" i="1" dirty="0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uk-UA" sz="2000" b="1" i="1" dirty="0">
                <a:solidFill>
                  <a:srgbClr val="FF0000"/>
                </a:solidFill>
              </a:rPr>
              <a:t> - 1)</a:t>
            </a:r>
            <a:endParaRPr lang="uk-UA" sz="2000" b="1" i="1" dirty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b="1" i="1" dirty="0">
                <a:sym typeface="Symbol" pitchFamily="18" charset="2"/>
              </a:rPr>
              <a:t>    </a:t>
            </a:r>
            <a:r>
              <a:rPr lang="uk-UA" sz="1800" b="1" i="1" dirty="0"/>
              <a:t> - </a:t>
            </a:r>
            <a:r>
              <a:rPr lang="ru-RU" sz="1800" b="1" i="1" dirty="0" err="1"/>
              <a:t>ступінь</a:t>
            </a:r>
            <a:r>
              <a:rPr lang="ru-RU" sz="1800" b="1" i="1" dirty="0"/>
              <a:t> </a:t>
            </a:r>
            <a:r>
              <a:rPr lang="ru-RU" sz="1800" b="1" i="1" dirty="0" err="1"/>
              <a:t>дисоціації</a:t>
            </a:r>
            <a:r>
              <a:rPr lang="ru-RU" sz="1800" b="1" i="1" dirty="0"/>
              <a:t> (для </a:t>
            </a:r>
            <a:r>
              <a:rPr lang="ru-RU" sz="1800" b="1" i="1" dirty="0" err="1"/>
              <a:t>сильних</a:t>
            </a:r>
            <a:r>
              <a:rPr lang="ru-RU" sz="1800" b="1" i="1" dirty="0"/>
              <a:t> </a:t>
            </a:r>
            <a:r>
              <a:rPr lang="ru-RU" sz="1800" b="1" i="1" dirty="0" err="1"/>
              <a:t>електролітів</a:t>
            </a:r>
            <a:r>
              <a:rPr lang="ru-RU" sz="1800" b="1" i="1" dirty="0"/>
              <a:t> </a:t>
            </a:r>
            <a:r>
              <a:rPr lang="ru-RU" sz="1800" b="1" i="1" dirty="0" err="1"/>
              <a:t>дорівнює</a:t>
            </a:r>
            <a:r>
              <a:rPr lang="ru-RU" sz="1800" b="1" i="1" dirty="0"/>
              <a:t> 1);</a:t>
            </a:r>
            <a:endParaRPr lang="ru-RU" sz="1800" b="1" i="1" dirty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>
                <a:sym typeface="Symbol" pitchFamily="18" charset="2"/>
              </a:rPr>
              <a:t>   </a:t>
            </a:r>
            <a:r>
              <a:rPr lang="ru-RU" sz="1800" b="1" i="1" dirty="0"/>
              <a:t> - число </a:t>
            </a:r>
            <a:r>
              <a:rPr lang="ru-RU" sz="1800" b="1" i="1" dirty="0" err="1"/>
              <a:t>іонів</a:t>
            </a:r>
            <a:r>
              <a:rPr lang="ru-RU" sz="1800" b="1" i="1" dirty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/>
              <a:t>        </a:t>
            </a:r>
            <a:r>
              <a:rPr lang="ru-RU" sz="1800" b="1" i="1" dirty="0" err="1"/>
              <a:t>Наприклад</a:t>
            </a:r>
            <a:r>
              <a:rPr lang="ru-RU" sz="1800" b="1" i="1" dirty="0"/>
              <a:t>: </a:t>
            </a:r>
            <a:r>
              <a:rPr lang="en-US" sz="1800" b="1" i="1" dirty="0"/>
              <a:t>Na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CO</a:t>
            </a:r>
            <a:r>
              <a:rPr lang="en-US" sz="1800" b="1" i="1" baseline="-25000" dirty="0"/>
              <a:t>3</a:t>
            </a:r>
            <a:r>
              <a:rPr lang="en-US" sz="1800" b="1" i="1" dirty="0"/>
              <a:t> </a:t>
            </a:r>
            <a:r>
              <a:rPr lang="en-US" sz="1800" b="1" i="1" dirty="0">
                <a:sym typeface="Symbol" pitchFamily="18" charset="2"/>
              </a:rPr>
              <a:t></a:t>
            </a:r>
            <a:r>
              <a:rPr lang="en-US" sz="1800" b="1" i="1" dirty="0"/>
              <a:t> 2Na</a:t>
            </a:r>
            <a:r>
              <a:rPr lang="en-US" sz="1800" b="1" i="1" baseline="30000" dirty="0"/>
              <a:t>+</a:t>
            </a:r>
            <a:r>
              <a:rPr lang="en-US" sz="1800" b="1" i="1" dirty="0"/>
              <a:t> + CO</a:t>
            </a:r>
            <a:r>
              <a:rPr lang="en-US" sz="1800" b="1" i="1" baseline="-25000" dirty="0"/>
              <a:t>3</a:t>
            </a:r>
            <a:r>
              <a:rPr lang="en-US" sz="1800" b="1" i="1" baseline="30000" dirty="0"/>
              <a:t>2-</a:t>
            </a:r>
            <a:endParaRPr lang="uk-UA" sz="1800" b="1" i="1" baseline="30000" dirty="0"/>
          </a:p>
          <a:p>
            <a:pPr eaLnBrk="1" hangingPunct="1">
              <a:buFont typeface="Wingdings" pitchFamily="2" charset="2"/>
              <a:buNone/>
            </a:pPr>
            <a:r>
              <a:rPr lang="uk-UA" sz="1800" b="1" i="1" dirty="0"/>
              <a:t>                                           </a:t>
            </a:r>
            <a:r>
              <a:rPr lang="uk-UA" sz="1800" b="1" i="1" dirty="0">
                <a:sym typeface="Symbol" pitchFamily="18" charset="2"/>
              </a:rPr>
              <a:t></a:t>
            </a:r>
            <a:r>
              <a:rPr lang="uk-UA" sz="1800" b="1" i="1" dirty="0"/>
              <a:t> =3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i="1" dirty="0"/>
              <a:t>         і = 1 + 1(3 –1) = 3</a:t>
            </a:r>
            <a:endParaRPr lang="ru-RU" sz="18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195736" y="548680"/>
                <a:ext cx="4680520" cy="2304256"/>
              </a:xfrm>
            </p:spPr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88900" algn="l"/>
                    <a:tab pos="265113" algn="l"/>
                    <a:tab pos="2032000" algn="ctr"/>
                    <a:tab pos="4051300" algn="r"/>
                  </a:tabLst>
                </a:pPr>
                <a:r>
                  <a:rPr lang="uk-UA" sz="20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Δ</a:t>
                </a:r>
                <a:r>
                  <a:rPr lang="uk-UA" sz="2000" i="1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uk-UA" sz="2000" baseline="-250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кип</a:t>
                </a:r>
                <a:r>
                  <a:rPr lang="uk-UA" sz="2000" i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lang="uk-UA" sz="2000" i="1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uk-UA" sz="2000" baseline="-250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е</a:t>
                </a:r>
                <a:r>
                  <a:rPr lang="uk-UA" sz="2000" i="1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uk-UA" sz="20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uk-UA" sz="2000" i="1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uk-UA" sz="20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) для неелектролітів</a:t>
                </a:r>
                <a:endParaRPr lang="uk-UA" sz="20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:r>
                  <a:rPr lang="uk-UA" sz="20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Δ</a:t>
                </a:r>
                <a:r>
                  <a:rPr lang="uk-UA" sz="2000" i="1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uk-UA" sz="2000" baseline="-250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кип</a:t>
                </a:r>
                <a:r>
                  <a:rPr lang="uk-UA" sz="2000" i="1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uk-UA" sz="2000" i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= </a:t>
                </a:r>
                <a:r>
                  <a:rPr lang="uk-UA" sz="2000" i="1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iK</a:t>
                </a:r>
                <a:r>
                  <a:rPr lang="uk-UA" sz="2000" baseline="-250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е</a:t>
                </a:r>
                <a:r>
                  <a:rPr lang="uk-UA" sz="2000" i="1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uk-UA" sz="2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uk-UA" sz="2000" i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uk-UA" sz="20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) для електролітів</a:t>
                </a:r>
                <a:endParaRPr lang="ru-RU" sz="2000" dirty="0">
                  <a:latin typeface="Cambria"/>
                  <a:ea typeface="Times New Roman"/>
                  <a:cs typeface="Times New Roman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𝒃</m:t>
                          </m:r>
                        </m:e>
                        <m: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(х)</m:t>
                          </m:r>
                        </m:sub>
                      </m:sSub>
                      <m:r>
                        <a:rPr lang="uk-UA" sz="1800" b="1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sub>
                          </m:s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(роз−ка)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b="1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М</m:t>
                          </m:r>
                        </m:e>
                        <m: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(х)</m:t>
                          </m:r>
                        </m:sub>
                      </m:sSub>
                      <m:r>
                        <a:rPr lang="uk-UA" sz="1800" b="1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𝑲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·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ru-RU" sz="1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uk-UA" sz="1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(роз−ка)</m:t>
                              </m:r>
                            </m:sub>
                          </m:s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𝜟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Т</m:t>
                              </m:r>
                            </m:e>
                            <m:sub>
                              <m:r>
                                <a:rPr lang="uk-UA" sz="18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кип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prstClr val="black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195736" y="548680"/>
                <a:ext cx="4680520" cy="2304256"/>
              </a:xfrm>
              <a:blipFill rotWithShape="1">
                <a:blip r:embed="rId2"/>
                <a:stretch>
                  <a:fillRect l="-1302" t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45" name="Rectangle 53"/>
          <p:cNvSpPr>
            <a:spLocks noChangeArrowheads="1"/>
          </p:cNvSpPr>
          <p:nvPr/>
        </p:nvSpPr>
        <p:spPr bwMode="auto">
          <a:xfrm>
            <a:off x="395288" y="188913"/>
            <a:ext cx="8497887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i="0" dirty="0" err="1"/>
              <a:t>Розчини</a:t>
            </a:r>
            <a:r>
              <a:rPr lang="ru-RU" sz="2000" i="0" dirty="0"/>
              <a:t>,  </a:t>
            </a:r>
            <a:r>
              <a:rPr lang="ru-RU" sz="2000" i="0" dirty="0" err="1"/>
              <a:t>які</a:t>
            </a:r>
            <a:r>
              <a:rPr lang="ru-RU" sz="2000" i="0" dirty="0"/>
              <a:t> </a:t>
            </a:r>
            <a:r>
              <a:rPr lang="ru-RU" sz="2000" i="0" dirty="0" err="1"/>
              <a:t>мають</a:t>
            </a:r>
            <a:r>
              <a:rPr lang="ru-RU" sz="2000" i="0" dirty="0"/>
              <a:t>:   </a:t>
            </a:r>
          </a:p>
          <a:p>
            <a:pPr algn="l">
              <a:defRPr/>
            </a:pPr>
            <a:endParaRPr lang="ru-RU" sz="2000" i="0" dirty="0"/>
          </a:p>
          <a:p>
            <a:pPr algn="l">
              <a:defRPr/>
            </a:pPr>
            <a:r>
              <a:rPr lang="ru-RU" sz="2000" i="0" dirty="0" err="1"/>
              <a:t>Росм</a:t>
            </a:r>
            <a:r>
              <a:rPr lang="ru-RU" sz="2000" i="0" dirty="0"/>
              <a:t>. =   </a:t>
            </a:r>
            <a:r>
              <a:rPr lang="ru-RU" sz="2000" i="0" dirty="0" err="1"/>
              <a:t>Росм</a:t>
            </a:r>
            <a:r>
              <a:rPr lang="ru-RU" sz="2000" i="0" dirty="0"/>
              <a:t>. </a:t>
            </a:r>
            <a:r>
              <a:rPr lang="ru-RU" sz="2000" i="0" dirty="0" err="1"/>
              <a:t>крові</a:t>
            </a:r>
            <a:r>
              <a:rPr lang="ru-RU" sz="2000" i="0" dirty="0"/>
              <a:t>, </a:t>
            </a:r>
            <a:r>
              <a:rPr lang="ru-RU" sz="2000" i="0" dirty="0" err="1"/>
              <a:t>називаються</a:t>
            </a:r>
            <a:r>
              <a:rPr lang="ru-RU" sz="2000" i="0" dirty="0"/>
              <a:t> </a:t>
            </a:r>
            <a:r>
              <a:rPr lang="ru-RU" sz="2000" i="0" u="sng" dirty="0">
                <a:solidFill>
                  <a:srgbClr val="FF0000"/>
                </a:solidFill>
              </a:rPr>
              <a:t>ізотонічними</a:t>
            </a:r>
            <a:r>
              <a:rPr lang="ru-RU" sz="2000" i="0" dirty="0">
                <a:solidFill>
                  <a:srgbClr val="FF0000"/>
                </a:solidFill>
              </a:rPr>
              <a:t>,</a:t>
            </a:r>
          </a:p>
          <a:p>
            <a:pPr algn="l">
              <a:defRPr/>
            </a:pPr>
            <a:r>
              <a:rPr lang="ru-RU" sz="2000" i="0" dirty="0"/>
              <a:t> </a:t>
            </a:r>
          </a:p>
          <a:p>
            <a:pPr algn="l">
              <a:defRPr/>
            </a:pPr>
            <a:r>
              <a:rPr lang="ru-RU" sz="2000" i="0" dirty="0" err="1"/>
              <a:t>Росм</a:t>
            </a:r>
            <a:r>
              <a:rPr lang="ru-RU" sz="2000" i="0" dirty="0"/>
              <a:t>. </a:t>
            </a:r>
            <a:r>
              <a:rPr lang="ru-RU" sz="2000" i="0" dirty="0">
                <a:sym typeface="Symbol" pitchFamily="18" charset="2"/>
              </a:rPr>
              <a:t></a:t>
            </a:r>
            <a:r>
              <a:rPr lang="ru-RU" sz="2000" i="0" dirty="0"/>
              <a:t>  </a:t>
            </a:r>
            <a:r>
              <a:rPr lang="ru-RU" sz="2000" i="0" dirty="0" err="1"/>
              <a:t>Росм</a:t>
            </a:r>
            <a:r>
              <a:rPr lang="ru-RU" sz="2000" i="0" dirty="0"/>
              <a:t>. </a:t>
            </a:r>
            <a:r>
              <a:rPr lang="ru-RU" sz="2000" i="0" dirty="0" err="1"/>
              <a:t>крові</a:t>
            </a:r>
            <a:r>
              <a:rPr lang="ru-RU" sz="2000" i="0" dirty="0"/>
              <a:t> </a:t>
            </a:r>
            <a:r>
              <a:rPr lang="ru-RU" sz="2000" i="0" dirty="0" err="1">
                <a:solidFill>
                  <a:prstClr val="black"/>
                </a:solidFill>
              </a:rPr>
              <a:t>називаються</a:t>
            </a:r>
            <a:r>
              <a:rPr lang="ru-RU" sz="2000" i="0" dirty="0"/>
              <a:t> </a:t>
            </a:r>
            <a:r>
              <a:rPr lang="ru-RU" sz="2000" i="0" u="sng" dirty="0" err="1">
                <a:solidFill>
                  <a:srgbClr val="FF0000"/>
                </a:solidFill>
              </a:rPr>
              <a:t>гіпототонічними</a:t>
            </a:r>
            <a:r>
              <a:rPr lang="ru-RU" sz="2000" i="0" u="sng" dirty="0">
                <a:solidFill>
                  <a:srgbClr val="FF0000"/>
                </a:solidFill>
              </a:rPr>
              <a:t>,</a:t>
            </a:r>
            <a:r>
              <a:rPr lang="ru-RU" sz="2000" i="0" u="sng" dirty="0"/>
              <a:t>  </a:t>
            </a:r>
          </a:p>
          <a:p>
            <a:pPr algn="l">
              <a:defRPr/>
            </a:pPr>
            <a:endParaRPr lang="ru-RU" sz="2000" i="0" dirty="0"/>
          </a:p>
          <a:p>
            <a:pPr algn="l">
              <a:defRPr/>
            </a:pPr>
            <a:r>
              <a:rPr lang="ru-RU" sz="2000" i="0" dirty="0" err="1"/>
              <a:t>Росм</a:t>
            </a:r>
            <a:r>
              <a:rPr lang="ru-RU" sz="2000" i="0" dirty="0"/>
              <a:t>.</a:t>
            </a:r>
            <a:r>
              <a:rPr lang="ru-RU" sz="2000" i="0" dirty="0">
                <a:sym typeface="Symbol" pitchFamily="18" charset="2"/>
              </a:rPr>
              <a:t></a:t>
            </a:r>
            <a:r>
              <a:rPr lang="ru-RU" sz="2000" i="0" dirty="0"/>
              <a:t>  </a:t>
            </a:r>
            <a:r>
              <a:rPr lang="ru-RU" sz="2000" i="0" dirty="0" err="1"/>
              <a:t>Росм</a:t>
            </a:r>
            <a:r>
              <a:rPr lang="ru-RU" sz="2000" i="0" dirty="0"/>
              <a:t>. </a:t>
            </a:r>
            <a:r>
              <a:rPr lang="ru-RU" sz="2000" i="0" dirty="0" err="1"/>
              <a:t>крові</a:t>
            </a:r>
            <a:r>
              <a:rPr lang="ru-RU" sz="2000" i="0" dirty="0"/>
              <a:t> </a:t>
            </a:r>
            <a:r>
              <a:rPr lang="ru-RU" sz="2000" i="0" dirty="0" err="1">
                <a:solidFill>
                  <a:prstClr val="black"/>
                </a:solidFill>
              </a:rPr>
              <a:t>називаються</a:t>
            </a:r>
            <a:r>
              <a:rPr lang="ru-RU" sz="2000" i="0" dirty="0"/>
              <a:t> </a:t>
            </a:r>
            <a:r>
              <a:rPr lang="ru-RU" sz="2000" i="0" u="sng" dirty="0" err="1">
                <a:solidFill>
                  <a:srgbClr val="FF0000"/>
                </a:solidFill>
              </a:rPr>
              <a:t>гипертотонічними</a:t>
            </a:r>
            <a:r>
              <a:rPr lang="ru-RU" sz="2000" i="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i="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i="0" dirty="0"/>
              <a:t> При </a:t>
            </a:r>
            <a:r>
              <a:rPr lang="ru-RU" sz="2000" i="0" dirty="0" err="1"/>
              <a:t>поміщенні</a:t>
            </a:r>
            <a:r>
              <a:rPr lang="ru-RU" sz="2000" i="0" dirty="0"/>
              <a:t> </a:t>
            </a:r>
            <a:r>
              <a:rPr lang="ru-RU" sz="2000" i="0" dirty="0" err="1"/>
              <a:t>клітини</a:t>
            </a:r>
            <a:r>
              <a:rPr lang="ru-RU" sz="2000" i="0" dirty="0"/>
              <a:t> в </a:t>
            </a:r>
            <a:r>
              <a:rPr lang="ru-RU" sz="2000" i="0" dirty="0" err="1"/>
              <a:t>гіпотонічний</a:t>
            </a:r>
            <a:r>
              <a:rPr lang="ru-RU" sz="2000" i="0" dirty="0"/>
              <a:t> </a:t>
            </a:r>
            <a:r>
              <a:rPr lang="ru-RU" sz="2000" i="0" dirty="0" err="1"/>
              <a:t>розчин</a:t>
            </a:r>
            <a:r>
              <a:rPr lang="ru-RU" sz="2000" i="0" dirty="0"/>
              <a:t> </a:t>
            </a:r>
            <a:r>
              <a:rPr lang="ru-RU" sz="2000" i="0" dirty="0" err="1"/>
              <a:t>відбувається</a:t>
            </a:r>
            <a:r>
              <a:rPr lang="ru-RU" sz="2000" i="0" dirty="0"/>
              <a:t> </a:t>
            </a:r>
            <a:r>
              <a:rPr lang="ru-RU" sz="2000" i="0" dirty="0" err="1"/>
              <a:t>розрив</a:t>
            </a:r>
            <a:r>
              <a:rPr lang="ru-RU" sz="2000" i="0" dirty="0"/>
              <a:t> </a:t>
            </a:r>
            <a:r>
              <a:rPr lang="ru-RU" sz="2000" i="0" dirty="0" err="1"/>
              <a:t>клітини</a:t>
            </a:r>
            <a:r>
              <a:rPr lang="ru-RU" sz="2000" i="0" dirty="0"/>
              <a:t> - </a:t>
            </a:r>
            <a:r>
              <a:rPr lang="ru-RU" sz="2800" i="0" u="sng" dirty="0" err="1">
                <a:solidFill>
                  <a:srgbClr val="C00000"/>
                </a:solidFill>
              </a:rPr>
              <a:t>гемоліз</a:t>
            </a:r>
            <a:r>
              <a:rPr lang="ru-RU" sz="2800" i="0" u="sng" dirty="0">
                <a:solidFill>
                  <a:srgbClr val="C00000"/>
                </a:solidFill>
              </a:rPr>
              <a:t>, </a:t>
            </a:r>
            <a:r>
              <a:rPr lang="ru-RU" sz="2000" i="0" dirty="0"/>
              <a:t>тому </a:t>
            </a:r>
            <a:r>
              <a:rPr lang="ru-RU" sz="2000" i="0" dirty="0" err="1"/>
              <a:t>що</a:t>
            </a:r>
            <a:r>
              <a:rPr lang="ru-RU" sz="2000" i="0" dirty="0"/>
              <a:t> вода буде </a:t>
            </a:r>
            <a:r>
              <a:rPr lang="ru-RU" sz="2000" i="0" dirty="0" err="1"/>
              <a:t>входити</a:t>
            </a:r>
            <a:r>
              <a:rPr lang="ru-RU" sz="2000" i="0" dirty="0"/>
              <a:t> в </a:t>
            </a:r>
            <a:r>
              <a:rPr lang="ru-RU" sz="2000" i="0" dirty="0" err="1"/>
              <a:t>клітку</a:t>
            </a:r>
            <a:r>
              <a:rPr lang="ru-RU" sz="2000" i="0" dirty="0"/>
              <a:t>, </a:t>
            </a:r>
            <a:r>
              <a:rPr lang="ru-RU" sz="2000" i="0" dirty="0" err="1"/>
              <a:t>намагаючись</a:t>
            </a:r>
            <a:r>
              <a:rPr lang="ru-RU" sz="2000" i="0" dirty="0"/>
              <a:t> </a:t>
            </a:r>
            <a:r>
              <a:rPr lang="ru-RU" sz="2000" i="0" dirty="0" err="1"/>
              <a:t>розбавити</a:t>
            </a:r>
            <a:r>
              <a:rPr lang="ru-RU" sz="2000" i="0" dirty="0"/>
              <a:t> </a:t>
            </a:r>
            <a:r>
              <a:rPr lang="ru-RU" sz="2000" i="0" dirty="0" err="1"/>
              <a:t>більш</a:t>
            </a:r>
            <a:r>
              <a:rPr lang="ru-RU" sz="2000" i="0" dirty="0"/>
              <a:t> </a:t>
            </a:r>
            <a:r>
              <a:rPr lang="ru-RU" sz="2000" i="0" dirty="0" err="1"/>
              <a:t>концентрований</a:t>
            </a:r>
            <a:r>
              <a:rPr lang="ru-RU" sz="2000" i="0" dirty="0"/>
              <a:t> </a:t>
            </a:r>
            <a:r>
              <a:rPr lang="ru-RU" sz="2000" i="0" dirty="0" err="1"/>
              <a:t>розчин</a:t>
            </a:r>
            <a:r>
              <a:rPr lang="ru-RU" sz="2000" i="0" dirty="0"/>
              <a:t> </a:t>
            </a:r>
            <a:r>
              <a:rPr lang="ru-RU" sz="2000" i="0" dirty="0" err="1"/>
              <a:t>всередині</a:t>
            </a:r>
            <a:r>
              <a:rPr lang="ru-RU" sz="2000" i="0" dirty="0"/>
              <a:t> </a:t>
            </a:r>
            <a:r>
              <a:rPr lang="ru-RU" sz="2000" i="0" dirty="0" err="1"/>
              <a:t>клітини</a:t>
            </a:r>
            <a:r>
              <a:rPr lang="ru-RU" sz="2000" i="0" dirty="0"/>
              <a:t> (</a:t>
            </a:r>
            <a:r>
              <a:rPr lang="ru-RU" sz="2000" i="0" dirty="0" err="1"/>
              <a:t>лакова</a:t>
            </a:r>
            <a:r>
              <a:rPr lang="ru-RU" sz="2000" i="0" dirty="0"/>
              <a:t> кров), тому </a:t>
            </a:r>
            <a:r>
              <a:rPr lang="ru-RU" sz="2000" i="0" dirty="0" err="1" smtClean="0"/>
              <a:t>выдбуваэться</a:t>
            </a:r>
            <a:r>
              <a:rPr lang="ru-RU" sz="2000" i="0" dirty="0" smtClean="0"/>
              <a:t> </a:t>
            </a:r>
            <a:r>
              <a:rPr lang="ru-RU" sz="2000" i="0" dirty="0" err="1" smtClean="0"/>
              <a:t>розрив</a:t>
            </a:r>
            <a:r>
              <a:rPr lang="ru-RU" sz="2000" i="0" dirty="0" smtClean="0"/>
              <a:t> </a:t>
            </a:r>
            <a:r>
              <a:rPr lang="ru-RU" sz="2000" i="0" dirty="0" err="1" smtClean="0"/>
              <a:t>еритроцит</a:t>
            </a:r>
            <a:r>
              <a:rPr lang="uk-UA" sz="2000" i="0" dirty="0" err="1" smtClean="0"/>
              <a:t>ів</a:t>
            </a:r>
            <a:r>
              <a:rPr lang="ru-RU" sz="2000" i="0" dirty="0" smtClean="0"/>
              <a:t> і </a:t>
            </a:r>
            <a:r>
              <a:rPr lang="ru-RU" sz="2000" i="0" dirty="0" err="1"/>
              <a:t>Нв</a:t>
            </a:r>
            <a:r>
              <a:rPr lang="ru-RU" sz="2000" i="0" dirty="0"/>
              <a:t> </a:t>
            </a:r>
            <a:r>
              <a:rPr lang="ru-RU" sz="2000" i="0" dirty="0" err="1"/>
              <a:t>виходить</a:t>
            </a:r>
            <a:r>
              <a:rPr lang="ru-RU" sz="2000" i="0" dirty="0"/>
              <a:t> в плазму.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i="0" dirty="0"/>
          </a:p>
          <a:p>
            <a:pPr>
              <a:defRPr/>
            </a:pPr>
            <a:r>
              <a:rPr lang="ru-RU" sz="2000" i="0" dirty="0"/>
              <a:t>При </a:t>
            </a:r>
            <a:r>
              <a:rPr lang="ru-RU" sz="2000" i="0" dirty="0" err="1"/>
              <a:t>поміщенні</a:t>
            </a:r>
            <a:r>
              <a:rPr lang="ru-RU" sz="2000" i="0" dirty="0"/>
              <a:t> </a:t>
            </a:r>
            <a:r>
              <a:rPr lang="ru-RU" sz="2000" i="0" dirty="0" err="1"/>
              <a:t>клітини</a:t>
            </a:r>
            <a:r>
              <a:rPr lang="ru-RU" sz="2000" i="0" dirty="0"/>
              <a:t> в </a:t>
            </a:r>
            <a:r>
              <a:rPr lang="ru-RU" sz="2000" i="0" dirty="0" err="1"/>
              <a:t>гіпертонічний</a:t>
            </a:r>
            <a:r>
              <a:rPr lang="ru-RU" sz="2000" i="0" dirty="0"/>
              <a:t> </a:t>
            </a:r>
            <a:r>
              <a:rPr lang="ru-RU" sz="2000" i="0" dirty="0" err="1"/>
              <a:t>розчин</a:t>
            </a:r>
            <a:r>
              <a:rPr lang="ru-RU" sz="2000" i="0" dirty="0"/>
              <a:t> - </a:t>
            </a:r>
            <a:r>
              <a:rPr lang="ru-RU" sz="2000" i="0" dirty="0" err="1"/>
              <a:t>клітина</a:t>
            </a:r>
            <a:r>
              <a:rPr lang="ru-RU" sz="2000" i="0" dirty="0"/>
              <a:t> </a:t>
            </a:r>
            <a:r>
              <a:rPr lang="ru-RU" sz="2000" i="0" dirty="0" err="1"/>
              <a:t>зсихається</a:t>
            </a:r>
            <a:r>
              <a:rPr lang="ru-RU" sz="2000" i="0" dirty="0"/>
              <a:t>, </a:t>
            </a:r>
            <a:r>
              <a:rPr lang="ru-RU" sz="2000" i="0" dirty="0" err="1"/>
              <a:t>це</a:t>
            </a:r>
            <a:r>
              <a:rPr lang="ru-RU" sz="2000" i="0" dirty="0"/>
              <a:t> </a:t>
            </a:r>
            <a:r>
              <a:rPr lang="ru-RU" sz="2000" i="0" dirty="0" err="1"/>
              <a:t>явище</a:t>
            </a:r>
            <a:r>
              <a:rPr lang="ru-RU" sz="2000" i="0" dirty="0"/>
              <a:t> </a:t>
            </a:r>
            <a:r>
              <a:rPr lang="ru-RU" sz="2000" i="0" dirty="0" err="1"/>
              <a:t>називається</a:t>
            </a:r>
            <a:r>
              <a:rPr lang="ru-RU" sz="2000" i="0" dirty="0"/>
              <a:t> </a:t>
            </a:r>
            <a:r>
              <a:rPr lang="ru-RU" sz="2800" i="0" u="sng" dirty="0" err="1">
                <a:solidFill>
                  <a:srgbClr val="C00000"/>
                </a:solidFill>
              </a:rPr>
              <a:t>плазмоліз</a:t>
            </a:r>
            <a:r>
              <a:rPr lang="ru-RU" sz="2000" i="0" dirty="0"/>
              <a:t> (</a:t>
            </a:r>
            <a:r>
              <a:rPr lang="ru-RU" sz="2000" i="0" dirty="0" err="1"/>
              <a:t>еритроцити</a:t>
            </a:r>
            <a:r>
              <a:rPr lang="ru-RU" sz="2000" i="0" dirty="0"/>
              <a:t> </a:t>
            </a:r>
            <a:r>
              <a:rPr lang="ru-RU" sz="2000" i="0" dirty="0" err="1"/>
              <a:t>втрачають</a:t>
            </a:r>
            <a:r>
              <a:rPr lang="ru-RU" sz="2000" i="0" dirty="0"/>
              <a:t> </a:t>
            </a:r>
            <a:r>
              <a:rPr lang="ru-RU" sz="2000" i="0" dirty="0" err="1"/>
              <a:t>вологу</a:t>
            </a:r>
            <a:r>
              <a:rPr lang="ru-RU" sz="2000" i="0" dirty="0"/>
              <a:t>, </a:t>
            </a:r>
            <a:r>
              <a:rPr lang="ru-RU" sz="2000" i="0" dirty="0" err="1"/>
              <a:t>зморщуються</a:t>
            </a:r>
            <a:r>
              <a:rPr lang="ru-RU" sz="2000" i="0" dirty="0"/>
              <a:t>).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b="0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ru-RU" sz="2400" b="1" dirty="0" err="1">
                <a:solidFill>
                  <a:srgbClr val="C00000"/>
                </a:solidFill>
              </a:rPr>
              <a:t>Осмометрія</a:t>
            </a:r>
            <a:r>
              <a:rPr lang="ru-RU" sz="2400" b="1" dirty="0">
                <a:solidFill>
                  <a:srgbClr val="C00000"/>
                </a:solidFill>
              </a:rPr>
              <a:t> - </a:t>
            </a:r>
            <a:r>
              <a:rPr lang="ru-RU" sz="2400" b="1" dirty="0" err="1">
                <a:solidFill>
                  <a:srgbClr val="C00000"/>
                </a:solidFill>
              </a:rPr>
              <a:t>визначення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молярної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маси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білків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полісахаридів</a:t>
            </a:r>
            <a:r>
              <a:rPr lang="ru-RU" sz="2400" b="1" dirty="0">
                <a:solidFill>
                  <a:srgbClr val="C00000"/>
                </a:solidFill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</a:rPr>
              <a:t>ін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ru-RU" sz="2400" b="1" dirty="0" err="1">
                <a:solidFill>
                  <a:srgbClr val="C00000"/>
                </a:solidFill>
              </a:rPr>
              <a:t>речовин</a:t>
            </a:r>
            <a:r>
              <a:rPr lang="ru-RU" sz="2400" b="1" dirty="0">
                <a:solidFill>
                  <a:srgbClr val="C00000"/>
                </a:solidFill>
              </a:rPr>
              <a:t> за </a:t>
            </a:r>
            <a:r>
              <a:rPr lang="ru-RU" sz="2400" b="1" dirty="0" err="1">
                <a:solidFill>
                  <a:srgbClr val="C00000"/>
                </a:solidFill>
              </a:rPr>
              <a:t>експериментальним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значенням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/>
              <a:t>Р</a:t>
            </a:r>
            <a:r>
              <a:rPr lang="ru-RU" sz="2400" b="1" baseline="-25000" dirty="0" err="1"/>
              <a:t>осм</a:t>
            </a:r>
            <a:r>
              <a:rPr lang="ru-RU" sz="2400" b="1" baseline="-25000" dirty="0"/>
              <a:t>. </a:t>
            </a:r>
            <a:r>
              <a:rPr lang="ru-RU" sz="2400" b="1" dirty="0"/>
              <a:t>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осмометру.</a:t>
            </a:r>
          </a:p>
          <a:p>
            <a:pPr algn="just" eaLnBrk="1" hangingPunct="1"/>
            <a:endParaRPr lang="ru-RU" sz="2400" b="1" dirty="0"/>
          </a:p>
          <a:p>
            <a:pPr algn="just" eaLnBrk="1" hangingPunct="1"/>
            <a:endParaRPr lang="ru-RU" sz="2400" b="1" dirty="0"/>
          </a:p>
          <a:p>
            <a:pPr algn="just" eaLnBrk="1" hangingPunct="1"/>
            <a:endParaRPr lang="uk-UA" sz="2400" b="1" dirty="0"/>
          </a:p>
          <a:p>
            <a:pPr algn="just" eaLnBrk="1" hangingPunct="1"/>
            <a:endParaRPr lang="ru-RU" sz="2400" b="1" dirty="0"/>
          </a:p>
          <a:p>
            <a:pPr marL="92075" indent="-92075" algn="just" eaLnBrk="1" hangingPunct="1"/>
            <a:r>
              <a:rPr lang="ru-RU" sz="2400" b="1" dirty="0"/>
              <a:t>Осмос </a:t>
            </a:r>
            <a:r>
              <a:rPr lang="ru-RU" sz="2400" b="1" dirty="0" err="1"/>
              <a:t>відіграє</a:t>
            </a:r>
            <a:r>
              <a:rPr lang="ru-RU" sz="2400" b="1" dirty="0"/>
              <a:t> </a:t>
            </a:r>
            <a:r>
              <a:rPr lang="ru-RU" sz="2400" b="1" dirty="0" err="1"/>
              <a:t>важливу</a:t>
            </a:r>
            <a:r>
              <a:rPr lang="ru-RU" sz="2400" b="1" dirty="0"/>
              <a:t> роль в </a:t>
            </a:r>
            <a:r>
              <a:rPr lang="ru-RU" sz="2400" b="1" dirty="0" err="1"/>
              <a:t>біологічних</a:t>
            </a:r>
            <a:r>
              <a:rPr lang="ru-RU" sz="2400" b="1" dirty="0"/>
              <a:t> системах: кров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постійне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осмотичного</a:t>
            </a:r>
            <a:r>
              <a:rPr lang="ru-RU" sz="2400" b="1" dirty="0"/>
              <a:t> </a:t>
            </a:r>
            <a:r>
              <a:rPr lang="ru-RU" sz="2400" b="1" dirty="0" err="1"/>
              <a:t>тиску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дорівнює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700–800 кПа</a:t>
            </a:r>
            <a:r>
              <a:rPr lang="ru-RU" sz="2400" b="1" dirty="0"/>
              <a:t>. </a:t>
            </a:r>
          </a:p>
          <a:p>
            <a:pPr marL="92075" indent="-92075" algn="just" eaLnBrk="1" hangingPunct="1"/>
            <a:r>
              <a:rPr lang="ru-RU" sz="2400" b="1" dirty="0"/>
              <a:t>    </a:t>
            </a:r>
            <a:r>
              <a:rPr lang="ru-RU" sz="2400" b="1" dirty="0" err="1"/>
              <a:t>Частина</a:t>
            </a:r>
            <a:r>
              <a:rPr lang="ru-RU" sz="2400" b="1" dirty="0"/>
              <a:t> </a:t>
            </a:r>
            <a:r>
              <a:rPr lang="ru-RU" sz="2400" b="1" dirty="0" err="1"/>
              <a:t>осмотичного</a:t>
            </a:r>
            <a:r>
              <a:rPr lang="ru-RU" sz="2400" b="1" dirty="0"/>
              <a:t> </a:t>
            </a:r>
            <a:r>
              <a:rPr lang="ru-RU" sz="2400" b="1" dirty="0" err="1"/>
              <a:t>тиску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обумовлена</a:t>
            </a:r>
            <a:r>
              <a:rPr lang="ru-RU" sz="2400" b="1" dirty="0"/>
              <a:t> </a:t>
            </a:r>
            <a:r>
              <a:rPr lang="ru-RU" sz="2400" b="1" dirty="0" err="1"/>
              <a:t>вмістом</a:t>
            </a:r>
            <a:r>
              <a:rPr lang="ru-RU" sz="2400" b="1" dirty="0"/>
              <a:t> </a:t>
            </a:r>
            <a:r>
              <a:rPr lang="ru-RU" sz="2400" b="1" dirty="0" err="1"/>
              <a:t>високомолекулярних</a:t>
            </a:r>
            <a:r>
              <a:rPr lang="ru-RU" sz="2400" b="1" dirty="0"/>
              <a:t> </a:t>
            </a:r>
            <a:r>
              <a:rPr lang="ru-RU" sz="2400" b="1" dirty="0" err="1"/>
              <a:t>сполук</a:t>
            </a:r>
            <a:r>
              <a:rPr lang="ru-RU" sz="2400" b="1" dirty="0"/>
              <a:t> (</a:t>
            </a:r>
            <a:r>
              <a:rPr lang="ru-RU" sz="2400" b="1" dirty="0" err="1"/>
              <a:t>білки</a:t>
            </a:r>
            <a:r>
              <a:rPr lang="ru-RU" sz="2400" b="1" dirty="0"/>
              <a:t>)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err="1"/>
              <a:t>онкотичним</a:t>
            </a:r>
            <a:r>
              <a:rPr lang="ru-RU" sz="2400" b="1" dirty="0"/>
              <a:t>;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дорівнює</a:t>
            </a:r>
            <a:r>
              <a:rPr lang="ru-RU" sz="2400" b="1" dirty="0"/>
              <a:t>: </a:t>
            </a:r>
            <a:r>
              <a:rPr lang="ru-RU" sz="2400" b="1" dirty="0">
                <a:solidFill>
                  <a:srgbClr val="C00000"/>
                </a:solidFill>
              </a:rPr>
              <a:t>3,5 – 3,9 кПа. </a:t>
            </a:r>
          </a:p>
          <a:p>
            <a:pPr marL="0" indent="0" algn="just" eaLnBrk="1" hangingPunct="1"/>
            <a:r>
              <a:rPr lang="ru-RU" sz="2400" b="1" dirty="0" err="1"/>
              <a:t>Наприклад</a:t>
            </a:r>
            <a:r>
              <a:rPr lang="ru-RU" sz="2400" b="1" dirty="0"/>
              <a:t>, </a:t>
            </a:r>
            <a:r>
              <a:rPr lang="ru-RU" sz="2400" b="1" dirty="0" err="1"/>
              <a:t>ниркові</a:t>
            </a:r>
            <a:r>
              <a:rPr lang="ru-RU" sz="2400" b="1" dirty="0"/>
              <a:t> і </a:t>
            </a:r>
            <a:r>
              <a:rPr lang="ru-RU" sz="2400" b="1" dirty="0" err="1"/>
              <a:t>голодні</a:t>
            </a:r>
            <a:r>
              <a:rPr lang="ru-RU" sz="2400" b="1" dirty="0"/>
              <a:t> </a:t>
            </a:r>
            <a:r>
              <a:rPr lang="ru-RU" sz="2400" b="1" dirty="0" err="1"/>
              <a:t>пухлини</a:t>
            </a:r>
            <a:r>
              <a:rPr lang="ru-RU" sz="2400" b="1" dirty="0"/>
              <a:t>: вода </a:t>
            </a:r>
            <a:r>
              <a:rPr lang="ru-RU" sz="2400" b="1" dirty="0" err="1"/>
              <a:t>йде</a:t>
            </a:r>
            <a:r>
              <a:rPr lang="ru-RU" sz="2400" b="1" dirty="0"/>
              <a:t> в сторону </a:t>
            </a:r>
            <a:r>
              <a:rPr lang="ru-RU" sz="2400" b="1" dirty="0" err="1"/>
              <a:t>високого</a:t>
            </a:r>
            <a:r>
              <a:rPr lang="ru-RU" sz="2400" b="1" dirty="0"/>
              <a:t> </a:t>
            </a:r>
            <a:r>
              <a:rPr lang="ru-RU" sz="2400" b="1" dirty="0" err="1"/>
              <a:t>тиску</a:t>
            </a:r>
            <a:r>
              <a:rPr lang="ru-RU" sz="2400" b="1" dirty="0"/>
              <a:t>: з </a:t>
            </a:r>
            <a:r>
              <a:rPr lang="ru-RU" sz="2400" b="1" dirty="0" err="1"/>
              <a:t>крові</a:t>
            </a:r>
            <a:r>
              <a:rPr lang="ru-RU" sz="2400" b="1" dirty="0"/>
              <a:t> в </a:t>
            </a:r>
            <a:r>
              <a:rPr lang="ru-RU" sz="2400" b="1" dirty="0" err="1"/>
              <a:t>тканини</a:t>
            </a:r>
            <a:r>
              <a:rPr lang="ru-RU" sz="2400" b="1" dirty="0"/>
              <a:t>.</a:t>
            </a:r>
          </a:p>
          <a:p>
            <a:pPr marL="0" indent="0" algn="just" eaLnBrk="1" hangingPunct="1"/>
            <a:r>
              <a:rPr lang="ru-RU" sz="2400" b="1" dirty="0" err="1"/>
              <a:t>Осмотичному</a:t>
            </a:r>
            <a:r>
              <a:rPr lang="ru-RU" sz="2400" b="1" dirty="0"/>
              <a:t> </a:t>
            </a:r>
            <a:r>
              <a:rPr lang="ru-RU" sz="2400" b="1" dirty="0" err="1"/>
              <a:t>тиску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</a:t>
            </a:r>
            <a:r>
              <a:rPr lang="ru-RU" sz="2400" b="1" dirty="0" err="1"/>
              <a:t>осмомолярная</a:t>
            </a:r>
            <a:r>
              <a:rPr lang="ru-RU" sz="2400" b="1" dirty="0"/>
              <a:t> </a:t>
            </a:r>
            <a:r>
              <a:rPr lang="ru-RU" sz="2400" b="1" dirty="0" err="1"/>
              <a:t>концентрація</a:t>
            </a:r>
            <a:r>
              <a:rPr lang="ru-RU" sz="2400" b="1" dirty="0"/>
              <a:t> </a:t>
            </a:r>
            <a:r>
              <a:rPr lang="ru-RU" sz="2400" b="1" dirty="0" err="1"/>
              <a:t>розчинених</a:t>
            </a:r>
            <a:r>
              <a:rPr lang="ru-RU" sz="2400" b="1" dirty="0"/>
              <a:t> в </a:t>
            </a:r>
            <a:r>
              <a:rPr lang="ru-RU" sz="2400" b="1" dirty="0" err="1"/>
              <a:t>крові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 - </a:t>
            </a:r>
            <a:r>
              <a:rPr lang="ru-RU" sz="2400" b="1" dirty="0">
                <a:solidFill>
                  <a:srgbClr val="C00000"/>
                </a:solidFill>
              </a:rPr>
              <a:t>0,287 - 0,303 моль / л</a:t>
            </a:r>
            <a:r>
              <a:rPr lang="ru-RU" sz="2400" b="1" dirty="0"/>
              <a:t>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2591"/>
            <a:ext cx="1612420" cy="139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1"/>
            <a:ext cx="2242017" cy="170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78976"/>
            <a:ext cx="1656184" cy="14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ПЛАН ЛЕКЦ</a:t>
            </a:r>
            <a:r>
              <a:rPr lang="uk-UA" dirty="0">
                <a:solidFill>
                  <a:srgbClr val="FF0000"/>
                </a:solidFill>
              </a:rPr>
              <a:t>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4" y="620688"/>
            <a:ext cx="9131005" cy="62373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/>
              <a:t>Класифікація розчинів.</a:t>
            </a:r>
          </a:p>
          <a:p>
            <a:pPr marL="514350" indent="-514350">
              <a:buAutoNum type="arabicPeriod"/>
            </a:pPr>
            <a:r>
              <a:rPr lang="uk-UA" dirty="0"/>
              <a:t>Величини, що характеризують кількісний склад розчинів.</a:t>
            </a:r>
          </a:p>
          <a:p>
            <a:pPr marL="514350" indent="-514350">
              <a:buAutoNum type="arabicPeriod"/>
            </a:pPr>
            <a:r>
              <a:rPr lang="uk-UA" dirty="0"/>
              <a:t>Закон Генрі і закон </a:t>
            </a:r>
            <a:r>
              <a:rPr lang="uk-UA" dirty="0" err="1"/>
              <a:t>Сеченова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/>
              <a:t>Закон розподілу </a:t>
            </a:r>
            <a:r>
              <a:rPr lang="uk-UA" dirty="0" err="1"/>
              <a:t>Нернста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 err="1"/>
              <a:t>Колігативні</a:t>
            </a:r>
            <a:r>
              <a:rPr lang="uk-UA" dirty="0"/>
              <a:t> властивості.</a:t>
            </a:r>
          </a:p>
          <a:p>
            <a:pPr marL="514350" indent="-514350">
              <a:buAutoNum type="arabicPeriod"/>
            </a:pPr>
            <a:r>
              <a:rPr lang="uk-UA" dirty="0"/>
              <a:t>Закон </a:t>
            </a:r>
            <a:r>
              <a:rPr lang="uk-UA" dirty="0" err="1"/>
              <a:t>Рауля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/>
              <a:t>Слідства із закону </a:t>
            </a:r>
            <a:r>
              <a:rPr lang="uk-UA" dirty="0" err="1"/>
              <a:t>Рауля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/>
              <a:t>Ізотонічний, гіпотонічний, гіпертонічний розчини. Гемоліз. Плазмоліз.</a:t>
            </a:r>
          </a:p>
        </p:txBody>
      </p:sp>
    </p:spTree>
    <p:extLst>
      <p:ext uri="{BB962C8B-B14F-4D97-AF65-F5344CB8AC3E}">
        <p14:creationId xmlns:p14="http://schemas.microsoft.com/office/powerpoint/2010/main" val="27665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9032" cy="548680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ВЕЛИЧИНИ, ЩО ХАРАКТЕРИЗУЮТЬ КІЛЬКІСНИЙ СКЛАД </a:t>
            </a:r>
            <a:r>
              <a:rPr lang="ru-RU" sz="2000" b="1" cap="all" dirty="0" err="1">
                <a:solidFill>
                  <a:srgbClr val="FF0000"/>
                </a:solidFill>
              </a:rPr>
              <a:t>розчину</a:t>
            </a:r>
            <a:endParaRPr lang="ru-RU" sz="3600" cap="all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476672"/>
                <a:ext cx="9144000" cy="6381328"/>
              </a:xfrm>
            </p:spPr>
            <p:txBody>
              <a:bodyPr/>
              <a:lstStyle/>
              <a:p>
                <a:pPr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uk-UA" sz="21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Масова частка </a:t>
                </a:r>
                <a:r>
                  <a:rPr lang="uk-UA" sz="2000" b="1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– відношення маси розчиненої речовини (х) до загальної маси розчину</a:t>
                </a:r>
                <a:r>
                  <a:rPr lang="uk-UA" sz="2000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.</a:t>
                </a:r>
                <a:r>
                  <a:rPr lang="ru-RU" sz="2000" dirty="0">
                    <a:ea typeface="Times New Roman"/>
                    <a:cs typeface="Times New Roman"/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000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ω</m:t>
                    </m:r>
                    <m:d>
                      <m:d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i="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</m:d>
                    <m:r>
                      <a:rPr lang="uk-UA" sz="2000" b="1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2000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a:rPr lang="uk-UA" sz="2000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uk-UA" sz="2000" i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uk-UA" sz="2000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2000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a:rPr lang="uk-UA" sz="2000" b="1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(роз−ну)</m:t>
                            </m:r>
                          </m:sub>
                        </m:sSub>
                      </m:den>
                    </m:f>
                    <m:r>
                      <a:rPr lang="uk-UA" sz="2000" b="1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·</m:t>
                    </m:r>
                    <m:r>
                      <a:rPr lang="uk-UA" sz="2000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100</m:t>
                    </m:r>
                    <m:r>
                      <a:rPr lang="uk-UA" sz="2000" b="1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% </m:t>
                    </m:r>
                  </m:oMath>
                </a14:m>
                <a:r>
                  <a:rPr lang="uk-UA" sz="2000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Молярна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частка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</a:t>
                </a:r>
                <a:r>
                  <a:rPr lang="uk-UA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ї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 (x)</a:t>
                </a:r>
                <a:r>
                  <a:rPr lang="ru-RU" sz="2100" b="1" kern="1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 marL="0" indent="0" algn="ctr" eaLnBrk="1" hangingPunct="1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1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2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1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𝑨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1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𝑩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1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uk-UA" sz="2100" b="1" i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en-US" sz="2100" b="1" i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ru-RU" sz="2100" b="1" i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– </a:t>
                </a:r>
                <a:r>
                  <a:rPr lang="ru-RU" sz="2100" b="1" i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кількість</a:t>
                </a:r>
                <a:r>
                  <a:rPr lang="ru-RU" sz="2100" b="1" i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кожного компонента</a:t>
                </a:r>
                <a:endParaRPr lang="ru-RU" sz="2100" b="1" kern="12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Молярна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концентрація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розчиненої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С</a:t>
                </a:r>
                <a:r>
                  <a:rPr lang="en-US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(x)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 marL="0" indent="0" algn="ctr" eaLnBrk="1" hangingPunct="1">
                  <a:spcBef>
                    <a:spcPct val="0"/>
                  </a:spcBef>
                  <a:buNone/>
                </a:pP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100" b="1" i="1">
                            <a:latin typeface="Cambria Math"/>
                          </a:rPr>
                          <m:t>𝒙</m:t>
                        </m:r>
                        <m:r>
                          <a:rPr lang="en-US" sz="2100" b="1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2100" b="1" i="1">
                            <a:latin typeface="Cambria Math"/>
                          </a:rPr>
                          <m:t>𝑴𝑽</m:t>
                        </m:r>
                      </m:den>
                    </m:f>
                  </m:oMath>
                </a14:m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  т.к.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2100" b="1" i="1">
                            <a:latin typeface="Cambria Math"/>
                          </a:rPr>
                          <m:t>𝑴</m:t>
                        </m:r>
                      </m:den>
                    </m:f>
                    <m:r>
                      <a:rPr lang="en-US" sz="2100" b="1" i="1">
                        <a:latin typeface="Cambria Math"/>
                      </a:rPr>
                      <m:t>=</m:t>
                    </m:r>
                    <m:r>
                      <a:rPr lang="en-US" sz="2100" b="1" i="1">
                        <a:latin typeface="Cambria Math"/>
                      </a:rPr>
                      <m:t>𝒏</m:t>
                    </m:r>
                  </m:oMath>
                </a14:m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100" b="1" i="1">
                            <a:latin typeface="Cambria Math"/>
                          </a:rPr>
                          <m:t>𝒙</m:t>
                        </m:r>
                        <m:r>
                          <a:rPr lang="en-US" sz="2100" b="1" i="1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US" sz="2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100" b="1" i="1">
                            <a:latin typeface="Cambria Math"/>
                          </a:rPr>
                          <m:t>𝑽</m:t>
                        </m:r>
                      </m:den>
                    </m:f>
                    <m:r>
                      <a:rPr lang="en-US" sz="2100" b="1" i="1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ru-RU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100" b="1" i="1">
                            <a:latin typeface="Cambria Math"/>
                          </a:rPr>
                          <m:t>моль</m:t>
                        </m:r>
                      </m:num>
                      <m:den>
                        <m:r>
                          <a:rPr lang="ru-RU" sz="2100" b="1" i="1">
                            <a:latin typeface="Cambria Math"/>
                          </a:rPr>
                          <m:t>л</m:t>
                        </m:r>
                      </m:den>
                    </m:f>
                    <m:r>
                      <a:rPr lang="ru-RU" sz="2100" b="1" i="1">
                        <a:latin typeface="Cambria Math"/>
                      </a:rPr>
                      <m:t>)</m:t>
                    </m:r>
                  </m:oMath>
                </a14:m>
                <a:endParaRPr lang="ru-RU" sz="2100" b="1" kern="12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Молярна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концентрація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еквівалента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розчиненої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С</a:t>
                </a:r>
                <a:r>
                  <a:rPr lang="ru-RU" sz="2100" b="1" kern="1200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е</a:t>
                </a:r>
                <a:r>
                  <a:rPr lang="en-US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(x)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– кількість речовини еквівалента в одиниці об'єму розчину, моль/л,</a:t>
                </a:r>
                <a:endParaRPr lang="uk-UA" sz="2100" b="1" i="1" dirty="0">
                  <a:latin typeface="Cambria Math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100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1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latin typeface="Cambria Math"/>
                            </a:rPr>
                            <m:t>𝒎</m:t>
                          </m:r>
                        </m:num>
                        <m:den>
                          <m:sSub>
                            <m:sSubPr>
                              <m:ctrlPr>
                                <a:rPr lang="ru-RU" sz="21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2100" b="1" i="1" smtClean="0">
                                  <a:latin typeface="Cambria Math"/>
                                </a:rPr>
                                <m:t>е</m:t>
                              </m:r>
                            </m:sub>
                          </m:sSub>
                          <m:r>
                            <a:rPr lang="en-US" sz="2100" b="1" i="1">
                              <a:latin typeface="Cambria Math"/>
                            </a:rPr>
                            <m:t>∙</m:t>
                          </m:r>
                          <m:r>
                            <a:rPr lang="en-US" sz="2100" b="1" i="1">
                              <a:latin typeface="Cambria Math"/>
                            </a:rPr>
                            <m:t>𝑽</m:t>
                          </m:r>
                        </m:den>
                      </m:f>
                      <m:r>
                        <a:rPr lang="en-US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1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latin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100" b="1" i="1"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uk-UA" sz="2100" b="1" dirty="0">
                  <a:latin typeface="Times New Roman" pitchFamily="18" charset="0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Моляльність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в(х) 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відношення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молів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розчиненої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до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маси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розчинника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моль/кг,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b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)</m:t>
                        </m:r>
                      </m:sub>
                    </m:sSub>
                    <m:r>
                      <m:rPr>
                        <m:nor/>
                      </m:rPr>
                      <a:rPr lang="uk-UA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(х)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(р</m:t>
                            </m:r>
                            <m:r>
                              <m:rPr>
                                <m:nor/>
                              </m:rPr>
                              <a:rPr lang="uk-UA" sz="1600" b="1" i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ка)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uk-UA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·</m:t>
                        </m:r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(роз</m:t>
                            </m:r>
                            <m:r>
                              <m:rPr>
                                <m:nor/>
                              </m:rPr>
                              <a:rPr lang="uk-UA" sz="1600" b="1" i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ка)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1600" b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(роз</m:t>
                        </m:r>
                        <m:r>
                          <m:rPr>
                            <m:nor/>
                          </m:rPr>
                          <a:rPr lang="uk-UA" sz="1600" b="1" i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ка)</m:t>
                        </m:r>
                      </m:sub>
                    </m:sSub>
                    <m:r>
                      <m:rPr>
                        <m:nor/>
                      </m:rPr>
                      <a:rPr lang="uk-UA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= 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(роз</m:t>
                        </m:r>
                        <m:r>
                          <m:rPr>
                            <m:nor/>
                          </m:rPr>
                          <a:rPr lang="uk-UA" sz="1600" b="1" i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ну)</m:t>
                        </m:r>
                      </m:sub>
                    </m:sSub>
                    <m:r>
                      <m:rPr>
                        <m:nor/>
                      </m:rPr>
                      <a:rPr lang="uk-UA" sz="1600" b="1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−</m:t>
                    </m:r>
                    <m:r>
                      <m:rPr>
                        <m:nor/>
                      </m:rPr>
                      <a:rPr lang="uk-UA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(х)</m:t>
                        </m:r>
                      </m:sub>
                    </m:sSub>
                  </m:oMath>
                </a14:m>
                <a:endParaRPr lang="ru-RU" sz="2100" b="1" kern="12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  </a:t>
                </a:r>
                <a:r>
                  <a:rPr lang="en-US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NaOH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в 1 кг Н</a:t>
                </a:r>
                <a:r>
                  <a:rPr lang="ru-RU" sz="2100" b="1" kern="12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О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знаходиться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1 моль </a:t>
                </a:r>
                <a:r>
                  <a:rPr lang="en-US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NaOH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40 г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2100" b="1" kern="1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Титр </a:t>
                </a:r>
                <a:r>
                  <a:rPr lang="ru-RU" sz="2100" b="1" kern="1200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розчину</a:t>
                </a:r>
                <a:r>
                  <a:rPr lang="ru-RU" sz="2100" b="1" kern="1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                         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/>
                      </a:rPr>
                      <m:t>𝑻</m:t>
                    </m:r>
                    <m:r>
                      <a:rPr lang="en-US" sz="2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2100" b="1" i="1">
                            <a:latin typeface="Cambria Math"/>
                          </a:rPr>
                          <m:t>𝑽</m:t>
                        </m:r>
                      </m:den>
                    </m:f>
                  </m:oMath>
                </a14:m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100" b="1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100" b="1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2100" b="1" dirty="0" err="1">
                    <a:latin typeface="Times New Roman" pitchFamily="18" charset="0"/>
                    <a:cs typeface="Times New Roman" pitchFamily="18" charset="0"/>
                  </a:rPr>
                  <a:t>маса</a:t>
                </a: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100" b="1" kern="12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розчиненої</a:t>
                </a:r>
                <a:r>
                  <a:rPr lang="ru-RU" sz="2100" b="1" kern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100" b="1" dirty="0">
                    <a:latin typeface="Times New Roman" pitchFamily="18" charset="0"/>
                    <a:cs typeface="Times New Roman" pitchFamily="18" charset="0"/>
                  </a:rPr>
                  <a:t>V – </a:t>
                </a:r>
                <a:r>
                  <a:rPr lang="ru-RU" sz="2100" b="1" dirty="0" err="1">
                    <a:latin typeface="Times New Roman" pitchFamily="18" charset="0"/>
                    <a:cs typeface="Times New Roman" pitchFamily="18" charset="0"/>
                  </a:rPr>
                  <a:t>об’єм</a:t>
                </a: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100" b="1" dirty="0" err="1">
                    <a:latin typeface="Times New Roman" pitchFamily="18" charset="0"/>
                    <a:cs typeface="Times New Roman" pitchFamily="18" charset="0"/>
                  </a:rPr>
                  <a:t>розчину</a:t>
                </a: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ru-RU" sz="2000" kern="1200" dirty="0">
                  <a:solidFill>
                    <a:srgbClr val="C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76672"/>
                <a:ext cx="9144000" cy="6381328"/>
              </a:xfrm>
              <a:blipFill rotWithShape="1">
                <a:blip r:embed="rId2"/>
                <a:stretch>
                  <a:fillRect l="-733" t="-287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6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8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Види</a:t>
            </a: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 води в </a:t>
            </a:r>
            <a:r>
              <a:rPr lang="ru-RU" sz="28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організмі</a:t>
            </a: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:</a:t>
            </a:r>
            <a:br>
              <a:rPr lang="ru-RU" sz="28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18" y="404664"/>
            <a:ext cx="179601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7740352" cy="5112568"/>
          </a:xfrm>
        </p:spPr>
        <p:txBody>
          <a:bodyPr rtlCol="0">
            <a:normAutofit lnSpcReduction="10000"/>
          </a:bodyPr>
          <a:lstStyle/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00" b="1" i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Позаклітинна</a:t>
            </a:r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вода -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це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рідина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кровоносної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та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лімфатичної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системи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,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міжтканинна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і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міжклітинна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рідина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.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Це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посередник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між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зовнішнім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світом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 і </a:t>
            </a:r>
            <a:r>
              <a:rPr lang="ru-RU" sz="2100" b="1" i="1" dirty="0" err="1">
                <a:latin typeface="Tahoma" pitchFamily="34" charset="0"/>
                <a:cs typeface="Arial" charset="0"/>
              </a:rPr>
              <a:t>клітинами</a:t>
            </a:r>
            <a:r>
              <a:rPr lang="ru-RU" sz="2100" b="1" i="1" dirty="0">
                <a:latin typeface="Tahoma" pitchFamily="34" charset="0"/>
                <a:cs typeface="Arial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sz="2000" b="1" i="1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Внутрішньосудинна</a:t>
            </a:r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вода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відповідає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об'єму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плазми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sz="2000" b="1" i="1" dirty="0"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Внутрішньоклітинна</a:t>
            </a:r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вода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займає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простір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,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призначений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для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метаболічних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процесів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sz="2000" b="1" i="1" dirty="0"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Міжтканинна</a:t>
            </a:r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вода 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необхідна</a:t>
            </a:r>
            <a:r>
              <a:rPr lang="ru-RU" sz="1900" b="1" i="1" dirty="0">
                <a:latin typeface="Tahoma" pitchFamily="34" charset="0"/>
                <a:cs typeface="Arial" charset="0"/>
              </a:rPr>
              <a:t> для 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наближення</a:t>
            </a:r>
            <a:r>
              <a:rPr lang="ru-RU" sz="1900" b="1" i="1" dirty="0">
                <a:latin typeface="Tahoma" pitchFamily="34" charset="0"/>
                <a:cs typeface="Arial" charset="0"/>
              </a:rPr>
              <a:t> тканин до «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вивідної</a:t>
            </a:r>
            <a:r>
              <a:rPr lang="ru-RU" sz="1900" b="1" i="1" dirty="0">
                <a:latin typeface="Tahoma" pitchFamily="34" charset="0"/>
                <a:cs typeface="Arial" charset="0"/>
              </a:rPr>
              <a:t>» 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крові</a:t>
            </a:r>
            <a:r>
              <a:rPr lang="ru-RU" sz="1900" b="1" i="1" dirty="0">
                <a:latin typeface="Tahoma" pitchFamily="34" charset="0"/>
                <a:cs typeface="Arial" charset="0"/>
              </a:rPr>
              <a:t>. Вона 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діє</a:t>
            </a:r>
            <a:r>
              <a:rPr lang="ru-RU" sz="1900" b="1" i="1" dirty="0">
                <a:latin typeface="Tahoma" pitchFamily="34" charset="0"/>
                <a:cs typeface="Arial" charset="0"/>
              </a:rPr>
              <a:t> в 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якості</a:t>
            </a:r>
            <a:r>
              <a:rPr lang="ru-RU" sz="1900" b="1" i="1" dirty="0">
                <a:latin typeface="Tahoma" pitchFamily="34" charset="0"/>
                <a:cs typeface="Arial" charset="0"/>
              </a:rPr>
              <a:t> 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об'ємного</a:t>
            </a:r>
            <a:r>
              <a:rPr lang="ru-RU" sz="1900" b="1" i="1" dirty="0">
                <a:latin typeface="Tahoma" pitchFamily="34" charset="0"/>
                <a:cs typeface="Arial" charset="0"/>
              </a:rPr>
              <a:t> буферу при 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крововтраті</a:t>
            </a:r>
            <a:r>
              <a:rPr lang="ru-RU" sz="1900" b="1" i="1" dirty="0">
                <a:latin typeface="Tahoma" pitchFamily="34" charset="0"/>
                <a:cs typeface="Arial" charset="0"/>
              </a:rPr>
              <a:t> і 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передозуванні</a:t>
            </a:r>
            <a:r>
              <a:rPr lang="ru-RU" sz="1900" b="1" i="1" dirty="0">
                <a:latin typeface="Tahoma" pitchFamily="34" charset="0"/>
                <a:cs typeface="Arial" charset="0"/>
              </a:rPr>
              <a:t> </a:t>
            </a:r>
            <a:r>
              <a:rPr lang="ru-RU" sz="1900" b="1" i="1" dirty="0" err="1">
                <a:latin typeface="Tahoma" pitchFamily="34" charset="0"/>
                <a:cs typeface="Arial" charset="0"/>
              </a:rPr>
              <a:t>рідиною</a:t>
            </a:r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.</a:t>
            </a:r>
            <a:endParaRPr lang="ru-RU" sz="2000" b="1" i="1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Міжклітинна</a:t>
            </a:r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рідина</a:t>
            </a:r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- 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не гомогенна фаза. В таких тканинах, як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шкіра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,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кістки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і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хрящі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,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обмін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водою і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розчиненими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в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ній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речовинами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відбувається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більш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 </a:t>
            </a:r>
            <a:r>
              <a:rPr lang="ru-RU" sz="2000" b="1" i="1" dirty="0" err="1">
                <a:latin typeface="Tahoma" pitchFamily="34" charset="0"/>
                <a:cs typeface="Arial" charset="0"/>
              </a:rPr>
              <a:t>повільно</a:t>
            </a:r>
            <a:r>
              <a:rPr lang="ru-RU" sz="2000" b="1" i="1" dirty="0">
                <a:latin typeface="Tahoma" pitchFamily="34" charset="0"/>
                <a:cs typeface="Arial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 algn="just" eaLnBrk="1" hangingPunct="1">
              <a:buNone/>
            </a:pPr>
            <a:r>
              <a:rPr lang="ru-RU" sz="2400" b="1" dirty="0" err="1">
                <a:solidFill>
                  <a:srgbClr val="FF0000"/>
                </a:solidFill>
              </a:rPr>
              <a:t>Закони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Генрі</a:t>
            </a:r>
            <a:r>
              <a:rPr lang="ru-RU" sz="2400" b="1" dirty="0">
                <a:solidFill>
                  <a:srgbClr val="FF0000"/>
                </a:solidFill>
              </a:rPr>
              <a:t> і Сеченова лежать в </a:t>
            </a:r>
            <a:r>
              <a:rPr lang="ru-RU" sz="2400" b="1" dirty="0" err="1">
                <a:solidFill>
                  <a:srgbClr val="FF0000"/>
                </a:solidFill>
              </a:rPr>
              <a:t>основі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процесів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обміну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газів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між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організмом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людини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навколишнім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середовищем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 algn="just" defTabSz="179388" eaLnBrk="1" hangingPunct="1">
              <a:buNone/>
              <a:tabLst>
                <a:tab pos="0" algn="l"/>
              </a:tabLst>
            </a:pPr>
            <a:r>
              <a:rPr lang="ru-RU" sz="2000" b="1" i="1" dirty="0">
                <a:solidFill>
                  <a:prstClr val="black"/>
                </a:solidFill>
              </a:rPr>
              <a:t>	</a:t>
            </a:r>
            <a:r>
              <a:rPr lang="ru-RU" sz="2400" b="1" u="sng" dirty="0">
                <a:solidFill>
                  <a:srgbClr val="C00000"/>
                </a:solidFill>
              </a:rPr>
              <a:t>Закон </a:t>
            </a:r>
            <a:r>
              <a:rPr lang="ru-RU" sz="2400" b="1" u="sng" dirty="0" err="1">
                <a:solidFill>
                  <a:srgbClr val="C00000"/>
                </a:solidFill>
              </a:rPr>
              <a:t>Генр</a:t>
            </a:r>
            <a:r>
              <a:rPr lang="uk-UA" sz="2400" b="1" u="sng" dirty="0">
                <a:solidFill>
                  <a:srgbClr val="C00000"/>
                </a:solidFill>
              </a:rPr>
              <a:t>і</a:t>
            </a:r>
            <a:r>
              <a:rPr lang="ru-RU" sz="2400" b="1" u="sng" dirty="0">
                <a:solidFill>
                  <a:srgbClr val="C00000"/>
                </a:solidFill>
              </a:rPr>
              <a:t> (1803 р.): </a:t>
            </a:r>
            <a:r>
              <a:rPr lang="ru-RU" sz="2400" b="1" dirty="0" err="1">
                <a:solidFill>
                  <a:prstClr val="black"/>
                </a:solidFill>
              </a:rPr>
              <a:t>розчинність</a:t>
            </a:r>
            <a:r>
              <a:rPr lang="ru-RU" sz="2400" b="1" dirty="0">
                <a:solidFill>
                  <a:prstClr val="black"/>
                </a:solidFill>
              </a:rPr>
              <a:t> газу в </a:t>
            </a:r>
            <a:r>
              <a:rPr lang="ru-RU" sz="2400" b="1" dirty="0" err="1">
                <a:solidFill>
                  <a:prstClr val="black"/>
                </a:solidFill>
              </a:rPr>
              <a:t>рідині</a:t>
            </a:r>
            <a:r>
              <a:rPr lang="ru-RU" sz="2400" b="1" dirty="0">
                <a:solidFill>
                  <a:prstClr val="black"/>
                </a:solidFill>
              </a:rPr>
              <a:t> прямо </a:t>
            </a:r>
            <a:r>
              <a:rPr lang="ru-RU" sz="2400" b="1" dirty="0" err="1">
                <a:solidFill>
                  <a:prstClr val="black"/>
                </a:solidFill>
              </a:rPr>
              <a:t>пропорційна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його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тиску</a:t>
            </a:r>
            <a:r>
              <a:rPr lang="ru-RU" sz="2400" b="1" dirty="0">
                <a:solidFill>
                  <a:prstClr val="black"/>
                </a:solidFill>
              </a:rPr>
              <a:t> над </a:t>
            </a:r>
            <a:r>
              <a:rPr lang="ru-RU" sz="2400" b="1" dirty="0" err="1">
                <a:solidFill>
                  <a:prstClr val="black"/>
                </a:solidFill>
              </a:rPr>
              <a:t>рідиною</a:t>
            </a:r>
            <a:r>
              <a:rPr lang="ru-RU" sz="2400" b="1" dirty="0">
                <a:solidFill>
                  <a:prstClr val="black"/>
                </a:solidFill>
              </a:rPr>
              <a:t>                </a:t>
            </a:r>
          </a:p>
          <a:p>
            <a:pPr lvl="0" algn="ctr" eaLnBrk="1" hangingPunct="1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k∙P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buNone/>
              <a:tabLst>
                <a:tab pos="176213" algn="l"/>
                <a:tab pos="268288" algn="l"/>
              </a:tabLst>
            </a:pPr>
            <a:r>
              <a:rPr lang="ru-RU" sz="2800" b="1" u="sng" dirty="0">
                <a:solidFill>
                  <a:srgbClr val="C00000"/>
                </a:solidFill>
              </a:rPr>
              <a:t>Закон Сеченова: </a:t>
            </a:r>
            <a:r>
              <a:rPr lang="ru-RU" sz="2400" b="1" i="1" dirty="0" err="1"/>
              <a:t>розчинність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газів</a:t>
            </a:r>
            <a:r>
              <a:rPr lang="ru-RU" sz="2400" b="1" i="1" dirty="0"/>
              <a:t> в </a:t>
            </a:r>
            <a:r>
              <a:rPr lang="ru-RU" sz="2400" b="1" i="1" dirty="0" err="1"/>
              <a:t>розчинах</a:t>
            </a:r>
            <a:r>
              <a:rPr lang="ru-RU" sz="2400" b="1" i="1" dirty="0"/>
              <a:t> </a:t>
            </a:r>
            <a:r>
              <a:rPr lang="ru-RU" sz="2400" b="1" i="1" dirty="0" err="1"/>
              <a:t>електролітів</a:t>
            </a:r>
            <a:r>
              <a:rPr lang="ru-RU" sz="2400" b="1" i="1" dirty="0"/>
              <a:t> </a:t>
            </a:r>
            <a:r>
              <a:rPr lang="ru-RU" sz="2400" b="1" i="1" dirty="0" err="1"/>
              <a:t>менше</a:t>
            </a:r>
            <a:r>
              <a:rPr lang="ru-RU" sz="2400" b="1" i="1" dirty="0"/>
              <a:t>, </a:t>
            </a:r>
            <a:r>
              <a:rPr lang="ru-RU" sz="2400" b="1" i="1" dirty="0" err="1"/>
              <a:t>ніж</a:t>
            </a:r>
            <a:r>
              <a:rPr lang="ru-RU" sz="2400" b="1" i="1" dirty="0"/>
              <a:t> в чистому </a:t>
            </a:r>
            <a:r>
              <a:rPr lang="ru-RU" sz="2400" b="1" i="1" dirty="0" err="1"/>
              <a:t>розчиннику</a:t>
            </a:r>
            <a:r>
              <a:rPr lang="ru-RU" sz="2400" b="1" i="1" dirty="0"/>
              <a:t> (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воді</a:t>
            </a:r>
            <a:r>
              <a:rPr lang="ru-RU" sz="2400" b="1" i="1" dirty="0"/>
              <a:t>).</a:t>
            </a:r>
            <a:endParaRPr lang="en-US" sz="2400" b="1" i="1" u="sng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>
                <a:solidFill>
                  <a:schemeClr val="folHlink"/>
                </a:solidFill>
              </a:rPr>
              <a:t>            </a:t>
            </a:r>
            <a:r>
              <a:rPr lang="en-US" sz="2800" b="1" dirty="0"/>
              <a:t>S = S</a:t>
            </a:r>
            <a:r>
              <a:rPr lang="en-US" sz="2800" b="1" baseline="30000" dirty="0"/>
              <a:t>0</a:t>
            </a:r>
            <a:r>
              <a:rPr lang="en-US" sz="2800" b="1" dirty="0"/>
              <a:t> . </a:t>
            </a:r>
            <a:r>
              <a:rPr lang="ru-RU" sz="2800" b="1" dirty="0"/>
              <a:t>е </a:t>
            </a:r>
            <a:r>
              <a:rPr lang="en-US" sz="2800" b="1" baseline="30000" dirty="0"/>
              <a:t>-</a:t>
            </a:r>
            <a:r>
              <a:rPr lang="en-US" sz="2800" b="1" baseline="30000" dirty="0">
                <a:sym typeface="Symbol" pitchFamily="18" charset="2"/>
              </a:rPr>
              <a:t></a:t>
            </a:r>
            <a:r>
              <a:rPr lang="en-US" sz="2800" b="1" baseline="30000" dirty="0"/>
              <a:t>c</a:t>
            </a:r>
            <a:r>
              <a:rPr lang="en-US" sz="4000" b="1" dirty="0"/>
              <a:t>    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</a:p>
          <a:p>
            <a:pPr lvl="0" algn="just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ln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розчинності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газу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розчиннику</a:t>
            </a:r>
            <a:r>
              <a:rPr lang="ru-RU" sz="2000" b="1" dirty="0">
                <a:solidFill>
                  <a:prstClr val="black"/>
                </a:solidFill>
              </a:rPr>
              <a:t>(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i="1" dirty="0">
                <a:solidFill>
                  <a:prstClr val="black"/>
                </a:solidFill>
              </a:rPr>
              <a:t>S</a:t>
            </a:r>
            <a:r>
              <a:rPr lang="en-US" sz="2000" b="1" i="1" baseline="-25000" dirty="0">
                <a:solidFill>
                  <a:prstClr val="black"/>
                </a:solidFill>
              </a:rPr>
              <a:t>0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/>
              <a:t>і </a:t>
            </a:r>
            <a:r>
              <a:rPr lang="ru-RU" sz="2000" b="1" dirty="0" err="1"/>
              <a:t>розчині</a:t>
            </a:r>
            <a:r>
              <a:rPr lang="ru-RU" sz="2000" b="1" dirty="0"/>
              <a:t> </a:t>
            </a:r>
            <a:r>
              <a:rPr lang="ru-RU" sz="2000" b="1" dirty="0" err="1"/>
              <a:t>електроліту</a:t>
            </a:r>
            <a:r>
              <a:rPr lang="ru-RU" sz="2000" b="1" dirty="0"/>
              <a:t> (S) </a:t>
            </a:r>
            <a:r>
              <a:rPr lang="ru-RU" sz="2000" b="1" dirty="0" err="1"/>
              <a:t>прямопропорційно</a:t>
            </a:r>
            <a:r>
              <a:rPr lang="ru-RU" sz="2000" b="1" dirty="0"/>
              <a:t> </a:t>
            </a:r>
            <a:r>
              <a:rPr lang="ru-RU" sz="2000" b="1" dirty="0" err="1"/>
              <a:t>концентрації</a:t>
            </a:r>
            <a:r>
              <a:rPr lang="ru-RU" sz="2000" b="1" dirty="0"/>
              <a:t> </a:t>
            </a:r>
            <a:r>
              <a:rPr lang="ru-RU" sz="2000" b="1" dirty="0" err="1"/>
              <a:t>електроліту</a:t>
            </a:r>
            <a:endParaRPr lang="ru-RU" sz="2000" b="1" dirty="0"/>
          </a:p>
          <a:p>
            <a:pPr lvl="0" algn="just" eaLnBrk="1" hangingPunct="1"/>
            <a:r>
              <a:rPr lang="ru-RU" sz="2800" b="1" i="1" dirty="0"/>
              <a:t>е</a:t>
            </a:r>
            <a:r>
              <a:rPr lang="ru-RU" sz="2000" b="1" i="1" dirty="0"/>
              <a:t> - </a:t>
            </a:r>
            <a:r>
              <a:rPr lang="en-US" sz="2000" b="1" i="1" dirty="0"/>
              <a:t> </a:t>
            </a:r>
            <a:r>
              <a:rPr lang="ru-RU" sz="2000" b="1" i="1" dirty="0"/>
              <a:t>основа натурального логарифму;</a:t>
            </a:r>
          </a:p>
          <a:p>
            <a:pPr lvl="0" algn="just" eaLnBrk="1" hangingPunct="1"/>
            <a:r>
              <a:rPr lang="ru-RU" sz="2000" b="1" i="1" dirty="0" err="1"/>
              <a:t>розчинність</a:t>
            </a:r>
            <a:r>
              <a:rPr lang="ru-RU" sz="2000" b="1" i="1" dirty="0"/>
              <a:t> </a:t>
            </a:r>
            <a:r>
              <a:rPr lang="ru-RU" sz="2000" b="1" i="1" dirty="0" err="1"/>
              <a:t>газів</a:t>
            </a:r>
            <a:r>
              <a:rPr lang="ru-RU" sz="2000" b="1" i="1" dirty="0"/>
              <a:t> у </a:t>
            </a:r>
            <a:r>
              <a:rPr lang="ru-RU" sz="2000" b="1" i="1" dirty="0" err="1"/>
              <a:t>воді</a:t>
            </a:r>
            <a:r>
              <a:rPr lang="ru-RU" sz="2000" b="1" i="1" dirty="0"/>
              <a:t> </a:t>
            </a:r>
            <a:r>
              <a:rPr lang="ru-RU" sz="2000" b="1" i="1" dirty="0" err="1"/>
              <a:t>або</a:t>
            </a:r>
            <a:r>
              <a:rPr lang="ru-RU" sz="2000" b="1" i="1" dirty="0"/>
              <a:t> у </a:t>
            </a:r>
            <a:r>
              <a:rPr lang="ru-RU" sz="2000" b="1" i="1" dirty="0" err="1"/>
              <a:t>розчиннику</a:t>
            </a:r>
            <a:r>
              <a:rPr lang="ru-RU" sz="2000" b="1" i="1" dirty="0"/>
              <a:t> (S</a:t>
            </a:r>
            <a:r>
              <a:rPr lang="ru-RU" sz="2000" b="1" i="1" baseline="-25000" dirty="0"/>
              <a:t>0</a:t>
            </a:r>
            <a:r>
              <a:rPr lang="ru-RU" sz="2000" b="1" i="1" dirty="0"/>
              <a:t>) сильно </a:t>
            </a:r>
            <a:r>
              <a:rPr lang="ru-RU" sz="2000" b="1" i="1" dirty="0" err="1"/>
              <a:t>знижується</a:t>
            </a:r>
            <a:r>
              <a:rPr lang="ru-RU" sz="2000" b="1" i="1" dirty="0"/>
              <a:t> при </a:t>
            </a:r>
            <a:r>
              <a:rPr lang="ru-RU" sz="2000" b="1" i="1" dirty="0" err="1"/>
              <a:t>розчиненні</a:t>
            </a:r>
            <a:r>
              <a:rPr lang="ru-RU" sz="2000" b="1" i="1" dirty="0"/>
              <a:t> в </a:t>
            </a:r>
            <a:r>
              <a:rPr lang="ru-RU" sz="2000" b="1" i="1" dirty="0" err="1"/>
              <a:t>ній</a:t>
            </a:r>
            <a:r>
              <a:rPr lang="ru-RU" sz="2000" b="1" i="1" dirty="0"/>
              <a:t> </a:t>
            </a:r>
            <a:r>
              <a:rPr lang="ru-RU" sz="2000" b="1" i="1" dirty="0" err="1"/>
              <a:t>електролітів</a:t>
            </a:r>
            <a:r>
              <a:rPr lang="ru-RU" sz="2000" b="1" i="1" dirty="0"/>
              <a:t> (S)</a:t>
            </a:r>
          </a:p>
          <a:p>
            <a:pPr lvl="0" algn="just" eaLnBrk="1" hangingPunct="1"/>
            <a:r>
              <a:rPr lang="ru-RU" sz="2000" b="1" i="1" dirty="0">
                <a:sym typeface="Symbol" pitchFamily="18" charset="2"/>
              </a:rPr>
              <a:t></a:t>
            </a:r>
            <a:r>
              <a:rPr lang="ru-RU" sz="2000" b="1" i="1" dirty="0"/>
              <a:t> - стала, яка </a:t>
            </a:r>
            <a:r>
              <a:rPr lang="ru-RU" sz="2000" b="1" i="1" dirty="0" err="1"/>
              <a:t>залежить</a:t>
            </a:r>
            <a:r>
              <a:rPr lang="ru-RU" sz="2000" b="1" i="1" dirty="0"/>
              <a:t> </a:t>
            </a:r>
            <a:r>
              <a:rPr lang="ru-RU" sz="2000" b="1" i="1" dirty="0" err="1"/>
              <a:t>від</a:t>
            </a:r>
            <a:r>
              <a:rPr lang="ru-RU" sz="2000" b="1" i="1" dirty="0"/>
              <a:t> </a:t>
            </a:r>
            <a:r>
              <a:rPr lang="ru-RU" sz="2000" b="1" i="1" dirty="0" err="1"/>
              <a:t>природи</a:t>
            </a:r>
            <a:r>
              <a:rPr lang="ru-RU" sz="2000" b="1" i="1" dirty="0"/>
              <a:t> </a:t>
            </a:r>
            <a:r>
              <a:rPr lang="uk-UA" sz="2000" b="1" i="1" dirty="0"/>
              <a:t>розчиненої речовини;</a:t>
            </a:r>
          </a:p>
          <a:p>
            <a:pPr lvl="0" algn="just" eaLnBrk="1" hangingPunct="1"/>
            <a:r>
              <a:rPr lang="ru-RU" sz="2000" b="1" i="1" dirty="0"/>
              <a:t>С – </a:t>
            </a:r>
            <a:r>
              <a:rPr lang="ru-RU" sz="2000" b="1" i="1" dirty="0" err="1"/>
              <a:t>концентрація</a:t>
            </a:r>
            <a:r>
              <a:rPr lang="ru-RU" sz="2000" b="1" i="1" dirty="0"/>
              <a:t> </a:t>
            </a:r>
            <a:r>
              <a:rPr lang="uk-UA" sz="2000" b="1" i="1" dirty="0"/>
              <a:t>розчиненої речовини.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b="1" i="1" dirty="0"/>
              <a:t>    </a:t>
            </a:r>
          </a:p>
          <a:p>
            <a:pPr eaLnBrk="1" hangingPunct="1"/>
            <a:endParaRPr lang="ru-RU" sz="2000" b="1" i="1" dirty="0"/>
          </a:p>
          <a:p>
            <a:pPr eaLnBrk="1" hangingPunct="1"/>
            <a:endParaRPr lang="ru-RU" sz="2000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55352"/>
              </p:ext>
            </p:extLst>
          </p:nvPr>
        </p:nvGraphicFramePr>
        <p:xfrm>
          <a:off x="5292080" y="2852936"/>
          <a:ext cx="15049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2" name="Формула" r:id="rId3" imgW="647419" imgH="393529" progId="Equation.3">
                  <p:embed/>
                </p:oleObj>
              </mc:Choice>
              <mc:Fallback>
                <p:oleObj name="Формула" r:id="rId3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852936"/>
                        <a:ext cx="15049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55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856662" cy="6480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i="1" dirty="0" err="1">
                <a:solidFill>
                  <a:srgbClr val="FF3300"/>
                </a:solidFill>
              </a:rPr>
              <a:t>Розподіл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err="1">
                <a:solidFill>
                  <a:srgbClr val="FF3300"/>
                </a:solidFill>
              </a:rPr>
              <a:t>речовин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err="1">
                <a:solidFill>
                  <a:srgbClr val="FF3300"/>
                </a:solidFill>
              </a:rPr>
              <a:t>між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err="1">
                <a:solidFill>
                  <a:srgbClr val="FF3300"/>
                </a:solidFill>
              </a:rPr>
              <a:t>двома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err="1" smtClean="0">
                <a:solidFill>
                  <a:srgbClr val="FF3300"/>
                </a:solidFill>
              </a:rPr>
              <a:t>рідинами</a:t>
            </a:r>
            <a:r>
              <a:rPr lang="ru-RU" sz="2400" b="1" i="1" dirty="0" smtClean="0">
                <a:solidFill>
                  <a:srgbClr val="FF3300"/>
                </a:solidFill>
              </a:rPr>
              <a:t>, </a:t>
            </a:r>
            <a:r>
              <a:rPr lang="ru-RU" sz="2400" b="1" i="1" dirty="0" err="1">
                <a:solidFill>
                  <a:srgbClr val="FF3300"/>
                </a:solidFill>
              </a:rPr>
              <a:t>які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smtClean="0">
                <a:solidFill>
                  <a:srgbClr val="FF3300"/>
                </a:solidFill>
              </a:rPr>
              <a:t>не </a:t>
            </a:r>
            <a:r>
              <a:rPr lang="ru-RU" sz="2400" b="1" i="1" dirty="0" err="1" smtClean="0">
                <a:solidFill>
                  <a:srgbClr val="FF3300"/>
                </a:solidFill>
              </a:rPr>
              <a:t>змішуються</a:t>
            </a:r>
            <a:endParaRPr lang="ru-RU" sz="2400" b="1" i="1" dirty="0">
              <a:solidFill>
                <a:srgbClr val="FF33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/>
              <a:t>    </a:t>
            </a:r>
            <a:r>
              <a:rPr lang="en-US" sz="2000" b="1" i="1" dirty="0"/>
              <a:t>   </a:t>
            </a:r>
            <a:endParaRPr lang="ru-RU" sz="2400" b="1" i="1" dirty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err="1"/>
              <a:t>Якщо</a:t>
            </a:r>
            <a:r>
              <a:rPr lang="ru-RU" sz="2400" b="1" i="1" dirty="0"/>
              <a:t> до </a:t>
            </a:r>
            <a:r>
              <a:rPr lang="ru-RU" sz="2400" b="1" i="1" dirty="0" err="1"/>
              <a:t>системи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складається</a:t>
            </a:r>
            <a:r>
              <a:rPr lang="ru-RU" sz="2400" b="1" i="1" dirty="0"/>
              <a:t> з </a:t>
            </a:r>
            <a:r>
              <a:rPr lang="ru-RU" sz="2400" b="1" i="1" dirty="0" err="1"/>
              <a:t>двох</a:t>
            </a:r>
            <a:r>
              <a:rPr lang="ru-RU" sz="2400" b="1" i="1" dirty="0"/>
              <a:t> </a:t>
            </a:r>
            <a:r>
              <a:rPr lang="ru-RU" sz="2400" b="1" i="1" dirty="0" err="1"/>
              <a:t>рідин</a:t>
            </a:r>
            <a:r>
              <a:rPr lang="ru-RU" sz="2400" b="1" i="1" dirty="0"/>
              <a:t> </a:t>
            </a:r>
            <a:r>
              <a:rPr lang="ru-RU" sz="2400" b="1" i="1" dirty="0" err="1"/>
              <a:t>які</a:t>
            </a:r>
            <a:r>
              <a:rPr lang="ru-RU" sz="2400" b="1" i="1" dirty="0"/>
              <a:t> </a:t>
            </a:r>
            <a:r>
              <a:rPr lang="ru-RU" sz="2400" b="1" i="1" dirty="0" err="1"/>
              <a:t>незмішуються</a:t>
            </a:r>
            <a:r>
              <a:rPr lang="ru-RU" sz="2400" b="1" i="1" dirty="0"/>
              <a:t>, </a:t>
            </a:r>
            <a:r>
              <a:rPr lang="ru-RU" sz="2400" b="1" i="1" dirty="0" err="1"/>
              <a:t>додати</a:t>
            </a:r>
            <a:r>
              <a:rPr lang="ru-RU" sz="2400" b="1" i="1" dirty="0"/>
              <a:t> </a:t>
            </a:r>
            <a:r>
              <a:rPr lang="ru-RU" sz="2400" b="1" i="1" dirty="0" err="1"/>
              <a:t>третю</a:t>
            </a:r>
            <a:r>
              <a:rPr lang="ru-RU" sz="2400" b="1" i="1" dirty="0"/>
              <a:t>, </a:t>
            </a:r>
            <a:r>
              <a:rPr lang="ru-RU" sz="2400" b="1" i="1" dirty="0" err="1"/>
              <a:t>здатну</a:t>
            </a:r>
            <a:r>
              <a:rPr lang="ru-RU" sz="2400" b="1" i="1" dirty="0"/>
              <a:t> </a:t>
            </a:r>
            <a:r>
              <a:rPr lang="ru-RU" sz="2400" b="1" i="1" dirty="0" err="1"/>
              <a:t>розчинятися</a:t>
            </a:r>
            <a:r>
              <a:rPr lang="ru-RU" sz="2400" b="1" i="1" dirty="0"/>
              <a:t> в </a:t>
            </a:r>
            <a:r>
              <a:rPr lang="ru-RU" sz="2400" b="1" i="1" dirty="0" err="1"/>
              <a:t>кожній</a:t>
            </a:r>
            <a:r>
              <a:rPr lang="ru-RU" sz="2400" b="1" i="1" dirty="0"/>
              <a:t> з </a:t>
            </a:r>
            <a:r>
              <a:rPr lang="ru-RU" sz="2400" b="1" i="1" dirty="0" err="1"/>
              <a:t>цих</a:t>
            </a:r>
            <a:r>
              <a:rPr lang="ru-RU" sz="2400" b="1" i="1" dirty="0"/>
              <a:t> </a:t>
            </a:r>
            <a:r>
              <a:rPr lang="ru-RU" sz="2400" b="1" i="1" dirty="0" err="1"/>
              <a:t>рідин</a:t>
            </a:r>
            <a:r>
              <a:rPr lang="ru-RU" sz="2400" b="1" i="1" dirty="0"/>
              <a:t>, то </a:t>
            </a:r>
            <a:r>
              <a:rPr lang="ru-RU" sz="2400" b="1" i="1" dirty="0" err="1"/>
              <a:t>розчинена</a:t>
            </a:r>
            <a:r>
              <a:rPr lang="ru-RU" sz="2400" b="1" i="1" dirty="0"/>
              <a:t> </a:t>
            </a:r>
            <a:r>
              <a:rPr lang="ru-RU" sz="2400" b="1" i="1" dirty="0" err="1"/>
              <a:t>речовина</a:t>
            </a:r>
            <a:r>
              <a:rPr lang="ru-RU" sz="2400" b="1" i="1" dirty="0"/>
              <a:t> буде </a:t>
            </a:r>
            <a:r>
              <a:rPr lang="ru-RU" sz="2400" b="1" i="1" dirty="0" err="1"/>
              <a:t>певним</a:t>
            </a:r>
            <a:r>
              <a:rPr lang="ru-RU" sz="2400" b="1" i="1" dirty="0"/>
              <a:t> чином </a:t>
            </a:r>
            <a:r>
              <a:rPr lang="ru-RU" sz="2400" b="1" i="1" dirty="0" err="1"/>
              <a:t>розподілятися</a:t>
            </a:r>
            <a:r>
              <a:rPr lang="ru-RU" sz="2400" b="1" i="1" dirty="0"/>
              <a:t> </a:t>
            </a:r>
            <a:r>
              <a:rPr lang="ru-RU" sz="2400" b="1" i="1" dirty="0" err="1"/>
              <a:t>між</a:t>
            </a:r>
            <a:r>
              <a:rPr lang="ru-RU" sz="2400" b="1" i="1" dirty="0"/>
              <a:t> </a:t>
            </a:r>
            <a:r>
              <a:rPr lang="ru-RU" sz="2400" b="1" i="1" dirty="0" err="1"/>
              <a:t>обома</a:t>
            </a:r>
            <a:r>
              <a:rPr lang="ru-RU" sz="2400" b="1" i="1" dirty="0"/>
              <a:t> </a:t>
            </a:r>
            <a:r>
              <a:rPr lang="ru-RU" sz="2400" b="1" i="1" dirty="0" err="1"/>
              <a:t>рідинами</a:t>
            </a:r>
            <a:r>
              <a:rPr lang="ru-RU" sz="2400" b="1" i="1" dirty="0"/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u="sng" dirty="0">
                <a:solidFill>
                  <a:srgbClr val="FF0000"/>
                </a:solidFill>
              </a:rPr>
              <a:t> Закон </a:t>
            </a:r>
            <a:r>
              <a:rPr lang="ru-RU" sz="2400" b="1" i="1" u="sng" dirty="0" err="1">
                <a:solidFill>
                  <a:srgbClr val="FF0000"/>
                </a:solidFill>
              </a:rPr>
              <a:t>розподілу</a:t>
            </a:r>
            <a:r>
              <a:rPr lang="ru-RU" sz="2400" b="1" i="1" u="sng" dirty="0">
                <a:solidFill>
                  <a:srgbClr val="FF0000"/>
                </a:solidFill>
              </a:rPr>
              <a:t> Нернста: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/>
              <a:t>    </a:t>
            </a:r>
            <a:r>
              <a:rPr lang="en-US" sz="2400" b="1" i="1" dirty="0"/>
              <a:t>   </a:t>
            </a:r>
            <a:r>
              <a:rPr lang="ru-RU" sz="2400" b="1" i="1" dirty="0"/>
              <a:t>при </a:t>
            </a:r>
            <a:r>
              <a:rPr lang="ru-RU" sz="2400" b="1" i="1" dirty="0" err="1"/>
              <a:t>постійній</a:t>
            </a:r>
            <a:r>
              <a:rPr lang="ru-RU" sz="2400" b="1" i="1" dirty="0"/>
              <a:t> </a:t>
            </a:r>
            <a:r>
              <a:rPr lang="ru-RU" sz="2400" b="1" i="1" dirty="0" err="1"/>
              <a:t>температурі</a:t>
            </a:r>
            <a:r>
              <a:rPr lang="ru-RU" sz="2400" b="1" i="1" dirty="0"/>
              <a:t> </a:t>
            </a:r>
            <a:r>
              <a:rPr lang="ru-RU" sz="2400" b="1" i="1" dirty="0" err="1"/>
              <a:t>співвідношення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концентрації</a:t>
            </a:r>
            <a:r>
              <a:rPr lang="ru-RU" sz="2400" b="1" i="1" dirty="0"/>
              <a:t> </a:t>
            </a:r>
            <a:r>
              <a:rPr lang="ru-RU" sz="2400" b="1" i="1" dirty="0" err="1"/>
              <a:t>речовини</a:t>
            </a:r>
            <a:r>
              <a:rPr lang="ru-RU" sz="2400" b="1" i="1" dirty="0"/>
              <a:t>, яка </a:t>
            </a:r>
            <a:r>
              <a:rPr lang="ru-RU" sz="2400" b="1" i="1" dirty="0" err="1"/>
              <a:t>розподілилася</a:t>
            </a:r>
            <a:r>
              <a:rPr lang="ru-RU" sz="2400" b="1" i="1" dirty="0"/>
              <a:t> </a:t>
            </a:r>
            <a:r>
              <a:rPr lang="ru-RU" sz="2400" b="1" i="1" dirty="0" err="1"/>
              <a:t>між</a:t>
            </a:r>
            <a:r>
              <a:rPr lang="ru-RU" sz="2400" b="1" i="1" dirty="0"/>
              <a:t> </a:t>
            </a:r>
            <a:r>
              <a:rPr lang="ru-RU" sz="2400" b="1" i="1" dirty="0" err="1"/>
              <a:t>двома</a:t>
            </a:r>
            <a:r>
              <a:rPr lang="ru-RU" sz="2400" b="1" i="1" dirty="0"/>
              <a:t> </a:t>
            </a:r>
            <a:r>
              <a:rPr lang="ru-RU" sz="2400" b="1" i="1" dirty="0" err="1"/>
              <a:t>рідинами</a:t>
            </a:r>
            <a:r>
              <a:rPr lang="ru-RU" sz="2400" b="1" i="1" dirty="0"/>
              <a:t> </a:t>
            </a:r>
            <a:r>
              <a:rPr lang="ru-RU" sz="2400" b="1" i="1" dirty="0" err="1"/>
              <a:t>які</a:t>
            </a:r>
            <a:r>
              <a:rPr lang="ru-RU" sz="2400" b="1" i="1" dirty="0"/>
              <a:t> не </a:t>
            </a:r>
            <a:r>
              <a:rPr lang="ru-RU" sz="2400" b="1" i="1" dirty="0" err="1"/>
              <a:t>змішуються</a:t>
            </a:r>
            <a:r>
              <a:rPr lang="ru-RU" sz="2400" b="1" i="1" dirty="0"/>
              <a:t>, є </a:t>
            </a:r>
            <a:r>
              <a:rPr lang="ru-RU" sz="2400" b="1" i="1" dirty="0" err="1"/>
              <a:t>постійною</a:t>
            </a:r>
            <a:r>
              <a:rPr lang="ru-RU" sz="2400" b="1" i="1" dirty="0"/>
              <a:t> величиною.</a:t>
            </a:r>
            <a:r>
              <a:rPr lang="ru-RU" sz="2000" b="1" i="1" dirty="0">
                <a:solidFill>
                  <a:srgbClr val="FFFF66"/>
                </a:solidFill>
              </a:rPr>
              <a:t>                                          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/>
              <a:t>                                          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/>
              <a:t>К – </a:t>
            </a:r>
            <a:r>
              <a:rPr lang="ru-RU" sz="1800" b="1" i="1" dirty="0" err="1"/>
              <a:t>коефіціент</a:t>
            </a:r>
            <a:r>
              <a:rPr lang="ru-RU" sz="1800" b="1" i="1" dirty="0"/>
              <a:t> </a:t>
            </a:r>
            <a:r>
              <a:rPr lang="ru-RU" sz="1800" b="1" i="1" dirty="0" err="1" smtClean="0"/>
              <a:t>розподілу</a:t>
            </a:r>
            <a:r>
              <a:rPr lang="ru-RU" sz="1800" b="1" i="1" dirty="0" smtClean="0"/>
              <a:t>;</a:t>
            </a:r>
            <a:endParaRPr lang="ru-RU" sz="18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/>
              <a:t>                                              С</a:t>
            </a:r>
            <a:r>
              <a:rPr lang="ru-RU" sz="1800" b="1" i="1" baseline="-25000" dirty="0"/>
              <a:t>1</a:t>
            </a:r>
            <a:r>
              <a:rPr lang="ru-RU" sz="1800" b="1" i="1" dirty="0"/>
              <a:t>(Х) и С</a:t>
            </a:r>
            <a:r>
              <a:rPr lang="ru-RU" sz="1800" b="1" i="1" baseline="-25000" dirty="0"/>
              <a:t>2</a:t>
            </a:r>
            <a:r>
              <a:rPr lang="ru-RU" sz="1800" b="1" i="1" dirty="0"/>
              <a:t>(Х) – </a:t>
            </a:r>
            <a:r>
              <a:rPr lang="ru-RU" sz="1800" b="1" i="1" dirty="0" err="1"/>
              <a:t>концентрації</a:t>
            </a:r>
            <a:endParaRPr lang="ru-RU" sz="18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/>
              <a:t>                                               </a:t>
            </a:r>
            <a:r>
              <a:rPr lang="ru-RU" sz="1800" b="1" i="1" dirty="0" err="1"/>
              <a:t>розчиненої</a:t>
            </a:r>
            <a:r>
              <a:rPr lang="ru-RU" sz="1800" b="1" i="1" dirty="0"/>
              <a:t> </a:t>
            </a:r>
            <a:r>
              <a:rPr lang="ru-RU" sz="1800" b="1" i="1" dirty="0" err="1"/>
              <a:t>речовини</a:t>
            </a:r>
            <a:endParaRPr lang="ru-RU" sz="18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/>
              <a:t>                                               </a:t>
            </a:r>
            <a:r>
              <a:rPr lang="ru-RU" sz="1800" b="1" i="1" dirty="0" err="1"/>
              <a:t>розчинниках</a:t>
            </a:r>
            <a:r>
              <a:rPr lang="ru-RU" sz="1800" b="1" i="1" dirty="0"/>
              <a:t> №1 та №2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0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0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400" b="1" i="1" dirty="0">
              <a:solidFill>
                <a:srgbClr val="FFFF66"/>
              </a:solidFill>
            </a:endParaRPr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7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95067"/>
              </p:ext>
            </p:extLst>
          </p:nvPr>
        </p:nvGraphicFramePr>
        <p:xfrm>
          <a:off x="1979712" y="4221088"/>
          <a:ext cx="240823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6" name="Формула" r:id="rId3" imgW="761669" imgH="444307" progId="Equation.3">
                  <p:embed/>
                </p:oleObj>
              </mc:Choice>
              <mc:Fallback>
                <p:oleObj name="Формула" r:id="rId3" imgW="76166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221088"/>
                        <a:ext cx="2408237" cy="1412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40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FF0000"/>
                </a:solidFill>
              </a:rPr>
              <a:t>КОЛІГАТИВНІ ВЛАСТИВОСТІ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1074"/>
            <a:ext cx="9144000" cy="5876925"/>
          </a:xfrm>
        </p:spPr>
        <p:txBody>
          <a:bodyPr rtlCol="0">
            <a:normAutofit/>
          </a:bodyPr>
          <a:lstStyle/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Властивості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розчинів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,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які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не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залежать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від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природи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розчиненої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речовини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, а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залежать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тільки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від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кількості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частинок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в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розчині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, (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тобто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визначаються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концентрацією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),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називаються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u="sng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колігативними</a:t>
            </a:r>
            <a:r>
              <a:rPr lang="ru-RU" sz="2200" b="1" u="sng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   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srgbClr val="3333CC"/>
                </a:solidFill>
                <a:latin typeface="Tahoma" pitchFamily="34" charset="0"/>
                <a:cs typeface="Arial" charset="0"/>
              </a:rPr>
              <a:t>         </a:t>
            </a:r>
            <a:r>
              <a:rPr lang="ru-RU" sz="2200" b="1" u="sng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До </a:t>
            </a:r>
            <a:r>
              <a:rPr lang="ru-RU" sz="2200" b="1" u="sng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колігативних</a:t>
            </a:r>
            <a:r>
              <a:rPr lang="ru-RU" sz="2200" b="1" u="sng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властивостей</a:t>
            </a:r>
            <a:r>
              <a:rPr lang="ru-RU" sz="2200" b="1" u="sng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відносяться</a:t>
            </a:r>
            <a:r>
              <a:rPr lang="ru-RU" sz="2200" b="1" u="sng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:</a:t>
            </a:r>
            <a:endParaRPr lang="ru-RU" sz="2200" b="1" u="sng" dirty="0">
              <a:solidFill>
                <a:srgbClr val="FFFF66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sz="2200" b="1" baseline="-25000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●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зниження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тиску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насиченої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пари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розчинника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над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розчином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(закон Рауля);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sz="2200" b="1" dirty="0">
              <a:solidFill>
                <a:srgbClr val="FFFF66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● 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підвищення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температури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кипіння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(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Т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baseline="-25000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кип.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) 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і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зниження</a:t>
            </a:r>
            <a:endParaRPr lang="ru-RU" sz="2200" b="1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температури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замерзання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(</a:t>
            </a:r>
            <a:r>
              <a:rPr lang="ru-RU" sz="1900" b="1" dirty="0">
                <a:solidFill>
                  <a:srgbClr val="C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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Т </a:t>
            </a:r>
            <a:r>
              <a:rPr lang="ru-RU" sz="2200" b="1" baseline="-25000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зам.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) 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-  </a:t>
            </a:r>
            <a:r>
              <a:rPr lang="ru-RU" sz="2200" b="1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слідства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із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закону Рауля;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  <a:defRPr/>
            </a:pPr>
            <a:endParaRPr lang="ru-RU" sz="2200" b="1" dirty="0">
              <a:solidFill>
                <a:srgbClr val="00FFFF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● 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осмотичний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тиск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розчину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,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Р </a:t>
            </a:r>
            <a:r>
              <a:rPr lang="ru-RU" sz="2200" b="1" baseline="-25000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осм</a:t>
            </a:r>
            <a:r>
              <a:rPr lang="ru-RU" sz="2200" b="1" baseline="-25000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.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b="1" baseline="-25000" dirty="0">
                <a:latin typeface="Tahoma" pitchFamily="34" charset="0"/>
                <a:cs typeface="Arial" charset="0"/>
              </a:rPr>
              <a:t>Т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иск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насиченої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пари –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тиск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тієї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частини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пари, яка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перебуває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у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рівновазі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з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рідиною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за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даної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</a:t>
            </a:r>
            <a:r>
              <a:rPr lang="en-US" b="1" baseline="-25000" dirty="0">
                <a:latin typeface="Tahoma" pitchFamily="34" charset="0"/>
                <a:cs typeface="Arial" charset="0"/>
              </a:rPr>
              <a:t>t°</a:t>
            </a:r>
            <a:r>
              <a:rPr lang="uk-UA" b="1" baseline="-25000" dirty="0">
                <a:latin typeface="Tahoma" pitchFamily="34" charset="0"/>
                <a:cs typeface="Arial" charset="0"/>
              </a:rPr>
              <a:t>.</a:t>
            </a:r>
            <a:endParaRPr lang="ru-RU" b="1" baseline="-25000" dirty="0">
              <a:latin typeface="Tahoma" pitchFamily="34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-36513" y="-242888"/>
            <a:ext cx="8229601" cy="935038"/>
          </a:xfrm>
        </p:spPr>
        <p:txBody>
          <a:bodyPr/>
          <a:lstStyle/>
          <a:p>
            <a:pPr eaLnBrk="1" hangingPunct="1"/>
            <a:r>
              <a:rPr lang="ru-RU" sz="3200" b="1" dirty="0" err="1">
                <a:solidFill>
                  <a:srgbClr val="C00000"/>
                </a:solidFill>
              </a:rPr>
              <a:t>Зниження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тиску</a:t>
            </a:r>
            <a:r>
              <a:rPr lang="ru-RU" sz="3200" b="1" dirty="0">
                <a:solidFill>
                  <a:srgbClr val="C00000"/>
                </a:solidFill>
              </a:rPr>
              <a:t> пари над </a:t>
            </a:r>
            <a:r>
              <a:rPr lang="ru-RU" sz="3200" b="1" dirty="0" err="1">
                <a:solidFill>
                  <a:srgbClr val="C00000"/>
                </a:solidFill>
              </a:rPr>
              <a:t>розчином</a:t>
            </a:r>
            <a:endParaRPr lang="ru-RU" sz="36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0" y="731838"/>
            <a:ext cx="9113838" cy="61261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rgbClr val="660066"/>
                </a:solidFill>
              </a:rPr>
              <a:t>Закон Рауля (фр.) – 1886-1887 </a:t>
            </a:r>
            <a:r>
              <a:rPr lang="ru-RU" b="1" i="1" dirty="0" err="1">
                <a:solidFill>
                  <a:srgbClr val="660066"/>
                </a:solidFill>
              </a:rPr>
              <a:t>рр</a:t>
            </a:r>
            <a:r>
              <a:rPr lang="ru-RU" b="1" i="1" dirty="0">
                <a:solidFill>
                  <a:srgbClr val="660066"/>
                </a:solidFill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660066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660066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660066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/>
              <a:t>Встановлено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тиск</a:t>
            </a:r>
            <a:r>
              <a:rPr lang="ru-RU" sz="2400" b="1" i="1" dirty="0"/>
              <a:t> пару над </a:t>
            </a:r>
            <a:r>
              <a:rPr lang="ru-RU" sz="2400" b="1" i="1" dirty="0" err="1"/>
              <a:t>розчином</a:t>
            </a:r>
            <a:r>
              <a:rPr lang="ru-RU" sz="2400" b="1" i="1" dirty="0"/>
              <a:t> </a:t>
            </a:r>
            <a:r>
              <a:rPr lang="ru-RU" sz="2400" b="1" i="1" dirty="0" err="1"/>
              <a:t>завжди</a:t>
            </a:r>
            <a:r>
              <a:rPr lang="ru-RU" sz="2400" b="1" i="1" dirty="0"/>
              <a:t> </a:t>
            </a:r>
            <a:r>
              <a:rPr lang="ru-RU" sz="2400" b="1" i="1" dirty="0" err="1"/>
              <a:t>менше</a:t>
            </a:r>
            <a:r>
              <a:rPr lang="ru-RU" sz="2400" b="1" i="1" dirty="0"/>
              <a:t>, </a:t>
            </a:r>
            <a:r>
              <a:rPr lang="ru-RU" sz="2400" b="1" i="1" dirty="0" err="1"/>
              <a:t>ніж</a:t>
            </a:r>
            <a:r>
              <a:rPr lang="ru-RU" sz="2400" b="1" i="1" dirty="0"/>
              <a:t> над чистим </a:t>
            </a:r>
            <a:r>
              <a:rPr lang="ru-RU" sz="2400" b="1" i="1" dirty="0" err="1"/>
              <a:t>розчинником</a:t>
            </a:r>
            <a:r>
              <a:rPr lang="ru-RU" sz="2400" b="1" i="1" dirty="0"/>
              <a:t> при </a:t>
            </a:r>
            <a:r>
              <a:rPr lang="ru-RU" sz="2400" b="1" i="1" dirty="0" err="1"/>
              <a:t>постійній</a:t>
            </a:r>
            <a:r>
              <a:rPr lang="ru-RU" sz="2400" b="1" i="1" dirty="0"/>
              <a:t> </a:t>
            </a:r>
            <a:r>
              <a:rPr lang="ru-RU" sz="2400" b="1" i="1" dirty="0" err="1"/>
              <a:t>температурі</a:t>
            </a:r>
            <a:r>
              <a:rPr lang="ru-RU" sz="2400" b="1" i="1" dirty="0"/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>
                <a:solidFill>
                  <a:prstClr val="black"/>
                </a:solidFill>
              </a:rPr>
              <a:t>Експериментально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довів</a:t>
            </a:r>
            <a:r>
              <a:rPr lang="ru-RU" sz="2400" b="1" i="1" dirty="0">
                <a:solidFill>
                  <a:prstClr val="black"/>
                </a:solidFill>
              </a:rPr>
              <a:t>, </a:t>
            </a:r>
            <a:r>
              <a:rPr lang="ru-RU" sz="2400" b="1" i="1" dirty="0" err="1">
                <a:solidFill>
                  <a:prstClr val="black"/>
                </a:solidFill>
              </a:rPr>
              <a:t>що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тиск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насиченої</a:t>
            </a:r>
            <a:r>
              <a:rPr lang="ru-RU" sz="2400" b="1" i="1" dirty="0">
                <a:solidFill>
                  <a:prstClr val="black"/>
                </a:solidFill>
              </a:rPr>
              <a:t> пари над </a:t>
            </a:r>
            <a:r>
              <a:rPr lang="ru-RU" sz="2400" b="1" i="1" dirty="0" err="1">
                <a:solidFill>
                  <a:prstClr val="black"/>
                </a:solidFill>
              </a:rPr>
              <a:t>розчином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нелеткої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речовини</a:t>
            </a:r>
            <a:r>
              <a:rPr lang="ru-RU" sz="2400" b="1" i="1" dirty="0">
                <a:solidFill>
                  <a:prstClr val="black"/>
                </a:solidFill>
              </a:rPr>
              <a:t> (Р) </a:t>
            </a:r>
            <a:r>
              <a:rPr lang="ru-RU" sz="2400" b="1" i="1" dirty="0" err="1">
                <a:solidFill>
                  <a:prstClr val="black"/>
                </a:solidFill>
              </a:rPr>
              <a:t>прямопропорційно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мольній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частині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розчинника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en-US" sz="2400" b="1" i="1" dirty="0"/>
              <a:t>N</a:t>
            </a:r>
            <a:r>
              <a:rPr lang="en-US" sz="2400" b="1" i="1" baseline="-25000" dirty="0"/>
              <a:t>A</a:t>
            </a:r>
            <a:r>
              <a:rPr lang="en-US" sz="2400" b="1" i="1" dirty="0"/>
              <a:t>.</a:t>
            </a:r>
            <a:endParaRPr lang="ru-RU" sz="2400" b="1" i="1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Р= К∙</a:t>
            </a:r>
            <a:r>
              <a:rPr lang="en-US" sz="2800" b="1" i="1" dirty="0">
                <a:solidFill>
                  <a:srgbClr val="C00000"/>
                </a:solidFill>
              </a:rPr>
              <a:t>N</a:t>
            </a:r>
            <a:r>
              <a:rPr lang="en-US" sz="2800" b="1" i="1" baseline="-25000" dirty="0">
                <a:solidFill>
                  <a:srgbClr val="C00000"/>
                </a:solidFill>
              </a:rPr>
              <a:t>A</a:t>
            </a:r>
            <a:r>
              <a:rPr lang="ru-RU" sz="2800" b="1" i="1" baseline="-25000" dirty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,</a:t>
            </a:r>
            <a:endParaRPr lang="ru-RU" sz="2800" b="1" i="1" baseline="-25000" dirty="0">
              <a:solidFill>
                <a:srgbClr val="C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/>
              <a:t>      </a:t>
            </a:r>
            <a:r>
              <a:rPr lang="ru-RU" sz="2400" b="1" i="1" dirty="0"/>
              <a:t>К – </a:t>
            </a:r>
            <a:r>
              <a:rPr lang="ru-RU" sz="2400" b="1" i="1" dirty="0" err="1"/>
              <a:t>коефіціент</a:t>
            </a:r>
            <a:r>
              <a:rPr lang="ru-RU" sz="2400" b="1" i="1" dirty="0"/>
              <a:t> ( у чистому </a:t>
            </a:r>
            <a:r>
              <a:rPr lang="ru-RU" sz="2400" b="1" i="1" dirty="0" err="1"/>
              <a:t>розчиннику</a:t>
            </a:r>
            <a:r>
              <a:rPr lang="ru-RU" sz="2400" b="1" i="1" dirty="0"/>
              <a:t> А </a:t>
            </a:r>
            <a:r>
              <a:rPr lang="ru-RU" sz="2400" b="1" i="1" dirty="0" err="1"/>
              <a:t>мольна</a:t>
            </a:r>
            <a:r>
              <a:rPr lang="ru-RU" sz="2400" b="1" i="1" dirty="0"/>
              <a:t> </a:t>
            </a:r>
            <a:r>
              <a:rPr lang="ru-RU" sz="2400" b="1" i="1" dirty="0" err="1"/>
              <a:t>частка</a:t>
            </a:r>
            <a:r>
              <a:rPr lang="ru-RU" sz="2400" b="1" i="1" dirty="0"/>
              <a:t> </a:t>
            </a:r>
            <a:r>
              <a:rPr lang="ru-RU" sz="2400" b="1" i="1" dirty="0" err="1"/>
              <a:t>розчиненої</a:t>
            </a:r>
            <a:r>
              <a:rPr lang="ru-RU" sz="2400" b="1" i="1" dirty="0"/>
              <a:t> </a:t>
            </a:r>
            <a:r>
              <a:rPr lang="ru-RU" sz="2400" b="1" i="1" dirty="0" err="1"/>
              <a:t>речовини</a:t>
            </a:r>
            <a:r>
              <a:rPr lang="ru-RU" sz="2400" b="1" i="1" dirty="0"/>
              <a:t> </a:t>
            </a:r>
            <a:r>
              <a:rPr lang="en-US" sz="2400" b="1" i="1" dirty="0"/>
              <a:t>N</a:t>
            </a:r>
            <a:r>
              <a:rPr lang="uk-UA" sz="2400" b="1" i="1" baseline="-25000" dirty="0"/>
              <a:t>В</a:t>
            </a:r>
            <a:r>
              <a:rPr lang="uk-UA" sz="2400" b="1" i="1" dirty="0"/>
              <a:t>,</a:t>
            </a:r>
            <a:r>
              <a:rPr lang="uk-UA" sz="2400" b="1" i="1" baseline="-25000" dirty="0"/>
              <a:t> </a:t>
            </a:r>
            <a:r>
              <a:rPr lang="ru-RU" sz="2400" b="1" i="1" dirty="0"/>
              <a:t> </a:t>
            </a:r>
            <a:r>
              <a:rPr lang="ru-RU" sz="2400" b="1" i="1" dirty="0" err="1"/>
              <a:t>дорівнює</a:t>
            </a:r>
            <a:r>
              <a:rPr lang="ru-RU" sz="2400" b="1" i="1" dirty="0"/>
              <a:t> 0, </a:t>
            </a:r>
            <a:r>
              <a:rPr lang="en-US" sz="2400" b="1" i="1" dirty="0"/>
              <a:t>N</a:t>
            </a:r>
            <a:r>
              <a:rPr lang="en-US" sz="2400" b="1" i="1" baseline="-25000" dirty="0"/>
              <a:t>A</a:t>
            </a:r>
            <a:r>
              <a:rPr lang="uk-UA" sz="2400" b="1" i="1" dirty="0"/>
              <a:t>=1, а </a:t>
            </a:r>
            <a:r>
              <a:rPr lang="uk-UA" sz="2400" b="1" i="1" dirty="0" err="1"/>
              <a:t>коєфіцієнт</a:t>
            </a:r>
            <a:r>
              <a:rPr lang="uk-UA" sz="2400" b="1" i="1" dirty="0"/>
              <a:t> </a:t>
            </a:r>
            <a:r>
              <a:rPr lang="uk-UA" sz="2400" b="1" i="1" dirty="0" smtClean="0"/>
              <a:t> пропорційності К=Р</a:t>
            </a:r>
            <a:r>
              <a:rPr lang="uk-UA" sz="2400" b="1" i="1" baseline="-25000" dirty="0" smtClean="0"/>
              <a:t>0 </a:t>
            </a:r>
            <a:r>
              <a:rPr lang="uk-UA" sz="2400" b="1" i="1" dirty="0" smtClean="0"/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 dirty="0" smtClean="0"/>
              <a:t>(Р</a:t>
            </a:r>
            <a:r>
              <a:rPr lang="uk-UA" sz="2400" b="1" i="1" baseline="-25000" dirty="0" smtClean="0"/>
              <a:t>0</a:t>
            </a:r>
            <a:r>
              <a:rPr lang="uk-UA" sz="2400" b="1" i="1" dirty="0" smtClean="0"/>
              <a:t> </a:t>
            </a:r>
            <a:r>
              <a:rPr lang="uk-UA" sz="2400" b="1" i="1" dirty="0"/>
              <a:t>- тиск пари чистого розчинника), тому пружність пари над розчинником Р=Р</a:t>
            </a:r>
            <a:r>
              <a:rPr lang="uk-UA" sz="2400" b="1" i="1" baseline="-25000" dirty="0"/>
              <a:t>0</a:t>
            </a:r>
            <a:r>
              <a:rPr lang="uk-UA" sz="2400" b="1" i="1" dirty="0"/>
              <a:t>·</a:t>
            </a:r>
            <a:r>
              <a:rPr lang="en-US" sz="2400" b="1" i="1" dirty="0"/>
              <a:t> N</a:t>
            </a:r>
            <a:r>
              <a:rPr lang="en-US" sz="2400" b="1" i="1" baseline="-25000" dirty="0"/>
              <a:t>A</a:t>
            </a:r>
            <a:r>
              <a:rPr lang="ru-RU" sz="2400" b="1" i="1" dirty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i="1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i="1" dirty="0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11263"/>
            <a:ext cx="44640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61963"/>
            <a:ext cx="187325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7289800" y="2940050"/>
            <a:ext cx="1366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i="0"/>
              <a:t>Ф.М. Рауль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4000" b="1" dirty="0" err="1">
                <a:solidFill>
                  <a:srgbClr val="C00000"/>
                </a:solidFill>
              </a:rPr>
              <a:t>Слідства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із</a:t>
            </a:r>
            <a:r>
              <a:rPr lang="ru-RU" sz="4000" b="1" dirty="0">
                <a:solidFill>
                  <a:srgbClr val="C00000"/>
                </a:solidFill>
              </a:rPr>
              <a:t> закону Рауля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/>
            <a:r>
              <a:rPr lang="ru-RU" dirty="0" err="1"/>
              <a:t>Т</a:t>
            </a:r>
            <a:r>
              <a:rPr lang="ru-RU" baseline="-25000" dirty="0" err="1"/>
              <a:t>кип.розч</a:t>
            </a:r>
            <a:r>
              <a:rPr lang="ru-RU" baseline="-25000" dirty="0"/>
              <a:t>.</a:t>
            </a:r>
            <a:r>
              <a:rPr lang="ru-RU" dirty="0"/>
              <a:t> та </a:t>
            </a:r>
            <a:r>
              <a:rPr lang="ru-RU" dirty="0" err="1"/>
              <a:t>Т</a:t>
            </a:r>
            <a:r>
              <a:rPr lang="ru-RU" baseline="-25000" dirty="0" err="1"/>
              <a:t>крист</a:t>
            </a:r>
            <a:r>
              <a:rPr lang="ru-RU" baseline="-25000" dirty="0"/>
              <a:t>. </a:t>
            </a:r>
            <a:r>
              <a:rPr lang="ru-RU" baseline="-25000" dirty="0" err="1"/>
              <a:t>розч</a:t>
            </a:r>
            <a:r>
              <a:rPr lang="ru-RU" baseline="-25000" dirty="0"/>
              <a:t>.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прямій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</a:t>
            </a:r>
            <a:r>
              <a:rPr lang="ru-RU" baseline="-25000" dirty="0" err="1"/>
              <a:t>пари</a:t>
            </a:r>
            <a:r>
              <a:rPr lang="ru-RU" baseline="-25000" dirty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75" y="1773238"/>
            <a:ext cx="3751263" cy="12239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/>
              <a:t>Рідина</a:t>
            </a:r>
            <a:r>
              <a:rPr lang="ru-RU" sz="2400" dirty="0"/>
              <a:t>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кипіти</a:t>
            </a:r>
            <a:r>
              <a:rPr lang="ru-RU" sz="2400" dirty="0"/>
              <a:t>, коли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Р</a:t>
            </a:r>
            <a:r>
              <a:rPr lang="uk-UA" sz="2400" baseline="-25000" dirty="0">
                <a:solidFill>
                  <a:srgbClr val="C00000"/>
                </a:solidFill>
              </a:rPr>
              <a:t>її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baseline="-25000" dirty="0" err="1">
                <a:solidFill>
                  <a:srgbClr val="C00000"/>
                </a:solidFill>
              </a:rPr>
              <a:t>насич.пари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= </a:t>
            </a:r>
            <a:r>
              <a:rPr lang="ru-RU" sz="2400" dirty="0" err="1">
                <a:solidFill>
                  <a:srgbClr val="C00000"/>
                </a:solidFill>
              </a:rPr>
              <a:t>Р</a:t>
            </a:r>
            <a:r>
              <a:rPr lang="ru-RU" sz="2400" baseline="-25000" dirty="0" err="1">
                <a:solidFill>
                  <a:srgbClr val="C00000"/>
                </a:solidFill>
              </a:rPr>
              <a:t>зовн</a:t>
            </a:r>
            <a:r>
              <a:rPr lang="ru-RU" sz="2400" baseline="-25000" dirty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75" y="3338513"/>
            <a:ext cx="3751263" cy="23225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↓ Р </a:t>
            </a:r>
            <a:r>
              <a:rPr lang="ru-RU" sz="2400" baseline="-25000" dirty="0"/>
              <a:t>пари </a:t>
            </a:r>
            <a:r>
              <a:rPr lang="ru-RU" sz="2400" baseline="-25000" dirty="0" err="1"/>
              <a:t>розч</a:t>
            </a:r>
            <a:r>
              <a:rPr lang="ru-RU" sz="2400" baseline="-25000" dirty="0"/>
              <a:t>.  </a:t>
            </a:r>
            <a:r>
              <a:rPr lang="ru-RU" sz="2400" dirty="0"/>
              <a:t>при </a:t>
            </a:r>
            <a:r>
              <a:rPr lang="ru-RU" sz="2400" dirty="0" err="1"/>
              <a:t>розчиненні</a:t>
            </a:r>
            <a:r>
              <a:rPr lang="ru-RU" sz="2400" dirty="0"/>
              <a:t> у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нелетких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</a:t>
            </a:r>
            <a:r>
              <a:rPr lang="ru-RU" sz="2400" dirty="0" err="1"/>
              <a:t>потребує</a:t>
            </a:r>
            <a:r>
              <a:rPr lang="ru-RU" sz="2400" dirty="0"/>
              <a:t> ↑</a:t>
            </a:r>
            <a:r>
              <a:rPr lang="en-US" sz="2400" dirty="0"/>
              <a:t> </a:t>
            </a:r>
            <a:r>
              <a:rPr lang="ru-RU" sz="2400" dirty="0" err="1"/>
              <a:t>Т</a:t>
            </a:r>
            <a:r>
              <a:rPr lang="ru-RU" sz="2400" baseline="-25000" dirty="0" err="1"/>
              <a:t>розч</a:t>
            </a:r>
            <a:r>
              <a:rPr lang="ru-RU" sz="2400" baseline="-25000" dirty="0"/>
              <a:t>.</a:t>
            </a:r>
            <a:r>
              <a:rPr lang="ru-RU" sz="2400" dirty="0"/>
              <a:t>  для </a:t>
            </a: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порушеної</a:t>
            </a:r>
            <a:r>
              <a:rPr lang="ru-RU" sz="2400" dirty="0"/>
              <a:t> </a:t>
            </a:r>
            <a:r>
              <a:rPr lang="ru-RU" sz="2400" dirty="0" err="1"/>
              <a:t>рівноваги</a:t>
            </a:r>
            <a:r>
              <a:rPr lang="ru-RU" sz="2400" dirty="0"/>
              <a:t>  </a:t>
            </a:r>
            <a:r>
              <a:rPr lang="ru-RU" sz="2400" dirty="0" err="1"/>
              <a:t>рідина</a:t>
            </a:r>
            <a:r>
              <a:rPr lang="ru-RU" sz="2400" dirty="0"/>
              <a:t>↔ пара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1773238"/>
            <a:ext cx="4643437" cy="12239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/>
              <a:t>Рідина</a:t>
            </a:r>
            <a:r>
              <a:rPr lang="ru-RU" sz="2400" dirty="0"/>
              <a:t> </a:t>
            </a:r>
            <a:r>
              <a:rPr lang="ru-RU" sz="2400" dirty="0" err="1"/>
              <a:t>замерзає</a:t>
            </a:r>
            <a:r>
              <a:rPr lang="ru-RU" sz="2400" dirty="0"/>
              <a:t> при Т, при </a:t>
            </a:r>
            <a:r>
              <a:rPr lang="ru-RU" sz="2400" dirty="0" err="1"/>
              <a:t>якій</a:t>
            </a:r>
            <a:endParaRPr lang="ru-RU" sz="2400" dirty="0"/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Р </a:t>
            </a:r>
            <a:r>
              <a:rPr lang="ru-RU" sz="2400" baseline="-25000" dirty="0">
                <a:solidFill>
                  <a:srgbClr val="C00000"/>
                </a:solidFill>
              </a:rPr>
              <a:t>пари </a:t>
            </a:r>
            <a:r>
              <a:rPr lang="ru-RU" sz="2400" baseline="-25000" dirty="0" err="1">
                <a:solidFill>
                  <a:srgbClr val="C00000"/>
                </a:solidFill>
              </a:rPr>
              <a:t>рідин</a:t>
            </a:r>
            <a:r>
              <a:rPr lang="ru-RU" sz="2400" baseline="-25000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 = Р </a:t>
            </a:r>
            <a:r>
              <a:rPr lang="ru-RU" sz="2400" baseline="-25000" dirty="0" err="1">
                <a:solidFill>
                  <a:srgbClr val="C00000"/>
                </a:solidFill>
              </a:rPr>
              <a:t>тв.кр.рідин</a:t>
            </a:r>
            <a:r>
              <a:rPr lang="ru-RU" sz="2400" baseline="-25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0563" y="3338513"/>
            <a:ext cx="4643437" cy="1603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↓Р </a:t>
            </a:r>
            <a:r>
              <a:rPr lang="ru-RU" sz="2400" baseline="-25000" dirty="0">
                <a:solidFill>
                  <a:schemeClr val="tx1"/>
                </a:solidFill>
              </a:rPr>
              <a:t>пари </a:t>
            </a:r>
            <a:r>
              <a:rPr lang="ru-RU" sz="2400" baseline="-25000" dirty="0" err="1">
                <a:solidFill>
                  <a:schemeClr val="tx1"/>
                </a:solidFill>
              </a:rPr>
              <a:t>розч</a:t>
            </a:r>
            <a:r>
              <a:rPr lang="ru-RU" sz="2400" baseline="-25000" dirty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над </a:t>
            </a:r>
            <a:r>
              <a:rPr lang="ru-RU" sz="2400" dirty="0" err="1">
                <a:solidFill>
                  <a:schemeClr val="tx1"/>
                </a:solidFill>
              </a:rPr>
              <a:t>розчином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пояснюється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більш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низькою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</a:t>
            </a:r>
            <a:r>
              <a:rPr lang="ru-RU" sz="2400" baseline="-25000" dirty="0" err="1">
                <a:solidFill>
                  <a:schemeClr val="tx1"/>
                </a:solidFill>
              </a:rPr>
              <a:t>замерз.розчину</a:t>
            </a:r>
            <a:r>
              <a:rPr lang="ru-RU" sz="2400" dirty="0">
                <a:solidFill>
                  <a:schemeClr val="tx1"/>
                </a:solidFill>
              </a:rPr>
              <a:t>  </a:t>
            </a:r>
            <a:r>
              <a:rPr lang="ru-RU" sz="2400" dirty="0" err="1">
                <a:solidFill>
                  <a:schemeClr val="tx1"/>
                </a:solidFill>
              </a:rPr>
              <a:t>чим</a:t>
            </a:r>
            <a:r>
              <a:rPr lang="ru-RU" sz="2400" dirty="0">
                <a:solidFill>
                  <a:schemeClr val="tx1"/>
                </a:solidFill>
              </a:rPr>
              <a:t> Т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baseline="-25000" dirty="0" err="1">
                <a:solidFill>
                  <a:schemeClr val="tx1"/>
                </a:solidFill>
              </a:rPr>
              <a:t>замерз.розчинника</a:t>
            </a:r>
            <a:endParaRPr lang="ru-RU" sz="2400" baseline="-25000" dirty="0">
              <a:solidFill>
                <a:schemeClr val="tx1"/>
              </a:solidFill>
            </a:endParaRP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185948" y="5750643"/>
            <a:ext cx="4286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i="0" dirty="0" err="1"/>
              <a:t>Підвищення</a:t>
            </a:r>
            <a:r>
              <a:rPr lang="ru-RU" sz="2000" i="0" dirty="0"/>
              <a:t>  Т </a:t>
            </a:r>
            <a:r>
              <a:rPr lang="ru-RU" sz="2000" i="0" baseline="-25000" dirty="0"/>
              <a:t>кип</a:t>
            </a:r>
          </a:p>
          <a:p>
            <a:pPr eaLnBrk="1" hangingPunct="1"/>
            <a:r>
              <a:rPr lang="ru-RU" sz="2000" i="0" dirty="0"/>
              <a:t>Δ Т </a:t>
            </a:r>
            <a:r>
              <a:rPr lang="ru-RU" sz="2000" i="0" baseline="-25000" dirty="0"/>
              <a:t>кип</a:t>
            </a:r>
            <a:r>
              <a:rPr lang="ru-RU" sz="2000" i="0" dirty="0"/>
              <a:t>= Т </a:t>
            </a:r>
            <a:r>
              <a:rPr lang="ru-RU" sz="2000" i="0" baseline="-25000" dirty="0" err="1"/>
              <a:t>кип.розч</a:t>
            </a:r>
            <a:r>
              <a:rPr lang="ru-RU" sz="2000" i="0" baseline="-25000" dirty="0"/>
              <a:t>-ну</a:t>
            </a:r>
            <a:r>
              <a:rPr lang="ru-RU" sz="2000" i="0" dirty="0"/>
              <a:t> – Т </a:t>
            </a:r>
            <a:r>
              <a:rPr lang="ru-RU" sz="2000" i="0" baseline="-25000" dirty="0"/>
              <a:t>кип. </a:t>
            </a:r>
            <a:r>
              <a:rPr lang="ru-RU" sz="2000" i="0" baseline="-25000" dirty="0" err="1"/>
              <a:t>розч</a:t>
            </a:r>
            <a:r>
              <a:rPr lang="ru-RU" sz="2000" i="0" baseline="-25000" dirty="0"/>
              <a:t>-ка</a:t>
            </a: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4716463" y="5740965"/>
            <a:ext cx="4427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i="0" dirty="0" err="1"/>
              <a:t>Зниження</a:t>
            </a:r>
            <a:r>
              <a:rPr lang="ru-RU" sz="2000" i="0" dirty="0"/>
              <a:t>  </a:t>
            </a:r>
            <a:r>
              <a:rPr lang="en-US" sz="2000" i="0" dirty="0"/>
              <a:t> </a:t>
            </a:r>
            <a:r>
              <a:rPr lang="ru-RU" sz="2000" i="0" dirty="0"/>
              <a:t>Т </a:t>
            </a:r>
            <a:r>
              <a:rPr lang="ru-RU" sz="2000" i="0" baseline="-25000" dirty="0" err="1"/>
              <a:t>крист</a:t>
            </a:r>
            <a:endParaRPr lang="ru-RU" sz="2000" i="0" baseline="-25000" dirty="0"/>
          </a:p>
          <a:p>
            <a:pPr eaLnBrk="1" hangingPunct="1"/>
            <a:r>
              <a:rPr lang="ru-RU" sz="2000" i="0" dirty="0" err="1"/>
              <a:t>ΔТ</a:t>
            </a:r>
            <a:r>
              <a:rPr lang="ru-RU" sz="2000" i="0" baseline="-25000" dirty="0" err="1"/>
              <a:t>крист</a:t>
            </a:r>
            <a:r>
              <a:rPr lang="ru-RU" sz="2000" i="0" dirty="0"/>
              <a:t>=</a:t>
            </a:r>
            <a:r>
              <a:rPr lang="ru-RU" sz="2000" i="0" dirty="0" err="1"/>
              <a:t>Т</a:t>
            </a:r>
            <a:r>
              <a:rPr lang="ru-RU" sz="2000" i="0" baseline="-25000" dirty="0" err="1"/>
              <a:t>крист</a:t>
            </a:r>
            <a:r>
              <a:rPr lang="ru-RU" sz="2000" i="0" baseline="-25000" dirty="0"/>
              <a:t>. </a:t>
            </a:r>
            <a:r>
              <a:rPr lang="ru-RU" sz="2000" i="0" baseline="-25000" dirty="0" err="1"/>
              <a:t>розч</a:t>
            </a:r>
            <a:r>
              <a:rPr lang="ru-RU" sz="2000" i="0" baseline="-25000" dirty="0"/>
              <a:t>-ну </a:t>
            </a:r>
            <a:r>
              <a:rPr lang="ru-RU" sz="2000" i="0" dirty="0"/>
              <a:t>– </a:t>
            </a:r>
            <a:r>
              <a:rPr lang="ru-RU" sz="2000" i="0" dirty="0" err="1"/>
              <a:t>Т</a:t>
            </a:r>
            <a:r>
              <a:rPr lang="ru-RU" sz="2000" i="0" baseline="-25000" dirty="0" err="1"/>
              <a:t>крист</a:t>
            </a:r>
            <a:r>
              <a:rPr lang="ru-RU" sz="2000" i="0" baseline="-25000" dirty="0"/>
              <a:t>. роз-ка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1333</Words>
  <Application>Microsoft Office PowerPoint</Application>
  <PresentationFormat>Экран (4:3)</PresentationFormat>
  <Paragraphs>163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4_Оформление по умолчанию</vt:lpstr>
      <vt:lpstr>Формула</vt:lpstr>
      <vt:lpstr>Презентация PowerPoint</vt:lpstr>
      <vt:lpstr>ПЛАН ЛЕКЦІЇ</vt:lpstr>
      <vt:lpstr>ВЕЛИЧИНИ, ЩО ХАРАКТЕРИЗУЮТЬ КІЛЬКІСНИЙ СКЛАД розчину</vt:lpstr>
      <vt:lpstr>Види води в організмі: </vt:lpstr>
      <vt:lpstr>Презентация PowerPoint</vt:lpstr>
      <vt:lpstr>Презентация PowerPoint</vt:lpstr>
      <vt:lpstr>КОЛІГАТИВНІ ВЛАСТИВОСТІ</vt:lpstr>
      <vt:lpstr>Зниження тиску пари над розчином</vt:lpstr>
      <vt:lpstr>Слідства із закону Рауля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ХНМУ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Lenovo</cp:lastModifiedBy>
  <cp:revision>193</cp:revision>
  <cp:lastPrinted>2017-09-14T09:26:22Z</cp:lastPrinted>
  <dcterms:created xsi:type="dcterms:W3CDTF">2009-09-07T11:41:42Z</dcterms:created>
  <dcterms:modified xsi:type="dcterms:W3CDTF">2017-10-30T09:49:51Z</dcterms:modified>
</cp:coreProperties>
</file>