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7" r:id="rId10"/>
    <p:sldId id="264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80" r:id="rId20"/>
    <p:sldId id="283" r:id="rId21"/>
    <p:sldId id="277" r:id="rId22"/>
    <p:sldId id="278" r:id="rId23"/>
    <p:sldId id="279" r:id="rId24"/>
    <p:sldId id="281" r:id="rId25"/>
    <p:sldId id="282" r:id="rId26"/>
    <p:sldId id="286" r:id="rId27"/>
    <p:sldId id="284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150B-B800-455A-BC4D-E23A417E6E7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FF3C2-E51F-4F75-BCCE-0AEB0BE48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FF3C2-E51F-4F75-BCCE-0AEB0BE48BB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1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0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6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9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7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9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3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9F50-13FA-4D70-BD4A-12C43BB68002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67C6-3F3F-4AFB-BB90-F71BEE8E4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82880"/>
            <a:ext cx="10241280" cy="198323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Харьковский национальный медицинский университет</a:t>
            </a:r>
            <a:br>
              <a:rPr lang="ru-RU" sz="1800" b="1" dirty="0" smtClean="0"/>
            </a:br>
            <a:r>
              <a:rPr lang="ru-RU" sz="1800" b="1" dirty="0" smtClean="0"/>
              <a:t>Кафедра медицинской химии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Круглый стол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21281"/>
            <a:ext cx="12192000" cy="4008119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«Сахарный диабет: медицинские аспекты»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b="1" dirty="0"/>
          </a:p>
          <a:p>
            <a:endParaRPr lang="ru-RU" b="1" dirty="0" smtClean="0"/>
          </a:p>
          <a:p>
            <a:pPr algn="r"/>
            <a:r>
              <a:rPr lang="ru-RU" b="1" dirty="0" smtClean="0"/>
              <a:t>Выполнил: Ст. лаб. </a:t>
            </a:r>
            <a:r>
              <a:rPr lang="ru-RU" b="1" dirty="0" err="1" smtClean="0"/>
              <a:t>Синельник</a:t>
            </a:r>
            <a:r>
              <a:rPr lang="ru-RU" b="1" dirty="0" smtClean="0"/>
              <a:t> В.В.</a:t>
            </a:r>
          </a:p>
          <a:p>
            <a:pPr algn="r"/>
            <a:endParaRPr lang="ru-RU" b="1" dirty="0" smtClean="0"/>
          </a:p>
          <a:p>
            <a:r>
              <a:rPr lang="ru-RU" b="1" dirty="0" smtClean="0"/>
              <a:t>31.01.2017</a:t>
            </a:r>
          </a:p>
          <a:p>
            <a:r>
              <a:rPr lang="ru-RU" b="1" dirty="0" smtClean="0"/>
              <a:t>Харьков 2017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8"/>
            <a:ext cx="3697288" cy="211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954" y="0"/>
            <a:ext cx="43529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-3359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</a:rPr>
              <a:t>Строение белка инсулина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67728"/>
            <a:ext cx="12054840" cy="6008429"/>
          </a:xfrm>
        </p:spPr>
      </p:pic>
    </p:spTree>
    <p:extLst>
      <p:ext uri="{BB962C8B-B14F-4D97-AF65-F5344CB8AC3E}">
        <p14:creationId xmlns:p14="http://schemas.microsoft.com/office/powerpoint/2010/main" val="18113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66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</a:rPr>
              <a:t>Молекулярная цепь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2480"/>
            <a:ext cx="12192000" cy="60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9081"/>
            <a:ext cx="10515600" cy="548640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</a:rPr>
              <a:t>Диагностика сахарного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диабета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484" y="1051561"/>
            <a:ext cx="11887200" cy="580643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· </a:t>
            </a:r>
            <a:r>
              <a:rPr lang="ru-RU" sz="3600" dirty="0" smtClean="0">
                <a:solidFill>
                  <a:schemeClr val="tx1"/>
                </a:solidFill>
              </a:rPr>
              <a:t>Наличие </a:t>
            </a:r>
            <a:r>
              <a:rPr lang="ru-RU" sz="3600" dirty="0" smtClean="0">
                <a:solidFill>
                  <a:schemeClr val="tx1"/>
                </a:solidFill>
              </a:rPr>
              <a:t>у больного таких симптомов: полиурия, полифагия, полидипсия, быстрое </a:t>
            </a:r>
            <a:r>
              <a:rPr lang="ru-RU" sz="3600" dirty="0" smtClean="0">
                <a:solidFill>
                  <a:schemeClr val="tx1"/>
                </a:solidFill>
              </a:rPr>
              <a:t>похудение;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· </a:t>
            </a:r>
            <a:r>
              <a:rPr lang="ru-RU" sz="3600" dirty="0" err="1">
                <a:solidFill>
                  <a:srgbClr val="FF0000"/>
                </a:solidFill>
              </a:rPr>
              <a:t>г</a:t>
            </a:r>
            <a:r>
              <a:rPr lang="ru-RU" sz="3600" dirty="0" err="1" smtClean="0">
                <a:solidFill>
                  <a:srgbClr val="FF0000"/>
                </a:solidFill>
              </a:rPr>
              <a:t>люкозотолерантный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тест</a:t>
            </a:r>
            <a:r>
              <a:rPr lang="ru-RU" sz="3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·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tx1"/>
                </a:solidFill>
              </a:rPr>
              <a:t>к</a:t>
            </a:r>
            <a:r>
              <a:rPr lang="ru-RU" sz="3600" dirty="0" smtClean="0">
                <a:solidFill>
                  <a:schemeClr val="tx1"/>
                </a:solidFill>
              </a:rPr>
              <a:t>онцентрация </a:t>
            </a:r>
            <a:r>
              <a:rPr lang="ru-RU" sz="3600" dirty="0">
                <a:solidFill>
                  <a:schemeClr val="tx1"/>
                </a:solidFill>
              </a:rPr>
              <a:t>сахара (глюкозы) в капиллярной крови натощак превышает </a:t>
            </a:r>
            <a:r>
              <a:rPr lang="ru-RU" sz="3600" dirty="0">
                <a:solidFill>
                  <a:srgbClr val="C00000"/>
                </a:solidFill>
              </a:rPr>
              <a:t>6,1 </a:t>
            </a:r>
            <a:r>
              <a:rPr lang="ru-RU" sz="3600" dirty="0" err="1" smtClean="0">
                <a:solidFill>
                  <a:srgbClr val="C00000"/>
                </a:solidFill>
              </a:rPr>
              <a:t>ммоль</a:t>
            </a:r>
            <a:r>
              <a:rPr lang="ru-RU" sz="3600" dirty="0" smtClean="0">
                <a:solidFill>
                  <a:srgbClr val="C00000"/>
                </a:solidFill>
              </a:rPr>
              <a:t>/л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>
                <a:solidFill>
                  <a:schemeClr val="tx1"/>
                </a:solidFill>
              </a:rPr>
              <a:t>а через 2 часа после приёма пищи (</a:t>
            </a:r>
            <a:r>
              <a:rPr lang="ru-RU" sz="3600" dirty="0" err="1">
                <a:solidFill>
                  <a:schemeClr val="tx1"/>
                </a:solidFill>
              </a:rPr>
              <a:t>постпрандиальная</a:t>
            </a:r>
            <a:r>
              <a:rPr lang="ru-RU" sz="3600" dirty="0">
                <a:solidFill>
                  <a:schemeClr val="tx1"/>
                </a:solidFill>
              </a:rPr>
              <a:t> гликемия) превышает </a:t>
            </a:r>
            <a:r>
              <a:rPr lang="ru-RU" sz="3600" dirty="0">
                <a:solidFill>
                  <a:srgbClr val="C00000"/>
                </a:solidFill>
              </a:rPr>
              <a:t>11,1 </a:t>
            </a:r>
            <a:r>
              <a:rPr lang="ru-RU" sz="3600" dirty="0" err="1">
                <a:solidFill>
                  <a:srgbClr val="C00000"/>
                </a:solidFill>
              </a:rPr>
              <a:t>ммоль</a:t>
            </a:r>
            <a:r>
              <a:rPr lang="ru-RU" sz="3600" dirty="0">
                <a:solidFill>
                  <a:srgbClr val="C00000"/>
                </a:solidFill>
              </a:rPr>
              <a:t>/л</a:t>
            </a:r>
            <a:r>
              <a:rPr lang="ru-RU" sz="3600" dirty="0" smtClean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· </a:t>
            </a:r>
            <a:r>
              <a:rPr lang="ru-RU" sz="3600" dirty="0" smtClean="0">
                <a:solidFill>
                  <a:schemeClr val="tx1"/>
                </a:solidFill>
              </a:rPr>
              <a:t>наличие </a:t>
            </a:r>
            <a:r>
              <a:rPr lang="ru-RU" sz="3600" dirty="0" smtClean="0">
                <a:solidFill>
                  <a:schemeClr val="tx1"/>
                </a:solidFill>
              </a:rPr>
              <a:t>сахара в мочи;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· в </a:t>
            </a:r>
            <a:r>
              <a:rPr lang="ru-RU" sz="3600" dirty="0" smtClean="0">
                <a:solidFill>
                  <a:schemeClr val="tx1"/>
                </a:solidFill>
              </a:rPr>
              <a:t>моче содержится ацетон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dirty="0" err="1">
                <a:solidFill>
                  <a:schemeClr val="tx1"/>
                </a:solidFill>
              </a:rPr>
              <a:t>а</a:t>
            </a:r>
            <a:r>
              <a:rPr lang="ru-RU" sz="3600" dirty="0" err="1" smtClean="0">
                <a:solidFill>
                  <a:schemeClr val="tx1"/>
                </a:solidFill>
              </a:rPr>
              <a:t>цетонурия</a:t>
            </a:r>
            <a:r>
              <a:rPr lang="ru-RU" sz="3600" dirty="0" smtClean="0">
                <a:solidFill>
                  <a:schemeClr val="tx1"/>
                </a:solidFill>
              </a:rPr>
              <a:t>, (ацетон может присутствовать и без сахарного диабета)).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80" y="225495"/>
            <a:ext cx="10515600" cy="688905"/>
          </a:xfrm>
        </p:spPr>
        <p:txBody>
          <a:bodyPr>
            <a:no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</a:rPr>
              <a:t>Осложнения: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974" y="1086678"/>
            <a:ext cx="11724968" cy="5771321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3200" i="1" dirty="0" smtClean="0">
                <a:solidFill>
                  <a:srgbClr val="C00000"/>
                </a:solidFill>
              </a:rPr>
              <a:t>Острые: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· диабетический </a:t>
            </a:r>
            <a:r>
              <a:rPr lang="ru-RU" sz="3200" dirty="0" err="1" smtClean="0">
                <a:solidFill>
                  <a:schemeClr val="tx1"/>
                </a:solidFill>
              </a:rPr>
              <a:t>кетоацидоз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· гипогликемия;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· </a:t>
            </a:r>
            <a:r>
              <a:rPr lang="ru-RU" sz="3200" dirty="0" err="1" smtClean="0">
                <a:solidFill>
                  <a:schemeClr val="tx1"/>
                </a:solidFill>
              </a:rPr>
              <a:t>гиперосмолярная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лактацидотическая</a:t>
            </a:r>
            <a:r>
              <a:rPr lang="ru-RU" sz="3200" dirty="0" smtClean="0">
                <a:solidFill>
                  <a:schemeClr val="tx1"/>
                </a:solidFill>
              </a:rPr>
              <a:t> кома.</a:t>
            </a:r>
          </a:p>
          <a:p>
            <a:pPr algn="just"/>
            <a:r>
              <a:rPr lang="ru-RU" sz="3200" i="1" dirty="0" smtClean="0">
                <a:solidFill>
                  <a:srgbClr val="C00000"/>
                </a:solidFill>
              </a:rPr>
              <a:t>2. Поздние: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· диабетическая </a:t>
            </a:r>
            <a:r>
              <a:rPr lang="ru-RU" sz="3200" dirty="0" err="1" smtClean="0">
                <a:solidFill>
                  <a:schemeClr val="tx1"/>
                </a:solidFill>
              </a:rPr>
              <a:t>ретинопатия</a:t>
            </a:r>
            <a:r>
              <a:rPr lang="ru-RU" sz="3200" dirty="0" smtClean="0">
                <a:solidFill>
                  <a:schemeClr val="tx1"/>
                </a:solidFill>
              </a:rPr>
              <a:t>, микро- и </a:t>
            </a:r>
            <a:r>
              <a:rPr lang="ru-RU" sz="3200" dirty="0" err="1" smtClean="0">
                <a:solidFill>
                  <a:schemeClr val="tx1"/>
                </a:solidFill>
              </a:rPr>
              <a:t>макроангиопатия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полинейропатия</a:t>
            </a:r>
            <a:r>
              <a:rPr lang="ru-RU" sz="3200" dirty="0" smtClean="0">
                <a:solidFill>
                  <a:schemeClr val="tx1"/>
                </a:solidFill>
              </a:rPr>
              <a:t>, нефропатия, </a:t>
            </a:r>
            <a:r>
              <a:rPr lang="ru-RU" sz="3200" dirty="0" err="1" smtClean="0">
                <a:solidFill>
                  <a:schemeClr val="tx1"/>
                </a:solidFill>
              </a:rPr>
              <a:t>артропатия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офтальмопатия</a:t>
            </a:r>
            <a:r>
              <a:rPr lang="ru-RU" sz="3200" dirty="0" smtClean="0">
                <a:solidFill>
                  <a:schemeClr val="tx1"/>
                </a:solidFill>
              </a:rPr>
              <a:t>, энцефалопатия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· диабетическая стопа.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6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-1"/>
            <a:ext cx="119481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68" y="172486"/>
            <a:ext cx="10515600" cy="529879"/>
          </a:xfrm>
        </p:spPr>
        <p:txBody>
          <a:bodyPr>
            <a:no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</a:rPr>
              <a:t>Лечение сахарного диабета: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980" y="821635"/>
            <a:ext cx="12015019" cy="6036365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1. Основные принципы: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· </a:t>
            </a:r>
            <a:r>
              <a:rPr lang="ru-RU" sz="3200" dirty="0">
                <a:solidFill>
                  <a:schemeClr val="tx1"/>
                </a:solidFill>
              </a:rPr>
              <a:t>у</a:t>
            </a:r>
            <a:r>
              <a:rPr lang="ru-RU" sz="3200" dirty="0" smtClean="0">
                <a:solidFill>
                  <a:schemeClr val="tx1"/>
                </a:solidFill>
              </a:rPr>
              <a:t>странение </a:t>
            </a:r>
            <a:r>
              <a:rPr lang="ru-RU" sz="3200" dirty="0">
                <a:solidFill>
                  <a:schemeClr val="tx1"/>
                </a:solidFill>
              </a:rPr>
              <a:t>всех клинических симптомов </a:t>
            </a:r>
            <a:r>
              <a:rPr lang="ru-RU" sz="3200" dirty="0" smtClean="0">
                <a:solidFill>
                  <a:schemeClr val="tx1"/>
                </a:solidFill>
              </a:rPr>
              <a:t>СД;</a:t>
            </a:r>
            <a:endParaRPr lang="ru-RU" sz="3200" dirty="0">
              <a:solidFill>
                <a:schemeClr val="tx1"/>
              </a:solidFill>
            </a:endParaRP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· </a:t>
            </a:r>
            <a:r>
              <a:rPr lang="ru-RU" sz="3200" dirty="0">
                <a:solidFill>
                  <a:schemeClr val="tx1"/>
                </a:solidFill>
              </a:rPr>
              <a:t>д</a:t>
            </a:r>
            <a:r>
              <a:rPr lang="ru-RU" sz="3200" dirty="0" smtClean="0">
                <a:solidFill>
                  <a:schemeClr val="tx1"/>
                </a:solidFill>
              </a:rPr>
              <a:t>остижение </a:t>
            </a:r>
            <a:r>
              <a:rPr lang="ru-RU" sz="3200" dirty="0">
                <a:solidFill>
                  <a:schemeClr val="tx1"/>
                </a:solidFill>
              </a:rPr>
              <a:t>оптимального метаболического контроля в течение длительного </a:t>
            </a:r>
            <a:r>
              <a:rPr lang="ru-RU" sz="3200" dirty="0" smtClean="0">
                <a:solidFill>
                  <a:schemeClr val="tx1"/>
                </a:solidFill>
              </a:rPr>
              <a:t>времени;</a:t>
            </a:r>
            <a:endParaRPr lang="ru-RU" sz="3200" dirty="0">
              <a:solidFill>
                <a:schemeClr val="tx1"/>
              </a:solidFill>
            </a:endParaRP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· </a:t>
            </a:r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рофилактика </a:t>
            </a:r>
            <a:r>
              <a:rPr lang="ru-RU" sz="3200" dirty="0">
                <a:solidFill>
                  <a:schemeClr val="tx1"/>
                </a:solidFill>
              </a:rPr>
              <a:t>острых и хронических осложнений </a:t>
            </a:r>
            <a:r>
              <a:rPr lang="ru-RU" sz="3200" dirty="0" smtClean="0">
                <a:solidFill>
                  <a:schemeClr val="tx1"/>
                </a:solidFill>
              </a:rPr>
              <a:t>СД;</a:t>
            </a:r>
            <a:endParaRPr lang="ru-RU" sz="3200" dirty="0">
              <a:solidFill>
                <a:schemeClr val="tx1"/>
              </a:solidFill>
            </a:endParaRP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· </a:t>
            </a:r>
            <a:r>
              <a:rPr lang="ru-RU" sz="3200" dirty="0">
                <a:solidFill>
                  <a:schemeClr val="tx1"/>
                </a:solidFill>
              </a:rPr>
              <a:t>о</a:t>
            </a:r>
            <a:r>
              <a:rPr lang="ru-RU" sz="3200" dirty="0" smtClean="0">
                <a:solidFill>
                  <a:schemeClr val="tx1"/>
                </a:solidFill>
              </a:rPr>
              <a:t>беспечение </a:t>
            </a:r>
            <a:r>
              <a:rPr lang="ru-RU" sz="3200" dirty="0">
                <a:solidFill>
                  <a:schemeClr val="tx1"/>
                </a:solidFill>
              </a:rPr>
              <a:t>высокого качества жизни больных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2. Инсулинотерапия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3. Экспериментальная вакцинация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4. Диетотерапия.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488"/>
            <a:ext cx="12192000" cy="569843"/>
          </a:xfrm>
        </p:spPr>
        <p:txBody>
          <a:bodyPr>
            <a:no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</a:rPr>
              <a:t>Шприц-ручка для введения инсулина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68" y="796413"/>
            <a:ext cx="11752707" cy="6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863"/>
            <a:ext cx="12192000" cy="1126434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</a:rPr>
              <a:t>Сахарный диабет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716" y="1239080"/>
            <a:ext cx="116364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Эндокринное </a:t>
            </a:r>
            <a:r>
              <a:rPr lang="ru-RU" sz="3600" dirty="0"/>
              <a:t>заболевание, связанное с нарушением усвоения глюкозы и развивающихся вследствие абсолютной или относительной недостаточности гормона инсулина, в результате чего развивается гипергликемия – стойкое увеличение содержания глюкозы в крови. Заболевание характеризуется хроническим течением, а также нарушением всех видов обмена веществ: углеводного, жирового, белкового, минерального и водно-солевого.</a:t>
            </a:r>
          </a:p>
        </p:txBody>
      </p:sp>
    </p:spTree>
    <p:extLst>
      <p:ext uri="{BB962C8B-B14F-4D97-AF65-F5344CB8AC3E}">
        <p14:creationId xmlns:p14="http://schemas.microsoft.com/office/powerpoint/2010/main" val="1764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>
          <a:xfrm>
            <a:off x="1076614" y="-3403"/>
            <a:ext cx="10324299" cy="67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3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337102"/>
            <a:ext cx="9906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2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5470"/>
            <a:ext cx="12192000" cy="410817"/>
          </a:xfrm>
        </p:spPr>
        <p:txBody>
          <a:bodyPr>
            <a:no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</a:rPr>
              <a:t>Самоконтроль при помощи </a:t>
            </a:r>
            <a:r>
              <a:rPr lang="ru-RU" b="1" i="1" u="sng" dirty="0" err="1">
                <a:solidFill>
                  <a:srgbClr val="FF0000"/>
                </a:solidFill>
              </a:rPr>
              <a:t>глюкометра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204"/>
            <a:ext cx="5724101" cy="429307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06" y="3362722"/>
            <a:ext cx="6471752" cy="3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6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441"/>
            <a:ext cx="12192000" cy="2544418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В настоящее время прогноз при всех типах сахарного диабета условно благоприятный, при адекватно проводимом лечении и соблюдении режима питания сохраняется трудоспособность. Прогрессирование осложнений значительно замедляется или полностью прекращается. Однако следует отметить, что в большинстве случаев в результате лечения причина заболевания не устраняется, и терапия носит лишь симптоматический характер.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0439" y="3536249"/>
            <a:ext cx="4429003" cy="332175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1880" y="4022949"/>
            <a:ext cx="4115752" cy="27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2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72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4" y="0"/>
            <a:ext cx="11608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920"/>
            <a:ext cx="9144000" cy="609600"/>
          </a:xfrm>
        </p:spPr>
        <p:txBody>
          <a:bodyPr>
            <a:norm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</a:rPr>
              <a:t>Типы сахарного диабета: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" y="731520"/>
            <a:ext cx="11978640" cy="5974080"/>
          </a:xfrm>
        </p:spPr>
        <p:txBody>
          <a:bodyPr>
            <a:normAutofit/>
          </a:bodyPr>
          <a:lstStyle/>
          <a:p>
            <a:r>
              <a:rPr lang="ru-RU" sz="3200" b="1" dirty="0"/>
              <a:t>Сегодня различают два типа сахарного диабета:</a:t>
            </a:r>
          </a:p>
          <a:p>
            <a:pPr algn="just"/>
            <a:r>
              <a:rPr lang="ru-RU" sz="3200" dirty="0" smtClean="0"/>
              <a:t>1) </a:t>
            </a:r>
            <a:r>
              <a:rPr lang="ru-RU" sz="3600" dirty="0" smtClean="0"/>
              <a:t>Диабет </a:t>
            </a:r>
            <a:r>
              <a:rPr lang="ru-RU" sz="3600" dirty="0"/>
              <a:t>1 типа (инсулинозависимый) </a:t>
            </a:r>
            <a:r>
              <a:rPr lang="ru-RU" sz="3600" dirty="0"/>
              <a:t>– </a:t>
            </a:r>
            <a:r>
              <a:rPr lang="ru-RU" sz="3600" dirty="0"/>
              <a:t>характеризуется абсолютной (а не относительной) недостаточностью инсулина, вызванной деструкцией бета-клеток поджелудочной </a:t>
            </a:r>
            <a:r>
              <a:rPr lang="ru-RU" sz="3600" dirty="0" smtClean="0"/>
              <a:t>железы;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 smtClean="0"/>
              <a:t>2) </a:t>
            </a:r>
            <a:r>
              <a:rPr lang="ru-RU" sz="3600" dirty="0" smtClean="0"/>
              <a:t>Диабет </a:t>
            </a:r>
            <a:r>
              <a:rPr lang="ru-RU" sz="3600" dirty="0"/>
              <a:t>2 типа (</a:t>
            </a:r>
            <a:r>
              <a:rPr lang="ru-RU" sz="3600" dirty="0" smtClean="0"/>
              <a:t>инсулиннезависимый) – обусловлен </a:t>
            </a:r>
            <a:r>
              <a:rPr lang="ru-RU" sz="3600" dirty="0"/>
              <a:t>снижением чувствительности тканей к действию инсулина (</a:t>
            </a:r>
            <a:r>
              <a:rPr lang="ru-RU" sz="3600" dirty="0" err="1"/>
              <a:t>инсулинорезистентность</a:t>
            </a:r>
            <a:r>
              <a:rPr lang="ru-RU" sz="3600" dirty="0"/>
              <a:t>), который на начальных стадиях заболевания синтезируется в нормальных или даже повышенных количествах. </a:t>
            </a:r>
          </a:p>
        </p:txBody>
      </p:sp>
    </p:spTree>
    <p:extLst>
      <p:ext uri="{BB962C8B-B14F-4D97-AF65-F5344CB8AC3E}">
        <p14:creationId xmlns:p14="http://schemas.microsoft.com/office/powerpoint/2010/main" val="30779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12192000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70" y="33339"/>
            <a:ext cx="10515600" cy="77438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</a:rPr>
              <a:t>Этиология: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232" y="944880"/>
            <a:ext cx="11923088" cy="59131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азвитие</a:t>
            </a:r>
            <a:r>
              <a:rPr lang="ru-RU" dirty="0">
                <a:solidFill>
                  <a:schemeClr val="tx1"/>
                </a:solidFill>
              </a:rPr>
              <a:t> аутоиммунной формы сахарного диабета 1 типа чаще начинается в детском возрасте, однако она может быть диагностирована и у пожилых людей. При этом выявляются </a:t>
            </a:r>
            <a:r>
              <a:rPr lang="ru-RU" dirty="0" err="1">
                <a:solidFill>
                  <a:schemeClr val="tx1"/>
                </a:solidFill>
              </a:rPr>
              <a:t>аутоантитела</a:t>
            </a:r>
            <a:r>
              <a:rPr lang="ru-RU" dirty="0">
                <a:solidFill>
                  <a:schemeClr val="tx1"/>
                </a:solidFill>
              </a:rPr>
              <a:t> (антитела, вырабатываемые против собственных антигенов человеческого тела) к структурным компонентам β-клеток - специфическим клеткам поджелудочной железы, продуцирующим инсулин, а именно, к их поверхностным антигенам, инсулину, </a:t>
            </a:r>
            <a:r>
              <a:rPr lang="ru-RU" dirty="0" err="1">
                <a:solidFill>
                  <a:schemeClr val="tx1"/>
                </a:solidFill>
              </a:rPr>
              <a:t>глютаматдекарбоксилазе</a:t>
            </a:r>
            <a:r>
              <a:rPr lang="ru-RU" dirty="0">
                <a:solidFill>
                  <a:schemeClr val="tx1"/>
                </a:solidFill>
              </a:rPr>
              <a:t> и т.п. Образуются они из-за врожденной или приобретенной потери толерантности (нечувствительности) к собственным антигенам β-клеток. В итоге этого процесса развивается аутоиммунный распад β-клеток. У детей процесс распада этих клеток стремительный, поэтому уже через год после начала патологического процесса секреция инсулина в поджелудочной железе полностью прекращается. В организме взрослых людей процесс разрушения клеток длится дольше, поэтому β-клетки на протяжении длительного времени могут секретировать достаточное количество инсулина, способное предотвратить развитие такого осложнения сахарного диабета, как </a:t>
            </a:r>
            <a:r>
              <a:rPr lang="ru-RU" dirty="0" err="1">
                <a:solidFill>
                  <a:schemeClr val="tx1"/>
                </a:solidFill>
              </a:rPr>
              <a:t>кетоацидоз</a:t>
            </a:r>
            <a:r>
              <a:rPr lang="ru-RU" dirty="0">
                <a:solidFill>
                  <a:schemeClr val="tx1"/>
                </a:solidFill>
              </a:rPr>
              <a:t>. Однако, снижение секреции инсулина неизбежно, и через определенное время развивается его абсолютный дефицит.</a:t>
            </a:r>
          </a:p>
        </p:txBody>
      </p:sp>
    </p:spTree>
    <p:extLst>
      <p:ext uri="{BB962C8B-B14F-4D97-AF65-F5344CB8AC3E}">
        <p14:creationId xmlns:p14="http://schemas.microsoft.com/office/powerpoint/2010/main" val="904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11664"/>
            <a:ext cx="5120640" cy="14173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i="1" u="sng" dirty="0">
                <a:solidFill>
                  <a:srgbClr val="FF0000"/>
                </a:solidFill>
              </a:rPr>
              <a:t>Дефицит инсулина</a:t>
            </a:r>
            <a:r>
              <a:rPr lang="ru-RU" sz="2800" b="1" dirty="0"/>
              <a:t>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733246"/>
            <a:ext cx="118822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</a:t>
            </a:r>
            <a:r>
              <a:rPr lang="ru-RU" sz="2800" dirty="0"/>
              <a:t>организме развивается вследствие недостаточной его секреции β-клеток островков </a:t>
            </a:r>
            <a:r>
              <a:rPr lang="ru-RU" sz="2800" dirty="0" err="1"/>
              <a:t>Лангерганса</a:t>
            </a:r>
            <a:r>
              <a:rPr lang="ru-RU" sz="2800" dirty="0"/>
              <a:t> поджелудочной железы. Вследствие инсулиновой недостаточности, инсулинозависимые </a:t>
            </a:r>
            <a:r>
              <a:rPr lang="ru-RU" sz="2800" dirty="0" smtClean="0"/>
              <a:t>ткани (печеночная</a:t>
            </a:r>
            <a:r>
              <a:rPr lang="ru-RU" sz="2800" dirty="0"/>
              <a:t>, жировая и мышечная) теряют способность усваивать глюкозу крови и, как следствие, повышается уровень глюкозы в крови (гипергликемия) — кардинальный диагностический признак сахарного диабета. Вследствие инсулиновой недостаточности в жировой ткани стимулируется распад жиров, что приводит к повышению их уровня в крови, а в мышечной ткани — стимулируется распад белков, что приводит к повышенному поступлению аминокислот в кровь. Субстраты катаболизма жиров и белков трансформируются печенью в кетоновые тела, которые используются инсулиннезависимыми тканями (главным образом мозгом) для поддержания энергетического баланса на фоне инсулиновой недостаточности.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29592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3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361</Words>
  <Application>Microsoft Office PowerPoint</Application>
  <PresentationFormat>Произвольный</PresentationFormat>
  <Paragraphs>52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Харьковский национальный медицинский университет Кафедра медицинской химии    Круглый стол </vt:lpstr>
      <vt:lpstr>Сахарный диабет  </vt:lpstr>
      <vt:lpstr>Типы сахарного диабета:</vt:lpstr>
      <vt:lpstr>Презентация PowerPoint</vt:lpstr>
      <vt:lpstr>Этиология:</vt:lpstr>
      <vt:lpstr>Презентация PowerPoint</vt:lpstr>
      <vt:lpstr>Дефицит инсулина    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белка инсулина</vt:lpstr>
      <vt:lpstr>Молекулярная цепь</vt:lpstr>
      <vt:lpstr>Диагностика сахарного диабета</vt:lpstr>
      <vt:lpstr>Осложнения:</vt:lpstr>
      <vt:lpstr>Презентация PowerPoint</vt:lpstr>
      <vt:lpstr>Презентация PowerPoint</vt:lpstr>
      <vt:lpstr>Лечение сахарного диабета:</vt:lpstr>
      <vt:lpstr>Шприц-ручка для введения инсулина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Самоконтроль при помощи глюкометра</vt:lpstr>
      <vt:lpstr>Презентация PowerPoint</vt:lpstr>
      <vt:lpstr>В настоящее время прогноз при всех типах сахарного диабета условно благоприятный, при адекватно проводимом лечении и соблюдении режима питания сохраняется трудоспособность. Прогрессирование осложнений значительно замедляется или полностью прекращается. Однако следует отметить, что в большинстве случаев в результате лечения причина заболевания не устраняется, и терапия носит лишь симптоматический характер.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кафедра медицинской химии</dc:title>
  <dc:creator>user</dc:creator>
  <cp:lastModifiedBy>Mesto1</cp:lastModifiedBy>
  <cp:revision>51</cp:revision>
  <dcterms:created xsi:type="dcterms:W3CDTF">2017-01-31T19:23:23Z</dcterms:created>
  <dcterms:modified xsi:type="dcterms:W3CDTF">2017-02-10T09:45:37Z</dcterms:modified>
</cp:coreProperties>
</file>