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42"/>
  </p:notesMasterIdLst>
  <p:handoutMasterIdLst>
    <p:handoutMasterId r:id="rId43"/>
  </p:handoutMasterIdLst>
  <p:sldIdLst>
    <p:sldId id="258" r:id="rId3"/>
    <p:sldId id="257" r:id="rId4"/>
    <p:sldId id="259" r:id="rId5"/>
    <p:sldId id="268" r:id="rId6"/>
    <p:sldId id="260" r:id="rId7"/>
    <p:sldId id="270" r:id="rId8"/>
    <p:sldId id="283" r:id="rId9"/>
    <p:sldId id="284" r:id="rId10"/>
    <p:sldId id="273" r:id="rId11"/>
    <p:sldId id="274" r:id="rId12"/>
    <p:sldId id="275" r:id="rId13"/>
    <p:sldId id="278" r:id="rId14"/>
    <p:sldId id="280" r:id="rId15"/>
    <p:sldId id="332" r:id="rId16"/>
    <p:sldId id="335" r:id="rId17"/>
    <p:sldId id="334" r:id="rId18"/>
    <p:sldId id="333" r:id="rId19"/>
    <p:sldId id="337" r:id="rId20"/>
    <p:sldId id="336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298" r:id="rId29"/>
    <p:sldId id="316" r:id="rId30"/>
    <p:sldId id="313" r:id="rId31"/>
    <p:sldId id="302" r:id="rId32"/>
    <p:sldId id="326" r:id="rId33"/>
    <p:sldId id="330" r:id="rId34"/>
    <p:sldId id="345" r:id="rId35"/>
    <p:sldId id="329" r:id="rId36"/>
    <p:sldId id="300" r:id="rId37"/>
    <p:sldId id="315" r:id="rId38"/>
    <p:sldId id="293" r:id="rId39"/>
    <p:sldId id="321" r:id="rId40"/>
    <p:sldId id="319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>
        <p:scale>
          <a:sx n="70" d="100"/>
          <a:sy n="70" d="100"/>
        </p:scale>
        <p:origin x="103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A59FA-5C2F-484E-8B68-37E293182118}" type="doc">
      <dgm:prSet loTypeId="urn:microsoft.com/office/officeart/2005/8/layout/pyramid1" loCatId="pyramid" qsTypeId="urn:microsoft.com/office/officeart/2005/8/quickstyle/3d5" qsCatId="3D" csTypeId="urn:microsoft.com/office/officeart/2005/8/colors/colorful5" csCatId="colorful" phldr="1"/>
      <dgm:spPr/>
    </dgm:pt>
    <dgm:pt modelId="{47F64213-49EE-4140-BEB9-08E414CDD672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Лекція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– 5 %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928C2-E602-4ACF-B246-FD94D324F49A}" type="parTrans" cxnId="{B6D8FFDA-722F-49B6-A920-8ED2AE26D95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C1D90-4233-44D7-8547-B99EB7C9CC9B}" type="sibTrans" cxnId="{B6D8FFDA-722F-49B6-A920-8ED2AE26D95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D0611-D1E2-46B6-8B8B-A1169B9AEEF3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підручників – 10 %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69263-339F-4BC6-B394-2E01C20CC199}" type="parTrans" cxnId="{5D7AB887-541A-48DE-A168-002BC0B3E93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27B43-DB07-46AC-8E35-3D070A2A404F}" type="sibTrans" cxnId="{5D7AB887-541A-48DE-A168-002BC0B3E93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517B0-B0D3-43D5-A43C-3951AADB2E55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Фільми – 20 %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D3A20-4ADD-4F12-BDF1-EEEDB49E74AC}" type="parTrans" cxnId="{8576B847-7ACF-4110-8CF4-EC3C7FCCD8F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39218-C0B4-4E17-A83E-2BFC92B94199}" type="sibTrans" cxnId="{8576B847-7ACF-4110-8CF4-EC3C7FCCD8F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E04A3-C668-4C52-AD7B-6A6A201FA0FE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Демонстрація – 30 %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9D340-43E4-4178-A593-AB34B89AEA3E}" type="parTrans" cxnId="{8EAAF3F5-E044-46C6-B0EB-00B68E6BBF3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572A0-D1FA-403B-BA4E-2DE153C75387}" type="sibTrans" cxnId="{8EAAF3F5-E044-46C6-B0EB-00B68E6BBF3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F8A4A-7FEC-4611-9322-D94F56DC5B2F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Групова дискусія – 50 %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4C234-1CD4-4EC6-9FE5-5F7C58FFF33C}" type="parTrans" cxnId="{535D6EB1-2471-4C0E-A268-12BFD7D8CE0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00DF9-7416-4B3F-BDE4-7E30A6F07D93}" type="sibTrans" cxnId="{535D6EB1-2471-4C0E-A268-12BFD7D8CE0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E6B81-B251-4CD6-BFDA-1F7660439498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Практичне застосування навичок – 75 %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C1D07-ED2F-4807-914E-758F535BE639}" type="parTrans" cxnId="{8CECF1F9-A04A-477F-88E6-82396775F83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26A6A-B295-409B-A6FE-7B75A2FA8666}" type="sibTrans" cxnId="{8CECF1F9-A04A-477F-88E6-82396775F83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3D4DD-EA52-45BF-9F7B-6D6F7FCA304F}">
      <dgm:prSet custT="1"/>
      <dgm:spPr/>
      <dgm:t>
        <a:bodyPr/>
        <a:lstStyle/>
        <a:p>
          <a:r>
            <a:rPr lang="uk-UA" sz="2000">
              <a:latin typeface="Times New Roman" panose="02020603050405020304" pitchFamily="18" charset="0"/>
              <a:cs typeface="Times New Roman" panose="02020603050405020304" pitchFamily="18" charset="0"/>
            </a:rPr>
            <a:t>Навчання інших – 90%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9B582-8FB3-4C13-A6B2-733128FED6E5}" type="parTrans" cxnId="{826A89A5-F9D4-43B2-93F7-A87ED4BFCBB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C3085-42D4-4E5B-A769-41353BE01DE5}" type="sibTrans" cxnId="{826A89A5-F9D4-43B2-93F7-A87ED4BFCBB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B13D1-A6E4-4EED-927C-88F90DFBB317}" type="pres">
      <dgm:prSet presAssocID="{771A59FA-5C2F-484E-8B68-37E293182118}" presName="Name0" presStyleCnt="0">
        <dgm:presLayoutVars>
          <dgm:dir/>
          <dgm:animLvl val="lvl"/>
          <dgm:resizeHandles val="exact"/>
        </dgm:presLayoutVars>
      </dgm:prSet>
      <dgm:spPr/>
    </dgm:pt>
    <dgm:pt modelId="{7E46B796-1A8E-4374-B961-6559DE36EB18}" type="pres">
      <dgm:prSet presAssocID="{47F64213-49EE-4140-BEB9-08E414CDD672}" presName="Name8" presStyleCnt="0"/>
      <dgm:spPr/>
    </dgm:pt>
    <dgm:pt modelId="{81F253CE-5F0A-460A-825C-F1123B744EDE}" type="pres">
      <dgm:prSet presAssocID="{47F64213-49EE-4140-BEB9-08E414CDD672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3521C-7EF7-4A65-8CAB-B86D1E79866B}" type="pres">
      <dgm:prSet presAssocID="{47F64213-49EE-4140-BEB9-08E414CDD6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96F46-A963-4560-8ADB-446B0D279513}" type="pres">
      <dgm:prSet presAssocID="{F81D0611-D1E2-46B6-8B8B-A1169B9AEEF3}" presName="Name8" presStyleCnt="0"/>
      <dgm:spPr/>
    </dgm:pt>
    <dgm:pt modelId="{D58B18EF-00CE-403A-A930-A8BCE2E6EBC1}" type="pres">
      <dgm:prSet presAssocID="{F81D0611-D1E2-46B6-8B8B-A1169B9AEEF3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DAFE8F-8EC3-455F-A5D7-64AACE91CE29}" type="pres">
      <dgm:prSet presAssocID="{F81D0611-D1E2-46B6-8B8B-A1169B9AEE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BF19BA-C8DB-4A4D-A174-1F0DAFDB701C}" type="pres">
      <dgm:prSet presAssocID="{C4C517B0-B0D3-43D5-A43C-3951AADB2E55}" presName="Name8" presStyleCnt="0"/>
      <dgm:spPr/>
    </dgm:pt>
    <dgm:pt modelId="{975353D5-F271-4BB9-BE08-73BEF29BED73}" type="pres">
      <dgm:prSet presAssocID="{C4C517B0-B0D3-43D5-A43C-3951AADB2E5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524DB3-3739-4BF3-8F8D-36F48F9652FC}" type="pres">
      <dgm:prSet presAssocID="{C4C517B0-B0D3-43D5-A43C-3951AADB2E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7A2157-327A-4E61-B7EA-065EF46DD9BF}" type="pres">
      <dgm:prSet presAssocID="{632E04A3-C668-4C52-AD7B-6A6A201FA0FE}" presName="Name8" presStyleCnt="0"/>
      <dgm:spPr/>
    </dgm:pt>
    <dgm:pt modelId="{B76B2C45-B683-4610-A12A-7E0888FD3968}" type="pres">
      <dgm:prSet presAssocID="{632E04A3-C668-4C52-AD7B-6A6A201FA0FE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84E30B-C3E8-494F-9472-65DD21C6EAC0}" type="pres">
      <dgm:prSet presAssocID="{632E04A3-C668-4C52-AD7B-6A6A201FA0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6B86AC-BF20-4944-8AD2-3416380D7D6A}" type="pres">
      <dgm:prSet presAssocID="{F48F8A4A-7FEC-4611-9322-D94F56DC5B2F}" presName="Name8" presStyleCnt="0"/>
      <dgm:spPr/>
    </dgm:pt>
    <dgm:pt modelId="{BF7613F0-3E98-4833-B772-F3465523649B}" type="pres">
      <dgm:prSet presAssocID="{F48F8A4A-7FEC-4611-9322-D94F56DC5B2F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B6B845-8684-4A86-9A65-2520D1F40146}" type="pres">
      <dgm:prSet presAssocID="{F48F8A4A-7FEC-4611-9322-D94F56DC5B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084593-FD71-4EFE-8F82-B1B7A294CEF4}" type="pres">
      <dgm:prSet presAssocID="{DF3E6B81-B251-4CD6-BFDA-1F7660439498}" presName="Name8" presStyleCnt="0"/>
      <dgm:spPr/>
    </dgm:pt>
    <dgm:pt modelId="{F6D8A1A6-9E45-4B4A-A121-EB16564462D4}" type="pres">
      <dgm:prSet presAssocID="{DF3E6B81-B251-4CD6-BFDA-1F7660439498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B78682-5412-4AA9-A8D3-8C23A150C512}" type="pres">
      <dgm:prSet presAssocID="{DF3E6B81-B251-4CD6-BFDA-1F76604394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E738C2-F063-4CB7-BA9D-84AD16A81E2E}" type="pres">
      <dgm:prSet presAssocID="{D673D4DD-EA52-45BF-9F7B-6D6F7FCA304F}" presName="Name8" presStyleCnt="0"/>
      <dgm:spPr/>
    </dgm:pt>
    <dgm:pt modelId="{364079B8-1034-4E91-A8F4-A5BA99EBBA5F}" type="pres">
      <dgm:prSet presAssocID="{D673D4DD-EA52-45BF-9F7B-6D6F7FCA304F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E1716B-C8A1-42B6-B561-86EE8620CE47}" type="pres">
      <dgm:prSet presAssocID="{D673D4DD-EA52-45BF-9F7B-6D6F7FCA30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EAD25C3-1800-44C3-AC02-32F9A45AB3DC}" type="presOf" srcId="{632E04A3-C668-4C52-AD7B-6A6A201FA0FE}" destId="{B76B2C45-B683-4610-A12A-7E0888FD3968}" srcOrd="0" destOrd="0" presId="urn:microsoft.com/office/officeart/2005/8/layout/pyramid1"/>
    <dgm:cxn modelId="{8576B847-7ACF-4110-8CF4-EC3C7FCCD8FD}" srcId="{771A59FA-5C2F-484E-8B68-37E293182118}" destId="{C4C517B0-B0D3-43D5-A43C-3951AADB2E55}" srcOrd="2" destOrd="0" parTransId="{F64D3A20-4ADD-4F12-BDF1-EEEDB49E74AC}" sibTransId="{20839218-C0B4-4E17-A83E-2BFC92B94199}"/>
    <dgm:cxn modelId="{5BA7F0EE-A13B-46C5-BE8E-250163B18FDC}" type="presOf" srcId="{DF3E6B81-B251-4CD6-BFDA-1F7660439498}" destId="{31B78682-5412-4AA9-A8D3-8C23A150C512}" srcOrd="1" destOrd="0" presId="urn:microsoft.com/office/officeart/2005/8/layout/pyramid1"/>
    <dgm:cxn modelId="{B274AFCB-7CA3-4191-806C-2CF03EDBFA48}" type="presOf" srcId="{F81D0611-D1E2-46B6-8B8B-A1169B9AEEF3}" destId="{D58B18EF-00CE-403A-A930-A8BCE2E6EBC1}" srcOrd="0" destOrd="0" presId="urn:microsoft.com/office/officeart/2005/8/layout/pyramid1"/>
    <dgm:cxn modelId="{B0855CD8-66F1-49A5-905E-16850593D351}" type="presOf" srcId="{771A59FA-5C2F-484E-8B68-37E293182118}" destId="{FB4B13D1-A6E4-4EED-927C-88F90DFBB317}" srcOrd="0" destOrd="0" presId="urn:microsoft.com/office/officeart/2005/8/layout/pyramid1"/>
    <dgm:cxn modelId="{7CE0C318-564C-4634-BC0E-351C00D06395}" type="presOf" srcId="{F48F8A4A-7FEC-4611-9322-D94F56DC5B2F}" destId="{BF7613F0-3E98-4833-B772-F3465523649B}" srcOrd="0" destOrd="0" presId="urn:microsoft.com/office/officeart/2005/8/layout/pyramid1"/>
    <dgm:cxn modelId="{B6D8FFDA-722F-49B6-A920-8ED2AE26D954}" srcId="{771A59FA-5C2F-484E-8B68-37E293182118}" destId="{47F64213-49EE-4140-BEB9-08E414CDD672}" srcOrd="0" destOrd="0" parTransId="{711928C2-E602-4ACF-B246-FD94D324F49A}" sibTransId="{469C1D90-4233-44D7-8547-B99EB7C9CC9B}"/>
    <dgm:cxn modelId="{5D7AB887-541A-48DE-A168-002BC0B3E937}" srcId="{771A59FA-5C2F-484E-8B68-37E293182118}" destId="{F81D0611-D1E2-46B6-8B8B-A1169B9AEEF3}" srcOrd="1" destOrd="0" parTransId="{17269263-339F-4BC6-B394-2E01C20CC199}" sibTransId="{FE027B43-DB07-46AC-8E35-3D070A2A404F}"/>
    <dgm:cxn modelId="{E2175A69-7F6D-4C5F-A92D-B9A6E091F88F}" type="presOf" srcId="{F48F8A4A-7FEC-4611-9322-D94F56DC5B2F}" destId="{A9B6B845-8684-4A86-9A65-2520D1F40146}" srcOrd="1" destOrd="0" presId="urn:microsoft.com/office/officeart/2005/8/layout/pyramid1"/>
    <dgm:cxn modelId="{5924C052-2931-452A-BFEE-2A2FF1AFF69E}" type="presOf" srcId="{C4C517B0-B0D3-43D5-A43C-3951AADB2E55}" destId="{53524DB3-3739-4BF3-8F8D-36F48F9652FC}" srcOrd="1" destOrd="0" presId="urn:microsoft.com/office/officeart/2005/8/layout/pyramid1"/>
    <dgm:cxn modelId="{AE4847F7-7B42-4C25-86B6-8A687C512797}" type="presOf" srcId="{47F64213-49EE-4140-BEB9-08E414CDD672}" destId="{6253521C-7EF7-4A65-8CAB-B86D1E79866B}" srcOrd="1" destOrd="0" presId="urn:microsoft.com/office/officeart/2005/8/layout/pyramid1"/>
    <dgm:cxn modelId="{8FAC8667-92A2-4E1E-9D65-826AAE256974}" type="presOf" srcId="{47F64213-49EE-4140-BEB9-08E414CDD672}" destId="{81F253CE-5F0A-460A-825C-F1123B744EDE}" srcOrd="0" destOrd="0" presId="urn:microsoft.com/office/officeart/2005/8/layout/pyramid1"/>
    <dgm:cxn modelId="{8CECF1F9-A04A-477F-88E6-82396775F838}" srcId="{771A59FA-5C2F-484E-8B68-37E293182118}" destId="{DF3E6B81-B251-4CD6-BFDA-1F7660439498}" srcOrd="5" destOrd="0" parTransId="{47AC1D07-ED2F-4807-914E-758F535BE639}" sibTransId="{61C26A6A-B295-409B-A6FE-7B75A2FA8666}"/>
    <dgm:cxn modelId="{7BEE2086-A25C-47EC-900A-0406B89588C1}" type="presOf" srcId="{D673D4DD-EA52-45BF-9F7B-6D6F7FCA304F}" destId="{0EE1716B-C8A1-42B6-B561-86EE8620CE47}" srcOrd="1" destOrd="0" presId="urn:microsoft.com/office/officeart/2005/8/layout/pyramid1"/>
    <dgm:cxn modelId="{8EAAF3F5-E044-46C6-B0EB-00B68E6BBF36}" srcId="{771A59FA-5C2F-484E-8B68-37E293182118}" destId="{632E04A3-C668-4C52-AD7B-6A6A201FA0FE}" srcOrd="3" destOrd="0" parTransId="{6D79D340-43E4-4178-A593-AB34B89AEA3E}" sibTransId="{67E572A0-D1FA-403B-BA4E-2DE153C75387}"/>
    <dgm:cxn modelId="{535D6EB1-2471-4C0E-A268-12BFD7D8CE04}" srcId="{771A59FA-5C2F-484E-8B68-37E293182118}" destId="{F48F8A4A-7FEC-4611-9322-D94F56DC5B2F}" srcOrd="4" destOrd="0" parTransId="{9784C234-1CD4-4EC6-9FE5-5F7C58FFF33C}" sibTransId="{1D500DF9-7416-4B3F-BDE4-7E30A6F07D93}"/>
    <dgm:cxn modelId="{4D9C45FF-3BF2-45BC-967D-B3C68160C5AF}" type="presOf" srcId="{C4C517B0-B0D3-43D5-A43C-3951AADB2E55}" destId="{975353D5-F271-4BB9-BE08-73BEF29BED73}" srcOrd="0" destOrd="0" presId="urn:microsoft.com/office/officeart/2005/8/layout/pyramid1"/>
    <dgm:cxn modelId="{02EE2F7D-99CD-4C6C-A711-3336ADC90149}" type="presOf" srcId="{DF3E6B81-B251-4CD6-BFDA-1F7660439498}" destId="{F6D8A1A6-9E45-4B4A-A121-EB16564462D4}" srcOrd="0" destOrd="0" presId="urn:microsoft.com/office/officeart/2005/8/layout/pyramid1"/>
    <dgm:cxn modelId="{1EC2D749-7128-4632-AB27-2FADC2E22395}" type="presOf" srcId="{F81D0611-D1E2-46B6-8B8B-A1169B9AEEF3}" destId="{A0DAFE8F-8EC3-455F-A5D7-64AACE91CE29}" srcOrd="1" destOrd="0" presId="urn:microsoft.com/office/officeart/2005/8/layout/pyramid1"/>
    <dgm:cxn modelId="{25DD22C6-C470-4271-B317-595C7714CD1F}" type="presOf" srcId="{632E04A3-C668-4C52-AD7B-6A6A201FA0FE}" destId="{9B84E30B-C3E8-494F-9472-65DD21C6EAC0}" srcOrd="1" destOrd="0" presId="urn:microsoft.com/office/officeart/2005/8/layout/pyramid1"/>
    <dgm:cxn modelId="{3D804808-6E91-4AED-B3C3-7B3AEF76138F}" type="presOf" srcId="{D673D4DD-EA52-45BF-9F7B-6D6F7FCA304F}" destId="{364079B8-1034-4E91-A8F4-A5BA99EBBA5F}" srcOrd="0" destOrd="0" presId="urn:microsoft.com/office/officeart/2005/8/layout/pyramid1"/>
    <dgm:cxn modelId="{826A89A5-F9D4-43B2-93F7-A87ED4BFCBB6}" srcId="{771A59FA-5C2F-484E-8B68-37E293182118}" destId="{D673D4DD-EA52-45BF-9F7B-6D6F7FCA304F}" srcOrd="6" destOrd="0" parTransId="{2A99B582-8FB3-4C13-A6B2-733128FED6E5}" sibTransId="{088C3085-42D4-4E5B-A769-41353BE01DE5}"/>
    <dgm:cxn modelId="{3EFA95F4-3A52-4938-BAD3-C370703D8F82}" type="presParOf" srcId="{FB4B13D1-A6E4-4EED-927C-88F90DFBB317}" destId="{7E46B796-1A8E-4374-B961-6559DE36EB18}" srcOrd="0" destOrd="0" presId="urn:microsoft.com/office/officeart/2005/8/layout/pyramid1"/>
    <dgm:cxn modelId="{6CF06DBF-BE59-46F6-8D55-18654773F843}" type="presParOf" srcId="{7E46B796-1A8E-4374-B961-6559DE36EB18}" destId="{81F253CE-5F0A-460A-825C-F1123B744EDE}" srcOrd="0" destOrd="0" presId="urn:microsoft.com/office/officeart/2005/8/layout/pyramid1"/>
    <dgm:cxn modelId="{6812AB88-548C-451D-A729-C24C6D030874}" type="presParOf" srcId="{7E46B796-1A8E-4374-B961-6559DE36EB18}" destId="{6253521C-7EF7-4A65-8CAB-B86D1E79866B}" srcOrd="1" destOrd="0" presId="urn:microsoft.com/office/officeart/2005/8/layout/pyramid1"/>
    <dgm:cxn modelId="{5B55FA06-77FD-4C0E-AD56-AC015366739F}" type="presParOf" srcId="{FB4B13D1-A6E4-4EED-927C-88F90DFBB317}" destId="{FB096F46-A963-4560-8ADB-446B0D279513}" srcOrd="1" destOrd="0" presId="urn:microsoft.com/office/officeart/2005/8/layout/pyramid1"/>
    <dgm:cxn modelId="{0E038B76-6E11-4DF7-AACA-54E21DCCA85E}" type="presParOf" srcId="{FB096F46-A963-4560-8ADB-446B0D279513}" destId="{D58B18EF-00CE-403A-A930-A8BCE2E6EBC1}" srcOrd="0" destOrd="0" presId="urn:microsoft.com/office/officeart/2005/8/layout/pyramid1"/>
    <dgm:cxn modelId="{342A2EE0-F1AB-4710-BAA3-5F29FBF2A370}" type="presParOf" srcId="{FB096F46-A963-4560-8ADB-446B0D279513}" destId="{A0DAFE8F-8EC3-455F-A5D7-64AACE91CE29}" srcOrd="1" destOrd="0" presId="urn:microsoft.com/office/officeart/2005/8/layout/pyramid1"/>
    <dgm:cxn modelId="{2E2D5A39-8448-4343-BF2B-4F3E5C3ADE53}" type="presParOf" srcId="{FB4B13D1-A6E4-4EED-927C-88F90DFBB317}" destId="{32BF19BA-C8DB-4A4D-A174-1F0DAFDB701C}" srcOrd="2" destOrd="0" presId="urn:microsoft.com/office/officeart/2005/8/layout/pyramid1"/>
    <dgm:cxn modelId="{AA369A68-4C8D-4A7E-A413-DBCE3ADB7C83}" type="presParOf" srcId="{32BF19BA-C8DB-4A4D-A174-1F0DAFDB701C}" destId="{975353D5-F271-4BB9-BE08-73BEF29BED73}" srcOrd="0" destOrd="0" presId="urn:microsoft.com/office/officeart/2005/8/layout/pyramid1"/>
    <dgm:cxn modelId="{9BCBE57F-0545-48AF-B552-9F7D5750DDFA}" type="presParOf" srcId="{32BF19BA-C8DB-4A4D-A174-1F0DAFDB701C}" destId="{53524DB3-3739-4BF3-8F8D-36F48F9652FC}" srcOrd="1" destOrd="0" presId="urn:microsoft.com/office/officeart/2005/8/layout/pyramid1"/>
    <dgm:cxn modelId="{F5120CAF-631A-46D3-A444-B56C26FE88B0}" type="presParOf" srcId="{FB4B13D1-A6E4-4EED-927C-88F90DFBB317}" destId="{817A2157-327A-4E61-B7EA-065EF46DD9BF}" srcOrd="3" destOrd="0" presId="urn:microsoft.com/office/officeart/2005/8/layout/pyramid1"/>
    <dgm:cxn modelId="{AE3ADA60-3258-4F28-ADE2-41B729288480}" type="presParOf" srcId="{817A2157-327A-4E61-B7EA-065EF46DD9BF}" destId="{B76B2C45-B683-4610-A12A-7E0888FD3968}" srcOrd="0" destOrd="0" presId="urn:microsoft.com/office/officeart/2005/8/layout/pyramid1"/>
    <dgm:cxn modelId="{D1D7BE7F-1617-4115-95DC-FC38258116C1}" type="presParOf" srcId="{817A2157-327A-4E61-B7EA-065EF46DD9BF}" destId="{9B84E30B-C3E8-494F-9472-65DD21C6EAC0}" srcOrd="1" destOrd="0" presId="urn:microsoft.com/office/officeart/2005/8/layout/pyramid1"/>
    <dgm:cxn modelId="{D107957F-BEFF-4654-BA32-E85B0B469A4A}" type="presParOf" srcId="{FB4B13D1-A6E4-4EED-927C-88F90DFBB317}" destId="{3F6B86AC-BF20-4944-8AD2-3416380D7D6A}" srcOrd="4" destOrd="0" presId="urn:microsoft.com/office/officeart/2005/8/layout/pyramid1"/>
    <dgm:cxn modelId="{B5D27805-E8BB-4D24-A281-AF1AE2C3B45B}" type="presParOf" srcId="{3F6B86AC-BF20-4944-8AD2-3416380D7D6A}" destId="{BF7613F0-3E98-4833-B772-F3465523649B}" srcOrd="0" destOrd="0" presId="urn:microsoft.com/office/officeart/2005/8/layout/pyramid1"/>
    <dgm:cxn modelId="{9037D7DC-31DA-41A2-AAF1-66F4D800C9B9}" type="presParOf" srcId="{3F6B86AC-BF20-4944-8AD2-3416380D7D6A}" destId="{A9B6B845-8684-4A86-9A65-2520D1F40146}" srcOrd="1" destOrd="0" presId="urn:microsoft.com/office/officeart/2005/8/layout/pyramid1"/>
    <dgm:cxn modelId="{4954B59E-A5CA-4708-A9F1-95EDA3B75529}" type="presParOf" srcId="{FB4B13D1-A6E4-4EED-927C-88F90DFBB317}" destId="{5F084593-FD71-4EFE-8F82-B1B7A294CEF4}" srcOrd="5" destOrd="0" presId="urn:microsoft.com/office/officeart/2005/8/layout/pyramid1"/>
    <dgm:cxn modelId="{3219F461-6194-458D-9FBF-984F45B53538}" type="presParOf" srcId="{5F084593-FD71-4EFE-8F82-B1B7A294CEF4}" destId="{F6D8A1A6-9E45-4B4A-A121-EB16564462D4}" srcOrd="0" destOrd="0" presId="urn:microsoft.com/office/officeart/2005/8/layout/pyramid1"/>
    <dgm:cxn modelId="{9AC40B12-FBCB-4705-829D-711060CB896E}" type="presParOf" srcId="{5F084593-FD71-4EFE-8F82-B1B7A294CEF4}" destId="{31B78682-5412-4AA9-A8D3-8C23A150C512}" srcOrd="1" destOrd="0" presId="urn:microsoft.com/office/officeart/2005/8/layout/pyramid1"/>
    <dgm:cxn modelId="{F2949FC3-C717-49FD-89D6-9068DA3187E2}" type="presParOf" srcId="{FB4B13D1-A6E4-4EED-927C-88F90DFBB317}" destId="{E1E738C2-F063-4CB7-BA9D-84AD16A81E2E}" srcOrd="6" destOrd="0" presId="urn:microsoft.com/office/officeart/2005/8/layout/pyramid1"/>
    <dgm:cxn modelId="{BD0EBA76-0528-4277-B6B2-251B8BBFEC6D}" type="presParOf" srcId="{E1E738C2-F063-4CB7-BA9D-84AD16A81E2E}" destId="{364079B8-1034-4E91-A8F4-A5BA99EBBA5F}" srcOrd="0" destOrd="0" presId="urn:microsoft.com/office/officeart/2005/8/layout/pyramid1"/>
    <dgm:cxn modelId="{D94E2830-102B-49CE-A4B9-6D01C405BB44}" type="presParOf" srcId="{E1E738C2-F063-4CB7-BA9D-84AD16A81E2E}" destId="{0EE1716B-C8A1-42B6-B561-86EE8620CE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253CE-5F0A-460A-825C-F1123B744EDE}">
      <dsp:nvSpPr>
        <dsp:cNvPr id="0" name=""/>
        <dsp:cNvSpPr/>
      </dsp:nvSpPr>
      <dsp:spPr>
        <a:xfrm>
          <a:off x="2971044" y="0"/>
          <a:ext cx="990348" cy="529921"/>
        </a:xfrm>
        <a:prstGeom prst="trapezoid">
          <a:avLst>
            <a:gd name="adj" fmla="val 934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Лекція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5 %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044" y="0"/>
        <a:ext cx="990348" cy="529921"/>
      </dsp:txXfrm>
    </dsp:sp>
    <dsp:sp modelId="{D58B18EF-00CE-403A-A930-A8BCE2E6EBC1}">
      <dsp:nvSpPr>
        <dsp:cNvPr id="0" name=""/>
        <dsp:cNvSpPr/>
      </dsp:nvSpPr>
      <dsp:spPr>
        <a:xfrm>
          <a:off x="2475870" y="529921"/>
          <a:ext cx="1980696" cy="529921"/>
        </a:xfrm>
        <a:prstGeom prst="trapezoid">
          <a:avLst>
            <a:gd name="adj" fmla="val 93443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підручників – 10 %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2492" y="529921"/>
        <a:ext cx="1287452" cy="529921"/>
      </dsp:txXfrm>
    </dsp:sp>
    <dsp:sp modelId="{975353D5-F271-4BB9-BE08-73BEF29BED73}">
      <dsp:nvSpPr>
        <dsp:cNvPr id="0" name=""/>
        <dsp:cNvSpPr/>
      </dsp:nvSpPr>
      <dsp:spPr>
        <a:xfrm>
          <a:off x="1980696" y="1059842"/>
          <a:ext cx="2971044" cy="529921"/>
        </a:xfrm>
        <a:prstGeom prst="trapezoid">
          <a:avLst>
            <a:gd name="adj" fmla="val 93443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Фільми – 20 %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0629" y="1059842"/>
        <a:ext cx="1931179" cy="529921"/>
      </dsp:txXfrm>
    </dsp:sp>
    <dsp:sp modelId="{B76B2C45-B683-4610-A12A-7E0888FD3968}">
      <dsp:nvSpPr>
        <dsp:cNvPr id="0" name=""/>
        <dsp:cNvSpPr/>
      </dsp:nvSpPr>
      <dsp:spPr>
        <a:xfrm>
          <a:off x="1485522" y="1589763"/>
          <a:ext cx="3961393" cy="529921"/>
        </a:xfrm>
        <a:prstGeom prst="trapezoid">
          <a:avLst>
            <a:gd name="adj" fmla="val 93443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Демонстрація – 30 %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766" y="1589763"/>
        <a:ext cx="2574905" cy="529921"/>
      </dsp:txXfrm>
    </dsp:sp>
    <dsp:sp modelId="{BF7613F0-3E98-4833-B772-F3465523649B}">
      <dsp:nvSpPr>
        <dsp:cNvPr id="0" name=""/>
        <dsp:cNvSpPr/>
      </dsp:nvSpPr>
      <dsp:spPr>
        <a:xfrm>
          <a:off x="990348" y="2119684"/>
          <a:ext cx="4951741" cy="529921"/>
        </a:xfrm>
        <a:prstGeom prst="trapezoid">
          <a:avLst>
            <a:gd name="adj" fmla="val 93443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Групова дискусія – 50 %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6903" y="2119684"/>
        <a:ext cx="3218631" cy="529921"/>
      </dsp:txXfrm>
    </dsp:sp>
    <dsp:sp modelId="{F6D8A1A6-9E45-4B4A-A121-EB16564462D4}">
      <dsp:nvSpPr>
        <dsp:cNvPr id="0" name=""/>
        <dsp:cNvSpPr/>
      </dsp:nvSpPr>
      <dsp:spPr>
        <a:xfrm>
          <a:off x="495174" y="2649605"/>
          <a:ext cx="5942089" cy="529921"/>
        </a:xfrm>
        <a:prstGeom prst="trapezoid">
          <a:avLst>
            <a:gd name="adj" fmla="val 93443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Практичне застосування навичок – 75 %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39" y="2649605"/>
        <a:ext cx="3862358" cy="529921"/>
      </dsp:txXfrm>
    </dsp:sp>
    <dsp:sp modelId="{364079B8-1034-4E91-A8F4-A5BA99EBBA5F}">
      <dsp:nvSpPr>
        <dsp:cNvPr id="0" name=""/>
        <dsp:cNvSpPr/>
      </dsp:nvSpPr>
      <dsp:spPr>
        <a:xfrm>
          <a:off x="0" y="3179526"/>
          <a:ext cx="6932438" cy="529921"/>
        </a:xfrm>
        <a:prstGeom prst="trapezoid">
          <a:avLst>
            <a:gd name="adj" fmla="val 93443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Навчання інших – 90%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3176" y="3179526"/>
        <a:ext cx="4506084" cy="52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94DF1-BC33-4EA7-8C95-0DB2DF6BDA32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9EB9-A35E-4998-A3CE-361BC7071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4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2D072-FAD1-47F7-8716-23CBC43A712C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AD4D-AA5F-4080-BC27-184C29498A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530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4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0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92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647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20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29EF81-C1CE-4443-9D73-CB453A5495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1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943-F9F0-48E2-AF42-482483F143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4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D69-39D0-4B58-91E9-6CFA32F09C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5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56B2-72ED-443E-B98D-7A7F71C7C4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3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9A8A-B5D2-417C-BC6D-506E9C8D30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1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3F1F-4722-4F8B-80F3-60CF259789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23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0D27-C2BF-48B3-844B-BBE23E44A0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DF69-DD90-4463-AE54-852E5414BA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2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302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2F75-8A9C-4A0A-80D9-70AD87CA3E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86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5535-1088-4C08-BEAE-9510B640B1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3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5C79-7F8A-4096-9478-66388223CD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07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E844-A887-47D4-BD08-C38945B2CB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4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29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196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45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51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5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21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543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D3D5-F438-4200-BEB1-1C9D45366BE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35DB-4905-41C6-BE22-CAFB452DA5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15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09F55-0196-43BF-B3B8-CA7879D4FD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Особливості моніторингу якості навчального процесу при викладанні педіатрії як профільного предмету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8" y="1623149"/>
            <a:ext cx="11454939" cy="25110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Симу</a:t>
            </a:r>
            <a:r>
              <a:rPr lang="uk-UA" dirty="0" err="1" smtClean="0"/>
              <a:t>ляційні</a:t>
            </a:r>
            <a:r>
              <a:rPr lang="uk-UA" dirty="0" smtClean="0"/>
              <a:t> методи викладання профільних дисциплін на </a:t>
            </a:r>
            <a:r>
              <a:rPr lang="uk-UA" dirty="0" err="1" smtClean="0"/>
              <a:t>додипломному</a:t>
            </a:r>
            <a:r>
              <a:rPr lang="uk-UA" dirty="0" smtClean="0"/>
              <a:t> етапі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64" y="4080976"/>
            <a:ext cx="11718079" cy="14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Проф. </a:t>
            </a:r>
            <a:r>
              <a:rPr lang="uk-UA" dirty="0" err="1" smtClean="0"/>
              <a:t>Гончарь</a:t>
            </a:r>
            <a:r>
              <a:rPr lang="uk-UA" dirty="0" smtClean="0"/>
              <a:t> М.О., </a:t>
            </a:r>
            <a:r>
              <a:rPr lang="uk-UA" dirty="0" err="1" smtClean="0"/>
              <a:t>проф</a:t>
            </a:r>
            <a:r>
              <a:rPr lang="uk-UA" dirty="0" smtClean="0"/>
              <a:t> </a:t>
            </a:r>
            <a:r>
              <a:rPr lang="uk-UA" dirty="0" err="1" smtClean="0"/>
              <a:t>Лупаольцов</a:t>
            </a:r>
            <a:r>
              <a:rPr lang="uk-UA" dirty="0" smtClean="0"/>
              <a:t> В.І., </a:t>
            </a:r>
            <a:r>
              <a:rPr lang="uk-UA" dirty="0" err="1" smtClean="0"/>
              <a:t>д.мед.н</a:t>
            </a:r>
            <a:r>
              <a:rPr lang="uk-UA" dirty="0" smtClean="0"/>
              <a:t>. Волкова Ю.В., проф. Бабак О.Я., проф. </a:t>
            </a:r>
            <a:r>
              <a:rPr lang="uk-UA" dirty="0" err="1" smtClean="0"/>
              <a:t>Кравчун</a:t>
            </a:r>
            <a:r>
              <a:rPr lang="uk-UA" dirty="0" smtClean="0"/>
              <a:t> П.Г., проф. </a:t>
            </a:r>
            <a:r>
              <a:rPr lang="uk-UA" dirty="0" err="1" smtClean="0"/>
              <a:t>Щербіна</a:t>
            </a:r>
            <a:r>
              <a:rPr lang="uk-UA" dirty="0" smtClean="0"/>
              <a:t> М.О., проф. Паращук Ю.С., проф. Шевченко Р.С.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6200"/>
            <a:ext cx="119703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Franklin Gothic Medium" pitchFamily="34" charset="0"/>
              </a:rPr>
              <a:t>ХАРКІВСЬКИЙ НАЦІОНАЛЬНИЙ МЕДИЧНИЙ УНІВЕРСИТЕТ</a:t>
            </a:r>
            <a:r>
              <a:rPr lang="ru-RU" dirty="0">
                <a:solidFill>
                  <a:srgbClr val="000000"/>
                </a:solidFill>
                <a:latin typeface="Franklin Gothic Medium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Franklin Gothic Medium" pitchFamily="34" charset="0"/>
              </a:rPr>
            </a:br>
            <a:r>
              <a:rPr lang="ru-RU" dirty="0">
                <a:solidFill>
                  <a:srgbClr val="000000"/>
                </a:solidFill>
                <a:latin typeface="Franklin Gothic Medium" pitchFamily="34" charset="0"/>
              </a:rPr>
              <a:t>(ректор член.</a:t>
            </a:r>
            <a:r>
              <a:rPr lang="en-US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itchFamily="34" charset="0"/>
              </a:rPr>
              <a:t>кор</a:t>
            </a:r>
            <a:r>
              <a:rPr lang="ru-RU" dirty="0">
                <a:solidFill>
                  <a:srgbClr val="000000"/>
                </a:solidFill>
                <a:latin typeface="Franklin Gothic Medium" pitchFamily="34" charset="0"/>
              </a:rPr>
              <a:t>. НАМН </a:t>
            </a:r>
            <a:r>
              <a:rPr lang="ru-RU" dirty="0" err="1" smtClean="0">
                <a:solidFill>
                  <a:srgbClr val="000000"/>
                </a:solidFill>
                <a:latin typeface="Franklin Gothic Medium" pitchFamily="34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Franklin Gothic Medium" pitchFamily="34" charset="0"/>
              </a:rPr>
              <a:t>проф.</a:t>
            </a:r>
            <a:r>
              <a:rPr lang="en-US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Franklin Gothic Medium" pitchFamily="34" charset="0"/>
              </a:rPr>
              <a:t>Лісовий</a:t>
            </a:r>
            <a:r>
              <a:rPr lang="ru-RU" dirty="0" smtClean="0">
                <a:solidFill>
                  <a:srgbClr val="000000"/>
                </a:solidFill>
                <a:latin typeface="Franklin Gothic Medium" pitchFamily="34" charset="0"/>
              </a:rPr>
              <a:t> В.М.)</a:t>
            </a:r>
            <a:r>
              <a:rPr lang="ru-RU" dirty="0">
                <a:solidFill>
                  <a:srgbClr val="000000"/>
                </a:solidFill>
                <a:latin typeface="Franklin Gothic Medium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Franklin Gothic Medium" pitchFamily="34" charset="0"/>
              </a:rPr>
            </a:br>
            <a:endParaRPr lang="ru-RU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pic>
        <p:nvPicPr>
          <p:cNvPr id="5" name="Рисунок 5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4" y="76201"/>
            <a:ext cx="1976215" cy="19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3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07" y="365127"/>
            <a:ext cx="11524593" cy="103800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Базові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у </a:t>
            </a:r>
            <a:r>
              <a:rPr lang="ru-RU" dirty="0" err="1" smtClean="0"/>
              <a:t>симуляційно-тренінговому</a:t>
            </a:r>
            <a:r>
              <a:rPr lang="ru-RU" dirty="0" smtClean="0"/>
              <a:t> </a:t>
            </a:r>
            <a:r>
              <a:rPr lang="ru-RU" dirty="0" err="1" smtClean="0"/>
              <a:t>центрі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Навчання на першому етапі включає лекційний матеріал на основі сучасних підходів до діагностики та лікування</a:t>
            </a:r>
          </a:p>
          <a:p>
            <a:r>
              <a:rPr lang="uk-UA" dirty="0" smtClean="0"/>
              <a:t>Відпрацювання індивідуальних практичних навичок, вміння працювати в команді і комунікативних зав’язків.</a:t>
            </a:r>
          </a:p>
          <a:p>
            <a:r>
              <a:rPr lang="uk-UA" dirty="0" smtClean="0"/>
              <a:t>Обробка та аналіз навченими результатів власної активності та ефективності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99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496"/>
            <a:ext cx="11811000" cy="974943"/>
          </a:xfrm>
        </p:spPr>
        <p:txBody>
          <a:bodyPr>
            <a:normAutofit/>
          </a:bodyPr>
          <a:lstStyle/>
          <a:p>
            <a:pPr algn="r"/>
            <a:r>
              <a:rPr lang="uk-UA" sz="2800" b="1" i="1" dirty="0"/>
              <a:t>Удача - це коли ваша підготовка адекватна вашому шансу. </a:t>
            </a:r>
            <a:br>
              <a:rPr lang="uk-UA" sz="2800" b="1" i="1" dirty="0"/>
            </a:br>
            <a:r>
              <a:rPr lang="uk-UA" sz="2800" b="1" i="1" dirty="0"/>
              <a:t>Томас Едісон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8067"/>
            <a:ext cx="11950263" cy="5253092"/>
          </a:xfrm>
        </p:spPr>
        <p:txBody>
          <a:bodyPr>
            <a:normAutofit/>
          </a:bodyPr>
          <a:lstStyle/>
          <a:p>
            <a:r>
              <a:rPr lang="uk-UA" dirty="0" smtClean="0"/>
              <a:t>Усвідомлення, яке представляє собою самоаналіз визначення власних сильних і слабких сторін, є ключовим моментом у засвоєнні досліджуваного матеріалу і стимулом до подальшого вдосконалення.</a:t>
            </a:r>
          </a:p>
          <a:p>
            <a:r>
              <a:rPr lang="uk-UA" dirty="0" smtClean="0"/>
              <a:t>Зворотній зв'язок, завдяки якому проводиться адекватна оцінка ефективності курсу, дає можливість визначити подальші перспективи професійного росту і розвитку фахівців.</a:t>
            </a:r>
          </a:p>
          <a:p>
            <a:r>
              <a:rPr lang="uk-UA" dirty="0"/>
              <a:t>Основне завдання справжнього </a:t>
            </a:r>
            <a:r>
              <a:rPr lang="uk-UA" dirty="0" err="1"/>
              <a:t>симуляційні</a:t>
            </a:r>
            <a:r>
              <a:rPr lang="uk-UA" dirty="0"/>
              <a:t> курсу - відпрацювання практичного алгоритму дій команди у виборі тактики лікування в різних клінічних ситуаціях з використанням чинного медичного обладнання в умовах, максимально наближених до реальних.</a:t>
            </a:r>
          </a:p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16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191705"/>
            <a:ext cx="10515600" cy="72269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904" y="1084650"/>
            <a:ext cx="11556125" cy="3112861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b="1" i="1" dirty="0"/>
              <a:t>Тренажер -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навчальний</a:t>
            </a:r>
            <a:r>
              <a:rPr lang="ru-RU" b="1" i="1" dirty="0"/>
              <a:t> </a:t>
            </a:r>
            <a:r>
              <a:rPr lang="ru-RU" b="1" i="1" dirty="0" err="1"/>
              <a:t>посібник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дозволяє</a:t>
            </a:r>
            <a:r>
              <a:rPr lang="ru-RU" b="1" i="1" dirty="0"/>
              <a:t> </a:t>
            </a:r>
            <a:r>
              <a:rPr lang="ru-RU" b="1" i="1" dirty="0" err="1"/>
              <a:t>формувати</a:t>
            </a:r>
            <a:r>
              <a:rPr lang="ru-RU" b="1" i="1" dirty="0"/>
              <a:t> </a:t>
            </a:r>
            <a:r>
              <a:rPr lang="ru-RU" b="1" i="1" dirty="0" err="1"/>
              <a:t>навички</a:t>
            </a:r>
            <a:r>
              <a:rPr lang="ru-RU" b="1" i="1" dirty="0"/>
              <a:t>, </a:t>
            </a:r>
            <a:r>
              <a:rPr lang="ru-RU" b="1" i="1" dirty="0" err="1"/>
              <a:t>необхідні</a:t>
            </a:r>
            <a:r>
              <a:rPr lang="ru-RU" b="1" i="1" dirty="0"/>
              <a:t> в </a:t>
            </a:r>
            <a:r>
              <a:rPr lang="ru-RU" b="1" i="1" dirty="0" err="1"/>
              <a:t>реальних</a:t>
            </a:r>
            <a:r>
              <a:rPr lang="ru-RU" b="1" i="1" dirty="0"/>
              <a:t> </a:t>
            </a:r>
            <a:r>
              <a:rPr lang="ru-RU" b="1" i="1" dirty="0" err="1"/>
              <a:t>умовах</a:t>
            </a:r>
            <a:r>
              <a:rPr lang="ru-RU" b="1" i="1" dirty="0"/>
              <a:t> </a:t>
            </a:r>
            <a:r>
              <a:rPr lang="ru-RU" b="1" i="1" dirty="0" err="1"/>
              <a:t>праці</a:t>
            </a:r>
            <a:r>
              <a:rPr lang="ru-RU" b="1" i="1" dirty="0" smtClean="0"/>
              <a:t>»</a:t>
            </a:r>
            <a:r>
              <a:rPr lang="ru-RU" dirty="0" smtClean="0"/>
              <a:t>. </a:t>
            </a:r>
          </a:p>
          <a:p>
            <a:pPr marL="0" indent="0" algn="r">
              <a:buNone/>
            </a:pPr>
            <a:r>
              <a:rPr lang="ru-RU" sz="2400" i="1" dirty="0" err="1" smtClean="0"/>
              <a:t>К.К.Платонов</a:t>
            </a:r>
            <a:endParaRPr lang="ru-RU" sz="2400" i="1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тренажера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наочних</a:t>
            </a:r>
            <a:r>
              <a:rPr lang="ru-RU" dirty="0"/>
              <a:t> </a:t>
            </a:r>
            <a:r>
              <a:rPr lang="ru-RU" dirty="0" err="1"/>
              <a:t>посібників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 </a:t>
            </a:r>
            <a:r>
              <a:rPr lang="ru-RU" dirty="0" err="1" smtClean="0"/>
              <a:t>формуванню</a:t>
            </a:r>
            <a:r>
              <a:rPr lang="ru-RU" dirty="0" smtClean="0"/>
              <a:t> </a:t>
            </a:r>
            <a:r>
              <a:rPr lang="ru-RU" dirty="0" err="1"/>
              <a:t>навичок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 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16" descr="http://cdn3.volusion.com/nqpvm.detql/v/vspfiles/photos/S155-5.jpg?1452088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30" y="4180343"/>
            <a:ext cx="2987565" cy="19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http://www.medinova.com.ua/ru/wp-content/uploads/2015/simul10/simul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0" y="4225880"/>
            <a:ext cx="1939159" cy="19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17" y="3938704"/>
            <a:ext cx="2461293" cy="291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люс 3"/>
          <p:cNvSpPr/>
          <p:nvPr/>
        </p:nvSpPr>
        <p:spPr>
          <a:xfrm>
            <a:off x="2427889" y="467345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е равно 7"/>
          <p:cNvSpPr/>
          <p:nvPr/>
        </p:nvSpPr>
        <p:spPr>
          <a:xfrm>
            <a:off x="6984124" y="4673459"/>
            <a:ext cx="1907628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6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2353445"/>
            <a:ext cx="12025745" cy="2575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dirty="0" err="1" smtClean="0"/>
              <a:t>навчально</a:t>
            </a:r>
            <a:r>
              <a:rPr lang="ru-RU" sz="3200" b="1" dirty="0" smtClean="0"/>
              <a:t> </a:t>
            </a:r>
            <a:r>
              <a:rPr lang="uk-UA" sz="3200" b="1" dirty="0"/>
              <a:t>– </a:t>
            </a:r>
            <a:r>
              <a:rPr lang="uk-UA" sz="3200" b="1" dirty="0" smtClean="0"/>
              <a:t>науковому інституті </a:t>
            </a:r>
            <a:r>
              <a:rPr lang="uk-UA" sz="3200" b="1" dirty="0"/>
              <a:t>якості освіти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b="1" dirty="0" err="1" smtClean="0"/>
              <a:t>міжкафедральному</a:t>
            </a:r>
            <a:r>
              <a:rPr lang="uk-UA" sz="3200" b="1" dirty="0" smtClean="0"/>
              <a:t> тренінговому центрі  ХНМУ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створені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максимально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ефективного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досконалого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оволодіювання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знаннями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відпрацювання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професійних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 всіх напрямків медичної діяльності.</a:t>
            </a:r>
            <a:endParaRPr lang="uk-UA" sz="3200" dirty="0"/>
          </a:p>
        </p:txBody>
      </p:sp>
      <p:pic>
        <p:nvPicPr>
          <p:cNvPr id="3" name="Рисунок 5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14" y="255309"/>
            <a:ext cx="1976215" cy="19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9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22" y="1067383"/>
            <a:ext cx="11935078" cy="799645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+mn-lt"/>
              </a:rPr>
              <a:t>Використання </a:t>
            </a:r>
            <a:r>
              <a:rPr lang="uk-UA" sz="3200" dirty="0" err="1" smtClean="0">
                <a:latin typeface="+mn-lt"/>
              </a:rPr>
              <a:t>симуляційних</a:t>
            </a:r>
            <a:r>
              <a:rPr lang="uk-UA" sz="3200" dirty="0" smtClean="0">
                <a:latin typeface="+mn-lt"/>
              </a:rPr>
              <a:t> методів на </a:t>
            </a:r>
            <a:r>
              <a:rPr lang="uk-UA" sz="3200" dirty="0" err="1" smtClean="0">
                <a:latin typeface="+mn-lt"/>
              </a:rPr>
              <a:t>додипломному</a:t>
            </a:r>
            <a:r>
              <a:rPr lang="uk-UA" sz="3200" dirty="0" smtClean="0">
                <a:latin typeface="+mn-lt"/>
              </a:rPr>
              <a:t> етапі навчання медиків -  затверджено законодавчо.</a:t>
            </a:r>
            <a:endParaRPr lang="uk-UA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21" y="1943229"/>
            <a:ext cx="11815335" cy="452047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В законодавчих актах, стосовно використання муляжів або фантомів, під час </a:t>
            </a:r>
            <a:r>
              <a:rPr lang="uk-UA" dirty="0" err="1" smtClean="0"/>
              <a:t>додипломного</a:t>
            </a:r>
            <a:r>
              <a:rPr lang="uk-UA" dirty="0" smtClean="0"/>
              <a:t> навчання </a:t>
            </a:r>
            <a:r>
              <a:rPr lang="uk-UA" dirty="0" err="1" smtClean="0"/>
              <a:t>неажаль</a:t>
            </a:r>
            <a:r>
              <a:rPr lang="uk-UA" dirty="0" smtClean="0"/>
              <a:t> відсутня чітка регламентація обсягів і правил </a:t>
            </a:r>
            <a:r>
              <a:rPr lang="uk-UA" dirty="0"/>
              <a:t>їх </a:t>
            </a:r>
            <a:r>
              <a:rPr lang="uk-UA" dirty="0" smtClean="0"/>
              <a:t>використання.</a:t>
            </a:r>
            <a:endParaRPr lang="uk-UA" dirty="0"/>
          </a:p>
          <a:p>
            <a:r>
              <a:rPr lang="uk-UA" dirty="0" smtClean="0"/>
              <a:t>Для </a:t>
            </a:r>
            <a:r>
              <a:rPr lang="uk-UA" dirty="0"/>
              <a:t>інтернів і ординаторів в Наказах стверджується, що навчальний симуляції курс повинен становити 108 академічних годин (3 залікові одиниці) для ординаторів та 72 академічних години (2 залікові одиниці) для інтернів;</a:t>
            </a:r>
          </a:p>
          <a:p>
            <a:r>
              <a:rPr lang="uk-UA" dirty="0"/>
              <a:t>Таким чином, законодавчо затверджено, що використання </a:t>
            </a:r>
            <a:r>
              <a:rPr lang="uk-UA" dirty="0" smtClean="0"/>
              <a:t>імітаційного навчання </a:t>
            </a:r>
            <a:r>
              <a:rPr lang="uk-UA" dirty="0"/>
              <a:t>обов'язково для програм середньої, вищої і </a:t>
            </a:r>
            <a:r>
              <a:rPr lang="uk-UA" dirty="0" err="1"/>
              <a:t>післявузівської</a:t>
            </a:r>
            <a:r>
              <a:rPr lang="uk-UA" dirty="0"/>
              <a:t> безперервної медичної освіти та має передувати практиці. </a:t>
            </a:r>
            <a:endParaRPr lang="uk-UA" dirty="0" smtClean="0"/>
          </a:p>
          <a:p>
            <a:r>
              <a:rPr lang="uk-UA" dirty="0" smtClean="0"/>
              <a:t>Проте</a:t>
            </a:r>
            <a:r>
              <a:rPr lang="uk-UA" dirty="0"/>
              <a:t>, необхідно визначити, як має функціонувати цей напрямок для грамотного використання всіх його переваг.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9830" y="0"/>
            <a:ext cx="1029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медицини невідкладних станів, анестезіології та інтенсивної терапії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Ю.В.Волкова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7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34" y="1887218"/>
            <a:ext cx="12006382" cy="4815282"/>
          </a:xfrm>
        </p:spPr>
        <p:txBody>
          <a:bodyPr>
            <a:normAutofit/>
          </a:bodyPr>
          <a:lstStyle/>
          <a:p>
            <a:r>
              <a:rPr lang="uk-UA" u="sng" dirty="0" smtClean="0"/>
              <a:t>Протягом </a:t>
            </a:r>
            <a:r>
              <a:rPr lang="uk-UA" u="sng" dirty="0" err="1"/>
              <a:t>додипломної</a:t>
            </a:r>
            <a:r>
              <a:rPr lang="uk-UA" u="sng" dirty="0"/>
              <a:t> підготовки необхідним є:</a:t>
            </a:r>
          </a:p>
          <a:p>
            <a:r>
              <a:rPr lang="uk-UA" dirty="0"/>
              <a:t>1. Інтеграція </a:t>
            </a:r>
            <a:r>
              <a:rPr lang="uk-UA" dirty="0" err="1" smtClean="0"/>
              <a:t>симуляційних</a:t>
            </a:r>
            <a:r>
              <a:rPr lang="uk-UA" dirty="0" smtClean="0"/>
              <a:t> методів </a:t>
            </a:r>
            <a:r>
              <a:rPr lang="uk-UA" dirty="0"/>
              <a:t>навчання в діючу систему професійної освіти на всіх рівнях.</a:t>
            </a:r>
          </a:p>
          <a:p>
            <a:r>
              <a:rPr lang="uk-UA" dirty="0"/>
              <a:t>2. Наявність законодавчої бази, в якій міститься норма про допуск до роботи (навчання) з пацієнтами, а також перелік обов'язкових компетенцій зі спеціальностей, які потребують першочергової організації імітаційного навчання. В результаті має стати нормою недопущення (відсторонення) до навчання (роботи) з пацієнтами осіб, які не пройшли атестацію за допомогою імітаційних </a:t>
            </a:r>
            <a:r>
              <a:rPr lang="uk-UA" dirty="0" err="1"/>
              <a:t>методик</a:t>
            </a:r>
            <a:r>
              <a:rPr lang="uk-UA" dirty="0"/>
              <a:t> відповідно до переліку компетенцій за своєю спеціальністю (рівнем освіти). Законодавча база повинна бути гнучкою і вдосконалюватися в міру розвитку цього напрямку.</a:t>
            </a:r>
          </a:p>
        </p:txBody>
      </p:sp>
      <p:pic>
        <p:nvPicPr>
          <p:cNvPr id="4" name="Рисунок 3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9830" y="0"/>
            <a:ext cx="1029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медицини невідкладних станів, анестезіології та інтенсивної терапії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Ю.В.Волкова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38" y="896035"/>
            <a:ext cx="12087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Принципи </a:t>
            </a:r>
            <a:r>
              <a:rPr lang="uk-UA" sz="2400" dirty="0" err="1" smtClean="0"/>
              <a:t>симуляційного</a:t>
            </a:r>
            <a:r>
              <a:rPr lang="uk-UA" sz="2400" dirty="0" smtClean="0"/>
              <a:t> навчання мають </a:t>
            </a:r>
            <a:r>
              <a:rPr lang="uk-UA" sz="2400" dirty="0"/>
              <a:t>ряд відмінностей на </a:t>
            </a:r>
            <a:r>
              <a:rPr lang="uk-UA" sz="2400" dirty="0" err="1"/>
              <a:t>додипломному</a:t>
            </a:r>
            <a:r>
              <a:rPr lang="uk-UA" sz="2400" dirty="0"/>
              <a:t> та післядипломному </a:t>
            </a:r>
            <a:r>
              <a:rPr lang="uk-UA" sz="2400" dirty="0" smtClean="0"/>
              <a:t>етапах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0175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977356"/>
            <a:ext cx="11974286" cy="4016828"/>
          </a:xfrm>
        </p:spPr>
        <p:txBody>
          <a:bodyPr>
            <a:normAutofit/>
          </a:bodyPr>
          <a:lstStyle/>
          <a:p>
            <a:r>
              <a:rPr lang="uk-UA" dirty="0"/>
              <a:t>3. Інтенсивна організація навчального процесу, </a:t>
            </a:r>
            <a:r>
              <a:rPr lang="uk-UA" dirty="0" smtClean="0"/>
              <a:t>модульна </a:t>
            </a:r>
            <a:r>
              <a:rPr lang="uk-UA" dirty="0"/>
              <a:t>побудова програми </a:t>
            </a:r>
            <a:r>
              <a:rPr lang="uk-UA" dirty="0" smtClean="0"/>
              <a:t>імітаційного навчання та </a:t>
            </a:r>
            <a:r>
              <a:rPr lang="uk-UA" dirty="0"/>
              <a:t>можливості для одночасного навчання різних категорій медичного персоналу (по виду і за фахом).</a:t>
            </a:r>
          </a:p>
          <a:p>
            <a:r>
              <a:rPr lang="uk-UA" dirty="0"/>
              <a:t>4. Об'єктивність атестації на основі затверджених стандартів (правил), на відповідність критеріям </a:t>
            </a:r>
            <a:r>
              <a:rPr lang="uk-UA" dirty="0" smtClean="0"/>
              <a:t>із </a:t>
            </a:r>
            <a:r>
              <a:rPr lang="uk-UA" dirty="0"/>
              <a:t>проведенням документування і </a:t>
            </a:r>
            <a:r>
              <a:rPr lang="uk-UA" dirty="0" err="1" smtClean="0"/>
              <a:t>відеореєстрацєюї</a:t>
            </a:r>
            <a:r>
              <a:rPr lang="uk-UA" dirty="0" smtClean="0"/>
              <a:t> </a:t>
            </a:r>
            <a:r>
              <a:rPr lang="uk-UA" dirty="0"/>
              <a:t>процесу і результатів педагогічного контролю, в ході якого вплив особистості екзаменатора повинен наближатися до нуля.</a:t>
            </a:r>
          </a:p>
          <a:p>
            <a:r>
              <a:rPr lang="uk-UA" dirty="0"/>
              <a:t>5. Єдина система оцінки результатів </a:t>
            </a:r>
            <a:r>
              <a:rPr lang="uk-UA" dirty="0" err="1" smtClean="0"/>
              <a:t>симуляційного</a:t>
            </a:r>
            <a:r>
              <a:rPr lang="uk-UA" dirty="0" smtClean="0"/>
              <a:t> </a:t>
            </a:r>
            <a:r>
              <a:rPr lang="uk-UA" dirty="0"/>
              <a:t>навчання (для всіх організаторів, які використовують дані </a:t>
            </a:r>
            <a:r>
              <a:rPr lang="uk-UA" dirty="0" err="1"/>
              <a:t>симуляційні</a:t>
            </a:r>
            <a:r>
              <a:rPr lang="uk-UA" dirty="0"/>
              <a:t> методики).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9830" y="0"/>
            <a:ext cx="1029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медицини невідкладних станів, анестезіології та інтенсивної терапії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Ю.В.Волкова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8"/>
            <a:ext cx="1086668" cy="9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13" y="4800601"/>
            <a:ext cx="3213809" cy="1924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8" y="4795594"/>
            <a:ext cx="3222172" cy="19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1501"/>
            <a:ext cx="11887199" cy="15609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- Вхідний </a:t>
            </a:r>
            <a:r>
              <a:rPr lang="uk-UA" dirty="0"/>
              <a:t>контроль рівня підготовленості, інструктаж, постановка цілей та завдань тренінгу (до 20% часу)</a:t>
            </a:r>
          </a:p>
          <a:p>
            <a:pPr marL="0" indent="0">
              <a:buNone/>
            </a:pPr>
            <a:r>
              <a:rPr lang="uk-UA" dirty="0"/>
              <a:t>- Безпосереднє виконання навчального завдання - 70% часу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Дебрифинг</a:t>
            </a:r>
            <a:r>
              <a:rPr lang="uk-UA" dirty="0"/>
              <a:t>, обговорення виконання</a:t>
            </a:r>
          </a:p>
          <a:p>
            <a:pPr marL="0" indent="0">
              <a:buNone/>
            </a:pPr>
            <a:r>
              <a:rPr lang="uk-UA" dirty="0"/>
              <a:t>- Підсумкове виконання (до 10% часу)</a:t>
            </a:r>
          </a:p>
          <a:p>
            <a:pPr>
              <a:buFontTx/>
              <a:buChar char="-"/>
            </a:pPr>
            <a:r>
              <a:rPr lang="uk-UA" dirty="0" smtClean="0"/>
              <a:t>Застосування </a:t>
            </a:r>
            <a:r>
              <a:rPr lang="uk-UA" dirty="0"/>
              <a:t>для навчання </a:t>
            </a:r>
            <a:r>
              <a:rPr lang="uk-UA" dirty="0" smtClean="0"/>
              <a:t>методики типу «</a:t>
            </a:r>
            <a:r>
              <a:rPr lang="uk-UA" dirty="0"/>
              <a:t>тренінг</a:t>
            </a:r>
            <a:r>
              <a:rPr lang="uk-UA" dirty="0" smtClean="0"/>
              <a:t>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5657" y="-48370"/>
            <a:ext cx="10907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медицини невідкладних станів, анестезіології та інтенсивної терапії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Ю.В.Волкова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8"/>
            <a:ext cx="1086668" cy="9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5657" y="912727"/>
            <a:ext cx="6389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Як </a:t>
            </a:r>
            <a:r>
              <a:rPr lang="uk-UA" b="1" dirty="0"/>
              <a:t>проводиться навчання на </a:t>
            </a:r>
            <a:r>
              <a:rPr lang="uk-UA" b="1" dirty="0" err="1"/>
              <a:t>додипломному</a:t>
            </a:r>
            <a:r>
              <a:rPr lang="uk-UA" b="1" dirty="0"/>
              <a:t> етапі: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179453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Тренінг є змішаною формою заняття, так як має на увазі одночасне використання двох методів: інформування студента і виконання ним завдання. При цьому принципова відмінність тренінгу від інших прийомів навчання полягає в тому, що з його допомогою можна:</a:t>
            </a:r>
          </a:p>
          <a:p>
            <a:r>
              <a:rPr lang="uk-UA" sz="2000" dirty="0"/>
              <a:t>1. розвивати здібності до навчання,</a:t>
            </a:r>
          </a:p>
          <a:p>
            <a:r>
              <a:rPr lang="uk-UA" sz="2000" dirty="0"/>
              <a:t>2. формувати конкретні види діяльності та</a:t>
            </a:r>
          </a:p>
          <a:p>
            <a:r>
              <a:rPr lang="uk-UA" sz="2000" dirty="0"/>
              <a:t>3. сприяти ефективним формам спілкування в процесі цієї діяльності.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914715"/>
            <a:ext cx="1222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Для того щоб це все було реалізовано, необхідно три головні умови, що відрізняють тренінг від інших програм професійної підготовки:</a:t>
            </a:r>
          </a:p>
          <a:p>
            <a:r>
              <a:rPr lang="uk-UA" sz="2000" dirty="0"/>
              <a:t>• Самостійне (частіше неодноразове) виконання навчаються професійній діяльності або її частини.</a:t>
            </a:r>
          </a:p>
          <a:p>
            <a:r>
              <a:rPr lang="uk-UA" sz="2000" dirty="0"/>
              <a:t>• Відповідальність учня за результат кожного виконання через контроль правильності виконання і зворотний зв'язок від експертів по цій діяльності.</a:t>
            </a:r>
          </a:p>
          <a:p>
            <a:r>
              <a:rPr lang="uk-UA" sz="2000" dirty="0"/>
              <a:t>• Аналіз результатів власного виконання для досягнення поставлених результатів навчання.</a:t>
            </a:r>
          </a:p>
        </p:txBody>
      </p:sp>
      <p:pic>
        <p:nvPicPr>
          <p:cNvPr id="9" name="Picture 4" descr="P1170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2821" y="3016217"/>
            <a:ext cx="2842759" cy="1854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03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42325"/>
            <a:ext cx="11027229" cy="79800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Чотирьохетапний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 smtClean="0"/>
              <a:t>тренінгу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73" y="1640333"/>
            <a:ext cx="11146971" cy="1871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еталонного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еталонного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з </a:t>
            </a:r>
            <a:r>
              <a:rPr lang="ru-RU" dirty="0" err="1"/>
              <a:t>поясненнями</a:t>
            </a:r>
            <a:r>
              <a:rPr lang="ru-RU" dirty="0"/>
              <a:t> </a:t>
            </a:r>
            <a:r>
              <a:rPr lang="ru-RU" dirty="0" err="1"/>
              <a:t>інструктора</a:t>
            </a:r>
            <a:r>
              <a:rPr lang="ru-RU" dirty="0"/>
              <a:t> / тренера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еталонного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з </a:t>
            </a:r>
            <a:r>
              <a:rPr lang="ru-RU" dirty="0" err="1"/>
              <a:t>поясненнями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9830" y="0"/>
            <a:ext cx="1029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медицини невідкладних станів, анестезіології та інтенсивної терапії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Ю.В.Волкова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8"/>
            <a:ext cx="1086668" cy="9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2" y="4148240"/>
            <a:ext cx="3907073" cy="2339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1" y="3693479"/>
            <a:ext cx="3505202" cy="2280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3202152"/>
            <a:ext cx="3767198" cy="25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1004402"/>
            <a:ext cx="12028714" cy="9332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Важливим компонентом методики </a:t>
            </a:r>
            <a:r>
              <a:rPr lang="uk-UA" sz="3600" dirty="0" err="1"/>
              <a:t>симуляційні</a:t>
            </a:r>
            <a:r>
              <a:rPr lang="uk-UA" sz="3600" dirty="0"/>
              <a:t> </a:t>
            </a:r>
            <a:r>
              <a:rPr lang="uk-UA" sz="3600" dirty="0" err="1"/>
              <a:t>додипломної</a:t>
            </a:r>
            <a:r>
              <a:rPr lang="uk-UA" sz="3600" dirty="0"/>
              <a:t> навчання є </a:t>
            </a:r>
            <a:r>
              <a:rPr lang="uk-UA" sz="3600" dirty="0" err="1"/>
              <a:t>дебрифинг</a:t>
            </a:r>
            <a:r>
              <a:rPr lang="uk-UA" sz="3600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891" y="1937657"/>
            <a:ext cx="11783505" cy="4841786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Дебрифинг</a:t>
            </a:r>
            <a:r>
              <a:rPr lang="uk-UA" dirty="0" smtClean="0"/>
              <a:t> </a:t>
            </a:r>
            <a:r>
              <a:rPr lang="uk-UA" dirty="0"/>
              <a:t>(від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Debriefing - </a:t>
            </a:r>
            <a:r>
              <a:rPr lang="uk-UA" dirty="0"/>
              <a:t>обговорення після виконання завдання) - наступний слідом за виконанням </a:t>
            </a:r>
            <a:r>
              <a:rPr lang="uk-UA" dirty="0" err="1"/>
              <a:t>симуляційні</a:t>
            </a:r>
            <a:r>
              <a:rPr lang="uk-UA" dirty="0"/>
              <a:t> вправи його розбір, аналіз плюсів і мінусів дій учнів і обговорення набутого ними досвіду. Цей вид діяльності активує рефлексивне мислення в учнів і забезпечує зворотний зв'язок для оцінки якості виконання імітаційних завдання і закріплення отриманих навичок і знань.</a:t>
            </a:r>
          </a:p>
          <a:p>
            <a:r>
              <a:rPr lang="uk-UA" dirty="0"/>
              <a:t>Як показують дослідження, учні мають обмежене уявлення про те, що відбувається з ними, коли вони залучені в процес симуляції досвіду. Перебуваючи в центрі подій, вони бачать тільки те, що можна побачити з точки зору активного учасника. Тому саме завдяки </a:t>
            </a:r>
            <a:r>
              <a:rPr lang="uk-UA" dirty="0" err="1"/>
              <a:t>дебрифінгу</a:t>
            </a:r>
            <a:r>
              <a:rPr lang="uk-UA" dirty="0"/>
              <a:t> симуляції досвід перетворюється в усвідомлену практику, яка в підсумку допоможе тому, якого навчають підготуватися як </a:t>
            </a:r>
            <a:r>
              <a:rPr lang="uk-UA" dirty="0" err="1"/>
              <a:t>емоційно</a:t>
            </a:r>
            <a:r>
              <a:rPr lang="uk-UA" dirty="0"/>
              <a:t>, так і фізично до майбутньої професійної діяльності.</a:t>
            </a:r>
          </a:p>
        </p:txBody>
      </p:sp>
      <p:pic>
        <p:nvPicPr>
          <p:cNvPr id="4" name="Рисунок 3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8"/>
            <a:ext cx="1086668" cy="9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9830" y="0"/>
            <a:ext cx="1029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медицини невідкладних станів, анестезіології та інтенсивної терапії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Ю.В.Волкова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0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380"/>
            <a:ext cx="12014200" cy="164592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Скажи </a:t>
            </a:r>
            <a:r>
              <a:rPr lang="ru-RU" sz="2400" b="1" dirty="0" err="1" smtClean="0"/>
              <a:t>мені</a:t>
            </a:r>
            <a:r>
              <a:rPr lang="ru-RU" sz="2400" b="1" dirty="0" smtClean="0"/>
              <a:t> - я забуду. </a:t>
            </a:r>
            <a:br>
              <a:rPr lang="ru-RU" sz="2400" b="1" dirty="0" smtClean="0"/>
            </a:br>
            <a:r>
              <a:rPr lang="ru-RU" sz="2400" b="1" dirty="0" smtClean="0"/>
              <a:t>Покажи </a:t>
            </a:r>
            <a:r>
              <a:rPr lang="ru-RU" sz="2400" b="1" dirty="0" err="1" smtClean="0"/>
              <a:t>мені</a:t>
            </a:r>
            <a:r>
              <a:rPr lang="ru-RU" sz="2400" b="1" dirty="0" smtClean="0"/>
              <a:t> - і я </a:t>
            </a:r>
            <a:r>
              <a:rPr lang="ru-RU" sz="2400" b="1" dirty="0" err="1" smtClean="0"/>
              <a:t>запам'ятаю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ru-RU" sz="2400" b="1" dirty="0" smtClean="0"/>
              <a:t>Дозволь </a:t>
            </a:r>
            <a:r>
              <a:rPr lang="ru-RU" sz="2400" b="1" dirty="0" err="1" smtClean="0"/>
              <a:t>мені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зробити</a:t>
            </a:r>
            <a:r>
              <a:rPr lang="ru-RU" sz="2400" b="1" dirty="0" smtClean="0"/>
              <a:t> - і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стане </a:t>
            </a:r>
            <a:r>
              <a:rPr lang="ru-RU" sz="2400" b="1" dirty="0" err="1" smtClean="0"/>
              <a:t>моїм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назавжди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r>
              <a:rPr lang="ru-RU" sz="2400" b="1" dirty="0" err="1" smtClean="0"/>
              <a:t>Конфуцій</a:t>
            </a:r>
            <a:r>
              <a:rPr lang="ru-RU" sz="2400" b="1" dirty="0" smtClean="0"/>
              <a:t>.</a:t>
            </a:r>
            <a:endParaRPr lang="uk-UA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22483"/>
            <a:ext cx="12192000" cy="433551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Сучасний рівень розвитку медичної науки і практики висуває підвищені вимоги до майбутніх лікарів за ступенем освоєння практичних навичок і умінь, здатності швидко орієнтуватися в складних клінічних ситуаціях, максимально наближених до практичної охорони здоров’я. Сучасні вимоги до фахівця породжують нові підходи до його підготовки.</a:t>
            </a:r>
          </a:p>
          <a:p>
            <a:r>
              <a:rPr lang="uk-UA" dirty="0" smtClean="0"/>
              <a:t>Існуючі «класичні» форми навчання (лекції, семінари, обговорення ситуації біля ліжка хворого та інші), не формують у студентів абсолютно стійкого алгоритму дій. </a:t>
            </a:r>
          </a:p>
          <a:p>
            <a:r>
              <a:rPr lang="uk-UA" dirty="0" smtClean="0"/>
              <a:t>У критичній ситуації </a:t>
            </a:r>
            <a:r>
              <a:rPr lang="uk-UA" dirty="0" err="1" smtClean="0"/>
              <a:t>мабутньому</a:t>
            </a:r>
            <a:r>
              <a:rPr lang="uk-UA" dirty="0" smtClean="0"/>
              <a:t> лікарю або команді важко швидко мобілізуватися, автоматично та якісно надати екстрену медичну допомогу (ЕМД) постраждалому.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121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67" y="54753"/>
            <a:ext cx="12025745" cy="5603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+mn-lt"/>
              </a:rPr>
              <a:t>Оснащення </a:t>
            </a:r>
            <a:r>
              <a:rPr lang="uk-UA" sz="3200" dirty="0" smtClean="0">
                <a:latin typeface="+mn-lt"/>
              </a:rPr>
              <a:t>віртуальної педіатричної </a:t>
            </a:r>
            <a:r>
              <a:rPr lang="uk-UA" sz="3200" dirty="0">
                <a:latin typeface="+mn-lt"/>
              </a:rPr>
              <a:t>клініки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615147"/>
            <a:ext cx="11903824" cy="4077999"/>
          </a:xfrm>
        </p:spPr>
        <p:txBody>
          <a:bodyPr>
            <a:normAutofit fontScale="92500" lnSpcReduction="10000"/>
          </a:bodyPr>
          <a:lstStyle/>
          <a:p>
            <a:r>
              <a:rPr lang="uk-UA" b="1" u="sng" dirty="0"/>
              <a:t>1. Манекен для реанімації та догляду за травмами 5 – річної дитини </a:t>
            </a:r>
            <a:r>
              <a:rPr lang="uk-UA" b="1" u="sng" dirty="0" smtClean="0"/>
              <a:t>(США) </a:t>
            </a:r>
            <a:r>
              <a:rPr lang="uk-UA" dirty="0" smtClean="0"/>
              <a:t>включає </a:t>
            </a:r>
            <a:r>
              <a:rPr lang="uk-UA" dirty="0"/>
              <a:t>дихальні шляхи, що </a:t>
            </a:r>
            <a:r>
              <a:rPr lang="uk-UA" dirty="0" err="1"/>
              <a:t>інтубуються</a:t>
            </a:r>
            <a:r>
              <a:rPr lang="uk-UA" dirty="0"/>
              <a:t>, руку для відпрацювання ін’єкцій, ногу для </a:t>
            </a:r>
            <a:r>
              <a:rPr lang="uk-UA" dirty="0" err="1"/>
              <a:t>внутрішньокісткових</a:t>
            </a:r>
            <a:r>
              <a:rPr lang="uk-UA" dirty="0"/>
              <a:t> ін’єкцій і відповідну артеріальну / венозну імітацію. </a:t>
            </a:r>
            <a:endParaRPr lang="uk-UA" dirty="0" smtClean="0"/>
          </a:p>
          <a:p>
            <a:r>
              <a:rPr lang="uk-UA" b="1" i="1" dirty="0"/>
              <a:t>Дозволяє виконувати наступні навички:</a:t>
            </a:r>
            <a:endParaRPr lang="uk-UA" dirty="0"/>
          </a:p>
          <a:p>
            <a:pPr lvl="0"/>
            <a:r>
              <a:rPr lang="uk-UA" dirty="0"/>
              <a:t>Відпрацювання серцево-легеневої реанімації у дітей;</a:t>
            </a:r>
          </a:p>
          <a:p>
            <a:pPr lvl="0"/>
            <a:r>
              <a:rPr lang="uk-UA" dirty="0"/>
              <a:t>Інкубація трахеї, відсмоктування і прийом </a:t>
            </a:r>
            <a:r>
              <a:rPr lang="uk-UA" dirty="0" err="1"/>
              <a:t>Селіка</a:t>
            </a:r>
            <a:r>
              <a:rPr lang="uk-UA" dirty="0"/>
              <a:t>;</a:t>
            </a:r>
          </a:p>
          <a:p>
            <a:pPr lvl="0"/>
            <a:r>
              <a:rPr lang="uk-UA" dirty="0"/>
              <a:t>відпрацювання </a:t>
            </a:r>
            <a:r>
              <a:rPr lang="uk-UA" dirty="0" err="1"/>
              <a:t>внутрішньовених</a:t>
            </a:r>
            <a:r>
              <a:rPr lang="uk-UA" dirty="0"/>
              <a:t>, </a:t>
            </a:r>
            <a:r>
              <a:rPr lang="uk-UA" dirty="0" err="1"/>
              <a:t>внутрішньом'язових</a:t>
            </a:r>
            <a:r>
              <a:rPr lang="uk-UA" dirty="0"/>
              <a:t>, підшкірних та  внутрішньо шкірних ін’єкцій; </a:t>
            </a:r>
          </a:p>
          <a:p>
            <a:pPr lvl="0"/>
            <a:r>
              <a:rPr lang="uk-UA" dirty="0"/>
              <a:t>Вимірювання пульсу;</a:t>
            </a:r>
          </a:p>
          <a:p>
            <a:pPr lvl="0"/>
            <a:r>
              <a:rPr lang="uk-UA" dirty="0" err="1"/>
              <a:t>внутрішньокісткова</a:t>
            </a:r>
            <a:r>
              <a:rPr lang="uk-UA" dirty="0"/>
              <a:t> </a:t>
            </a:r>
            <a:r>
              <a:rPr lang="uk-UA" dirty="0" err="1"/>
              <a:t>інфузія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0" name="Рисунок 13" descr="http://www.cpr-savers.com/assets/images/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5" y="4693142"/>
            <a:ext cx="3618019" cy="203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0" descr="http://www.cpr-savers.com/assets/images/s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45" y="4748575"/>
            <a:ext cx="3424595" cy="192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9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31" y="365126"/>
            <a:ext cx="10865069" cy="93166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 </a:t>
            </a:r>
            <a:r>
              <a:rPr lang="ru-RU" b="1" u="sng" dirty="0" smtClean="0"/>
              <a:t>2</a:t>
            </a:r>
            <a:r>
              <a:rPr lang="ru-RU" b="1" u="sng" dirty="0"/>
              <a:t>. </a:t>
            </a:r>
            <a:r>
              <a:rPr lang="ru-RU" b="1" u="sng" dirty="0" err="1" smtClean="0"/>
              <a:t>Повнорозмірний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педіатрічний</a:t>
            </a:r>
            <a:r>
              <a:rPr lang="ru-RU" b="1" u="sng" dirty="0" smtClean="0"/>
              <a:t> манекен </a:t>
            </a:r>
            <a:r>
              <a:rPr lang="ru-RU" b="1" u="sng" dirty="0" err="1" smtClean="0"/>
              <a:t>дитини</a:t>
            </a:r>
            <a:r>
              <a:rPr lang="ru-RU" b="1" u="sng" dirty="0" smtClean="0"/>
              <a:t> </a:t>
            </a:r>
            <a:r>
              <a:rPr lang="uk-UA" b="1" u="sng" dirty="0" smtClean="0"/>
              <a:t>5 років (США)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00" y="1462181"/>
            <a:ext cx="10979965" cy="101300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228600" algn="l"/>
                <a:tab pos="408940" algn="l"/>
                <a:tab pos="457200" algn="l"/>
              </a:tabLst>
            </a:pPr>
            <a:r>
              <a:rPr lang="uk-UA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 </a:t>
            </a:r>
            <a:r>
              <a:rPr lang="uk-UA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почути тони серця та легень при переміщенні стетоскопа по передній і задній поверхні торсу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Рисунок 4" descr="http://www.medinova.com.ua/ukr/wp-content/uploads/2015/01/slide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70" y="4929040"/>
            <a:ext cx="3852991" cy="14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" descr="http://www.medinova.com.ua/ukr/wp-content/uploads/2015/01/slide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13" y="3158452"/>
            <a:ext cx="2793075" cy="1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Kafedra1\Desktop\фото фантомы\IMG_2016-11-11_095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49" y="2182358"/>
            <a:ext cx="5834803" cy="43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4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781" y="132372"/>
            <a:ext cx="11654443" cy="1325563"/>
          </a:xfrm>
        </p:spPr>
        <p:txBody>
          <a:bodyPr>
            <a:normAutofit/>
          </a:bodyPr>
          <a:lstStyle/>
          <a:p>
            <a:r>
              <a:rPr lang="uk-UA" b="1" u="sng" dirty="0"/>
              <a:t>3</a:t>
            </a:r>
            <a:r>
              <a:rPr lang="ru-RU" b="1" u="sng" dirty="0"/>
              <a:t>. </a:t>
            </a:r>
            <a:r>
              <a:rPr lang="uk-UA" b="1" u="sng" dirty="0"/>
              <a:t>Удосконалена багатоцільова тренувальна рука для внутрішньовенних ін’єкцій </a:t>
            </a:r>
            <a:r>
              <a:rPr lang="uk-UA" b="1" u="sng" dirty="0" smtClean="0"/>
              <a:t>(</a:t>
            </a:r>
            <a:r>
              <a:rPr lang="uk-UA" b="1" u="sng" dirty="0"/>
              <a:t>США)</a:t>
            </a:r>
            <a:r>
              <a:rPr lang="ru-RU" b="1" u="sng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788" y="1825628"/>
            <a:ext cx="11923223" cy="1582593"/>
          </a:xfrm>
        </p:spPr>
        <p:txBody>
          <a:bodyPr/>
          <a:lstStyle/>
          <a:p>
            <a:r>
              <a:rPr lang="uk-UA" dirty="0"/>
              <a:t>Комплексний симулятор поєднує всі можливості, необхідні для відпрацювання навичок підшкірних (</a:t>
            </a:r>
            <a:r>
              <a:rPr lang="uk-UA" dirty="0" err="1"/>
              <a:t>sub</a:t>
            </a:r>
            <a:r>
              <a:rPr lang="uk-UA" dirty="0"/>
              <a:t>-Q), </a:t>
            </a:r>
            <a:r>
              <a:rPr lang="uk-UA" dirty="0" err="1"/>
              <a:t>внутрішньом’язових</a:t>
            </a:r>
            <a:r>
              <a:rPr lang="uk-UA" dirty="0"/>
              <a:t> (IM) і внутрішньовенних (IV) ін’єкцій та </a:t>
            </a:r>
            <a:r>
              <a:rPr lang="uk-UA" dirty="0" err="1"/>
              <a:t>інфузій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4098" name="Рисунок 19" descr="http://images1.hellotrade.com/data2/SD/LQ/HELLOTD-1708539/s401-100_c_250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8" y="3219747"/>
            <a:ext cx="3116135" cy="2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2" descr="http://www.medinova.com.ua/eng/wp-content/uploads/2015/01/slide530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18604"/>
          <a:stretch/>
        </p:blipFill>
        <p:spPr bwMode="auto">
          <a:xfrm>
            <a:off x="3752497" y="3356713"/>
            <a:ext cx="3043331" cy="21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afedra1\Desktop\фото фантомы\IMG_2016-11-11_093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91" y="2760916"/>
            <a:ext cx="4821767" cy="36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2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8501"/>
            <a:ext cx="12192000" cy="881784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5. </a:t>
            </a:r>
            <a:r>
              <a:rPr lang="uk-UA" b="1" u="sng" dirty="0"/>
              <a:t>Тренажер руки для вимірювання артеріального тиску та пульсу </a:t>
            </a:r>
            <a:r>
              <a:rPr lang="uk-UA" sz="4000" dirty="0" smtClean="0"/>
              <a:t>виготовлений компанією 3Вscientific (Німеччина)</a:t>
            </a:r>
            <a:r>
              <a:rPr lang="ru-RU" sz="4000" dirty="0" smtClean="0"/>
              <a:t>. 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2668"/>
            <a:ext cx="12192000" cy="2344190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багатофункціональний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медичним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процесам</a:t>
            </a:r>
            <a:r>
              <a:rPr lang="ru-RU" dirty="0"/>
              <a:t>, </a:t>
            </a:r>
            <a:r>
              <a:rPr lang="ru-RU" dirty="0" err="1"/>
              <a:t>необхідни</a:t>
            </a:r>
            <a:r>
              <a:rPr lang="uk-UA" dirty="0"/>
              <a:t>м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аускультативних</a:t>
            </a:r>
            <a:r>
              <a:rPr lang="ru-RU" dirty="0"/>
              <a:t> процедур та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 </a:t>
            </a:r>
            <a:r>
              <a:rPr lang="ru-RU" dirty="0" err="1"/>
              <a:t>кров'яного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146" name="Рисунок 7" descr="https://encrypted-tbn1.gstatic.com/images?q=tbn:ANd9GcQNulZXCah2qP1qew0MYVOzlxHdWS1yPOUqfOhah--tLX4ivTgk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3011213"/>
            <a:ext cx="4827303" cy="3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9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621"/>
            <a:ext cx="12075623" cy="1247543"/>
          </a:xfrm>
        </p:spPr>
        <p:txBody>
          <a:bodyPr>
            <a:normAutofit fontScale="90000"/>
          </a:bodyPr>
          <a:lstStyle/>
          <a:p>
            <a:r>
              <a:rPr lang="uk-UA" b="1" u="sng" dirty="0"/>
              <a:t>6. Електрокардіограф «</a:t>
            </a:r>
            <a:r>
              <a:rPr lang="uk-UA" b="1" u="sng" dirty="0" err="1"/>
              <a:t>Мідас</a:t>
            </a:r>
            <a:r>
              <a:rPr lang="uk-UA" b="1" u="sng" dirty="0"/>
              <a:t>». </a:t>
            </a:r>
            <a:r>
              <a:rPr lang="uk-UA" dirty="0"/>
              <a:t>Портативний пристрій для реєстрації ЕКГ.</a:t>
            </a:r>
          </a:p>
        </p:txBody>
      </p:sp>
      <p:pic>
        <p:nvPicPr>
          <p:cNvPr id="7170" name="Рисунок 13" descr="http://www.medmax.com.ua/data/big/mida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2" y="1537857"/>
            <a:ext cx="3091335" cy="19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6" descr="http://img19.olx.ua/images_slandocomua/142256941_1_644x461_elektrokardiograf-1-kan-midas-ek1t-har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8" y="4458761"/>
            <a:ext cx="3288703" cy="19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26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070080" cy="1325563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7. </a:t>
            </a:r>
            <a:r>
              <a:rPr lang="uk-UA" b="1" u="sng" dirty="0"/>
              <a:t>Манекен для огляду новонародженого </a:t>
            </a:r>
            <a:r>
              <a:rPr lang="uk-UA" dirty="0"/>
              <a:t>виготовлений компанією 3Вscientific (Німеччина). </a:t>
            </a:r>
            <a:br>
              <a:rPr lang="uk-UA" dirty="0"/>
            </a:br>
            <a:endParaRPr lang="uk-UA" dirty="0"/>
          </a:p>
        </p:txBody>
      </p:sp>
      <p:pic>
        <p:nvPicPr>
          <p:cNvPr id="8194" name="Рисунок 1" descr="https://www.3bscientific.co.uk/thumblibrary/P30/P30_02_1200_1200_Nurse-Training-Baby-New-Bo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576" y="826871"/>
            <a:ext cx="1948029" cy="19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" descr="http://www.neobits.com/images/k4157fag14250/47/470125122E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43" y="1105925"/>
            <a:ext cx="1846463" cy="18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48" y="1213661"/>
            <a:ext cx="75234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Дозволяє виконувати наступні навички: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Офтальмологічні процедури;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err="1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Назогастральні</a:t>
            </a: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та вушні маніпуляції;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err="1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Внутрішньом`язові</a:t>
            </a: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ін`єкції;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Можливість встановлення шлункового зонду</a:t>
            </a:r>
            <a:r>
              <a:rPr lang="en-US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Проведення туберкулінової проби;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Виконання </a:t>
            </a:r>
            <a:r>
              <a:rPr lang="uk-UA" sz="2800" dirty="0" err="1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трахіостомії</a:t>
            </a: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Катетеризація сечового міхура у хлопчиків та дівчат;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Відпрацювання купання та сповивання;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Вимірювання ректальної температури тіла</a:t>
            </a:r>
            <a:r>
              <a:rPr lang="en-US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uk-UA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400"/>
              <a:buFont typeface="Times New Roman CYR" panose="02020603050405020304" pitchFamily="18" charset="0"/>
              <a:buAutoNum type="arabicPeriod"/>
              <a:tabLst>
                <a:tab pos="408940" algn="l"/>
              </a:tabLst>
            </a:pPr>
            <a:r>
              <a:rPr lang="uk-UA" sz="28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Відпрацювання постановки клізми.</a:t>
            </a:r>
            <a:endParaRPr lang="uk-UA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3" descr="C:\Users\Kafedra1\Desktop\фото фантомы\IMG_2016-11-11_093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94" y="3184636"/>
            <a:ext cx="4341167" cy="32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4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32" y="365126"/>
            <a:ext cx="11870575" cy="83190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8</a:t>
            </a:r>
            <a:r>
              <a:rPr lang="uk-UA" b="1" u="sng" dirty="0" smtClean="0"/>
              <a:t>. </a:t>
            </a:r>
            <a:r>
              <a:rPr lang="uk-UA" b="1" u="sng" dirty="0"/>
              <a:t>Манекен для реанімації новонародженого, 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19" y="1197034"/>
            <a:ext cx="37655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676" y="1197039"/>
            <a:ext cx="636200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Дозволяє виконувати наступні навички: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Догляд за новонародженим.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Реанімація новонародженого.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Інтубація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трахеї.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 ціанозу.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Непрямий масаж серця.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Укладка новонародженого на боці.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Відсмоктування слизу з дихальних шляхів.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Догляд за пуповиною.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Внутрішньом`язові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ін`єкції;</a:t>
            </a:r>
            <a:endParaRPr lang="uk-UA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Внутрішньовенні ін`єкції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Users\Kafedra1\Desktop\фото фантомы\IMG_2016-11-11_093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19" y="3565794"/>
            <a:ext cx="3765551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80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632" y="1168613"/>
            <a:ext cx="11238807" cy="549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симуляційного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впроваджено</a:t>
            </a:r>
            <a:r>
              <a:rPr lang="ru-RU" b="1" dirty="0"/>
              <a:t> у роботу </a:t>
            </a:r>
            <a:r>
              <a:rPr lang="ru-RU" b="1" dirty="0" err="1"/>
              <a:t>кафедри</a:t>
            </a:r>
            <a:r>
              <a:rPr lang="ru-RU" b="1" dirty="0"/>
              <a:t>:</a:t>
            </a:r>
          </a:p>
          <a:p>
            <a:pPr marL="0" indent="0"/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шляхом </a:t>
            </a:r>
            <a:r>
              <a:rPr lang="ru-RU" dirty="0" err="1"/>
              <a:t>розробки</a:t>
            </a:r>
            <a:r>
              <a:rPr lang="ru-RU" dirty="0"/>
              <a:t> та </a:t>
            </a:r>
            <a:r>
              <a:rPr lang="ru-RU" dirty="0" err="1"/>
              <a:t>рішення</a:t>
            </a:r>
            <a:r>
              <a:rPr lang="ru-RU" dirty="0"/>
              <a:t> «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»</a:t>
            </a:r>
            <a:r>
              <a:rPr lang="en-US" dirty="0"/>
              <a:t>;</a:t>
            </a:r>
            <a:endParaRPr lang="ru-RU" dirty="0"/>
          </a:p>
          <a:p>
            <a:pPr marL="0" indent="0"/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серцево-легеневої</a:t>
            </a:r>
            <a:r>
              <a:rPr lang="ru-RU" dirty="0"/>
              <a:t> </a:t>
            </a:r>
            <a:r>
              <a:rPr lang="ru-RU" dirty="0" err="1"/>
              <a:t>реанімаційної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на фантомах</a:t>
            </a:r>
            <a:r>
              <a:rPr lang="en-US" dirty="0"/>
              <a:t>;</a:t>
            </a:r>
            <a:endParaRPr lang="ru-RU" dirty="0"/>
          </a:p>
          <a:p>
            <a:pPr marL="0" indent="0"/>
            <a:r>
              <a:rPr lang="ru-RU" dirty="0" err="1"/>
              <a:t>Комп'ютерне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ситуацій</a:t>
            </a:r>
            <a:r>
              <a:rPr lang="ru-RU" dirty="0"/>
              <a:t> в </a:t>
            </a:r>
            <a:r>
              <a:rPr lang="ru-RU" dirty="0" err="1"/>
              <a:t>динаміці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розвитку</a:t>
            </a:r>
            <a:r>
              <a:rPr lang="en-US" dirty="0"/>
              <a:t> </a:t>
            </a:r>
            <a:r>
              <a:rPr lang="uk-UA" dirty="0"/>
              <a:t>із застосуванням</a:t>
            </a:r>
          </a:p>
          <a:p>
            <a:pPr marL="0" indent="0">
              <a:buNone/>
            </a:pPr>
            <a:r>
              <a:rPr lang="uk-UA" dirty="0"/>
              <a:t>    програм-симуляторів.</a:t>
            </a:r>
            <a:endParaRPr lang="ru-RU" dirty="0"/>
          </a:p>
          <a:p>
            <a:pPr marL="0" indent="0"/>
            <a:endParaRPr kumimoji="0" lang="ru-RU" dirty="0" smtClean="0"/>
          </a:p>
        </p:txBody>
      </p:sp>
      <p:pic>
        <p:nvPicPr>
          <p:cNvPr id="2051" name="Picture 1039" descr="DSC009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52" y="3188561"/>
            <a:ext cx="4913587" cy="3472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3579" y="101219"/>
            <a:ext cx="932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внутрішньої медицини №1 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 smtClean="0">
                <a:solidFill>
                  <a:srgbClr val="0070C0"/>
                </a:solidFill>
              </a:rPr>
              <a:t>д.мед.н.О.Я.Бабак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KNM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8" y="69687"/>
            <a:ext cx="1086668" cy="9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20161117_1126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248" y="4558936"/>
            <a:ext cx="3628107" cy="2194012"/>
          </a:xfrm>
        </p:spPr>
      </p:pic>
      <p:sp>
        <p:nvSpPr>
          <p:cNvPr id="2057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 dirty="0"/>
              <a:t>  </a:t>
            </a:r>
            <a:endParaRPr lang="ru-RU" sz="1800" dirty="0"/>
          </a:p>
        </p:txBody>
      </p:sp>
      <p:pic>
        <p:nvPicPr>
          <p:cNvPr id="2061" name="Picture 13" descr="20161117_1133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1241" y="4607883"/>
            <a:ext cx="3595755" cy="20961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8352" y="101219"/>
            <a:ext cx="11013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внутрішньої медицини №2 і клінічної  імунології та </a:t>
            </a:r>
            <a:r>
              <a:rPr lang="uk-UA" b="1" dirty="0" err="1" smtClean="0">
                <a:solidFill>
                  <a:srgbClr val="0070C0"/>
                </a:solidFill>
              </a:rPr>
              <a:t>алергологі</a:t>
            </a:r>
            <a:r>
              <a:rPr lang="uk-UA" b="1" dirty="0" smtClean="0">
                <a:solidFill>
                  <a:srgbClr val="0070C0"/>
                </a:solidFill>
              </a:rPr>
              <a:t> 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 smtClean="0">
                <a:solidFill>
                  <a:srgbClr val="0070C0"/>
                </a:solidFill>
              </a:rPr>
              <a:t>д.мед.н.П.Г.Кравчун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3084" y="1068553"/>
            <a:ext cx="6873767" cy="3446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uk-UA" sz="2400" dirty="0" smtClean="0">
                <a:solidFill>
                  <a:srgbClr val="000000"/>
                </a:solidFill>
              </a:rPr>
              <a:t>Переваги </a:t>
            </a:r>
            <a:r>
              <a:rPr lang="uk-UA" sz="2400" dirty="0" err="1" smtClean="0">
                <a:solidFill>
                  <a:srgbClr val="000000"/>
                </a:solidFill>
              </a:rPr>
              <a:t>симуляційного</a:t>
            </a:r>
            <a:r>
              <a:rPr lang="uk-UA" sz="2400" dirty="0" smtClean="0">
                <a:solidFill>
                  <a:srgbClr val="000000"/>
                </a:solidFill>
              </a:rPr>
              <a:t> навчання: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0000"/>
                </a:solidFill>
              </a:rPr>
              <a:t>Придбання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майстерності</a:t>
            </a:r>
            <a:r>
              <a:rPr lang="ru-RU" sz="2400" dirty="0" smtClean="0">
                <a:solidFill>
                  <a:srgbClr val="000000"/>
                </a:solidFill>
              </a:rPr>
              <a:t> без </a:t>
            </a:r>
            <a:r>
              <a:rPr lang="ru-RU" sz="2400" dirty="0" err="1" smtClean="0">
                <a:solidFill>
                  <a:srgbClr val="000000"/>
                </a:solidFill>
              </a:rPr>
              <a:t>ризику</a:t>
            </a:r>
            <a:r>
              <a:rPr lang="ru-RU" sz="2400" dirty="0" smtClean="0">
                <a:solidFill>
                  <a:srgbClr val="000000"/>
                </a:solidFill>
              </a:rPr>
              <a:t> для </a:t>
            </a:r>
            <a:r>
              <a:rPr lang="ru-RU" sz="2400" dirty="0" err="1" smtClean="0">
                <a:solidFill>
                  <a:srgbClr val="000000"/>
                </a:solidFill>
              </a:rPr>
              <a:t>пацієнта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0000"/>
                </a:solidFill>
              </a:rPr>
              <a:t>Необмежена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кількість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повторів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0000"/>
                </a:solidFill>
              </a:rPr>
              <a:t>Незалежність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роботи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клініки</a:t>
            </a:r>
            <a:r>
              <a:rPr lang="ru-RU" sz="2400" dirty="0" smtClean="0">
                <a:solidFill>
                  <a:srgbClr val="000000"/>
                </a:solidFill>
              </a:rPr>
              <a:t> і наставника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0000"/>
                </a:solidFill>
              </a:rPr>
              <a:t>Об'єктивна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оцінка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виконання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маніпуляції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0000"/>
                </a:solidFill>
              </a:rPr>
              <a:t>Рідкісні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патології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стани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втручання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Не </a:t>
            </a:r>
            <a:r>
              <a:rPr lang="ru-RU" sz="2400" dirty="0" err="1" smtClean="0">
                <a:solidFill>
                  <a:srgbClr val="000000"/>
                </a:solidFill>
              </a:rPr>
              <a:t>потрібний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постійний</a:t>
            </a:r>
            <a:r>
              <a:rPr lang="ru-RU" sz="2400" dirty="0" smtClean="0">
                <a:solidFill>
                  <a:srgbClr val="000000"/>
                </a:solidFill>
              </a:rPr>
              <a:t> контроль </a:t>
            </a:r>
            <a:r>
              <a:rPr lang="ru-RU" sz="2400" dirty="0" err="1" smtClean="0">
                <a:solidFill>
                  <a:srgbClr val="000000"/>
                </a:solidFill>
              </a:rPr>
              <a:t>викладача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0000"/>
                </a:solidFill>
              </a:rPr>
              <a:t>No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stress</a:t>
            </a:r>
            <a:r>
              <a:rPr lang="ru-RU" sz="2400" dirty="0" smtClean="0">
                <a:solidFill>
                  <a:srgbClr val="000000"/>
                </a:solidFill>
              </a:rPr>
              <a:t>!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" name="Picture 13" descr="20161117_1121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25" y="2622187"/>
            <a:ext cx="3105807" cy="19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161117_11284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/>
          <a:stretch/>
        </p:blipFill>
        <p:spPr>
          <a:xfrm>
            <a:off x="9552613" y="747549"/>
            <a:ext cx="2639387" cy="20073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IMG_80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09" y="4558935"/>
            <a:ext cx="3642089" cy="21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KNMU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9116" y="3812674"/>
            <a:ext cx="707756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Симуляційне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 має великі можливості, якщо з початку підготовки акценти розставляються на фактори безпеки (дотримання встановлених правил, алгоритмів, протоколів, організацію цілеспрямованої взаємодії студентів між собою і з пацієнтом).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4" y="3812674"/>
            <a:ext cx="4049486" cy="30265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7388" y="959750"/>
            <a:ext cx="1180970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акушерському фантомі на кафедрі проводиться  відпрацювання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біомеханізмів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пологів та техніки акушерських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операцій. </a:t>
            </a:r>
          </a:p>
          <a:p>
            <a:pPr indent="449580" algn="just">
              <a:lnSpc>
                <a:spcPct val="115000"/>
              </a:lnSpc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підготовки студентів 6 курсу у фантомному класі ННІ ЯО використовується гінекологічний тренажер. який дозволяє проводити різні гінекологічні обстеження та відпрацьовувати навички з діагностики гінекологічних захворювань. З листопада поточного року  почав використовуватись багатофункціональним симулятор пологів.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8641" y="101219"/>
            <a:ext cx="10283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акушерства та гінекології №2 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 smtClean="0">
                <a:solidFill>
                  <a:srgbClr val="0070C0"/>
                </a:solidFill>
              </a:rPr>
              <a:t>д.мед.н</a:t>
            </a:r>
            <a:r>
              <a:rPr lang="uk-UA" b="1" dirty="0" smtClean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Ю.С.Паращук</a:t>
            </a:r>
            <a:r>
              <a:rPr lang="uk-UA" b="1" dirty="0" smtClean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KNM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8641" cy="105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/>
          <a:lstStyle/>
          <a:p>
            <a:pPr algn="ctr"/>
            <a:r>
              <a:rPr lang="uk-UA" dirty="0" smtClean="0"/>
              <a:t>Визначення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8880"/>
            <a:ext cx="11587655" cy="3276877"/>
          </a:xfrm>
        </p:spPr>
        <p:txBody>
          <a:bodyPr/>
          <a:lstStyle/>
          <a:p>
            <a:r>
              <a:rPr lang="uk-UA" dirty="0" smtClean="0"/>
              <a:t>Симуляція – це техніка, яка дозволяє замінити реальний досвід або розширити його за допомогою керованого досвіду. </a:t>
            </a:r>
          </a:p>
          <a:p>
            <a:pPr algn="r"/>
            <a:r>
              <a:rPr lang="uk-UA" sz="1800" dirty="0" smtClean="0"/>
              <a:t>ЛевкинО.А.2015</a:t>
            </a:r>
          </a:p>
          <a:p>
            <a:r>
              <a:rPr lang="uk-UA" dirty="0" err="1" smtClean="0"/>
              <a:t>Симуляційне</a:t>
            </a:r>
            <a:r>
              <a:rPr lang="uk-UA" dirty="0" smtClean="0"/>
              <a:t> навчання передбачає інтерактивне занурення у природу процесів, процедур та явищ з моделюванням важливих аспектів реального світу.</a:t>
            </a:r>
            <a:endParaRPr lang="uk-UA" dirty="0"/>
          </a:p>
        </p:txBody>
      </p:sp>
      <p:sp>
        <p:nvSpPr>
          <p:cNvPr id="4" name="AutoShape 2" descr="Картинки по запросу ребенок в виде доктора айболит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10" y="3982711"/>
            <a:ext cx="2809875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4611"/>
            <a:ext cx="440491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73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9830" y="0"/>
            <a:ext cx="1029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пропедевтики педіатрії №2,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>
                <a:solidFill>
                  <a:srgbClr val="0070C0"/>
                </a:solidFill>
              </a:rPr>
              <a:t>В.А.Клименко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9576" y="991183"/>
            <a:ext cx="6962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Н</a:t>
            </a:r>
            <a:r>
              <a:rPr lang="uk-UA" sz="2400" dirty="0"/>
              <a:t>еобхідність </a:t>
            </a:r>
            <a:r>
              <a:rPr lang="uk-UA" sz="2400" dirty="0" err="1"/>
              <a:t>симуляційних</a:t>
            </a:r>
            <a:r>
              <a:rPr lang="uk-UA" sz="2400" dirty="0"/>
              <a:t> методів навчання на кафедрі пропедевтики педіатрії №2 зумовлена викладанням клінічних дисциплін: пропедевтика педіатрії, сестринська практика, догляд за хворим.</a:t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Труднощі навчання практичним навичкам </a:t>
            </a:r>
            <a:r>
              <a:rPr lang="uk-UA" sz="2400" b="1" dirty="0" smtClean="0"/>
              <a:t>у </a:t>
            </a:r>
            <a:r>
              <a:rPr lang="uk-UA" sz="2400" b="1" dirty="0"/>
              <a:t>ліжка хворого</a:t>
            </a:r>
            <a:r>
              <a:rPr lang="en-US" sz="2400" b="1" dirty="0"/>
              <a:t> </a:t>
            </a:r>
            <a:r>
              <a:rPr lang="uk-UA" sz="2400" b="1" dirty="0"/>
              <a:t>в сучасних умовах:</a:t>
            </a:r>
            <a:br>
              <a:rPr lang="uk-UA" sz="2400" b="1" dirty="0"/>
            </a:br>
            <a:r>
              <a:rPr lang="uk-UA" sz="2400" dirty="0"/>
              <a:t>більшість хворих у важкому стані</a:t>
            </a:r>
            <a:br>
              <a:rPr lang="uk-UA" sz="2400" dirty="0"/>
            </a:br>
            <a:r>
              <a:rPr lang="uk-UA" sz="2400" dirty="0"/>
              <a:t>необхідність згоди пацієнта чи батьків на роботу студентів</a:t>
            </a:r>
            <a:br>
              <a:rPr lang="uk-UA" sz="2400" dirty="0"/>
            </a:br>
            <a:r>
              <a:rPr lang="uk-UA" sz="2400" dirty="0"/>
              <a:t>негативний емоційний настрій пацієнтів у зв'язку з погіршенням соціально-економічного становища населення</a:t>
            </a:r>
            <a:br>
              <a:rPr lang="uk-UA" sz="2400" dirty="0"/>
            </a:br>
            <a:r>
              <a:rPr lang="uk-UA" sz="2400" dirty="0"/>
              <a:t>труднощі у спілкуванні іноземних студентів</a:t>
            </a:r>
            <a:br>
              <a:rPr lang="uk-UA" sz="2400" dirty="0"/>
            </a:br>
            <a:r>
              <a:rPr lang="uk-UA" sz="2400" dirty="0"/>
              <a:t>велика кількість студентів у групі </a:t>
            </a:r>
            <a:endParaRPr lang="uk-UA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9580" y="807527"/>
            <a:ext cx="5022649" cy="633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err="1" smtClean="0"/>
              <a:t>Симуляційні</a:t>
            </a:r>
            <a:r>
              <a:rPr lang="uk-UA" dirty="0" smtClean="0"/>
              <a:t> методи навчання: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08255"/>
            <a:ext cx="5400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на кафедрі – ляльки-муляжи, медичний інструментарій та обладнання</a:t>
            </a:r>
          </a:p>
          <a:p>
            <a:r>
              <a:rPr lang="ru-RU" sz="2400" dirty="0" smtClean="0"/>
              <a:t>у </a:t>
            </a:r>
            <a:r>
              <a:rPr lang="ru-RU" sz="2400" dirty="0" err="1"/>
              <a:t>навчально-науковому</a:t>
            </a:r>
            <a:r>
              <a:rPr lang="ru-RU" sz="2400" dirty="0"/>
              <a:t> </a:t>
            </a:r>
            <a:r>
              <a:rPr lang="ru-RU" sz="2400" dirty="0" err="1"/>
              <a:t>інституті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ХНМУ</a:t>
            </a:r>
            <a:r>
              <a:rPr lang="uk-UA" sz="2400" dirty="0"/>
              <a:t> – </a:t>
            </a:r>
            <a:r>
              <a:rPr lang="uk-UA" sz="2400" dirty="0" err="1"/>
              <a:t>симуляційні</a:t>
            </a:r>
            <a:r>
              <a:rPr lang="uk-UA" sz="2400" dirty="0"/>
              <a:t> класи</a:t>
            </a:r>
          </a:p>
          <a:p>
            <a:r>
              <a:rPr lang="uk-UA" sz="2400" dirty="0" smtClean="0"/>
              <a:t>в </a:t>
            </a:r>
            <a:r>
              <a:rPr lang="uk-UA" sz="2400" dirty="0"/>
              <a:t>2016 році на кафедрі </a:t>
            </a:r>
          </a:p>
          <a:p>
            <a:pPr>
              <a:buNone/>
            </a:pPr>
            <a:r>
              <a:rPr lang="uk-UA" sz="2400" dirty="0"/>
              <a:t>пропедевтики педіатрії №2 </a:t>
            </a:r>
          </a:p>
          <a:p>
            <a:pPr>
              <a:buNone/>
            </a:pPr>
            <a:r>
              <a:rPr lang="uk-UA" sz="2400" dirty="0"/>
              <a:t>створені методичні рекомендації </a:t>
            </a:r>
          </a:p>
          <a:p>
            <a:pPr>
              <a:buNone/>
            </a:pPr>
            <a:r>
              <a:rPr lang="uk-UA" sz="2400" dirty="0"/>
              <a:t>для студентів </a:t>
            </a:r>
            <a:r>
              <a:rPr lang="uk-UA" sz="2400" dirty="0" smtClean="0"/>
              <a:t>з питань </a:t>
            </a:r>
            <a:r>
              <a:rPr lang="uk-UA" sz="2400" dirty="0" err="1" smtClean="0"/>
              <a:t>симуляційного</a:t>
            </a:r>
            <a:r>
              <a:rPr lang="uk-UA" sz="2400" dirty="0" smtClean="0"/>
              <a:t> навчання</a:t>
            </a:r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12" y="4699304"/>
            <a:ext cx="3253703" cy="215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2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364" y="681225"/>
            <a:ext cx="11950263" cy="8802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/>
              <a:t>Симулятивні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методи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навчання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 err="1" smtClean="0"/>
              <a:t>імитаційні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імітаційно-ігрове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моделювання</a:t>
            </a:r>
            <a:r>
              <a:rPr lang="ru-RU" sz="3600" b="1" dirty="0" smtClean="0"/>
              <a:t>) 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123" y="1741046"/>
            <a:ext cx="6637284" cy="2081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НЕІГРОВІ </a:t>
            </a:r>
          </a:p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вивчаємого</a:t>
            </a:r>
            <a:r>
              <a:rPr lang="ru-RU" dirty="0" smtClean="0"/>
              <a:t> </a:t>
            </a:r>
            <a:r>
              <a:rPr lang="ru-RU" dirty="0" err="1" smtClean="0"/>
              <a:t>обєкту</a:t>
            </a:r>
            <a:r>
              <a:rPr lang="ru-RU" dirty="0" smtClean="0"/>
              <a:t>,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/>
              <a:t> </a:t>
            </a:r>
            <a:r>
              <a:rPr lang="ru-RU" dirty="0" smtClean="0"/>
              <a:t>(р</a:t>
            </a:r>
            <a:r>
              <a:rPr lang="uk-UA" dirty="0" err="1" smtClean="0"/>
              <a:t>обота</a:t>
            </a:r>
            <a:r>
              <a:rPr lang="uk-UA" dirty="0" smtClean="0"/>
              <a:t> біля ліжка хворого, </a:t>
            </a:r>
            <a:r>
              <a:rPr lang="uk-UA" dirty="0" err="1" smtClean="0"/>
              <a:t>написаня</a:t>
            </a:r>
            <a:r>
              <a:rPr lang="uk-UA" dirty="0" smtClean="0"/>
              <a:t> історії хвороби, «мозковий штурм», «вогонь по сокурснику»)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71278" y="34894"/>
            <a:ext cx="1042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педіатрії  </a:t>
            </a:r>
            <a:r>
              <a:rPr lang="uk-UA" b="1" dirty="0">
                <a:solidFill>
                  <a:srgbClr val="0070C0"/>
                </a:solidFill>
              </a:rPr>
              <a:t>№2,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Н.І.Макєєва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700345" y="1741046"/>
            <a:ext cx="5312979" cy="2081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/>
              <a:t>ІГРОВІ</a:t>
            </a:r>
          </a:p>
          <a:p>
            <a:r>
              <a:rPr lang="uk-UA" dirty="0" smtClean="0"/>
              <a:t>Спрямовані на імітацію конкретної професіональної діяльності з використанням ролей. </a:t>
            </a:r>
            <a:endParaRPr lang="en-US" dirty="0"/>
          </a:p>
        </p:txBody>
      </p:sp>
      <p:pic>
        <p:nvPicPr>
          <p:cNvPr id="14" name="Picture 2" descr="D:\История\Kafedra\DSC_5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4" y="3994032"/>
            <a:ext cx="3210911" cy="21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KATE\Кафедра\История кафедры\фотографии интерны\DSC018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30651"/>
          <a:stretch/>
        </p:blipFill>
        <p:spPr bwMode="auto">
          <a:xfrm>
            <a:off x="6068181" y="3994032"/>
            <a:ext cx="3160523" cy="20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9"/>
          <a:stretch/>
        </p:blipFill>
        <p:spPr bwMode="auto">
          <a:xfrm>
            <a:off x="3736428" y="4034709"/>
            <a:ext cx="1601485" cy="208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D:\История\20151209_104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33" y="3918720"/>
            <a:ext cx="2656491" cy="20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KNMU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7" y="1161877"/>
            <a:ext cx="5958819" cy="2590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/>
              <a:t>З 2009 року з метою якісного оволодіння практичними навичками у студентів почали використовувати </a:t>
            </a:r>
            <a:r>
              <a:rPr lang="uk-UA" sz="2000" b="1" dirty="0">
                <a:solidFill>
                  <a:srgbClr val="00B0F0"/>
                </a:solidFill>
              </a:rPr>
              <a:t>функціональні фантоми </a:t>
            </a:r>
            <a:r>
              <a:rPr lang="uk-UA" sz="2000" dirty="0"/>
              <a:t> для інтерактивного навчання. Ці медичні навчальні манекени представляють собою </a:t>
            </a:r>
            <a:r>
              <a:rPr lang="uk-UA" sz="2000" dirty="0" smtClean="0"/>
              <a:t>реалістичні  </a:t>
            </a:r>
            <a:r>
              <a:rPr lang="ru-RU" sz="2000" dirty="0" err="1"/>
              <a:t>моделі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засвоїти</a:t>
            </a:r>
            <a:r>
              <a:rPr lang="ru-RU" sz="2000" dirty="0"/>
              <a:t> </a:t>
            </a:r>
            <a:r>
              <a:rPr lang="ru-RU" sz="2000" dirty="0" err="1"/>
              <a:t>необхідні</a:t>
            </a:r>
            <a:r>
              <a:rPr lang="ru-RU" sz="2000" dirty="0"/>
              <a:t> </a:t>
            </a:r>
            <a:r>
              <a:rPr lang="ru-RU" sz="2000" dirty="0" err="1"/>
              <a:t>практичні</a:t>
            </a:r>
            <a:r>
              <a:rPr lang="ru-RU" sz="2000" dirty="0"/>
              <a:t> </a:t>
            </a:r>
            <a:r>
              <a:rPr lang="ru-RU" sz="2000" dirty="0" err="1"/>
              <a:t>маніпуляції</a:t>
            </a:r>
            <a:endParaRPr lang="ru-RU" sz="2000" dirty="0"/>
          </a:p>
        </p:txBody>
      </p:sp>
      <p:pic>
        <p:nvPicPr>
          <p:cNvPr id="2051" name="Picture 3" descr="D:\Downloads\Каф.Педиатрии №1\IMG_3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3" y="3707851"/>
            <a:ext cx="4354286" cy="28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6256" y="4232746"/>
            <a:ext cx="59409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</a:rPr>
              <a:t>Використання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подібних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інтерактивних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тренажерів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дозволяє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повторювати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різні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діагностичні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маніпуляції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домагаючись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їх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бездоганного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технічного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виконання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Заняття</a:t>
            </a:r>
            <a:r>
              <a:rPr lang="ru-RU" sz="2000" dirty="0">
                <a:solidFill>
                  <a:prstClr val="black"/>
                </a:solidFill>
              </a:rPr>
              <a:t> на манекенах </a:t>
            </a:r>
            <a:r>
              <a:rPr lang="ru-RU" sz="2400" dirty="0" err="1">
                <a:solidFill>
                  <a:prstClr val="black"/>
                </a:solidFill>
              </a:rPr>
              <a:t>допомагають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досягти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значного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поліпшення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результатів</a:t>
            </a:r>
            <a:r>
              <a:rPr lang="ru-RU" sz="2000" dirty="0">
                <a:solidFill>
                  <a:prstClr val="black"/>
                </a:solidFill>
              </a:rPr>
              <a:t> у </a:t>
            </a:r>
            <a:r>
              <a:rPr lang="ru-RU" sz="2000" dirty="0" err="1">
                <a:solidFill>
                  <a:prstClr val="black"/>
                </a:solidFill>
              </a:rPr>
              <a:t>студентів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Підвищують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впевненість</a:t>
            </a:r>
            <a:r>
              <a:rPr lang="ru-RU" sz="2000" dirty="0">
                <a:solidFill>
                  <a:prstClr val="black"/>
                </a:solidFill>
              </a:rPr>
              <a:t> у </a:t>
            </a:r>
            <a:r>
              <a:rPr lang="ru-RU" sz="2000" dirty="0" err="1">
                <a:solidFill>
                  <a:prstClr val="black"/>
                </a:solidFill>
              </a:rPr>
              <a:t>собі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" name="Рисунок 7" descr="KN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1278" y="34894"/>
            <a:ext cx="1042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педіатрії №1 та </a:t>
            </a:r>
            <a:r>
              <a:rPr lang="uk-UA" b="1" dirty="0" err="1" smtClean="0">
                <a:solidFill>
                  <a:srgbClr val="0070C0"/>
                </a:solidFill>
              </a:rPr>
              <a:t>неонатології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М.О.Гончарь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D:\Downloads\Каф.Педиатрии №1\IMG_3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41" y="1086256"/>
            <a:ext cx="4445274" cy="29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wnloads\header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968472" y="-1"/>
            <a:ext cx="1212642" cy="9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KNM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1278" y="34894"/>
            <a:ext cx="1042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педіатрії №1 та </a:t>
            </a:r>
            <a:r>
              <a:rPr lang="uk-UA" b="1" dirty="0" err="1" smtClean="0">
                <a:solidFill>
                  <a:srgbClr val="0070C0"/>
                </a:solidFill>
              </a:rPr>
              <a:t>неонатології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М.О.Гончарь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7437" y="991183"/>
            <a:ext cx="5784649" cy="27970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B0F0"/>
                </a:solidFill>
              </a:rPr>
              <a:t>Організація інтерактивного навчання </a:t>
            </a:r>
            <a:r>
              <a:rPr lang="uk-UA" sz="2000" dirty="0"/>
              <a:t>у ВНЗ передбачає моделювання життєвих та виробничих ситуацій, використання рольових ігор, спільне вирішення проблеми на основі аналізу обставин та відповідної ситуації навчання (найбільших результатів можна досягти за умов проведення дискусій з  групою, практик через </a:t>
            </a:r>
            <a:r>
              <a:rPr lang="uk-UA" sz="2000" dirty="0" smtClean="0"/>
              <a:t>дію)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2087" y="915604"/>
            <a:ext cx="5895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Інтерактивне навчання </a:t>
            </a:r>
            <a:r>
              <a:rPr lang="ru-RU" sz="2000" dirty="0" err="1" smtClean="0">
                <a:solidFill>
                  <a:prstClr val="black"/>
                </a:solidFill>
              </a:rPr>
              <a:t>сприяє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формуванню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навичок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вмінь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</a:rPr>
              <a:t>атмосфери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співробітництва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взаємодії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дає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змогу</a:t>
            </a:r>
            <a:r>
              <a:rPr lang="ru-RU" sz="2000" dirty="0">
                <a:solidFill>
                  <a:prstClr val="black"/>
                </a:solidFill>
              </a:rPr>
              <a:t> педагогу стати </a:t>
            </a:r>
            <a:r>
              <a:rPr lang="ru-RU" sz="2000" dirty="0" err="1">
                <a:solidFill>
                  <a:prstClr val="black"/>
                </a:solidFill>
              </a:rPr>
              <a:t>авторитетним</a:t>
            </a:r>
            <a:r>
              <a:rPr lang="ru-RU" sz="2000" dirty="0">
                <a:solidFill>
                  <a:prstClr val="black"/>
                </a:solidFill>
              </a:rPr>
              <a:t> наставником </a:t>
            </a:r>
            <a:r>
              <a:rPr lang="ru-RU" sz="2000" dirty="0" err="1">
                <a:solidFill>
                  <a:prstClr val="black"/>
                </a:solidFill>
              </a:rPr>
              <a:t>студентського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колективу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prstClr val="black"/>
                </a:solidFill>
              </a:rPr>
              <a:t>Студенти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вчаться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толерантно </a:t>
            </a:r>
            <a:r>
              <a:rPr lang="ru-RU" sz="2000" dirty="0" err="1">
                <a:solidFill>
                  <a:prstClr val="black"/>
                </a:solidFill>
              </a:rPr>
              <a:t>спілкуватися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між</a:t>
            </a:r>
            <a:r>
              <a:rPr lang="ru-RU" sz="2000" dirty="0">
                <a:solidFill>
                  <a:prstClr val="black"/>
                </a:solidFill>
              </a:rPr>
              <a:t> собою та </a:t>
            </a:r>
            <a:r>
              <a:rPr lang="ru-RU" sz="2000" dirty="0" err="1" smtClean="0">
                <a:solidFill>
                  <a:prstClr val="black"/>
                </a:solidFill>
              </a:rPr>
              <a:t>викладачем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критично </a:t>
            </a:r>
            <a:r>
              <a:rPr lang="ru-RU" sz="2000" dirty="0" err="1">
                <a:solidFill>
                  <a:prstClr val="black"/>
                </a:solidFill>
              </a:rPr>
              <a:t>мислити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приймати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рішення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453744" y="3567452"/>
            <a:ext cx="6585856" cy="3074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/>
              <a:t>Для методичного забезпечення моніторингу  якості  навчання студентів використовуються наступні заходи та методи: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/>
              <a:t>функціональні фантоми,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/>
              <a:t>ділові ігри,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/>
              <a:t>модельовані клінічні та </a:t>
            </a:r>
            <a:r>
              <a:rPr lang="uk-UA" sz="2600" dirty="0" err="1" smtClean="0"/>
              <a:t>патологоанотомічні</a:t>
            </a:r>
            <a:r>
              <a:rPr lang="uk-UA" sz="2600" dirty="0" smtClean="0"/>
              <a:t> конференції,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/>
              <a:t>ситуаційні задачі та тестові завдання, враховуючи базу «КРОК-2», які є скомпонованими згідно з тематикою заняття.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Picture 2" descr="D:\Downloads\Каф.Педиатрии №1\IMG_3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3863807"/>
            <a:ext cx="4071476" cy="25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ownloads\header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968472" y="-1"/>
            <a:ext cx="1212642" cy="9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757182"/>
            <a:ext cx="4245430" cy="63286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Д</a:t>
            </a:r>
            <a:r>
              <a:rPr lang="ru-RU" sz="2800" b="1" dirty="0" err="1" smtClean="0"/>
              <a:t>ілові</a:t>
            </a:r>
            <a:r>
              <a:rPr lang="ru-RU" sz="2800" b="1" dirty="0" smtClean="0"/>
              <a:t> </a:t>
            </a:r>
            <a:r>
              <a:rPr lang="ru-RU" sz="2800" b="1" dirty="0" err="1"/>
              <a:t>ігри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7" y="1700000"/>
            <a:ext cx="5529943" cy="377551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Допомогають</a:t>
            </a:r>
            <a:r>
              <a:rPr lang="ru-RU" sz="2400" dirty="0" smtClean="0"/>
              <a:t> </a:t>
            </a:r>
            <a:r>
              <a:rPr lang="ru-RU" sz="2400" dirty="0"/>
              <a:t>студентам </a:t>
            </a:r>
            <a:r>
              <a:rPr lang="ru-RU" sz="2400" dirty="0" err="1"/>
              <a:t>відпрацьовувати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ділової</a:t>
            </a:r>
            <a:r>
              <a:rPr lang="ru-RU" sz="2400" dirty="0"/>
              <a:t> </a:t>
            </a:r>
            <a:r>
              <a:rPr lang="ru-RU" sz="2400" dirty="0" err="1"/>
              <a:t>гри</a:t>
            </a:r>
            <a:r>
              <a:rPr lang="ru-RU" sz="2400" dirty="0"/>
              <a:t> </a:t>
            </a:r>
            <a:r>
              <a:rPr lang="ru-RU" sz="2400" dirty="0" err="1"/>
              <a:t>конкретну</a:t>
            </a:r>
            <a:r>
              <a:rPr lang="ru-RU" sz="2400" dirty="0"/>
              <a:t> </a:t>
            </a:r>
            <a:r>
              <a:rPr lang="ru-RU" sz="2400" dirty="0" err="1"/>
              <a:t>життєву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 і через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 – </a:t>
            </a:r>
            <a:r>
              <a:rPr lang="ru-RU" sz="2400" dirty="0" err="1"/>
              <a:t>навчитися</a:t>
            </a:r>
            <a:r>
              <a:rPr lang="ru-RU" sz="2400" dirty="0"/>
              <a:t> </a:t>
            </a:r>
            <a:r>
              <a:rPr lang="ru-RU" sz="2400" dirty="0" err="1"/>
              <a:t>знаходити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варіанти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>
                <a:solidFill>
                  <a:prstClr val="black"/>
                </a:solidFill>
              </a:rPr>
              <a:t>Дозволяють</a:t>
            </a:r>
            <a:r>
              <a:rPr lang="ru-RU" sz="2400" dirty="0" smtClean="0">
                <a:solidFill>
                  <a:prstClr val="black"/>
                </a:solidFill>
              </a:rPr>
              <a:t>  </a:t>
            </a:r>
            <a:r>
              <a:rPr lang="ru-RU" sz="2400" dirty="0" err="1">
                <a:solidFill>
                  <a:prstClr val="black"/>
                </a:solidFill>
              </a:rPr>
              <a:t>майбутньому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спеціалісту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уникнути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помилок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під</a:t>
            </a:r>
            <a:r>
              <a:rPr lang="ru-RU" sz="2400" dirty="0">
                <a:solidFill>
                  <a:prstClr val="black"/>
                </a:solidFill>
              </a:rPr>
              <a:t> час </a:t>
            </a:r>
            <a:r>
              <a:rPr lang="ru-RU" sz="2400" dirty="0" err="1">
                <a:solidFill>
                  <a:prstClr val="black"/>
                </a:solidFill>
              </a:rPr>
              <a:t>трудової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діяльності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 descr="KNM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95399" y="34894"/>
            <a:ext cx="10047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педіатрії №1 та </a:t>
            </a:r>
            <a:r>
              <a:rPr lang="uk-UA" b="1" dirty="0" err="1" smtClean="0">
                <a:solidFill>
                  <a:srgbClr val="0070C0"/>
                </a:solidFill>
              </a:rPr>
              <a:t>неонатології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М.О.Гончарь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2714" y="1583003"/>
            <a:ext cx="6259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prstClr val="black"/>
                </a:solidFill>
              </a:rPr>
              <a:t>значно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підвищується</a:t>
            </a:r>
            <a:r>
              <a:rPr lang="ru-RU" sz="2400" dirty="0">
                <a:solidFill>
                  <a:prstClr val="black"/>
                </a:solidFill>
              </a:rPr>
              <a:t> позитивна </a:t>
            </a:r>
            <a:r>
              <a:rPr lang="ru-RU" sz="2400" dirty="0" err="1">
                <a:solidFill>
                  <a:prstClr val="black"/>
                </a:solidFill>
              </a:rPr>
              <a:t>мотивація</a:t>
            </a:r>
            <a:r>
              <a:rPr lang="ru-RU" sz="2400" dirty="0">
                <a:solidFill>
                  <a:prstClr val="black"/>
                </a:solidFill>
              </a:rPr>
              <a:t> до </a:t>
            </a:r>
            <a:r>
              <a:rPr lang="ru-RU" sz="2400" dirty="0" err="1" smtClean="0">
                <a:solidFill>
                  <a:prstClr val="black"/>
                </a:solidFill>
              </a:rPr>
              <a:t>навчання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prstClr val="black"/>
                </a:solidFill>
              </a:rPr>
              <a:t>забезпечується</a:t>
            </a:r>
            <a:r>
              <a:rPr lang="ru-RU" sz="2400" dirty="0" smtClean="0">
                <a:solidFill>
                  <a:prstClr val="black"/>
                </a:solidFill>
              </a:rPr>
              <a:t>  </a:t>
            </a:r>
            <a:r>
              <a:rPr lang="ru-RU" sz="2400" dirty="0" err="1">
                <a:solidFill>
                  <a:prstClr val="black"/>
                </a:solidFill>
              </a:rPr>
              <a:t>висока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ефективність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навчання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prstClr val="black"/>
                </a:solidFill>
              </a:rPr>
              <a:t>стимулюється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активність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студентів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Метод </a:t>
            </a:r>
            <a:r>
              <a:rPr lang="ru-RU" sz="2400" dirty="0" err="1">
                <a:solidFill>
                  <a:prstClr val="black"/>
                </a:solidFill>
              </a:rPr>
              <a:t>дозволяє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стабільно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аналізувати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обговорювати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знаходити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рішення</a:t>
            </a:r>
            <a:r>
              <a:rPr lang="ru-RU" sz="2400" dirty="0">
                <a:solidFill>
                  <a:prstClr val="black"/>
                </a:solidFill>
              </a:rPr>
              <a:t> в </a:t>
            </a:r>
            <a:r>
              <a:rPr lang="ru-RU" sz="2400" dirty="0" err="1">
                <a:solidFill>
                  <a:prstClr val="black"/>
                </a:solidFill>
              </a:rPr>
              <a:t>конкретних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випадках</a:t>
            </a:r>
            <a:r>
              <a:rPr lang="ru-RU" sz="2400" dirty="0">
                <a:solidFill>
                  <a:prstClr val="black"/>
                </a:solidFill>
              </a:rPr>
              <a:t> (</a:t>
            </a:r>
            <a:r>
              <a:rPr lang="ru-RU" sz="2400" dirty="0" err="1">
                <a:solidFill>
                  <a:prstClr val="black"/>
                </a:solidFill>
              </a:rPr>
              <a:t>ситуаціях</a:t>
            </a:r>
            <a:r>
              <a:rPr lang="ru-RU" sz="2400" dirty="0">
                <a:solidFill>
                  <a:prstClr val="black"/>
                </a:solidFill>
              </a:rPr>
              <a:t>) з </a:t>
            </a:r>
            <a:r>
              <a:rPr lang="ru-RU" sz="2400" dirty="0" err="1">
                <a:solidFill>
                  <a:prstClr val="black"/>
                </a:solidFill>
              </a:rPr>
              <a:t>певного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розділу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навчання</a:t>
            </a:r>
            <a:endParaRPr lang="ru-RU" sz="2400" dirty="0" smtClean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73766" y="783771"/>
            <a:ext cx="6418234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Метод – «</a:t>
            </a:r>
            <a:r>
              <a:rPr lang="ru-RU" sz="2800" b="1" dirty="0" err="1" smtClean="0"/>
              <a:t>кейсів</a:t>
            </a:r>
            <a:r>
              <a:rPr lang="ru-RU" sz="2800" b="1" dirty="0" smtClean="0"/>
              <a:t>» (</a:t>
            </a:r>
            <a:r>
              <a:rPr lang="ru-RU" sz="2800" b="1" dirty="0" err="1" smtClean="0"/>
              <a:t>ситуаційних</a:t>
            </a:r>
            <a:r>
              <a:rPr lang="ru-RU" sz="2800" b="1" dirty="0" smtClean="0"/>
              <a:t> задач) </a:t>
            </a:r>
            <a:endParaRPr lang="ru-RU" sz="2800" b="1" dirty="0"/>
          </a:p>
        </p:txBody>
      </p:sp>
      <p:pic>
        <p:nvPicPr>
          <p:cNvPr id="15" name="Picture 2" descr="D:\Downloads\header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968472" y="-1"/>
            <a:ext cx="1212642" cy="9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15613" y="836434"/>
            <a:ext cx="6057581" cy="31622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err="1">
                <a:latin typeface="+mn-lt"/>
              </a:rPr>
              <a:t>Проходячи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навчання</a:t>
            </a:r>
            <a:r>
              <a:rPr lang="ru-RU" sz="2700" dirty="0">
                <a:latin typeface="+mn-lt"/>
              </a:rPr>
              <a:t> в </a:t>
            </a:r>
            <a:r>
              <a:rPr lang="ru-RU" sz="2700" dirty="0" err="1">
                <a:latin typeface="+mn-lt"/>
              </a:rPr>
              <a:t>медичному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закладі</a:t>
            </a:r>
            <a:r>
              <a:rPr lang="ru-RU" sz="2700" dirty="0">
                <a:latin typeface="+mn-lt"/>
              </a:rPr>
              <a:t>, </a:t>
            </a:r>
            <a:r>
              <a:rPr lang="ru-RU" sz="2700" dirty="0" err="1">
                <a:latin typeface="+mn-lt"/>
              </a:rPr>
              <a:t>студенти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майже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завжди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відчувають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дефіцит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практичної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підготовки</a:t>
            </a:r>
            <a:r>
              <a:rPr lang="ru-RU" sz="2700" dirty="0">
                <a:latin typeface="+mn-lt"/>
              </a:rPr>
              <a:t>.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>
                <a:latin typeface="+mn-lt"/>
                <a:cs typeface="Times New Roman" panose="02020603050405020304" pitchFamily="18" charset="0"/>
              </a:rPr>
              <a:t>Для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цього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існує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низка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перешкод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це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неможливість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відтворення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більшості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практичних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маніпуляцій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відсутність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тематичних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пацієнтів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етико-деонтологічні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, морально-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етичні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та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законодавчі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обмеження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у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взаєминах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між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 студентами і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пацієнтами</a:t>
            </a:r>
            <a:r>
              <a:rPr lang="ru-RU" sz="27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8" descr="D:\KADRI\Foto\Фото16\IMG_2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141" y="0"/>
            <a:ext cx="3113859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D:\KADRI\Foto\2014_10_23\IMG_2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65" y="4119144"/>
            <a:ext cx="3066227" cy="248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4513" y="101219"/>
            <a:ext cx="10287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Харківський національний медичний університет,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кафедра </a:t>
            </a:r>
            <a:r>
              <a:rPr lang="uk-UA" b="1" dirty="0" smtClean="0">
                <a:solidFill>
                  <a:srgbClr val="0070C0"/>
                </a:solidFill>
              </a:rPr>
              <a:t>дитячих інфекційних </a:t>
            </a:r>
            <a:r>
              <a:rPr lang="uk-UA" b="1" dirty="0" err="1" smtClean="0">
                <a:solidFill>
                  <a:srgbClr val="0070C0"/>
                </a:solidFill>
              </a:rPr>
              <a:t>хвороб</a:t>
            </a:r>
            <a:r>
              <a:rPr lang="uk-UA" b="1" dirty="0" smtClean="0">
                <a:solidFill>
                  <a:srgbClr val="0070C0"/>
                </a:solidFill>
              </a:rPr>
              <a:t>, </a:t>
            </a:r>
            <a:r>
              <a:rPr lang="uk-UA" b="1" dirty="0" err="1">
                <a:solidFill>
                  <a:srgbClr val="0070C0"/>
                </a:solidFill>
              </a:rPr>
              <a:t>зав.кафедри</a:t>
            </a:r>
            <a:r>
              <a:rPr lang="uk-UA" b="1" dirty="0">
                <a:solidFill>
                  <a:srgbClr val="0070C0"/>
                </a:solidFill>
              </a:rPr>
              <a:t> – </a:t>
            </a:r>
            <a:r>
              <a:rPr lang="uk-UA" b="1" dirty="0" err="1">
                <a:solidFill>
                  <a:srgbClr val="0070C0"/>
                </a:solidFill>
              </a:rPr>
              <a:t>д.мед.н</a:t>
            </a:r>
            <a:r>
              <a:rPr lang="uk-UA" b="1" dirty="0">
                <a:solidFill>
                  <a:srgbClr val="0070C0"/>
                </a:solidFill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</a:rPr>
              <a:t>С.В.Кузнєцов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79589" y="3578773"/>
            <a:ext cx="6012411" cy="3279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/>
              <a:t> </a:t>
            </a:r>
            <a:r>
              <a:rPr lang="ru-RU" sz="2400" dirty="0" err="1" smtClean="0">
                <a:latin typeface="+mn-lt"/>
              </a:rPr>
              <a:t>Навчання</a:t>
            </a:r>
            <a:r>
              <a:rPr lang="ru-RU" sz="2400" dirty="0" smtClean="0">
                <a:latin typeface="+mn-lt"/>
              </a:rPr>
              <a:t> за </a:t>
            </a:r>
            <a:r>
              <a:rPr lang="ru-RU" sz="2400" dirty="0" err="1" smtClean="0">
                <a:latin typeface="+mn-lt"/>
              </a:rPr>
              <a:t>допомогою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манекенів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err="1" smtClean="0">
                <a:latin typeface="+mn-lt"/>
              </a:rPr>
              <a:t>тренажерів</a:t>
            </a:r>
            <a:r>
              <a:rPr lang="ru-RU" sz="2400" dirty="0" smtClean="0">
                <a:latin typeface="+mn-lt"/>
              </a:rPr>
              <a:t> і </a:t>
            </a:r>
            <a:r>
              <a:rPr lang="ru-RU" sz="2400" dirty="0" err="1" smtClean="0">
                <a:latin typeface="+mn-lt"/>
              </a:rPr>
              <a:t>стандартизованих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пацієнтів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під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наглядом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викладачів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значно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покращіть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пратичну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підготовку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студентів</a:t>
            </a:r>
            <a:r>
              <a:rPr lang="ru-RU" sz="2400" dirty="0" smtClean="0">
                <a:latin typeface="+mn-lt"/>
              </a:rPr>
              <a:t>. </a:t>
            </a:r>
            <a:r>
              <a:rPr lang="uk-UA" sz="2400" dirty="0">
                <a:latin typeface="+mn-lt"/>
                <a:cs typeface="Times New Roman" pitchFamily="18" charset="0"/>
              </a:rPr>
              <a:t>Завдяки використанню </a:t>
            </a:r>
            <a:r>
              <a:rPr lang="uk-UA" sz="2400" dirty="0" err="1">
                <a:latin typeface="+mn-lt"/>
                <a:cs typeface="Times New Roman" pitchFamily="18" charset="0"/>
              </a:rPr>
              <a:t>симуляційних</a:t>
            </a:r>
            <a:r>
              <a:rPr lang="uk-UA" sz="2400" dirty="0">
                <a:latin typeface="+mn-lt"/>
                <a:cs typeface="Times New Roman" pitchFamily="18" charset="0"/>
              </a:rPr>
              <a:t> технологій студент матиме можливість доводити відповідну навичку до автоматизму, що вдосконалює його майстерність і підвищує рівень компетентності</a:t>
            </a:r>
            <a:r>
              <a:rPr lang="uk-UA" sz="2400" b="1" dirty="0">
                <a:latin typeface="+mn-lt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2" descr="D:\KADRI\Foto\2014_10_23\IMG_23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r="5418"/>
          <a:stretch/>
        </p:blipFill>
        <p:spPr bwMode="auto">
          <a:xfrm>
            <a:off x="115613" y="4150671"/>
            <a:ext cx="2869323" cy="248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:\KADRI\Foto\Фото16\IMG_12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r="9726"/>
          <a:stretch/>
        </p:blipFill>
        <p:spPr bwMode="auto">
          <a:xfrm>
            <a:off x="5944687" y="1542580"/>
            <a:ext cx="3423628" cy="21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KNMU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36320"/>
            <a:ext cx="1160914" cy="9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8" y="139486"/>
            <a:ext cx="11871703" cy="100739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того,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ці підходи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 використані,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потрібна особлива організація навчального процесу, серед основних принципів якого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1317356"/>
            <a:ext cx="12026683" cy="554064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симуляція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повинна бути максимально наближена до реальної ситуації, перелік оснащення, реакція «пацієнта», обстановка, що оточує, повинні сприяти підвищенню реалістичності дій, що виконуються;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до переліку практичних навичок в умовах симуляції  повинен бути більш відповідальним;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дистанційних форм підготовки до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симуляційного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тренінгу, управління  само- та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взаємопідготовкою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студентів;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системи об’єктивного педагогічного контролю;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виділення часу викладачам для відвідування занять  інших тренерів та тренінгів  професійної комунікації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невелика кількість учнів на одного викладача (не більш ніж 10, в ідеалі 6);</a:t>
            </a:r>
            <a:endParaRPr lang="en-GB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попередня підготовка студентів (вивчення теорії, спостереження за роботою професіоналів  з хворими і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en-GB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учнів повинна бути такою як щоб, реально їм вже потрібно самостійно  проводити всі необхідні заходи;</a:t>
            </a:r>
            <a:endParaRPr lang="en-GB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умовах симуляції кожен повинен отримати такий досвід, але з правом на помилку;</a:t>
            </a:r>
            <a:endParaRPr lang="en-GB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викладача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симуляційного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навчання в ході проведення розбору  не одразу дати оцінку,  що було добре, а що погано, а вияснити чому зробив  так або інакше учень, що завадило йому досягти потрібного результату і як він планує  діяти наступного разу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36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" y="254521"/>
            <a:ext cx="11687695" cy="5435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Висновки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026410"/>
            <a:ext cx="12192000" cy="5526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dirty="0" smtClean="0"/>
              <a:t>В</a:t>
            </a:r>
            <a:r>
              <a:rPr lang="uk-UA" dirty="0" err="1" smtClean="0"/>
              <a:t>икористання</a:t>
            </a:r>
            <a:r>
              <a:rPr lang="uk-UA" dirty="0" smtClean="0"/>
              <a:t> </a:t>
            </a:r>
            <a:r>
              <a:rPr lang="uk-UA" dirty="0" err="1" smtClean="0"/>
              <a:t>симуляційних</a:t>
            </a:r>
            <a:r>
              <a:rPr lang="uk-UA" dirty="0" smtClean="0"/>
              <a:t> технологій на етапі </a:t>
            </a:r>
            <a:r>
              <a:rPr lang="uk-UA" dirty="0" err="1" smtClean="0"/>
              <a:t>додипломної</a:t>
            </a:r>
            <a:r>
              <a:rPr lang="uk-UA" dirty="0" smtClean="0"/>
              <a:t> освіти підвищує інтерес до процесу навчання і є важливою частиною в підвищенні професійної підготовки майбутнього лікаря.  </a:t>
            </a:r>
          </a:p>
          <a:p>
            <a:pPr algn="just">
              <a:lnSpc>
                <a:spcPct val="120000"/>
              </a:lnSpc>
            </a:pPr>
            <a:r>
              <a:rPr lang="uk-UA" dirty="0" err="1" smtClean="0"/>
              <a:t>Симуляційні</a:t>
            </a:r>
            <a:r>
              <a:rPr lang="uk-UA" dirty="0" smtClean="0"/>
              <a:t> форми навчання, як і традиційні, не гарантують однозначного результату і не забезпечують простих вирішень складних проблем. </a:t>
            </a:r>
          </a:p>
          <a:p>
            <a:pPr algn="just">
              <a:lnSpc>
                <a:spcPct val="120000"/>
              </a:lnSpc>
            </a:pPr>
            <a:r>
              <a:rPr lang="uk-UA" dirty="0" smtClean="0"/>
              <a:t>Симуляція дає можливість зрозуміти потенційні шляхи вирішення проблеми, однак не є реальним її вирішенням.</a:t>
            </a:r>
          </a:p>
          <a:p>
            <a:pPr algn="just">
              <a:lnSpc>
                <a:spcPct val="120000"/>
              </a:lnSpc>
            </a:pPr>
            <a:r>
              <a:rPr lang="uk-UA" dirty="0" smtClean="0"/>
              <a:t>Застосування </a:t>
            </a:r>
            <a:r>
              <a:rPr lang="uk-UA" dirty="0" err="1" smtClean="0"/>
              <a:t>симуляційних</a:t>
            </a:r>
            <a:r>
              <a:rPr lang="uk-UA" dirty="0" smtClean="0"/>
              <a:t> форм навчання потребує елементарної технічної підготовки студентів і викладачів.</a:t>
            </a:r>
          </a:p>
          <a:p>
            <a:pPr algn="just">
              <a:lnSpc>
                <a:spcPct val="120000"/>
              </a:lnSpc>
            </a:pPr>
            <a:r>
              <a:rPr lang="uk-UA" dirty="0"/>
              <a:t>З</a:t>
            </a:r>
            <a:r>
              <a:rPr lang="uk-UA" dirty="0" smtClean="0"/>
              <a:t>абезпечення достатнього рівня </a:t>
            </a:r>
            <a:r>
              <a:rPr lang="uk-UA" dirty="0" err="1" smtClean="0"/>
              <a:t>симуляційної</a:t>
            </a:r>
            <a:r>
              <a:rPr lang="uk-UA" dirty="0" smtClean="0"/>
              <a:t> бази потребує певних матеріально-технічних затрат.</a:t>
            </a:r>
          </a:p>
          <a:p>
            <a:pPr algn="just">
              <a:lnSpc>
                <a:spcPct val="120000"/>
              </a:lnSpc>
            </a:pPr>
            <a:r>
              <a:rPr lang="uk-UA" dirty="0" smtClean="0"/>
              <a:t>Ефективність </a:t>
            </a:r>
            <a:r>
              <a:rPr lang="uk-UA" dirty="0" err="1" smtClean="0"/>
              <a:t>симуляційного</a:t>
            </a:r>
            <a:r>
              <a:rPr lang="uk-UA" dirty="0" smtClean="0"/>
              <a:t> навчання підвищує система об'єктивного педагогічного контролю.</a:t>
            </a:r>
          </a:p>
          <a:p>
            <a:pPr algn="r"/>
            <a:endParaRPr lang="uk-UA" dirty="0" smtClean="0"/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3701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655"/>
            <a:ext cx="12192000" cy="67003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/>
              <a:t>З метою покращення якості </a:t>
            </a:r>
            <a:r>
              <a:rPr lang="uk-UA" b="1" dirty="0" err="1" smtClean="0"/>
              <a:t>додипломної</a:t>
            </a:r>
            <a:r>
              <a:rPr lang="uk-UA" b="1" dirty="0" smtClean="0"/>
              <a:t> підготовки студентів-медиків вважаємо доцільним: </a:t>
            </a:r>
          </a:p>
          <a:p>
            <a:pPr>
              <a:buFontTx/>
              <a:buChar char="-"/>
            </a:pPr>
            <a:r>
              <a:rPr lang="uk-UA" dirty="0" smtClean="0"/>
              <a:t>Підвищення доступності до засобів </a:t>
            </a:r>
            <a:r>
              <a:rPr lang="uk-UA" dirty="0" err="1" smtClean="0"/>
              <a:t>симуляційного</a:t>
            </a:r>
            <a:r>
              <a:rPr lang="uk-UA" dirty="0" smtClean="0"/>
              <a:t> навчання шляхом </a:t>
            </a:r>
            <a:r>
              <a:rPr lang="uk-UA" dirty="0" err="1" smtClean="0"/>
              <a:t>впроавадження</a:t>
            </a:r>
            <a:r>
              <a:rPr lang="uk-UA" dirty="0" smtClean="0"/>
              <a:t> різних форм </a:t>
            </a:r>
            <a:r>
              <a:rPr lang="uk-UA" dirty="0" err="1" smtClean="0"/>
              <a:t>симуляційного</a:t>
            </a:r>
            <a:r>
              <a:rPr lang="uk-UA" dirty="0" smtClean="0"/>
              <a:t> </a:t>
            </a:r>
            <a:r>
              <a:rPr lang="uk-UA" dirty="0" err="1" smtClean="0"/>
              <a:t>навчаня</a:t>
            </a:r>
            <a:r>
              <a:rPr lang="uk-UA" dirty="0" smtClean="0"/>
              <a:t> на кожній клінічній кафедрі ХНМУ.</a:t>
            </a:r>
          </a:p>
          <a:p>
            <a:pPr>
              <a:buFontTx/>
              <a:buChar char="-"/>
            </a:pPr>
            <a:r>
              <a:rPr lang="uk-UA" dirty="0" smtClean="0"/>
              <a:t>Збільшення кількості годин для занять в фантомному класі </a:t>
            </a:r>
            <a:r>
              <a:rPr lang="uk-UA" dirty="0" err="1" smtClean="0"/>
              <a:t>міжкафедрального</a:t>
            </a:r>
            <a:r>
              <a:rPr lang="uk-UA" dirty="0" smtClean="0"/>
              <a:t> тренінгового центру ХНМУ з метою доступності засобів </a:t>
            </a:r>
            <a:r>
              <a:rPr lang="uk-UA" dirty="0" err="1" smtClean="0"/>
              <a:t>симуляційного</a:t>
            </a:r>
            <a:r>
              <a:rPr lang="uk-UA" dirty="0" smtClean="0"/>
              <a:t> навчання.</a:t>
            </a:r>
          </a:p>
          <a:p>
            <a:pPr>
              <a:buFontTx/>
              <a:buChar char="-"/>
            </a:pPr>
            <a:r>
              <a:rPr lang="uk-UA" dirty="0" smtClean="0"/>
              <a:t>Підвищення мотивації студентів до навчання шляхом ефективного, об'єктивного педагогічного контролю.</a:t>
            </a:r>
          </a:p>
          <a:p>
            <a:pPr>
              <a:buFontTx/>
              <a:buChar char="-"/>
            </a:pPr>
            <a:r>
              <a:rPr lang="uk-UA" dirty="0" smtClean="0"/>
              <a:t>Створення методичних рекомендацій з основ </a:t>
            </a:r>
            <a:r>
              <a:rPr lang="uk-UA" dirty="0" err="1" smtClean="0"/>
              <a:t>симуляційного</a:t>
            </a:r>
            <a:r>
              <a:rPr lang="uk-UA" dirty="0" smtClean="0"/>
              <a:t> навчання з метою використання єдиних </a:t>
            </a:r>
            <a:r>
              <a:rPr lang="uk-UA" dirty="0" err="1" smtClean="0"/>
              <a:t>методик</a:t>
            </a:r>
            <a:r>
              <a:rPr lang="uk-UA" dirty="0" smtClean="0"/>
              <a:t> і стандартів.</a:t>
            </a:r>
          </a:p>
          <a:p>
            <a:pPr>
              <a:buFontTx/>
              <a:buChar char="-"/>
            </a:pPr>
            <a:r>
              <a:rPr lang="uk-UA" dirty="0" smtClean="0"/>
              <a:t>Узгодженість програм з метою послідовності та наступництва окремих курсів з надання  </a:t>
            </a:r>
            <a:r>
              <a:rPr lang="uk-UA" dirty="0" err="1" smtClean="0"/>
              <a:t>екстренної</a:t>
            </a:r>
            <a:r>
              <a:rPr lang="uk-UA" dirty="0" smtClean="0"/>
              <a:t> медичної допомоги.</a:t>
            </a:r>
          </a:p>
          <a:p>
            <a:pPr>
              <a:buFontTx/>
              <a:buChar char="-"/>
            </a:pPr>
            <a:r>
              <a:rPr lang="uk-UA" dirty="0" err="1" smtClean="0"/>
              <a:t>Започаткуваня</a:t>
            </a:r>
            <a:r>
              <a:rPr lang="uk-UA" dirty="0" smtClean="0"/>
              <a:t> взаємозв'язку між навчальними центрами медичних ВУЗів України з метою </a:t>
            </a:r>
            <a:r>
              <a:rPr lang="uk-UA" dirty="0"/>
              <a:t>с</a:t>
            </a:r>
            <a:r>
              <a:rPr lang="uk-UA" dirty="0" smtClean="0"/>
              <a:t>творення єдиних </a:t>
            </a:r>
            <a:r>
              <a:rPr lang="uk-UA" dirty="0" err="1" smtClean="0"/>
              <a:t>методик</a:t>
            </a:r>
            <a:r>
              <a:rPr lang="uk-UA" dirty="0" smtClean="0"/>
              <a:t> і стандартів, прийнятих на загальноукраїнському рівні.  </a:t>
            </a:r>
          </a:p>
        </p:txBody>
      </p:sp>
    </p:spTree>
    <p:extLst>
      <p:ext uri="{BB962C8B-B14F-4D97-AF65-F5344CB8AC3E}">
        <p14:creationId xmlns:p14="http://schemas.microsoft.com/office/powerpoint/2010/main" val="3289652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fedra1\Desktop\фото фантомы\IMG_2016-11-11_093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9" y="2841537"/>
            <a:ext cx="4118592" cy="30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fedra1\Desktop\фото фантомы\IMG_2016-11-11_093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98" y="2841538"/>
            <a:ext cx="4340030" cy="30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70935" y="352987"/>
            <a:ext cx="11726623" cy="1570405"/>
          </a:xfrm>
        </p:spPr>
        <p:txBody>
          <a:bodyPr/>
          <a:lstStyle/>
          <a:p>
            <a:pPr algn="r"/>
            <a:r>
              <a:rPr lang="ru-RU" sz="3200" i="1" dirty="0"/>
              <a:t> </a:t>
            </a:r>
            <a:r>
              <a:rPr lang="uk-UA" sz="3200" i="1" dirty="0" smtClean="0"/>
              <a:t>В </a:t>
            </a:r>
            <a:r>
              <a:rPr lang="uk-UA" sz="3200" i="1" dirty="0"/>
              <a:t>критичних умовах та у стані стресу людина першими використовує ті навички… </a:t>
            </a:r>
            <a:r>
              <a:rPr lang="uk-UA" sz="3200" i="1" u="sng" dirty="0"/>
              <a:t>якими </a:t>
            </a:r>
            <a:r>
              <a:rPr lang="uk-UA" sz="3200" i="1" u="sng" dirty="0" smtClean="0"/>
              <a:t>володіє.</a:t>
            </a:r>
          </a:p>
          <a:p>
            <a:pPr algn="r"/>
            <a:endParaRPr lang="uk-UA" dirty="0"/>
          </a:p>
          <a:p>
            <a:pPr algn="r"/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5057" y="1770351"/>
            <a:ext cx="11812501" cy="97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/>
              <a:t> </a:t>
            </a:r>
            <a:r>
              <a:rPr lang="uk-UA" i="1" dirty="0" smtClean="0"/>
              <a:t>дякуємо за увагу </a:t>
            </a:r>
            <a:endParaRPr lang="uk-UA" i="1" u="sng" dirty="0" smtClean="0"/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922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005"/>
            <a:ext cx="10515600" cy="781396"/>
          </a:xfrm>
        </p:spPr>
        <p:txBody>
          <a:bodyPr>
            <a:normAutofit/>
          </a:bodyPr>
          <a:lstStyle/>
          <a:p>
            <a:r>
              <a:rPr lang="uk-UA" dirty="0" smtClean="0"/>
              <a:t>Пошук нових форм дозволяє: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" y="839329"/>
            <a:ext cx="11942619" cy="23846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	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(</a:t>
            </a:r>
            <a:r>
              <a:rPr lang="ru-RU" dirty="0" err="1" smtClean="0"/>
              <a:t>Рольова</a:t>
            </a:r>
            <a:r>
              <a:rPr lang="ru-RU" dirty="0" smtClean="0"/>
              <a:t> </a:t>
            </a:r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•	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засвоюваність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(«</a:t>
            </a:r>
            <a:r>
              <a:rPr lang="ru-RU" dirty="0" err="1" smtClean="0"/>
              <a:t>виживання</a:t>
            </a:r>
            <a:r>
              <a:rPr lang="ru-RU" dirty="0" smtClean="0"/>
              <a:t>» </a:t>
            </a:r>
            <a:r>
              <a:rPr lang="ru-RU" dirty="0" err="1" smtClean="0"/>
              <a:t>знань</a:t>
            </a:r>
            <a:r>
              <a:rPr lang="ru-RU" dirty="0" smtClean="0"/>
              <a:t> та </a:t>
            </a:r>
            <a:r>
              <a:rPr lang="ru-RU" dirty="0" err="1" smtClean="0"/>
              <a:t>навичок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•	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(не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та </a:t>
            </a:r>
            <a:r>
              <a:rPr lang="ru-RU" dirty="0" err="1" smtClean="0"/>
              <a:t>почути</a:t>
            </a:r>
            <a:r>
              <a:rPr lang="ru-RU" dirty="0" smtClean="0"/>
              <a:t>, а й </a:t>
            </a:r>
            <a:r>
              <a:rPr lang="ru-RU" dirty="0" err="1" smtClean="0"/>
              <a:t>зробити</a:t>
            </a:r>
            <a:r>
              <a:rPr lang="ru-RU" dirty="0" smtClean="0"/>
              <a:t> самому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)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650" y="3148552"/>
            <a:ext cx="535956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uk-UA" sz="28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Вчіться на своїх помилках на симульованих пацієнтах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8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Самостійне навчання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8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Практика заздалегідь певним стандартам компетентності, використовуючи симулятори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8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Командне навчання</a:t>
            </a:r>
            <a:endParaRPr lang="uk-UA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2964034"/>
              </p:ext>
            </p:extLst>
          </p:nvPr>
        </p:nvGraphicFramePr>
        <p:xfrm>
          <a:off x="5259563" y="3148552"/>
          <a:ext cx="6932438" cy="370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03216" y="6362275"/>
            <a:ext cx="193488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Чернов А.В. 2014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54300" y="2813085"/>
            <a:ext cx="277060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Виживання знань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5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2201" y="228460"/>
            <a:ext cx="5391807" cy="750449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Ознаки </a:t>
            </a:r>
            <a:r>
              <a:rPr lang="uk-UA" sz="2800" dirty="0" err="1" smtClean="0"/>
              <a:t>симуляційного</a:t>
            </a:r>
            <a:r>
              <a:rPr lang="uk-UA" sz="2800" dirty="0" smtClean="0"/>
              <a:t> навчання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607" y="1178406"/>
            <a:ext cx="6101255" cy="556522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uk-UA" dirty="0" smtClean="0"/>
              <a:t>•	штучно створене імітоване середовище для навчання;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uk-UA" dirty="0" smtClean="0"/>
              <a:t>•	можливість використання манекенів або статистів для повноти та реалістичності моделювання об’єкта в певній ситуації;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uk-UA" dirty="0" smtClean="0"/>
              <a:t>•	відпрацювання конкретних практичних навичок з використанням сучасної апаратури без завдання шкоди здоров’ю людини;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uk-UA" dirty="0" smtClean="0"/>
              <a:t>•	відпрацювання командної роботи в імітованій конкретній ситуації;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68288" algn="l"/>
              </a:tabLst>
            </a:pPr>
            <a:r>
              <a:rPr lang="uk-UA" dirty="0" smtClean="0"/>
              <a:t>•	наявність досвідчених викладачів (тренерів), які мають багатий досвід лікувальної та навчальної роботи.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7025"/>
            <a:ext cx="5544152" cy="103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/>
              <a:t>Форми </a:t>
            </a:r>
            <a:r>
              <a:rPr lang="uk-UA" sz="2800" dirty="0" err="1" smtClean="0"/>
              <a:t>симуляційного</a:t>
            </a:r>
            <a:r>
              <a:rPr lang="uk-UA" sz="2800" dirty="0" smtClean="0"/>
              <a:t> навчання</a:t>
            </a:r>
            <a:endParaRPr lang="uk-UA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7198" y="1501472"/>
            <a:ext cx="4524705" cy="245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/>
              <a:t>1. Майстер-класи. </a:t>
            </a:r>
          </a:p>
          <a:p>
            <a:r>
              <a:rPr lang="uk-UA" sz="2400" dirty="0" smtClean="0"/>
              <a:t>2. Семінари-тренінги</a:t>
            </a:r>
          </a:p>
          <a:p>
            <a:r>
              <a:rPr lang="uk-UA" sz="2400" dirty="0" smtClean="0"/>
              <a:t>3. Командні заняття</a:t>
            </a:r>
          </a:p>
          <a:p>
            <a:r>
              <a:rPr lang="uk-UA" sz="2400" dirty="0" smtClean="0"/>
              <a:t>4. Змагання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2500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3745"/>
            <a:ext cx="5854044" cy="876533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Складові </a:t>
            </a:r>
            <a:r>
              <a:rPr lang="uk-UA" sz="3600" dirty="0" err="1" smtClean="0"/>
              <a:t>симуляційного</a:t>
            </a:r>
            <a:r>
              <a:rPr lang="uk-UA" sz="3600" dirty="0" smtClean="0"/>
              <a:t> навчання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338606"/>
            <a:ext cx="5957740" cy="5540431"/>
          </a:xfrm>
        </p:spPr>
        <p:txBody>
          <a:bodyPr/>
          <a:lstStyle/>
          <a:p>
            <a:r>
              <a:rPr lang="ru-RU" dirty="0" smtClean="0"/>
              <a:t>1.	</a:t>
            </a:r>
            <a:r>
              <a:rPr lang="ru-RU" dirty="0" err="1" smtClean="0"/>
              <a:t>Манекени</a:t>
            </a:r>
            <a:r>
              <a:rPr lang="ru-RU" dirty="0" smtClean="0"/>
              <a:t> (</a:t>
            </a:r>
            <a:r>
              <a:rPr lang="ru-RU" dirty="0" err="1" smtClean="0"/>
              <a:t>фантоми</a:t>
            </a:r>
            <a:r>
              <a:rPr lang="ru-RU" dirty="0" smtClean="0"/>
              <a:t>), </a:t>
            </a:r>
            <a:r>
              <a:rPr lang="ru-RU" dirty="0" err="1" smtClean="0"/>
              <a:t>симулятори</a:t>
            </a:r>
            <a:r>
              <a:rPr lang="ru-RU" dirty="0" smtClean="0"/>
              <a:t> </a:t>
            </a:r>
            <a:r>
              <a:rPr lang="ru-RU" dirty="0" err="1" smtClean="0"/>
              <a:t>варіюють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моделей </a:t>
            </a:r>
            <a:r>
              <a:rPr lang="ru-RU" dirty="0" err="1"/>
              <a:t>анатомічних</a:t>
            </a:r>
            <a:r>
              <a:rPr lang="ru-RU" dirty="0"/>
              <a:t> структур (</a:t>
            </a:r>
            <a:r>
              <a:rPr lang="ru-RU" dirty="0" err="1"/>
              <a:t>наприклад</a:t>
            </a:r>
            <a:r>
              <a:rPr lang="ru-RU" dirty="0"/>
              <a:t>, модель </a:t>
            </a:r>
            <a:r>
              <a:rPr lang="ru-RU" dirty="0" err="1"/>
              <a:t>кісток</a:t>
            </a:r>
            <a:r>
              <a:rPr lang="ru-RU" dirty="0"/>
              <a:t> тазу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для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) до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і </a:t>
            </a:r>
            <a:r>
              <a:rPr lang="ru-RU" dirty="0" err="1"/>
              <a:t>манекенів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механічною</a:t>
            </a:r>
            <a:r>
              <a:rPr lang="ru-RU" dirty="0"/>
              <a:t> </a:t>
            </a:r>
            <a:r>
              <a:rPr lang="ru-RU" dirty="0" err="1"/>
              <a:t>реальністю</a:t>
            </a:r>
            <a:r>
              <a:rPr lang="ru-RU" dirty="0"/>
              <a:t> і </a:t>
            </a:r>
            <a:r>
              <a:rPr lang="ru-RU" dirty="0" err="1"/>
              <a:t>комп'ютерним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 </a:t>
            </a:r>
            <a:endParaRPr lang="ru-RU" dirty="0" smtClean="0"/>
          </a:p>
          <a:p>
            <a:r>
              <a:rPr lang="ru-RU" dirty="0" smtClean="0"/>
              <a:t>2.	</a:t>
            </a:r>
            <a:r>
              <a:rPr lang="ru-RU" dirty="0" err="1" smtClean="0"/>
              <a:t>Середовище</a:t>
            </a:r>
            <a:r>
              <a:rPr lang="ru-RU" dirty="0" smtClean="0"/>
              <a:t> (</a:t>
            </a:r>
            <a:r>
              <a:rPr lang="ru-RU" dirty="0" err="1" smtClean="0"/>
              <a:t>оточення</a:t>
            </a:r>
            <a:r>
              <a:rPr lang="ru-RU" dirty="0" smtClean="0"/>
              <a:t>):</a:t>
            </a:r>
          </a:p>
          <a:p>
            <a:r>
              <a:rPr lang="ru-RU" dirty="0" smtClean="0"/>
              <a:t>3.	</a:t>
            </a:r>
            <a:r>
              <a:rPr lang="ru-RU" dirty="0" err="1" smtClean="0"/>
              <a:t>Методологія</a:t>
            </a:r>
            <a:r>
              <a:rPr lang="ru-RU" dirty="0" smtClean="0"/>
              <a:t> + </a:t>
            </a:r>
            <a:r>
              <a:rPr lang="ru-RU" dirty="0" err="1" smtClean="0"/>
              <a:t>креативність</a:t>
            </a:r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34432" y="1825625"/>
            <a:ext cx="4977354" cy="432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•	</a:t>
            </a:r>
            <a:r>
              <a:rPr lang="ru-RU" dirty="0" err="1" smtClean="0"/>
              <a:t>Ретельно</a:t>
            </a:r>
            <a:r>
              <a:rPr lang="ru-RU" dirty="0" smtClean="0"/>
              <a:t> продумана та </a:t>
            </a:r>
            <a:r>
              <a:rPr lang="ru-RU" dirty="0" err="1" smtClean="0"/>
              <a:t>запланована</a:t>
            </a:r>
            <a:r>
              <a:rPr lang="ru-RU" dirty="0" smtClean="0"/>
              <a:t> практика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•	</a:t>
            </a:r>
            <a:r>
              <a:rPr lang="ru-RU" dirty="0" err="1" smtClean="0"/>
              <a:t>Рефлексія</a:t>
            </a:r>
            <a:r>
              <a:rPr lang="ru-RU" dirty="0" smtClean="0"/>
              <a:t> (</a:t>
            </a:r>
            <a:r>
              <a:rPr lang="ru-RU" dirty="0" err="1" smtClean="0"/>
              <a:t>роздуми</a:t>
            </a:r>
            <a:r>
              <a:rPr lang="ru-RU" dirty="0" smtClean="0"/>
              <a:t>, </a:t>
            </a:r>
            <a:r>
              <a:rPr lang="ru-RU" dirty="0" err="1" smtClean="0"/>
              <a:t>розгляд</a:t>
            </a:r>
            <a:r>
              <a:rPr lang="ru-RU" dirty="0" smtClean="0"/>
              <a:t>, </a:t>
            </a:r>
            <a:r>
              <a:rPr lang="ru-RU" dirty="0" err="1" smtClean="0"/>
              <a:t>аналіз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•	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(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)</a:t>
            </a:r>
          </a:p>
          <a:p>
            <a:endParaRPr lang="uk-UA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95767" y="136661"/>
            <a:ext cx="5996233" cy="973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smtClean="0"/>
              <a:t>Освітні принципи симуляційного навчання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0160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0" y="148997"/>
            <a:ext cx="11754197" cy="865159"/>
          </a:xfrm>
        </p:spPr>
        <p:txBody>
          <a:bodyPr/>
          <a:lstStyle/>
          <a:p>
            <a:r>
              <a:rPr lang="uk-UA" dirty="0" smtClean="0"/>
              <a:t>Застосування </a:t>
            </a:r>
            <a:r>
              <a:rPr lang="uk-UA" dirty="0" err="1" smtClean="0"/>
              <a:t>симуляційних</a:t>
            </a:r>
            <a:r>
              <a:rPr lang="uk-UA" dirty="0" smtClean="0"/>
              <a:t> ігор в медицині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3695" y="1131216"/>
            <a:ext cx="12088305" cy="5726784"/>
          </a:xfrm>
        </p:spPr>
        <p:txBody>
          <a:bodyPr>
            <a:normAutofit/>
          </a:bodyPr>
          <a:lstStyle/>
          <a:p>
            <a:r>
              <a:rPr lang="uk-UA" dirty="0" err="1" smtClean="0"/>
              <a:t>Симуляційні</a:t>
            </a:r>
            <a:r>
              <a:rPr lang="uk-UA" dirty="0" smtClean="0"/>
              <a:t> ігри (лат. "</a:t>
            </a:r>
            <a:r>
              <a:rPr lang="en-US" dirty="0" err="1" smtClean="0"/>
              <a:t>simulare</a:t>
            </a:r>
            <a:r>
              <a:rPr lang="en-US" dirty="0" smtClean="0"/>
              <a:t>" - </a:t>
            </a:r>
            <a:r>
              <a:rPr lang="uk-UA" dirty="0" smtClean="0"/>
              <a:t>прикидатися). Пропонується відтворити навички клінічної роботи та їх застосування у спеціальних центрах, забезпечених високотехнологічними тренажерами і комп'ютеризованими манекенами. </a:t>
            </a:r>
          </a:p>
          <a:p>
            <a:r>
              <a:rPr lang="uk-UA" dirty="0" smtClean="0"/>
              <a:t>В умовах тренажерних центрів зміст навчання спрямований не тільки на освоєння окремих навичок, але й на міждисциплінарне навчання роботи в команді, вироблення безпечних форм професійної поведінки та навичок спілкування з пацієнтом. </a:t>
            </a:r>
          </a:p>
          <a:p>
            <a:r>
              <a:rPr lang="uk-UA" dirty="0" smtClean="0"/>
              <a:t>Необхідність навчання на тренажерах, фантомах, симуляторах, в умовах імітації професійної діяльності показана не тільки для студентів-майбутніх лікарів, але і для молодих фахівців (інтернів, ординаторів), </a:t>
            </a:r>
          </a:p>
          <a:p>
            <a:r>
              <a:rPr lang="uk-UA" dirty="0" smtClean="0"/>
              <a:t>Тренажери дозволяють імітувати достатню кількість ситуацій, необхідних для клінічного навчання на різних етапах освіти лікарів.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27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Особливістю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симуляційних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розв'язання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етичних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 і проблем з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пацієнта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процедури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пацієнтах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помилки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визначені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обговорені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виправлені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скорочення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медичних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помилок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збільшує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безпеку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пацієнта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841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112878"/>
            <a:ext cx="11808372" cy="95917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Можливі складності </a:t>
            </a:r>
            <a:r>
              <a:rPr lang="uk-UA" sz="3600" b="1" dirty="0" err="1" smtClean="0"/>
              <a:t>додипломного</a:t>
            </a:r>
            <a:r>
              <a:rPr lang="uk-UA" sz="3600" b="1" dirty="0" smtClean="0"/>
              <a:t>  навчання студентів медиків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286" y="1100412"/>
            <a:ext cx="11737571" cy="4351338"/>
          </a:xfrm>
        </p:spPr>
        <p:txBody>
          <a:bodyPr/>
          <a:lstStyle/>
          <a:p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бар’єр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Неправильне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Неправильне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демонстрація</a:t>
            </a:r>
            <a:r>
              <a:rPr lang="ru-RU" dirty="0" smtClean="0"/>
              <a:t> тренером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Прописаний</a:t>
            </a:r>
            <a:r>
              <a:rPr lang="ru-RU" dirty="0" smtClean="0"/>
              <a:t> </a:t>
            </a:r>
            <a:r>
              <a:rPr lang="ru-RU" dirty="0" err="1" smtClean="0"/>
              <a:t>неправильний</a:t>
            </a:r>
            <a:r>
              <a:rPr lang="ru-RU" dirty="0" smtClean="0"/>
              <a:t> </a:t>
            </a:r>
            <a:r>
              <a:rPr lang="ru-RU" dirty="0" err="1" smtClean="0"/>
              <a:t>сценарій</a:t>
            </a:r>
            <a:r>
              <a:rPr lang="ru-RU" dirty="0" smtClean="0"/>
              <a:t>» </a:t>
            </a:r>
            <a:r>
              <a:rPr lang="ru-RU" dirty="0" err="1" smtClean="0"/>
              <a:t>раніше</a:t>
            </a:r>
            <a:r>
              <a:rPr lang="ru-RU" dirty="0" smtClean="0"/>
              <a:t> (</a:t>
            </a:r>
            <a:r>
              <a:rPr lang="ru-RU" dirty="0" err="1" smtClean="0"/>
              <a:t>автопілот</a:t>
            </a:r>
            <a:r>
              <a:rPr lang="ru-RU" dirty="0" smtClean="0"/>
              <a:t>) </a:t>
            </a:r>
          </a:p>
          <a:p>
            <a:endParaRPr lang="uk-UA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10373711" y="4335543"/>
            <a:ext cx="1326196" cy="2067175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47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2695</Words>
  <Application>Microsoft Office PowerPoint</Application>
  <PresentationFormat>Произвольный</PresentationFormat>
  <Paragraphs>249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2_Тема Office</vt:lpstr>
      <vt:lpstr>Симуляційні методи викладання профільних дисциплін на додипломному етапі</vt:lpstr>
      <vt:lpstr>Скажи мені - я забуду.  Покажи мені - і я запам'ятаю,  Дозволь мені зробити - і це стане моїм назавжди.  Конфуцій.</vt:lpstr>
      <vt:lpstr>Визначення </vt:lpstr>
      <vt:lpstr>Пошук нових форм дозволяє:</vt:lpstr>
      <vt:lpstr>Ознаки симуляційного навчання</vt:lpstr>
      <vt:lpstr>Складові симуляційного навчання</vt:lpstr>
      <vt:lpstr>Застосування симуляційних ігор в медицині</vt:lpstr>
      <vt:lpstr>Особливістю симуляційних технологій є:</vt:lpstr>
      <vt:lpstr>Можливі складності додипломного  навчання студентів медиків</vt:lpstr>
      <vt:lpstr>Базові принципи організації навчання у симуляційно-тренінговому центрі:</vt:lpstr>
      <vt:lpstr>Удача - це коли ваша підготовка адекватна вашому шансу.  Томас Едісон.</vt:lpstr>
      <vt:lpstr>Презентация PowerPoint</vt:lpstr>
      <vt:lpstr>В навчально – науковому інституті якості освіти міжкафедральному тренінговому центрі  ХНМУ створені всі умови для максимально ефективного і досконалого оволодіювання знаннями, та відпрацювання основних професійних навичок для всіх напрямків медичної діяльності.</vt:lpstr>
      <vt:lpstr>Використання симуляційних методів на додипломному етапі навчання медиків -  затверджено законодавчо.</vt:lpstr>
      <vt:lpstr>Презентация PowerPoint</vt:lpstr>
      <vt:lpstr>Презентация PowerPoint</vt:lpstr>
      <vt:lpstr>Презентация PowerPoint</vt:lpstr>
      <vt:lpstr>Чотирьохетапний підхід до проведення тренінгу</vt:lpstr>
      <vt:lpstr>Важливим компонентом методики симуляційні додипломної навчання є дебрифинг.</vt:lpstr>
      <vt:lpstr>Оснащення віртуальної педіатричної клініки</vt:lpstr>
      <vt:lpstr> 2. Повнорозмірний педіатрічний манекен дитини 5 років (США) </vt:lpstr>
      <vt:lpstr>3. Удосконалена багатоцільова тренувальна рука для внутрішньовенних ін’єкцій (США). </vt:lpstr>
      <vt:lpstr>5. Тренажер руки для вимірювання артеріального тиску та пульсу виготовлений компанією 3Вscientific (Німеччина). </vt:lpstr>
      <vt:lpstr>6. Електрокардіограф «Мідас». Портативний пристрій для реєстрації ЕКГ.</vt:lpstr>
      <vt:lpstr>7. Манекен для огляду новонародженого виготовлений компанією 3Вscientific (Німеччина).  </vt:lpstr>
      <vt:lpstr>8. Манекен для реанімації новонародженого, </vt:lpstr>
      <vt:lpstr>Презентация PowerPoint</vt:lpstr>
      <vt:lpstr>Презентация PowerPoint</vt:lpstr>
      <vt:lpstr>Презентация PowerPoint</vt:lpstr>
      <vt:lpstr>Презентация PowerPoint</vt:lpstr>
      <vt:lpstr>Симулятивні  методи навчання  (імитаційні та імітаційно-ігрове моделювання) </vt:lpstr>
      <vt:lpstr>Презентация PowerPoint</vt:lpstr>
      <vt:lpstr>Презентация PowerPoint</vt:lpstr>
      <vt:lpstr>Ділові ігри</vt:lpstr>
      <vt:lpstr>Проходячи навчання в медичному закладі, студенти майже завжди відчувають дефіцит практичної підготовки.  Для цього існує низка перешкод - це  неможливість відтворення більшості практичних маніпуляцій, відсутність тематичних пацієнтів, етико-деонтологічні, морально-етичні та законодавчі обмеження у взаєминах між студентами і пацієнтами.</vt:lpstr>
      <vt:lpstr>Для того, щоб ці підходи були використані, потрібна особлива організація навчального процесу, серед основних принципів якого:</vt:lpstr>
      <vt:lpstr>Висновки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Симуляційні форми навчання в процесі викладання профільних дісциплін на додопломному етапі</dc:title>
  <dc:creator>Irina Sanina</dc:creator>
  <cp:lastModifiedBy>Admin</cp:lastModifiedBy>
  <cp:revision>61</cp:revision>
  <cp:lastPrinted>2016-11-22T12:01:35Z</cp:lastPrinted>
  <dcterms:created xsi:type="dcterms:W3CDTF">2016-11-17T11:32:48Z</dcterms:created>
  <dcterms:modified xsi:type="dcterms:W3CDTF">2016-12-13T13:10:04Z</dcterms:modified>
</cp:coreProperties>
</file>