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2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1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52BA-6F26-405D-8F7D-081C94CA8F6E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F155-B591-494C-AE7A-A5371B5FD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F3B11-C109-4683-9ED5-CA4F5EC80683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43F2-5B69-493F-A909-998EFE23E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1FB2-53EA-4A2B-9F12-CA2E81F4B588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D357-5855-4A25-8868-93A2DD35D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2FED4-313B-444A-9289-509C35A8B79A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674AE-E54C-471E-B57B-B6F010184016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A91AB-12B0-464C-B412-95EBBA6CBBBB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F9D62-00AF-4172-B756-A01EA01C0A41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B165A-CD75-4A66-8C41-B219232E0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6E98-6A9E-4BF4-B440-17DD21119910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00384-FE16-49B1-A0A8-17C5EF6FE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3C5A4-9237-4D98-82B9-8D61519EFBE4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F7235-7049-4D30-8E57-0DDCAB377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6A1F-DF39-4265-9E61-A9C708D9B845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DD387-29A9-4FB5-811A-7C7C52929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1949-C843-4E66-B8BF-6EE1B85580B6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01432-7DE4-4358-8141-A46AA25CB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00B1-733B-453A-92DF-31F5904A49BC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3EA8-4D58-4085-94EF-B1CD42F5B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9E241-9ECF-473A-B1D3-4DBFEAF36E96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3DC4C-2FEC-45BA-AA4F-E32BB0D16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326B-10DB-49BF-B7AA-3458C810B195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2DB3-39DB-40F8-B2A3-94B00933C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86285A-4811-4F03-967E-E6B096E388EA}" type="datetimeFigureOut">
              <a:rPr lang="ru-RU"/>
              <a:pPr>
                <a:defRPr/>
              </a:pPr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9819DD-8DF4-4923-8C18-4A4014013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  <p:sldLayoutId id="2147483664" r:id="rId13"/>
    <p:sldLayoutId id="214748366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2413000" y="985838"/>
            <a:ext cx="44640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dirty="0" err="1" smtClean="0">
                <a:solidFill>
                  <a:srgbClr val="000000"/>
                </a:solidFill>
                <a:ea typeface="Microsoft YaHei" pitchFamily="34" charset="-122"/>
              </a:rPr>
              <a:t>Методич</a:t>
            </a:r>
            <a:r>
              <a:rPr lang="ru-RU" sz="4400" dirty="0" smtClean="0">
                <a:solidFill>
                  <a:srgbClr val="000000"/>
                </a:solidFill>
                <a:ea typeface="Microsoft YaHei" pitchFamily="34" charset="-122"/>
              </a:rPr>
              <a:t>н</a:t>
            </a:r>
            <a:r>
              <a:rPr lang="uk-UA" sz="4400" dirty="0" err="1" smtClean="0">
                <a:solidFill>
                  <a:srgbClr val="000000"/>
                </a:solidFill>
                <a:ea typeface="Microsoft YaHei" pitchFamily="34" charset="-122"/>
              </a:rPr>
              <a:t>ий</a:t>
            </a:r>
            <a:r>
              <a:rPr lang="uk-UA" sz="4400" dirty="0" smtClean="0">
                <a:solidFill>
                  <a:srgbClr val="000000"/>
                </a:solidFill>
                <a:ea typeface="Microsoft YaHei" pitchFamily="34" charset="-122"/>
              </a:rPr>
              <a:t> </a:t>
            </a:r>
            <a:endParaRPr lang="uk-UA" sz="4400" dirty="0">
              <a:solidFill>
                <a:srgbClr val="000000"/>
              </a:solidFill>
              <a:ea typeface="Microsoft YaHei" pitchFamily="34" charset="-122"/>
            </a:endParaRPr>
          </a:p>
          <a:p>
            <a:pPr algn="ctr"/>
            <a:r>
              <a:rPr lang="uk-UA" sz="4400" dirty="0" smtClean="0">
                <a:solidFill>
                  <a:srgbClr val="000000"/>
                </a:solidFill>
                <a:ea typeface="Microsoft YaHei" pitchFamily="34" charset="-122"/>
              </a:rPr>
              <a:t>семінар</a:t>
            </a:r>
            <a:endParaRPr lang="ru-RU" sz="28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pic>
        <p:nvPicPr>
          <p:cNvPr id="16386" name="Picture 5" descr="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8788" y="11113"/>
            <a:ext cx="2227262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25" y="71438"/>
            <a:ext cx="2482850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ANd9GcRv7AMOqLl5WhhCy5i8k0F3mDmr-5f2uTQ5pDcWjeSsyNZbPhcUN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3046413"/>
            <a:ext cx="7056438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3678238" y="6346825"/>
            <a:ext cx="21611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rebuchet MS" pitchFamily="34" charset="0"/>
                <a:ea typeface="Microsoft YaHei" pitchFamily="34" charset="-122"/>
              </a:rPr>
              <a:t>18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  <a:ea typeface="Microsoft YaHei" pitchFamily="34" charset="-122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rebuchet MS" pitchFamily="34" charset="0"/>
                <a:ea typeface="Microsoft YaHei" pitchFamily="34" charset="-122"/>
              </a:rPr>
              <a:t>листопада 2016 </a:t>
            </a:r>
            <a:r>
              <a:rPr lang="ru-RU" sz="1600" dirty="0">
                <a:solidFill>
                  <a:srgbClr val="000000"/>
                </a:solidFill>
                <a:latin typeface="Trebuchet MS" pitchFamily="34" charset="0"/>
                <a:ea typeface="Microsoft YaHei" pitchFamily="34" charset="-122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ПЕДАГОГИЧЕСКИЙ ТАКТ</a:t>
            </a:r>
            <a:endParaRPr lang="uk-UA" sz="4000" dirty="0"/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475656" y="1196752"/>
            <a:ext cx="6934200" cy="5181600"/>
          </a:xfrm>
        </p:spPr>
        <p:txBody>
          <a:bodyPr/>
          <a:lstStyle/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естественность и простота обращения без фамильярности;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доверие без попустительства;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серьезность тона без натянутости;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ирония и юмор без насмешливости;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требовательность без придирчивости;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доброжелательность без </a:t>
            </a:r>
            <a:r>
              <a:rPr lang="ru-RU" sz="2100" dirty="0" err="1" smtClean="0"/>
              <a:t>заласкивания</a:t>
            </a:r>
            <a:r>
              <a:rPr lang="ru-RU" sz="2100" dirty="0" smtClean="0"/>
              <a:t>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деловой тон без раздражительности;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своевременность воздействия без поспешности;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принципиальность и настойчивость без упрямства;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внимательность и чуткость без подчеркивания этого;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отдача распоряжений без упрашивания;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обучение без подчеркивания своего превосходства;</a:t>
            </a:r>
          </a:p>
          <a:p>
            <a:pPr marL="365125" indent="-255588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sz="2100" dirty="0" smtClean="0"/>
              <a:t>выслушивание без безразличия.</a:t>
            </a:r>
            <a:endParaRPr lang="uk-UA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077200" cy="5708103"/>
          </a:xfrm>
        </p:spPr>
        <p:txBody>
          <a:bodyPr rtlCol="0">
            <a:normAutofit lnSpcReduction="10000"/>
          </a:bodyPr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altLang="ru-RU" dirty="0">
                <a:latin typeface="+mj-lt"/>
                <a:ea typeface="+mj-ea"/>
                <a:cs typeface="+mj-cs"/>
              </a:rPr>
              <a:t>ЛИЧНОСТНЫЕ КАЧЕСТВА ПЕДАГОГА, ЗАТРУДНЯЮЩИЕ ОБЩЕНИЕ С УЧАЩИМИСЯ</a:t>
            </a:r>
            <a:r>
              <a:rPr lang="ru-RU" altLang="ru-RU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ru-RU" altLang="ru-RU" dirty="0">
              <a:latin typeface="+mj-lt"/>
              <a:ea typeface="+mj-ea"/>
              <a:cs typeface="+mj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вспыльчивость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прямолинейность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резкость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торопливость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обостренное самолюбие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сухость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самоуверенность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отсутствие чувства юмора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обидчивость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простодушие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медлительность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упрямство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неорганизованность</a:t>
            </a:r>
            <a:endParaRPr lang="uk-UA" altLang="ru-RU" sz="2200" dirty="0" smtClean="0"/>
          </a:p>
        </p:txBody>
      </p:sp>
      <p:sp>
        <p:nvSpPr>
          <p:cNvPr id="25604" name="AutoShape 12"/>
          <p:cNvSpPr>
            <a:spLocks noChangeArrowheads="1"/>
          </p:cNvSpPr>
          <p:nvPr/>
        </p:nvSpPr>
        <p:spPr bwMode="auto">
          <a:xfrm>
            <a:off x="4665663" y="2014537"/>
            <a:ext cx="3505200" cy="533400"/>
          </a:xfrm>
          <a:prstGeom prst="leftArrowCallout">
            <a:avLst>
              <a:gd name="adj1" fmla="val 25000"/>
              <a:gd name="adj2" fmla="val 25000"/>
              <a:gd name="adj3" fmla="val 109524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>
                <a:latin typeface="+mn-lt"/>
                <a:cs typeface="+mn-cs"/>
              </a:rPr>
              <a:t>Преподаватели старшего возраста</a:t>
            </a:r>
            <a:endParaRPr lang="uk-UA" altLang="ru-RU" dirty="0">
              <a:latin typeface="+mn-lt"/>
              <a:cs typeface="+mn-cs"/>
            </a:endParaRPr>
          </a:p>
        </p:txBody>
      </p:sp>
      <p:sp>
        <p:nvSpPr>
          <p:cNvPr id="25605" name="AutoShape 13"/>
          <p:cNvSpPr>
            <a:spLocks noChangeArrowheads="1"/>
          </p:cNvSpPr>
          <p:nvPr/>
        </p:nvSpPr>
        <p:spPr bwMode="auto">
          <a:xfrm>
            <a:off x="4894263" y="4600575"/>
            <a:ext cx="3276600" cy="838200"/>
          </a:xfrm>
          <a:prstGeom prst="leftArrowCallout">
            <a:avLst>
              <a:gd name="adj1" fmla="val 25000"/>
              <a:gd name="adj2" fmla="val 25000"/>
              <a:gd name="adj3" fmla="val 65152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>
                <a:latin typeface="+mn-lt"/>
                <a:cs typeface="+mn-cs"/>
              </a:rPr>
              <a:t>Молодые преподаватели</a:t>
            </a:r>
            <a:endParaRPr lang="uk-UA" altLang="ru-RU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Невербальные средства общения</a:t>
            </a:r>
          </a:p>
        </p:txBody>
      </p:sp>
      <p:sp>
        <p:nvSpPr>
          <p:cNvPr id="27650" name="Текст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800" dirty="0" smtClean="0"/>
              <a:t>взгляд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800" dirty="0" smtClean="0"/>
              <a:t>мимика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800" dirty="0" smtClean="0"/>
              <a:t>жесты и позы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800" dirty="0" smtClean="0"/>
              <a:t>прикосновения (тактильный контакт)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800" dirty="0" smtClean="0"/>
              <a:t>межличностная дистанция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800" dirty="0" smtClean="0"/>
              <a:t>одежда, украшения, макияж</a:t>
            </a:r>
          </a:p>
          <a:p>
            <a:pPr marL="109537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104456" cy="3998069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Картинки по запросу Невербальные средства общ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82818"/>
            <a:ext cx="3664355" cy="422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9825"/>
          </a:xfrm>
        </p:spPr>
        <p:txBody>
          <a:bodyPr/>
          <a:lstStyle/>
          <a:p>
            <a:r>
              <a:rPr lang="ru-RU" altLang="ru-RU" sz="2400" smtClean="0"/>
              <a:t>Восприятие в общении – целостный образ партнера по общению, складывающийся на основе его внешнего вида и поведения.</a:t>
            </a:r>
            <a:br>
              <a:rPr lang="ru-RU" altLang="ru-RU" sz="2400" smtClean="0"/>
            </a:br>
            <a:endParaRPr lang="ru-RU" sz="2400" smtClean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8840"/>
            <a:ext cx="8077200" cy="4142085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1100" dirty="0" smtClean="0"/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000" i="1" dirty="0" smtClean="0">
                <a:solidFill>
                  <a:srgbClr val="080808"/>
                </a:solidFill>
              </a:rPr>
              <a:t>Психологические механизмы социального восприятия: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000" b="1" u="sng" dirty="0" smtClean="0">
                <a:solidFill>
                  <a:srgbClr val="C81A08"/>
                </a:solidFill>
              </a:rPr>
              <a:t>Социальный стереотип</a:t>
            </a:r>
            <a:r>
              <a:rPr lang="ru-RU" altLang="ru-RU" sz="2000" b="1" dirty="0" smtClean="0">
                <a:solidFill>
                  <a:srgbClr val="C81A08"/>
                </a:solidFill>
              </a:rPr>
              <a:t> </a:t>
            </a:r>
            <a:r>
              <a:rPr lang="ru-RU" altLang="ru-RU" sz="2000" dirty="0" smtClean="0"/>
              <a:t>– устойчивое представление о каких-либо явлениях или людях, свойственное представителям той или иной социальной группы.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000" b="1" u="sng" dirty="0" smtClean="0">
                <a:solidFill>
                  <a:srgbClr val="C00000"/>
                </a:solidFill>
              </a:rPr>
              <a:t>Предубеждения</a:t>
            </a:r>
            <a:r>
              <a:rPr lang="ru-RU" altLang="ru-RU" sz="2000" dirty="0" smtClean="0"/>
              <a:t> – эмоциональная оценка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000" dirty="0" smtClean="0"/>
              <a:t>каких-либо людей как хороших или плохих, даже не зная ни их самих,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000" dirty="0" smtClean="0"/>
              <a:t>ни мотивов их поступков.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000" b="1" u="sng" dirty="0" smtClean="0">
                <a:solidFill>
                  <a:srgbClr val="C00000"/>
                </a:solidFill>
              </a:rPr>
              <a:t>Установки</a:t>
            </a:r>
            <a:r>
              <a:rPr lang="ru-RU" altLang="ru-RU" sz="2000" b="1" dirty="0" smtClean="0">
                <a:solidFill>
                  <a:srgbClr val="C00000"/>
                </a:solidFill>
              </a:rPr>
              <a:t> </a:t>
            </a:r>
            <a:r>
              <a:rPr lang="ru-RU" altLang="ru-RU" sz="2000" dirty="0" smtClean="0"/>
              <a:t>– неосознанная готовность </a:t>
            </a:r>
            <a:r>
              <a:rPr lang="ru-RU" altLang="ru-RU" sz="2000" dirty="0"/>
              <a:t>человека </a:t>
            </a:r>
            <a:r>
              <a:rPr lang="ru-RU" altLang="ru-RU" sz="2000" dirty="0" smtClean="0"/>
              <a:t>воспринимать </a:t>
            </a:r>
            <a:r>
              <a:rPr lang="ru-RU" altLang="ru-RU" sz="2000" dirty="0"/>
              <a:t>и оценивать людей </a:t>
            </a:r>
            <a:r>
              <a:rPr lang="ru-RU" altLang="ru-RU" sz="2000" dirty="0" smtClean="0"/>
              <a:t>определенным привычным образом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2000" dirty="0" smtClean="0"/>
              <a:t> </a:t>
            </a:r>
            <a:endParaRPr lang="uk-UA" altLang="ru-RU" sz="20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382000" cy="1139825"/>
          </a:xfrm>
        </p:spPr>
        <p:txBody>
          <a:bodyPr/>
          <a:lstStyle/>
          <a:p>
            <a:r>
              <a:rPr lang="ru-RU" sz="3600" dirty="0"/>
              <a:t>Факторы социальной привлекательности</a:t>
            </a:r>
          </a:p>
        </p:txBody>
      </p:sp>
      <p:sp>
        <p:nvSpPr>
          <p:cNvPr id="28675" name="Объект 3"/>
          <p:cNvSpPr>
            <a:spLocks noGrp="1"/>
          </p:cNvSpPr>
          <p:nvPr>
            <p:ph sz="half" idx="2"/>
          </p:nvPr>
        </p:nvSpPr>
        <p:spPr>
          <a:xfrm>
            <a:off x="1043608" y="1600200"/>
            <a:ext cx="7643192" cy="4530725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altLang="ru-RU" dirty="0">
                <a:solidFill>
                  <a:srgbClr val="003300"/>
                </a:solidFill>
                <a:latin typeface="Calibri" pitchFamily="34" charset="0"/>
              </a:rPr>
              <a:t>Эффект ореола</a:t>
            </a:r>
            <a:r>
              <a:rPr lang="ru-RU" altLang="ru-RU" dirty="0">
                <a:latin typeface="Calibri" pitchFamily="34" charset="0"/>
              </a:rPr>
              <a:t> – приписывание человеку определенных качеств</a:t>
            </a:r>
            <a:endParaRPr lang="uk-UA" altLang="ru-RU" dirty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altLang="ru-RU" dirty="0" smtClean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>
                <a:latin typeface="Arial" charset="0"/>
              </a:rPr>
              <a:t>инфантильная </a:t>
            </a:r>
            <a:r>
              <a:rPr lang="ru-RU" altLang="ru-RU" dirty="0">
                <a:latin typeface="Arial" charset="0"/>
              </a:rPr>
              <a:t>внешность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>
                <a:latin typeface="Arial" charset="0"/>
              </a:rPr>
              <a:t> красивая внешность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>
                <a:latin typeface="Arial" charset="0"/>
              </a:rPr>
              <a:t>социальный статус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>
                <a:latin typeface="Arial" charset="0"/>
              </a:rPr>
              <a:t> пространственная близость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>
                <a:latin typeface="Arial" charset="0"/>
              </a:rPr>
              <a:t> сходство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>
                <a:latin typeface="Arial" charset="0"/>
              </a:rPr>
              <a:t> вежливость и лесть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>
                <a:latin typeface="Arial" charset="0"/>
              </a:rPr>
              <a:t> </a:t>
            </a:r>
            <a:r>
              <a:rPr lang="ru-RU" altLang="ru-RU" dirty="0" err="1">
                <a:latin typeface="Arial" charset="0"/>
              </a:rPr>
              <a:t>взаимосимпатия</a:t>
            </a:r>
            <a:r>
              <a:rPr lang="ru-RU" altLang="ru-RU" dirty="0">
                <a:latin typeface="Arial" charset="0"/>
              </a:rPr>
              <a:t> </a:t>
            </a:r>
            <a:endParaRPr lang="uk-UA" altLang="ru-RU" dirty="0">
              <a:latin typeface="Arial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Механизмы взаимопонимания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7544" y="1340768"/>
            <a:ext cx="8435280" cy="45307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Идентификация</a:t>
            </a:r>
            <a:r>
              <a:rPr lang="ru-RU" sz="2400" dirty="0" smtClean="0"/>
              <a:t> – способ понимания другого человека путем уподобления себя ему, отождествление себя с другим.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Эмпатия</a:t>
            </a:r>
            <a:r>
              <a:rPr lang="ru-RU" sz="2400" dirty="0" smtClean="0"/>
              <a:t> – постижение эмоционального состояния другого человека в форме сопереживания.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Рефлексия</a:t>
            </a:r>
            <a:r>
              <a:rPr lang="ru-RU" sz="2400" dirty="0" smtClean="0"/>
              <a:t> – это знание того, как партнер понимает меня.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DA66"/>
              </a:clrFrom>
              <a:clrTo>
                <a:srgbClr val="FDDA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3789040"/>
            <a:ext cx="5143500" cy="272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Формы воздействия на учащихся</a:t>
            </a: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Проявление внимания</a:t>
            </a:r>
          </a:p>
          <a:p>
            <a:r>
              <a:rPr lang="ru-RU" smtClean="0"/>
              <a:t>Принуждение</a:t>
            </a:r>
          </a:p>
          <a:p>
            <a:r>
              <a:rPr lang="ru-RU" smtClean="0"/>
              <a:t>Поощрение и наказание</a:t>
            </a:r>
          </a:p>
          <a:p>
            <a:r>
              <a:rPr lang="ru-RU" smtClean="0"/>
              <a:t>Оценка действий и поступков</a:t>
            </a:r>
          </a:p>
          <a:p>
            <a:r>
              <a:rPr lang="ru-RU" smtClean="0"/>
              <a:t>Просьбы требования</a:t>
            </a:r>
          </a:p>
          <a:p>
            <a:r>
              <a:rPr lang="ru-RU" smtClean="0"/>
              <a:t>Убеждение и внушение</a:t>
            </a:r>
          </a:p>
          <a:p>
            <a:r>
              <a:rPr lang="ru-RU" smtClean="0"/>
              <a:t>Юмор шутка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Требование</a:t>
            </a:r>
            <a:r>
              <a:rPr lang="ru-RU" dirty="0" smtClean="0"/>
              <a:t> – более жесткая форма воздействия на учащихся.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Личность не может развиваться без преодоления выдвигаемых перед ней требований!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Требования должны быть аргументированы!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i="1" dirty="0" smtClean="0"/>
              <a:t>Убеждение</a:t>
            </a:r>
            <a:r>
              <a:rPr lang="ru-RU" altLang="ru-RU" dirty="0" smtClean="0"/>
              <a:t> – это разъяснение сути явления, причинно-следственных связей и отношений, выделение социальной и личностной значимости решения того или иного вопроса.</a:t>
            </a:r>
            <a:endParaRPr lang="en-US" alt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i="1" dirty="0" smtClean="0"/>
              <a:t>Внушение</a:t>
            </a:r>
            <a:r>
              <a:rPr lang="ru-RU" alt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dirty="0" smtClean="0"/>
              <a:t>– это инструкция к действию, указание, распоряжение (действует не на логику, а на чувства):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непреднамеренное–преднамеренное внушение;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специфическое – неспецифическое внушение;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прямое – косвенное внушение.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alt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dirty="0"/>
              <a:t>ОЦЕНКА ДЕЙСТВИЙ И ПОСТУПКОВ УЧАЩИХСЯ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 smtClean="0"/>
              <a:t>Оценки бывают: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dirty="0" smtClean="0"/>
              <a:t> фиксированные, т.е. отметки;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dirty="0" smtClean="0"/>
              <a:t> нефиксированные – осуществляются словесно как мера поощрения или порицания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altLang="ru-RU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dirty="0" smtClean="0"/>
              <a:t> парциальные – оценки отдельных актов поведения, действий, ответов учащихся;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dirty="0" smtClean="0"/>
              <a:t> интегральные – оценивание личности учащегося и его поведения в целом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i="1" dirty="0" smtClean="0"/>
              <a:t>Оценка играет роль «обратной связи»!</a:t>
            </a:r>
            <a:endParaRPr lang="uk-UA" altLang="ru-RU" b="1" i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4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ru-RU" sz="4000" b="1" dirty="0"/>
              <a:t>Оценочные ошибки педагогов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304800" y="1268413"/>
            <a:ext cx="8382000" cy="4968875"/>
          </a:xfrm>
        </p:spPr>
        <p:txBody>
          <a:bodyPr rtlCol="0">
            <a:normAutofit lnSpcReduction="10000"/>
          </a:bodyPr>
          <a:lstStyle/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 </a:t>
            </a:r>
            <a:endParaRPr lang="en-US" b="1" dirty="0" smtClean="0"/>
          </a:p>
          <a:p>
            <a:pPr marL="566928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ошибки великодушия или снисходительности</a:t>
            </a:r>
          </a:p>
          <a:p>
            <a:pPr marL="566928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ошибки «центральной тенденции»</a:t>
            </a:r>
          </a:p>
          <a:p>
            <a:pPr marL="566928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ошибки «ореола»</a:t>
            </a:r>
          </a:p>
          <a:p>
            <a:pPr marL="566928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ошибки контраста</a:t>
            </a:r>
          </a:p>
          <a:p>
            <a:pPr marL="566928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ошибка близости и инерции</a:t>
            </a:r>
          </a:p>
          <a:p>
            <a:pPr marL="566928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логические ошибки</a:t>
            </a:r>
            <a:endParaRPr lang="en-US" dirty="0" smtClean="0"/>
          </a:p>
          <a:p>
            <a:pPr marL="566928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персонификация ошибки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Методичний семінар: «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Основи педагогічної майстерності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Доповідач: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ст.викл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к.фарм.н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Левашова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О.Л.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12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06" name="Group 58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5704104"/>
        </p:xfrm>
        <a:graphic>
          <a:graphicData uri="http://schemas.openxmlformats.org/drawingml/2006/table">
            <a:tbl>
              <a:tblPr/>
              <a:tblGrid>
                <a:gridCol w="4114800"/>
                <a:gridCol w="4572000"/>
              </a:tblGrid>
              <a:tr h="533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ЭФФЕКТИВНОЕ</a:t>
                      </a:r>
                      <a:endParaRPr kumimoji="0" lang="uk-UA" sz="2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НЕЭФФЕКТИВНОЕ</a:t>
                      </a:r>
                      <a:endParaRPr kumimoji="0" lang="uk-UA" sz="2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Осуществляется постоянно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Осуществляется от случая к случаю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Сопровождается объяснением, что именно достойно поощрения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Делается в общих чертах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Педагог проявляет заинтересован-ность в успехах учащегося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Педагог проявляет формальное внимание к успехам учащегося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Педагог поощряет достижение определенных результатов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Педагог отмечает участие в работе вообще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Педагог сообщает учащемуся о значимости достигнутых результатов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Педагог не подчеркивает значимости достижений учащегося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Педагог дает сравнение прошлых и настоящих достижений учащегося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Педагог ориентирует учащегося на сравнение своих рез-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 рез-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тами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других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7. Поощрение соразмерно затраченным усилиям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Поощрение не зависит от усилий, затраченных учащимся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Педагог связывает достигнутое с затраченными усилиями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Педагог связывает достигнутое со способностями или обстоятельствами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Педагог воздействует на мотивацию через внутренние стимулы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Педагог опирается на внешние стимулы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7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ru-RU" sz="4000" dirty="0"/>
              <a:t>ПООЩРЕНИЕ</a:t>
            </a: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ЮМОР И ШУТКА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152400" y="1447800"/>
            <a:ext cx="8763000" cy="5105400"/>
          </a:xfrm>
        </p:spPr>
        <p:txBody>
          <a:bodyPr rtlCol="0"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/>
              <a:t>п</a:t>
            </a:r>
            <a:r>
              <a:rPr lang="ru-RU" sz="2400" dirty="0" smtClean="0"/>
              <a:t>однимают тонус учащихся, снимают напряженность в отношениях, помогают преодолеть усталость и монотонность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i="1" dirty="0" smtClean="0"/>
              <a:t>Правила в использовании юмора: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400" dirty="0" smtClean="0"/>
              <a:t>Не подвергать осмеянию личность ученика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400" dirty="0" smtClean="0"/>
              <a:t>Не смеяться над тем, что ученик не может исправить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400" dirty="0" smtClean="0"/>
              <a:t>Не смеяться первым над собственной шуткой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400" dirty="0" smtClean="0"/>
              <a:t>Недопустимы пошлая шутка, зубоскальство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400" dirty="0" smtClean="0"/>
              <a:t>Не смеяться над случайностью, неловкостью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400" dirty="0" smtClean="0"/>
              <a:t>Не сердиться на шутку учеников в свой адрес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4000" b="1" dirty="0"/>
              <a:t>Главные трудности, с которыми сталкиваются первокурсники</a:t>
            </a:r>
            <a:endParaRPr lang="ru-RU" sz="4000" b="1" dirty="0"/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 smtClean="0"/>
              <a:t>отрицательные переживания, обусловленные выходом со школьного коллектива;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неопределенная мотивация выбора профессии, недостаточная психологическая готовность к ней;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отсутствие навыков самостоятельной работы, неумение конспектировать, работать с научной литературой, словарями, каталогами и т.п.;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неумение осуществлять психологическую </a:t>
            </a:r>
            <a:r>
              <a:rPr lang="ru-RU" altLang="ru-RU" sz="2400" dirty="0" err="1" smtClean="0"/>
              <a:t>саморегуляцию</a:t>
            </a:r>
            <a:r>
              <a:rPr lang="ru-RU" altLang="ru-RU" sz="2400" dirty="0" smtClean="0"/>
              <a:t> поведения и деятельности, которое усиливается отсутствием ежедневного контроля со стороны преподавателей;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поиск оптимального режима работы и отдыха в новых условиях, налаживание быта и самообслуживания, особенно при переходе из домашних условий в общежитие.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800" b="1" dirty="0" smtClean="0"/>
              <a:t>Типологические особенности и успешность выполнения учебных заданий</a:t>
            </a:r>
            <a:endParaRPr lang="uk-UA" altLang="ru-RU" sz="2800" b="1" dirty="0" smtClean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153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лица с инертной нервной системой более медленно усваивают информацию, но работают точнее и тщательнее;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лица со слабой нервной системой воспроизводят больше смысловых единиц текста и их связей;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«слабые» лучше справляются с решением логических задач;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лица с сильной нервной системой быстрее решают невербальные умственные задачи;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при лимитировании времени умственные задания выполняют лучше лица с сильной нервной системой;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при большом нервно-эмоциональном напряжении у лиц с сильной нервной системой продуктивность внимания повышается, у «слабых» снижается.</a:t>
            </a:r>
            <a:endParaRPr lang="uk-UA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altLang="ru-RU" sz="2800" b="1" dirty="0"/>
              <a:t>Типологические особенности и учебная успеваемость</a:t>
            </a:r>
            <a:endParaRPr lang="uk-UA" altLang="ru-RU" sz="2800" b="1" dirty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077200" cy="4648200"/>
          </a:xfrm>
        </p:spPr>
        <p:txBody>
          <a:bodyPr/>
          <a:lstStyle/>
          <a:p>
            <a:r>
              <a:rPr lang="ru-RU" altLang="ru-RU" sz="2000" smtClean="0"/>
              <a:t>нейротизм, приводя к тревоге и ответственности, может способствовать успеваемости. Однако очень высокий нейротизм отрицательно влияет на успеваемость</a:t>
            </a:r>
          </a:p>
          <a:p>
            <a:r>
              <a:rPr lang="ru-RU" altLang="ru-RU" sz="2000" smtClean="0"/>
              <a:t>у интровертов лучше способность к усвоению и запоминанию нового материала, поэтому выше и вероятность успешной учебы (интроверсия связана с учебной успеваемостью только у учащихся колледжей и университетов)</a:t>
            </a:r>
          </a:p>
          <a:p>
            <a:r>
              <a:rPr lang="ru-RU" altLang="ru-RU" sz="2000" smtClean="0"/>
              <a:t>интроверсия — хороший прогностический показатель успешности обучения только для «точных», но не для социальных наук</a:t>
            </a:r>
          </a:p>
          <a:p>
            <a:r>
              <a:rPr lang="ru-RU" altLang="ru-RU" sz="2000" smtClean="0"/>
              <a:t>агрессивные и отчужденные учащиеся, как правило, получают более низкие отметки, чем неагрессивные и более общительные.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3000" dirty="0" smtClean="0"/>
              <a:t>Педагогические требования к </a:t>
            </a:r>
            <a:r>
              <a:rPr lang="ru-RU" altLang="ru-RU" sz="3000" u="sng" dirty="0" smtClean="0"/>
              <a:t>деятельности как фактору развития</a:t>
            </a:r>
            <a:r>
              <a:rPr lang="ru-RU" altLang="ru-RU" sz="3000" dirty="0" smtClean="0"/>
              <a:t> личности</a:t>
            </a:r>
            <a:endParaRPr lang="uk-UA" altLang="ru-RU" sz="3000" dirty="0" smtClean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 smtClean="0"/>
              <a:t>соответствие возрасту и интересам личности;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деятельность должна быть  источником открытия, вдохновения, радости;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доля самостоятельности ребенка в деятельности должна возрастать (ответственность за полученные результаты);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творческий характер деятельности;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четко спланированная деятельность;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цели и результаты деятельности  определены и приняты  личностью;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непременное создание </a:t>
            </a:r>
            <a:r>
              <a:rPr lang="ru-RU" altLang="ru-RU" sz="2400" b="1" dirty="0" smtClean="0"/>
              <a:t>ситуации успеха</a:t>
            </a:r>
            <a:endParaRPr lang="uk-UA" alt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500" b="1" dirty="0" smtClean="0"/>
              <a:t>Психологические особенности в период ранней юности (14-18 лет)</a:t>
            </a:r>
            <a:endParaRPr lang="uk-UA" altLang="ru-RU" sz="3500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16833"/>
            <a:ext cx="8435280" cy="3816424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ведущая деятельность –  </a:t>
            </a:r>
            <a:r>
              <a:rPr lang="ru-RU" altLang="ru-RU" b="1" dirty="0" smtClean="0"/>
              <a:t>УЧЕБНО-ПРОФЕССИОНАЛЬНАЯ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формирование самосознания (представления о себе самом, оценка своей внешности, умственных, моральных, волевых качеств);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соотнесение себя с идеалом, развитие способностей к самовоспитанию, самообразованию;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возрастание волевой </a:t>
            </a:r>
            <a:r>
              <a:rPr lang="ru-RU" altLang="ru-RU" dirty="0" err="1" smtClean="0"/>
              <a:t>саморегуляции</a:t>
            </a:r>
            <a:r>
              <a:rPr lang="ru-RU" altLang="ru-RU" dirty="0" smtClean="0"/>
              <a:t>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 b="1" dirty="0"/>
              <a:t>Психологические особенности в период ранней юности (14 -18 лет)</a:t>
            </a:r>
            <a:endParaRPr lang="uk-UA" altLang="ru-RU" sz="3200" b="1" dirty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28800"/>
            <a:ext cx="7772400" cy="4530725"/>
          </a:xfrm>
        </p:spPr>
        <p:txBody>
          <a:bodyPr/>
          <a:lstStyle/>
          <a:p>
            <a:pPr algn="just"/>
            <a:r>
              <a:rPr lang="ru-RU" altLang="ru-RU" sz="2400" dirty="0" smtClean="0"/>
              <a:t>формирование собственного мировоззрения как целостной системы взглядов, знаний, убеждений, жизненной философии;</a:t>
            </a:r>
          </a:p>
          <a:p>
            <a:pPr algn="just"/>
            <a:r>
              <a:rPr lang="ru-RU" altLang="ru-RU" sz="2400" dirty="0" smtClean="0"/>
              <a:t>увлечение псевдонаучными теориями, создание собственных  теорий жизни, любви, политики; максимализм суждений;</a:t>
            </a:r>
          </a:p>
          <a:p>
            <a:pPr algn="just"/>
            <a:r>
              <a:rPr lang="ru-RU" altLang="ru-RU" sz="2400" dirty="0" smtClean="0"/>
              <a:t>пренебрежение к опыту и советам старших, критиканство, проявление недоверия.</a:t>
            </a:r>
            <a:endParaRPr lang="uk-UA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 b="1" dirty="0"/>
              <a:t>Психологические особенности в период ранней юности (14 -18 лет)</a:t>
            </a:r>
            <a:endParaRPr lang="uk-UA" altLang="ru-RU" sz="3200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52600"/>
            <a:ext cx="7772400" cy="4197350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отсутствие подлинной самостоятельности, подверженность влиянию  сверстников, повышенная внушаемость, и конформизм по отношению к товарищам;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готовность к самоуправлению, новому  осмыслению всего окружающего; 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стремление к получению профессии – основной мотив познавательной деятельности;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dirty="0" smtClean="0"/>
              <a:t>появление первого чувства любви.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b="1" dirty="0"/>
              <a:t>Основные психологические особенности в период поздней юности </a:t>
            </a:r>
            <a:br>
              <a:rPr lang="ru-RU" altLang="ru-RU" sz="3600" b="1" dirty="0"/>
            </a:br>
            <a:r>
              <a:rPr lang="ru-RU" altLang="ru-RU" sz="3600" b="1" dirty="0"/>
              <a:t>(18-25 лет</a:t>
            </a:r>
            <a:r>
              <a:rPr lang="ru-RU" altLang="ru-RU" sz="3000" dirty="0" smtClean="0"/>
              <a:t>)</a:t>
            </a:r>
            <a:endParaRPr lang="uk-UA" altLang="ru-RU" sz="3000" dirty="0" smtClean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2204864"/>
            <a:ext cx="7772400" cy="34563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 smtClean="0"/>
              <a:t>зрелость в умственном, нравственном отношении;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самостоятельность, прямолинейность;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критичность и самокритичность; самооценка противоречива, что вызывает внутреннюю неуверенность, сопровождающуюся резкостью и развязностью;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/>
              <a:t>сохраняющийся максимализм, отрицательное отношение к мнению  старших;</a:t>
            </a:r>
            <a:endParaRPr lang="uk-UA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лекций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Вступительная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Информационная (тематическая)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Заключительная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Обзорная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Мини-лекция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Многоцелевая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Проблемная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Брейнсторминг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Лекция с заранее запланированными ошибками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Конференция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Пресс-конференция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«Круглый стол»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Беседа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Диспут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Визуализация (мультимедийный способ)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Экскурсия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 b="1" dirty="0"/>
              <a:t>Основные психологические особенности в период поздней юности </a:t>
            </a:r>
            <a:br>
              <a:rPr lang="ru-RU" altLang="ru-RU" sz="3200" b="1" dirty="0"/>
            </a:br>
            <a:r>
              <a:rPr lang="ru-RU" altLang="ru-RU" sz="3200" b="1" dirty="0"/>
              <a:t>(18-25 лет)</a:t>
            </a:r>
            <a:endParaRPr lang="uk-UA" altLang="ru-RU" sz="32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2204864"/>
            <a:ext cx="7772400" cy="3620616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скептическое, критическое, ироническое отношение к преподавателям и режиму учебного заведения;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неприятие лицемерия, ханжества, грубости, стремления воздействовать окриком;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принятие ответственных решений (выбор и овладение профессией, стиля жизни и своего места в ней);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выбор спутника жизни, готовность к созданию семьи.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32859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uk-UA" sz="1600" dirty="0" err="1" smtClean="0"/>
              <a:t>Кайдалова</a:t>
            </a:r>
            <a:r>
              <a:rPr lang="uk-UA" sz="1600" dirty="0" smtClean="0"/>
              <a:t> Л.Г., </a:t>
            </a:r>
            <a:r>
              <a:rPr lang="uk-UA" sz="1600" dirty="0" err="1" smtClean="0"/>
              <a:t>Пляка</a:t>
            </a:r>
            <a:r>
              <a:rPr lang="uk-UA" sz="1600" dirty="0" smtClean="0"/>
              <a:t> Л.В. Психологія спілкування: Навчальний посібник. — X. : </a:t>
            </a:r>
            <a:r>
              <a:rPr lang="uk-UA" sz="1600" dirty="0" err="1" smtClean="0"/>
              <a:t>НФаУ</a:t>
            </a:r>
            <a:r>
              <a:rPr lang="uk-UA" sz="1600" dirty="0" smtClean="0"/>
              <a:t>, 2011. — 132 с</a:t>
            </a:r>
          </a:p>
          <a:p>
            <a:pPr>
              <a:buFont typeface="+mj-lt"/>
              <a:buAutoNum type="arabicPeriod"/>
            </a:pPr>
            <a:r>
              <a:rPr lang="uk-UA" sz="1600" dirty="0" err="1" smtClean="0"/>
              <a:t>Пляка</a:t>
            </a:r>
            <a:r>
              <a:rPr lang="uk-UA" sz="1600" dirty="0" smtClean="0"/>
              <a:t> Л.В. Психологічні детермінанти розвитку професійної самосвідомості в майбутніх провізорів [Електронний ресурс] / Режим доступу: http://archive.nbuv.gov.ua/portal/soc_gum/pspl/2011_11/ 652-661.pdf</a:t>
            </a:r>
          </a:p>
          <a:p>
            <a:pPr>
              <a:buFont typeface="+mj-lt"/>
              <a:buAutoNum type="arabicPeriod"/>
            </a:pPr>
            <a:r>
              <a:rPr lang="uk-UA" sz="1600" dirty="0" err="1" smtClean="0"/>
              <a:t>Кайдалова</a:t>
            </a:r>
            <a:r>
              <a:rPr lang="uk-UA" sz="1600" dirty="0" smtClean="0"/>
              <a:t> Л. Г. Педагогічна майстерність викладача вищої школи: метод. </a:t>
            </a:r>
            <a:r>
              <a:rPr lang="uk-UA" sz="1600" dirty="0" err="1" smtClean="0"/>
              <a:t>рекоменд</a:t>
            </a:r>
            <a:r>
              <a:rPr lang="uk-UA" sz="1600" dirty="0" smtClean="0"/>
              <a:t>. [для магістрантів спец. «Педагогіка вищої школи»] / Л. Г. </a:t>
            </a:r>
            <a:r>
              <a:rPr lang="uk-UA" sz="1600" dirty="0" err="1" smtClean="0"/>
              <a:t>Кайдалова</a:t>
            </a:r>
            <a:r>
              <a:rPr lang="uk-UA" sz="1600" dirty="0" smtClean="0"/>
              <a:t>, Н. В. </a:t>
            </a:r>
            <a:r>
              <a:rPr lang="uk-UA" sz="1600" dirty="0" err="1" smtClean="0"/>
              <a:t>Шварп</a:t>
            </a:r>
            <a:r>
              <a:rPr lang="uk-UA" sz="1600" dirty="0" smtClean="0"/>
              <a:t>., Н. Б. </a:t>
            </a:r>
            <a:r>
              <a:rPr lang="uk-UA" sz="1600" dirty="0" err="1" smtClean="0"/>
              <a:t>Щокіна</a:t>
            </a:r>
            <a:r>
              <a:rPr lang="uk-UA" sz="1600" dirty="0" smtClean="0"/>
              <a:t>. – Х. : Вид-во </a:t>
            </a:r>
            <a:r>
              <a:rPr lang="uk-UA" sz="1600" dirty="0" err="1" smtClean="0"/>
              <a:t>НФаУ</a:t>
            </a:r>
            <a:r>
              <a:rPr lang="uk-UA" sz="1600" dirty="0" smtClean="0"/>
              <a:t>, 2012. – 32 с.</a:t>
            </a:r>
          </a:p>
          <a:p>
            <a:pPr>
              <a:buFont typeface="+mj-lt"/>
              <a:buAutoNum type="arabicPeriod"/>
            </a:pPr>
            <a:r>
              <a:rPr lang="uk-UA" sz="1600" dirty="0" err="1" smtClean="0"/>
              <a:t>Кайдалова</a:t>
            </a:r>
            <a:r>
              <a:rPr lang="uk-UA" sz="1600" dirty="0" smtClean="0"/>
              <a:t> Л. Г. Теорія і практика вищої професійної освіти в Україні : метод. </a:t>
            </a:r>
            <a:r>
              <a:rPr lang="uk-UA" sz="1600" dirty="0" err="1" smtClean="0"/>
              <a:t>рекоменд</a:t>
            </a:r>
            <a:r>
              <a:rPr lang="uk-UA" sz="1600" dirty="0" smtClean="0"/>
              <a:t>. [для магістрантів зі спец. 8.18010021 «Педагогіка вищої школи»] / Л. Г. </a:t>
            </a:r>
            <a:r>
              <a:rPr lang="uk-UA" sz="1600" dirty="0" err="1" smtClean="0"/>
              <a:t>Кайдалова</a:t>
            </a:r>
            <a:r>
              <a:rPr lang="uk-UA" sz="1600" dirty="0" smtClean="0"/>
              <a:t>, Т. В. </a:t>
            </a:r>
            <a:r>
              <a:rPr lang="uk-UA" sz="1600" dirty="0" err="1" smtClean="0"/>
              <a:t>Лутаєва</a:t>
            </a:r>
            <a:r>
              <a:rPr lang="uk-UA" sz="1600" dirty="0" smtClean="0"/>
              <a:t>, Н. В. </a:t>
            </a:r>
            <a:r>
              <a:rPr lang="uk-UA" sz="1600" dirty="0" err="1" smtClean="0"/>
              <a:t>Шварп</a:t>
            </a:r>
            <a:r>
              <a:rPr lang="uk-UA" sz="1600" dirty="0" smtClean="0"/>
              <a:t>. – Х. : </a:t>
            </a:r>
            <a:r>
              <a:rPr lang="uk-UA" sz="1600" dirty="0" err="1" smtClean="0"/>
              <a:t>В-во</a:t>
            </a:r>
            <a:r>
              <a:rPr lang="uk-UA" sz="1600" dirty="0" smtClean="0"/>
              <a:t> </a:t>
            </a:r>
            <a:r>
              <a:rPr lang="uk-UA" sz="1600" dirty="0" err="1" smtClean="0"/>
              <a:t>НФаУ</a:t>
            </a:r>
            <a:r>
              <a:rPr lang="uk-UA" sz="1600" dirty="0" smtClean="0"/>
              <a:t>, 2013. – 60 с.</a:t>
            </a:r>
          </a:p>
          <a:p>
            <a:pPr>
              <a:buFont typeface="+mj-lt"/>
              <a:buAutoNum type="arabicPeriod"/>
            </a:pPr>
            <a:r>
              <a:rPr lang="uk-UA" sz="1600" dirty="0" err="1" smtClean="0"/>
              <a:t>Кайдалова</a:t>
            </a:r>
            <a:r>
              <a:rPr lang="uk-UA" sz="1600" dirty="0" smtClean="0"/>
              <a:t> Л. Г. Психологія : </a:t>
            </a:r>
            <a:r>
              <a:rPr lang="uk-UA" sz="1600" dirty="0" err="1" smtClean="0"/>
              <a:t>навч.-метод</a:t>
            </a:r>
            <a:r>
              <a:rPr lang="uk-UA" sz="1600" dirty="0" smtClean="0"/>
              <a:t>. </a:t>
            </a:r>
            <a:r>
              <a:rPr lang="uk-UA" sz="1600" dirty="0" err="1" smtClean="0"/>
              <a:t>посіб</a:t>
            </a:r>
            <a:r>
              <a:rPr lang="uk-UA" sz="1600" dirty="0" smtClean="0"/>
              <a:t>. [для студентів спеціальності «Фармація» ] / Л. Г. </a:t>
            </a:r>
            <a:r>
              <a:rPr lang="uk-UA" sz="1600" dirty="0" err="1" smtClean="0"/>
              <a:t>Кайдалова</a:t>
            </a:r>
            <a:r>
              <a:rPr lang="uk-UA" sz="1600" dirty="0" smtClean="0"/>
              <a:t>, Н. В. </a:t>
            </a:r>
            <a:r>
              <a:rPr lang="uk-UA" sz="1600" dirty="0" err="1" smtClean="0"/>
              <a:t>Альохіна</a:t>
            </a:r>
            <a:r>
              <a:rPr lang="uk-UA" sz="1600" dirty="0" smtClean="0"/>
              <a:t>, Л. В. </a:t>
            </a:r>
            <a:r>
              <a:rPr lang="uk-UA" sz="1600" dirty="0" err="1" smtClean="0"/>
              <a:t>Пляка</a:t>
            </a:r>
            <a:r>
              <a:rPr lang="uk-UA" sz="1600" dirty="0" smtClean="0"/>
              <a:t>. – Х. : </a:t>
            </a:r>
            <a:r>
              <a:rPr lang="uk-UA" sz="1600" dirty="0" err="1" smtClean="0"/>
              <a:t>В-во</a:t>
            </a:r>
            <a:r>
              <a:rPr lang="uk-UA" sz="1600" dirty="0" smtClean="0"/>
              <a:t> </a:t>
            </a:r>
            <a:r>
              <a:rPr lang="uk-UA" sz="1600" dirty="0" err="1" smtClean="0"/>
              <a:t>НФаУ</a:t>
            </a:r>
            <a:r>
              <a:rPr lang="uk-UA" sz="1600" dirty="0" smtClean="0"/>
              <a:t>, 2013. – 206 с.</a:t>
            </a:r>
          </a:p>
          <a:p>
            <a:pPr>
              <a:buFont typeface="+mj-lt"/>
              <a:buAutoNum type="arabicPeriod"/>
            </a:pPr>
            <a:r>
              <a:rPr lang="uk-UA" sz="1600" dirty="0" err="1" smtClean="0"/>
              <a:t>Кайдалова</a:t>
            </a:r>
            <a:r>
              <a:rPr lang="uk-UA" sz="1600" dirty="0" smtClean="0"/>
              <a:t> Л. Г. Психологічні особливості особистості студента : метод. </a:t>
            </a:r>
            <a:r>
              <a:rPr lang="uk-UA" sz="1600" dirty="0" err="1" smtClean="0"/>
              <a:t>рекоменд</a:t>
            </a:r>
            <a:r>
              <a:rPr lang="uk-UA" sz="1600" dirty="0" smtClean="0"/>
              <a:t>. [для викладачів вищих навчальних закладів] / Л. Г. </a:t>
            </a:r>
            <a:r>
              <a:rPr lang="uk-UA" sz="1600" dirty="0" err="1" smtClean="0"/>
              <a:t>Кайдалова</a:t>
            </a:r>
            <a:r>
              <a:rPr lang="uk-UA" sz="1600" dirty="0" smtClean="0"/>
              <a:t>, Н. В. </a:t>
            </a:r>
            <a:r>
              <a:rPr lang="uk-UA" sz="1600" dirty="0" err="1" smtClean="0"/>
              <a:t>Альохіна</a:t>
            </a:r>
            <a:r>
              <a:rPr lang="uk-UA" sz="1600" dirty="0" smtClean="0"/>
              <a:t>, Н. В. </a:t>
            </a:r>
            <a:r>
              <a:rPr lang="uk-UA" sz="1600" dirty="0" err="1" smtClean="0"/>
              <a:t>Шварп</a:t>
            </a:r>
            <a:r>
              <a:rPr lang="uk-UA" sz="1600" dirty="0" smtClean="0"/>
              <a:t>. – Х. : </a:t>
            </a:r>
            <a:r>
              <a:rPr lang="uk-UA" sz="1600" dirty="0" err="1" smtClean="0"/>
              <a:t>НФаУ</a:t>
            </a:r>
            <a:r>
              <a:rPr lang="uk-UA" sz="1600" dirty="0" smtClean="0"/>
              <a:t>, 2014. – 49 с.</a:t>
            </a:r>
          </a:p>
          <a:p>
            <a:pPr>
              <a:buFont typeface="+mj-lt"/>
              <a:buAutoNum type="arabicPeriod"/>
            </a:pPr>
            <a:r>
              <a:rPr lang="uk-UA" sz="1600" dirty="0" err="1" smtClean="0"/>
              <a:t>Шаповалова</a:t>
            </a:r>
            <a:r>
              <a:rPr lang="uk-UA" sz="1600" dirty="0" smtClean="0"/>
              <a:t> В. С. Теоретичні аспекти становлення особистості в юнацькому віці / В. С. </a:t>
            </a:r>
            <a:r>
              <a:rPr lang="uk-UA" sz="1600" dirty="0" err="1" smtClean="0"/>
              <a:t>Шаповалова</a:t>
            </a:r>
            <a:r>
              <a:rPr lang="uk-UA" sz="1600" dirty="0" smtClean="0"/>
              <a:t> // Гуманітарний вісник ДВНЗ “Переяслав-Хмельницький державний педагогічний університет імені Григорія Сковороди” – Додаток 4 до Вип. 31, Том І (9) : Тематичний випуск “Міжнародні </a:t>
            </a:r>
            <a:r>
              <a:rPr lang="uk-UA" sz="1600" dirty="0" err="1" smtClean="0"/>
              <a:t>Челпанівські</a:t>
            </a:r>
            <a:r>
              <a:rPr lang="uk-UA" sz="1600" dirty="0" smtClean="0"/>
              <a:t> психолого-педагогічні читання”. – К. : </a:t>
            </a:r>
            <a:r>
              <a:rPr lang="uk-UA" sz="1600" dirty="0" err="1" smtClean="0"/>
              <a:t>Гнозис</a:t>
            </a:r>
            <a:r>
              <a:rPr lang="uk-UA" sz="1600" dirty="0" smtClean="0"/>
              <a:t>, 2014. – С. 294-299.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76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Виды лекций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Начало восприятия 4-5 мин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Оптимальное восприятие 20-30 мин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Фаза усилий 10-15 мин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Фаза утомления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Визуальные ощущения (поза, жест, мимика) 55%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Голосовые ощущения (темп, интонация, тембр) 38%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Вербальный компонент (понимание слов) 7%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Педагогическое общение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«педагогическое общение как форма учебного сотрудничества есть условие оптимизации обучения и развития личности самих учащихся» И.А. Зимняя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«педагогическое общение </a:t>
            </a:r>
            <a:r>
              <a:rPr lang="ru-RU" sz="2800" dirty="0"/>
              <a:t>– специфическое межличностное взаимодействие педагога и воспитанника, опосредующее усвоение знаний и становление личности в учебно-воспитательном процессе</a:t>
            </a:r>
            <a:r>
              <a:rPr lang="ru-RU" sz="2800" dirty="0" smtClean="0"/>
              <a:t>» Степанов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/>
              <a:t>«педагогическое общение – взаимодействие субъектов, в </a:t>
            </a:r>
            <a:r>
              <a:rPr lang="ru-RU" sz="2800" dirty="0" smtClean="0"/>
              <a:t>котором </a:t>
            </a:r>
            <a:r>
              <a:rPr lang="ru-RU" sz="2800" dirty="0"/>
              <a:t>происходит обмен рациональной и эмоциональной информацией, </a:t>
            </a:r>
            <a:r>
              <a:rPr lang="ru-RU" sz="2800" dirty="0" smtClean="0"/>
              <a:t>деятельностью, </a:t>
            </a:r>
            <a:r>
              <a:rPr lang="ru-RU" sz="2800" dirty="0"/>
              <a:t>опытом, знаниями, навыками и умениями, а также результатами </a:t>
            </a:r>
            <a:r>
              <a:rPr lang="ru-RU" sz="2800" dirty="0" smtClean="0"/>
              <a:t>деятельности» Платонов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Аспекты педагогического общения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Средство решения педагогических задач</a:t>
            </a:r>
          </a:p>
          <a:p>
            <a:r>
              <a:rPr lang="ru-RU" smtClean="0"/>
              <a:t>Система социально-психологического обеспечения (комфортная аудитория)</a:t>
            </a:r>
          </a:p>
          <a:p>
            <a:r>
              <a:rPr lang="ru-RU" smtClean="0"/>
              <a:t>Система организации взаимоотношения</a:t>
            </a:r>
          </a:p>
          <a:p>
            <a:r>
              <a:rPr lang="ru-RU" smtClean="0"/>
              <a:t>Процесс воспитания личности (не опаздывать, внешний вид, самостоятельная работа)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Стили педагогического общения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Эмоционально-методический</a:t>
            </a:r>
            <a:r>
              <a:rPr lang="ru-RU" dirty="0"/>
              <a:t> </a:t>
            </a:r>
            <a:r>
              <a:rPr lang="ru-RU" dirty="0" smtClean="0"/>
              <a:t> стиль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Рассуждающе</a:t>
            </a:r>
            <a:r>
              <a:rPr lang="ru-RU" dirty="0" smtClean="0"/>
              <a:t>-импровизационный стиль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Рассуждающе</a:t>
            </a:r>
            <a:r>
              <a:rPr lang="ru-RU" dirty="0" smtClean="0"/>
              <a:t>-методичный стиль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Модели общения</a:t>
            </a:r>
            <a:r>
              <a:rPr lang="ru-RU" dirty="0"/>
              <a:t>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1. </a:t>
            </a:r>
            <a:r>
              <a:rPr lang="ru-RU" dirty="0" smtClean="0"/>
              <a:t>учебно-дисциплинарная;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2. </a:t>
            </a:r>
            <a:r>
              <a:rPr lang="ru-RU" dirty="0" smtClean="0"/>
              <a:t>личностно-ориентированная.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490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altLang="ru-RU" b="1" u="sng" dirty="0" smtClean="0"/>
              <a:t>Средства кодировки высказываний: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dirty="0" smtClean="0"/>
              <a:t>выбор слов и предложений;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dirty="0" smtClean="0"/>
              <a:t>создание новых слов и выражений;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dirty="0" smtClean="0"/>
              <a:t>выбор грамматической формы;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dirty="0" smtClean="0"/>
              <a:t>выбор последовательности слов и выражений;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ru-RU" altLang="ru-RU" dirty="0" smtClean="0"/>
              <a:t>расстановка ударений, интонации, </a:t>
            </a:r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altLang="ru-RU" dirty="0" smtClean="0"/>
              <a:t>тон голоса и т.д. (паралингвистические средства).</a:t>
            </a:r>
            <a:endParaRPr lang="uk-UA" alt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Вербальные средства общения</a:t>
            </a:r>
          </a:p>
        </p:txBody>
      </p:sp>
      <p:sp>
        <p:nvSpPr>
          <p:cNvPr id="23555" name="AutoShape 7"/>
          <p:cNvSpPr>
            <a:spLocks noChangeArrowheads="1"/>
          </p:cNvSpPr>
          <p:nvPr/>
        </p:nvSpPr>
        <p:spPr bwMode="auto">
          <a:xfrm>
            <a:off x="457200" y="1371600"/>
            <a:ext cx="8001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altLang="ru-RU" b="1" i="1">
                <a:latin typeface="Calibri" pitchFamily="34" charset="0"/>
              </a:rPr>
              <a:t>Чтобы быть понятым кем-либо, надо говорить на языке слушателя со всеми свойственными его понятиям оттенками.</a:t>
            </a:r>
          </a:p>
          <a:p>
            <a:pPr algn="r"/>
            <a:r>
              <a:rPr lang="ru-RU" altLang="ru-RU" b="1" i="1">
                <a:latin typeface="Calibri" pitchFamily="34" charset="0"/>
              </a:rPr>
              <a:t>Г. Лебон</a:t>
            </a:r>
            <a:endParaRPr lang="uk-UA" altLang="ru-RU" b="1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КУЛЬТУРА РЕЧИ ПЕДАГОГА</a:t>
            </a:r>
            <a:endParaRPr lang="uk-UA" sz="4000" dirty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1412875"/>
            <a:ext cx="7991475" cy="5022850"/>
          </a:xfrm>
        </p:spPr>
        <p:txBody>
          <a:bodyPr/>
          <a:lstStyle/>
          <a:p>
            <a:pPr marL="542925" indent="-542925" algn="ctr" defTabSz="714375">
              <a:buFont typeface="Wingdings" pitchFamily="2" charset="2"/>
              <a:buNone/>
              <a:tabLst>
                <a:tab pos="542925" algn="l"/>
              </a:tabLst>
            </a:pPr>
            <a:r>
              <a:rPr lang="ru-RU" altLang="ru-RU" sz="2600" b="1" i="1" smtClean="0">
                <a:solidFill>
                  <a:schemeClr val="accent2"/>
                </a:solidFill>
              </a:rPr>
              <a:t>Основные компоненты:</a:t>
            </a:r>
          </a:p>
          <a:p>
            <a:pPr marL="542925" indent="-542925" defTabSz="714375">
              <a:buFontTx/>
              <a:buAutoNum type="arabicPeriod"/>
              <a:tabLst>
                <a:tab pos="542925" algn="l"/>
              </a:tabLst>
            </a:pPr>
            <a:r>
              <a:rPr lang="ru-RU" altLang="ru-RU" sz="2600" smtClean="0"/>
              <a:t>Грамотность построения фраз.</a:t>
            </a:r>
          </a:p>
          <a:p>
            <a:pPr marL="542925" indent="-542925" defTabSz="714375">
              <a:buFontTx/>
              <a:buAutoNum type="arabicPeriod"/>
              <a:tabLst>
                <a:tab pos="542925" algn="l"/>
              </a:tabLst>
            </a:pPr>
            <a:r>
              <a:rPr lang="ru-RU" altLang="ru-RU" sz="2600" smtClean="0"/>
              <a:t>Грамотное произношение слов (правильное ударение, исключение диалектов).</a:t>
            </a:r>
          </a:p>
          <a:p>
            <a:pPr marL="542925" indent="-542925" defTabSz="714375">
              <a:buFontTx/>
              <a:buAutoNum type="arabicPeriod"/>
              <a:tabLst>
                <a:tab pos="542925" algn="l"/>
              </a:tabLst>
            </a:pPr>
            <a:r>
              <a:rPr lang="ru-RU" altLang="ru-RU" sz="2600" smtClean="0"/>
              <a:t>Простота и ясность изложения.</a:t>
            </a:r>
          </a:p>
          <a:p>
            <a:pPr marL="542925" indent="-542925" defTabSz="714375">
              <a:buFontTx/>
              <a:buAutoNum type="arabicPeriod"/>
              <a:tabLst>
                <a:tab pos="542925" algn="l"/>
              </a:tabLst>
            </a:pPr>
            <a:r>
              <a:rPr lang="ru-RU" altLang="ru-RU" sz="2600" smtClean="0"/>
              <a:t>Выразительность (интонация, тональность, темп, паузы, словарное богатство, образность, дикция).</a:t>
            </a:r>
          </a:p>
          <a:p>
            <a:pPr marL="542925" indent="-542925" defTabSz="714375">
              <a:buFontTx/>
              <a:buAutoNum type="arabicPeriod"/>
              <a:tabLst>
                <a:tab pos="542925" algn="l"/>
              </a:tabLst>
            </a:pPr>
            <a:r>
              <a:rPr lang="ru-RU" altLang="ru-RU" sz="2600" smtClean="0"/>
              <a:t>Правильное использование терминологии.</a:t>
            </a:r>
          </a:p>
          <a:p>
            <a:pPr marL="542925" indent="-542925" defTabSz="714375">
              <a:buFontTx/>
              <a:buAutoNum type="arabicPeriod"/>
              <a:tabLst>
                <a:tab pos="542925" algn="l"/>
              </a:tabLst>
            </a:pPr>
            <a:r>
              <a:rPr lang="ru-RU" altLang="ru-RU" sz="2600" smtClean="0"/>
              <a:t>Немногословие.</a:t>
            </a:r>
          </a:p>
          <a:p>
            <a:pPr marL="542925" indent="-542925" defTabSz="714375">
              <a:buFontTx/>
              <a:buAutoNum type="arabicPeriod"/>
              <a:tabLst>
                <a:tab pos="542925" algn="l"/>
              </a:tabLst>
            </a:pPr>
            <a:r>
              <a:rPr lang="ru-RU" altLang="ru-RU" sz="2600" smtClean="0"/>
              <a:t>Речедвигательная координация.</a:t>
            </a:r>
            <a:endParaRPr lang="uk-UA" alt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1913</Words>
  <Application>Microsoft Office PowerPoint</Application>
  <PresentationFormat>Экран (4:3)</PresentationFormat>
  <Paragraphs>257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Виды лекций</vt:lpstr>
      <vt:lpstr> Виды лекций</vt:lpstr>
      <vt:lpstr>Педагогическое общение</vt:lpstr>
      <vt:lpstr>Аспекты педагогического общения</vt:lpstr>
      <vt:lpstr>Стили педагогического общения</vt:lpstr>
      <vt:lpstr>Вербальные средства общения</vt:lpstr>
      <vt:lpstr>КУЛЬТУРА РЕЧИ ПЕДАГОГА</vt:lpstr>
      <vt:lpstr>ПЕДАГОГИЧЕСКИЙ ТАКТ</vt:lpstr>
      <vt:lpstr>Презентация PowerPoint</vt:lpstr>
      <vt:lpstr>Невербальные средства общения</vt:lpstr>
      <vt:lpstr>Восприятие в общении – целостный образ партнера по общению, складывающийся на основе его внешнего вида и поведения. </vt:lpstr>
      <vt:lpstr>Факторы социальной привлекательности</vt:lpstr>
      <vt:lpstr>Механизмы взаимопонимания</vt:lpstr>
      <vt:lpstr>Формы воздействия на учащихся</vt:lpstr>
      <vt:lpstr>Презентация PowerPoint</vt:lpstr>
      <vt:lpstr>ОЦЕНКА ДЕЙСТВИЙ И ПОСТУПКОВ УЧАЩИХСЯ</vt:lpstr>
      <vt:lpstr>Оценочные ошибки педагогов</vt:lpstr>
      <vt:lpstr>ПООЩРЕНИЕ</vt:lpstr>
      <vt:lpstr>ЮМОР И ШУТКА</vt:lpstr>
      <vt:lpstr>Главные трудности, с которыми сталкиваются первокурсники</vt:lpstr>
      <vt:lpstr>Типологические особенности и успешность выполнения учебных заданий</vt:lpstr>
      <vt:lpstr>Типологические особенности и учебная успеваемость</vt:lpstr>
      <vt:lpstr>Педагогические требования к деятельности как фактору развития личности</vt:lpstr>
      <vt:lpstr>Психологические особенности в период ранней юности (14-18 лет)</vt:lpstr>
      <vt:lpstr>Психологические особенности в период ранней юности (14 -18 лет)</vt:lpstr>
      <vt:lpstr>Психологические особенности в период ранней юности (14 -18 лет)</vt:lpstr>
      <vt:lpstr>Основные психологические особенности в период поздней юности  (18-25 лет)</vt:lpstr>
      <vt:lpstr>Основные психологические особенности в период поздней юности  (18-25 лет)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User</cp:lastModifiedBy>
  <cp:revision>22</cp:revision>
  <dcterms:created xsi:type="dcterms:W3CDTF">2016-11-17T20:23:54Z</dcterms:created>
  <dcterms:modified xsi:type="dcterms:W3CDTF">2016-12-06T08:23:22Z</dcterms:modified>
</cp:coreProperties>
</file>