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6" r:id="rId1"/>
    <p:sldMasterId id="2147483678" r:id="rId2"/>
  </p:sldMasterIdLst>
  <p:notesMasterIdLst>
    <p:notesMasterId r:id="rId21"/>
  </p:notesMasterIdLst>
  <p:sldIdLst>
    <p:sldId id="256" r:id="rId3"/>
    <p:sldId id="454" r:id="rId4"/>
    <p:sldId id="465" r:id="rId5"/>
    <p:sldId id="453" r:id="rId6"/>
    <p:sldId id="460" r:id="rId7"/>
    <p:sldId id="461" r:id="rId8"/>
    <p:sldId id="462" r:id="rId9"/>
    <p:sldId id="464" r:id="rId10"/>
    <p:sldId id="463" r:id="rId11"/>
    <p:sldId id="457" r:id="rId12"/>
    <p:sldId id="450" r:id="rId13"/>
    <p:sldId id="451" r:id="rId14"/>
    <p:sldId id="467" r:id="rId15"/>
    <p:sldId id="471" r:id="rId16"/>
    <p:sldId id="468" r:id="rId17"/>
    <p:sldId id="469" r:id="rId18"/>
    <p:sldId id="470" r:id="rId19"/>
    <p:sldId id="291" r:id="rId20"/>
  </p:sldIdLst>
  <p:sldSz cx="9144000" cy="6858000" type="screen4x3"/>
  <p:notesSz cx="6735763" cy="98694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66"/>
    <a:srgbClr val="000099"/>
    <a:srgbClr val="0066FF"/>
    <a:srgbClr val="FF00FF"/>
    <a:srgbClr val="D60093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0" autoAdjust="0"/>
    <p:restoredTop sz="94661" autoAdjust="0"/>
  </p:normalViewPr>
  <p:slideViewPr>
    <p:cSldViewPr>
      <p:cViewPr>
        <p:scale>
          <a:sx n="82" d="100"/>
          <a:sy n="82" d="100"/>
        </p:scale>
        <p:origin x="-804" y="-5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 u="none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u="none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7888"/>
            <a:ext cx="5389563" cy="4441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4188"/>
            <a:ext cx="2919413" cy="493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u="none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4188"/>
            <a:ext cx="2919412" cy="493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u="none"/>
            </a:lvl1pPr>
          </a:lstStyle>
          <a:p>
            <a:pPr>
              <a:defRPr/>
            </a:pPr>
            <a:fld id="{6BA47D15-AD0A-44DE-B456-2C76C2FD71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3164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A47D15-AD0A-44DE-B456-2C76C2FD71FD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034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59C31-490D-4D7D-B25A-037DC07188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1D3DA-CB1C-4631-840A-0BE1A92378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0CC3B-5198-4D56-9D61-5A03A01B5D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SzTx/>
              <a:defRPr/>
            </a:lvl1pPr>
          </a:lstStyle>
          <a:p>
            <a:pPr>
              <a:defRPr/>
            </a:pPr>
            <a:fld id="{42855CF4-37A8-4D43-BCDA-12D3DA11904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SzTx/>
              <a:defRPr/>
            </a:lvl1pPr>
          </a:lstStyle>
          <a:p>
            <a:pPr>
              <a:defRPr/>
            </a:pPr>
            <a:fld id="{D85F7779-D842-4AB2-99C3-A66E5E3A505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SzTx/>
              <a:defRPr/>
            </a:lvl1pPr>
          </a:lstStyle>
          <a:p>
            <a:pPr>
              <a:defRPr/>
            </a:pPr>
            <a:fld id="{B6145A02-338C-4F27-8BB9-43676D14F14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SzTx/>
              <a:defRPr/>
            </a:lvl1pPr>
          </a:lstStyle>
          <a:p>
            <a:pPr>
              <a:defRPr/>
            </a:pPr>
            <a:fld id="{6ACE432E-480E-4E46-B19F-24CD17ABECD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SzTx/>
              <a:defRPr/>
            </a:lvl1pPr>
          </a:lstStyle>
          <a:p>
            <a:pPr>
              <a:defRPr/>
            </a:pPr>
            <a:fld id="{344632E0-7E6B-45C4-9CBA-AC1D08AA80D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SzTx/>
              <a:defRPr/>
            </a:lvl1pPr>
          </a:lstStyle>
          <a:p>
            <a:pPr>
              <a:defRPr/>
            </a:pPr>
            <a:fld id="{A2B27EEA-F959-4765-B5E2-4A8B3DEFD90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SzTx/>
              <a:defRPr/>
            </a:lvl1pPr>
          </a:lstStyle>
          <a:p>
            <a:pPr>
              <a:defRPr/>
            </a:pPr>
            <a:fld id="{40A1E274-0D1A-4345-B08B-5E7B0D20CFE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SzTx/>
              <a:defRPr/>
            </a:lvl1pPr>
          </a:lstStyle>
          <a:p>
            <a:pPr>
              <a:defRPr/>
            </a:pPr>
            <a:fld id="{DE278B00-D6B4-45D2-ADEB-E54B66D26D7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F1D61-46AD-495B-9033-F696C23418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SzTx/>
              <a:defRPr/>
            </a:lvl1pPr>
          </a:lstStyle>
          <a:p>
            <a:pPr>
              <a:defRPr/>
            </a:pPr>
            <a:fld id="{504E285D-08B4-46FC-ACD9-19684A47FA4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SzTx/>
              <a:defRPr/>
            </a:lvl1pPr>
          </a:lstStyle>
          <a:p>
            <a:pPr>
              <a:defRPr/>
            </a:pPr>
            <a:fld id="{30778A89-6554-4DDA-8D9D-2460A63F7FD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eaLnBrk="0" hangingPunct="0"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eaLnBrk="0" hangingPunct="0"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buSzTx/>
              <a:defRPr/>
            </a:lvl1pPr>
          </a:lstStyle>
          <a:p>
            <a:pPr>
              <a:defRPr/>
            </a:pPr>
            <a:fld id="{DB5092CA-2AE3-422C-9F48-18D3E9D35A0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6CD09-823D-409A-8C6B-B54ABC907D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5720B-3685-4B7D-85E4-314442E98F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8831D-112E-40D0-B880-A2713578A0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09C8A-F954-41BE-8F8E-7383F4BED3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170C7-1F49-43E6-9537-45CA9E666C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5531E-CAC5-41A1-A463-F2E77B3DC1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66F9A-ED1A-4C9A-A9A4-E1CA6D301F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33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u="none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u="none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u="none"/>
            </a:lvl1pPr>
          </a:lstStyle>
          <a:p>
            <a:pPr>
              <a:defRPr/>
            </a:pPr>
            <a:fld id="{7B82FC0E-1C4C-4B3F-9323-31D0BED39D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5" r:id="rId2"/>
    <p:sldLayoutId id="2147483724" r:id="rId3"/>
    <p:sldLayoutId id="2147483723" r:id="rId4"/>
    <p:sldLayoutId id="2147483722" r:id="rId5"/>
    <p:sldLayoutId id="2147483721" r:id="rId6"/>
    <p:sldLayoutId id="2147483720" r:id="rId7"/>
    <p:sldLayoutId id="2147483719" r:id="rId8"/>
    <p:sldLayoutId id="2147483718" r:id="rId9"/>
    <p:sldLayoutId id="2147483717" r:id="rId10"/>
    <p:sldLayoutId id="214748371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0EBFC"/>
            </a:gs>
            <a:gs pos="50000">
              <a:srgbClr val="22A5F6"/>
            </a:gs>
            <a:gs pos="100000">
              <a:srgbClr val="D0EBFC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defRPr>
                <a:solidFill>
                  <a:srgbClr val="000000"/>
                </a:solidFill>
              </a:defRPr>
            </a:lvl1pPr>
          </a:lstStyle>
          <a:p>
            <a:endParaRPr lang="uk-UA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defRPr>
                <a:solidFill>
                  <a:srgbClr val="000000"/>
                </a:solidFill>
              </a:defRPr>
            </a:lvl1pPr>
          </a:lstStyle>
          <a:p>
            <a:endParaRPr lang="uk-U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defRPr>
                <a:solidFill>
                  <a:srgbClr val="000000"/>
                </a:solidFill>
              </a:defRPr>
            </a:lvl1pPr>
          </a:lstStyle>
          <a:p>
            <a:fld id="{EACAC81A-A3A8-45C4-9F38-B311CBFE816F}" type="slidenum">
              <a:rPr lang="uk-UA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Lucida Sans Unicode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Lucida Sans Unicode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Lucida Sans Unicode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Lucida Sans Unicode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Lucida Sans Unicode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Lucida Sans Unicode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Lucida Sans Unicode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Lucida Sans Unicode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071538" y="3500438"/>
            <a:ext cx="7056015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Zhuravlov</a:t>
            </a:r>
            <a:r>
              <a:rPr lang="en-US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A.</a:t>
            </a: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Avrunin</a:t>
            </a:r>
            <a:r>
              <a:rPr lang="en-US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O.,</a:t>
            </a: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endParaRPr lang="de-DE" sz="36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en-US" sz="36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Filzow</a:t>
            </a:r>
            <a:r>
              <a:rPr lang="en-US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M., </a:t>
            </a:r>
            <a:r>
              <a:rPr lang="en-US" sz="36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Kalashnyk</a:t>
            </a:r>
            <a:r>
              <a:rPr lang="en-US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Y</a:t>
            </a:r>
            <a:r>
              <a:rPr lang="de-DE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  <a:endParaRPr lang="en-US" sz="36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368141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C000"/>
                </a:solidFill>
              </a:rPr>
              <a:t>3D TECHNOLOGIES FOR IMPROVEMENT OF SCIENTIFIC AND PEDAGOGICAL PROCESSES IN OTOLARYNGOLOGY</a:t>
            </a:r>
            <a:endParaRPr lang="ru-RU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285720" y="5300663"/>
            <a:ext cx="857256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Kharkiv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National Medical University</a:t>
            </a: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Kharkiv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National University of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Radioelectronics</a:t>
            </a: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Institute for Multiphase Processes of Leibniz University of Hannover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5107010"/>
            <a:ext cx="2438400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5143512"/>
            <a:ext cx="2357442" cy="1472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4286256"/>
            <a:ext cx="13239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2428868"/>
            <a:ext cx="13239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4214818"/>
            <a:ext cx="2819390" cy="74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4214818"/>
            <a:ext cx="2857520" cy="74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2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0100" y="1571612"/>
            <a:ext cx="2178407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4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388" y="1643050"/>
            <a:ext cx="2139557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5500702"/>
            <a:ext cx="13239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785786" y="214290"/>
            <a:ext cx="80724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3"/>
                </a:solidFill>
              </a:rPr>
              <a:t>Mathematical, virtual and natural models of structures</a:t>
            </a:r>
            <a:endParaRPr lang="ru-RU" sz="4400" dirty="0">
              <a:solidFill>
                <a:schemeClr val="accent3"/>
              </a:solidFill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0170C7-1F49-43E6-9537-45CA9E666C1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613476"/>
            <a:ext cx="9202855" cy="52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071810"/>
            <a:ext cx="8815188" cy="35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5786" y="571480"/>
            <a:ext cx="80724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Timeline of cooperation between Germany and Ukraine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0170C7-1F49-43E6-9537-45CA9E666C1D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74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163" y="3661572"/>
            <a:ext cx="3707949" cy="26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://www.hannover.de/var/storage/images/media/01-data-neu/bilder/redaktion-hannover.de/portale/initiative-wissenschaft/leibniz-uni/leibniz-universit%C3%A4t-hannover/7059369-1-ger-DE/Leibniz-Universit%C3%A4t-Hannover_alias_400x30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77" y="3815817"/>
            <a:ext cx="3633011" cy="26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www.sq.com.ua/img/news/2015/september/10/m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632594"/>
            <a:ext cx="3936601" cy="26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://obzor-mest.ru/wp-content/uploads/2014/03/harkovskij-nacionalnyj-universitet-radioelektronik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02" y="597869"/>
            <a:ext cx="3500959" cy="262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0034" y="3156811"/>
            <a:ext cx="3857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accent3"/>
                </a:solidFill>
              </a:rPr>
              <a:t>Kharkiv</a:t>
            </a:r>
            <a:r>
              <a:rPr lang="en-US" sz="2000" dirty="0" smtClean="0">
                <a:solidFill>
                  <a:schemeClr val="accent3"/>
                </a:solidFill>
              </a:rPr>
              <a:t> National University of </a:t>
            </a:r>
            <a:r>
              <a:rPr lang="en-US" sz="2000" dirty="0" err="1" smtClean="0">
                <a:solidFill>
                  <a:schemeClr val="accent3"/>
                </a:solidFill>
              </a:rPr>
              <a:t>Radioelectronics</a:t>
            </a:r>
            <a:endParaRPr lang="en-US" sz="2000" dirty="0" smtClean="0">
              <a:solidFill>
                <a:schemeClr val="accent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6314" y="3286124"/>
            <a:ext cx="385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3"/>
                </a:solidFill>
              </a:rPr>
              <a:t>Kharkiv</a:t>
            </a:r>
            <a:r>
              <a:rPr lang="en-US" dirty="0" smtClean="0">
                <a:solidFill>
                  <a:schemeClr val="accent3"/>
                </a:solidFill>
              </a:rPr>
              <a:t> National Medical University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6488668"/>
            <a:ext cx="385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Leibniz University of Hannover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4876" y="6211669"/>
            <a:ext cx="3857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accent3"/>
                </a:solidFill>
              </a:rPr>
              <a:t>Poltava Ukrainian Medical &amp; Stomatological Academy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0170C7-1F49-43E6-9537-45CA9E666C1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1438" y="142852"/>
            <a:ext cx="89297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3"/>
                </a:solidFill>
              </a:rPr>
              <a:t>Agreement between Universities from </a:t>
            </a:r>
            <a:r>
              <a:rPr lang="en-US" sz="2200" dirty="0" err="1" smtClean="0">
                <a:solidFill>
                  <a:schemeClr val="accent3"/>
                </a:solidFill>
              </a:rPr>
              <a:t>Kharkiv</a:t>
            </a:r>
            <a:r>
              <a:rPr lang="en-US" sz="2200" dirty="0" smtClean="0">
                <a:solidFill>
                  <a:schemeClr val="accent3"/>
                </a:solidFill>
              </a:rPr>
              <a:t>, Poltava and Hannover</a:t>
            </a:r>
          </a:p>
        </p:txBody>
      </p:sp>
    </p:spTree>
    <p:extLst>
      <p:ext uri="{BB962C8B-B14F-4D97-AF65-F5344CB8AC3E}">
        <p14:creationId xmlns:p14="http://schemas.microsoft.com/office/powerpoint/2010/main" val="261200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0170C7-1F49-43E6-9537-45CA9E666C1D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921983" y="266346"/>
            <a:ext cx="31021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3D-scanner</a:t>
            </a:r>
          </a:p>
        </p:txBody>
      </p:sp>
      <p:pic>
        <p:nvPicPr>
          <p:cNvPr id="1026" name="Picture 2" descr="E:\3b7383cc-1ec1-4d27-9acc-0d98fa98d5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6077666" cy="455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80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0170C7-1F49-43E6-9537-45CA9E666C1D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07704" y="188640"/>
            <a:ext cx="51090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smtClean="0">
                <a:solidFill>
                  <a:schemeClr val="bg1"/>
                </a:solidFill>
              </a:rPr>
              <a:t>3D-Scanner </a:t>
            </a:r>
            <a:r>
              <a:rPr lang="de-DE" sz="4400" dirty="0" smtClean="0">
                <a:solidFill>
                  <a:schemeClr val="bg1"/>
                </a:solidFill>
              </a:rPr>
              <a:t>(Skull)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3" y="965314"/>
            <a:ext cx="3579862" cy="47731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49" y="958525"/>
            <a:ext cx="3600400" cy="2700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61" y="3789040"/>
            <a:ext cx="2232248" cy="297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83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0170C7-1F49-43E6-9537-45CA9E666C1D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11560" y="188640"/>
            <a:ext cx="79047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smtClean="0">
                <a:solidFill>
                  <a:schemeClr val="bg1"/>
                </a:solidFill>
              </a:rPr>
              <a:t>3D-Scanner (</a:t>
            </a:r>
            <a:r>
              <a:rPr lang="de-DE" sz="4400" dirty="0" err="1" smtClean="0">
                <a:solidFill>
                  <a:schemeClr val="bg1"/>
                </a:solidFill>
              </a:rPr>
              <a:t>Automated</a:t>
            </a:r>
            <a:r>
              <a:rPr lang="de-DE" sz="4400" dirty="0" smtClean="0">
                <a:solidFill>
                  <a:schemeClr val="bg1"/>
                </a:solidFill>
              </a:rPr>
              <a:t> Scan)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99258"/>
            <a:ext cx="4824536" cy="42051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577860"/>
            <a:ext cx="3651724" cy="444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11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0170C7-1F49-43E6-9537-45CA9E666C1D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27200" y="138432"/>
            <a:ext cx="86885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dirty="0" smtClean="0">
                <a:solidFill>
                  <a:schemeClr val="bg1"/>
                </a:solidFill>
              </a:rPr>
              <a:t>3D-Scanner (</a:t>
            </a:r>
            <a:r>
              <a:rPr lang="de-DE" sz="4400" dirty="0" err="1" smtClean="0">
                <a:solidFill>
                  <a:schemeClr val="bg1"/>
                </a:solidFill>
              </a:rPr>
              <a:t>Automated</a:t>
            </a:r>
            <a:r>
              <a:rPr lang="de-DE" sz="4400" dirty="0" smtClean="0">
                <a:solidFill>
                  <a:schemeClr val="bg1"/>
                </a:solidFill>
              </a:rPr>
              <a:t>/Combine</a:t>
            </a:r>
          </a:p>
          <a:p>
            <a:pPr algn="ctr"/>
            <a:r>
              <a:rPr lang="de-DE" sz="4400" dirty="0" smtClean="0">
                <a:solidFill>
                  <a:schemeClr val="bg1"/>
                </a:solidFill>
              </a:rPr>
              <a:t> Scan)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0" y="1772816"/>
            <a:ext cx="3888432" cy="45652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50" y="1772816"/>
            <a:ext cx="5029400" cy="446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58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0170C7-1F49-43E6-9537-45CA9E666C1D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11560" y="188640"/>
            <a:ext cx="74318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smtClean="0">
                <a:solidFill>
                  <a:schemeClr val="bg1"/>
                </a:solidFill>
              </a:rPr>
              <a:t>3D-Scanner (Combine Scan)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36406"/>
            <a:ext cx="3861668" cy="4976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36405"/>
            <a:ext cx="4176464" cy="49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25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WordArt 4"/>
          <p:cNvSpPr>
            <a:spLocks noChangeArrowheads="1" noChangeShapeType="1" noTextEdit="1"/>
          </p:cNvSpPr>
          <p:nvPr/>
        </p:nvSpPr>
        <p:spPr bwMode="auto">
          <a:xfrm>
            <a:off x="755650" y="333375"/>
            <a:ext cx="7632700" cy="24495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0" hangingPunct="0">
              <a:defRPr/>
            </a:pPr>
            <a:r>
              <a:rPr lang="ru-RU" sz="3600" u="sng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СПАСИБО ЗА ВНИМАНИЕ!</a:t>
            </a:r>
            <a:endParaRPr lang="ru-RU" sz="3600" u="sng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0170C7-1F49-43E6-9537-45CA9E666C1D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http://www.sq.com.ua/img/news/2015/september/10/m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9" y="4618308"/>
            <a:ext cx="3383965" cy="225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 descr="http://obzor-mest.ru/wp-content/uploads/2014/03/harkovskij-nacionalnyj-universitet-radioelektroni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4619278"/>
            <a:ext cx="3000396" cy="22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fa.ru/dep/ic/erasmus/Documents/logo_erasmus_plus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500438"/>
            <a:ext cx="3571900" cy="1020283"/>
          </a:xfrm>
          <a:prstGeom prst="rect">
            <a:avLst/>
          </a:prstGeom>
          <a:noFill/>
        </p:spPr>
      </p:pic>
      <p:pic>
        <p:nvPicPr>
          <p:cNvPr id="7" name="Picture 2" descr="http://www.studex.org.ua/sites/default/files/styles/original/public/gal/gottfried_leibniz_hannover_universitat_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428736"/>
            <a:ext cx="3468712" cy="195115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14348" y="357166"/>
            <a:ext cx="80724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3"/>
                </a:solidFill>
              </a:rPr>
              <a:t>International cooperation</a:t>
            </a:r>
            <a:endParaRPr lang="ru-RU" sz="4400" dirty="0">
              <a:solidFill>
                <a:schemeClr val="accent3"/>
              </a:solidFill>
            </a:endParaRPr>
          </a:p>
        </p:txBody>
      </p:sp>
      <p:pic>
        <p:nvPicPr>
          <p:cNvPr id="9" name="Picture 6" descr="http://www.henn.com/sites/default/files/styles/detail_landscape/public/externals/1238fe8ba8cf648aede65f75d0663cf5.jpg?itok=xpNlgzU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8" y="1428736"/>
            <a:ext cx="3071834" cy="2047892"/>
          </a:xfrm>
          <a:prstGeom prst="rect">
            <a:avLst/>
          </a:prstGeom>
          <a:noFill/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3500438"/>
            <a:ext cx="2000232" cy="67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00892" y="3500438"/>
            <a:ext cx="1857388" cy="99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0170C7-1F49-43E6-9537-45CA9E666C1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910" y="357166"/>
            <a:ext cx="80724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3"/>
                </a:solidFill>
              </a:rPr>
              <a:t>Project highlights</a:t>
            </a:r>
            <a:endParaRPr lang="ru-RU" sz="4400" dirty="0">
              <a:solidFill>
                <a:schemeClr val="accent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1214422"/>
            <a:ext cx="807249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/>
                </a:solidFill>
              </a:rPr>
              <a:t> Aim: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/>
                </a:solidFill>
              </a:rPr>
              <a:t> Development the technology for producing 3D-model of nasal cavity and </a:t>
            </a:r>
            <a:r>
              <a:rPr lang="en-US" sz="2800" dirty="0" err="1" smtClean="0">
                <a:solidFill>
                  <a:schemeClr val="accent3"/>
                </a:solidFill>
              </a:rPr>
              <a:t>paranasal</a:t>
            </a:r>
            <a:r>
              <a:rPr lang="en-US" sz="2800" dirty="0" smtClean="0">
                <a:solidFill>
                  <a:schemeClr val="accent3"/>
                </a:solidFill>
              </a:rPr>
              <a:t> sinuses for medical training and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/>
                </a:solidFill>
              </a:rPr>
              <a:t>Tasks: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/>
                </a:solidFill>
              </a:rPr>
              <a:t> Planning recovery </a:t>
            </a:r>
            <a:r>
              <a:rPr lang="en-US" sz="2800" dirty="0" err="1" smtClean="0">
                <a:solidFill>
                  <a:schemeClr val="accent3"/>
                </a:solidFill>
              </a:rPr>
              <a:t>rhinosurgery</a:t>
            </a:r>
            <a:r>
              <a:rPr lang="en-US" sz="2800" dirty="0" smtClean="0">
                <a:solidFill>
                  <a:schemeClr val="accent3"/>
                </a:solidFill>
              </a:rPr>
              <a:t> in patients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/>
                </a:solidFill>
              </a:rPr>
              <a:t> Training of medical students and internist using 3D-models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/>
                </a:solidFill>
              </a:rPr>
              <a:t> Producing of 3D-models and training on the preoperative stage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>
                <a:solidFill>
                  <a:schemeClr val="accent3"/>
                </a:solidFill>
              </a:rPr>
              <a:t> </a:t>
            </a:r>
            <a:r>
              <a:rPr lang="en-US" sz="2800" dirty="0" smtClean="0">
                <a:solidFill>
                  <a:schemeClr val="accent3"/>
                </a:solidFill>
              </a:rPr>
              <a:t>Justification the optimal parameters of 3D-models for nasal aerodynamics researching according to individual variability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0170C7-1F49-43E6-9537-45CA9E666C1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16541"/>
            <a:ext cx="3167588" cy="3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2" name="Picture 6" descr="http://preview.turbosquid.com/Preview/2014/05/26__20_36_17/Nose.1.jpg9f3cdcd1-5a0a-45f1-b923-fb8321f98b74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5512" y="2214554"/>
            <a:ext cx="3578488" cy="3762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14348" y="428604"/>
            <a:ext cx="80724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3"/>
                </a:solidFill>
              </a:rPr>
              <a:t>Conventional 3D models </a:t>
            </a:r>
          </a:p>
          <a:p>
            <a:pPr algn="ctr"/>
            <a:r>
              <a:rPr lang="en-US" sz="4400" dirty="0" smtClean="0">
                <a:solidFill>
                  <a:schemeClr val="accent3"/>
                </a:solidFill>
              </a:rPr>
              <a:t>of upper respiratory tract</a:t>
            </a:r>
            <a:endParaRPr lang="ru-RU" sz="4400" dirty="0">
              <a:solidFill>
                <a:schemeClr val="accent3"/>
              </a:solidFill>
            </a:endParaRPr>
          </a:p>
        </p:txBody>
      </p:sp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2214554"/>
            <a:ext cx="2809875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0170C7-1F49-43E6-9537-45CA9E666C1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142984"/>
            <a:ext cx="5254619" cy="371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4929198"/>
            <a:ext cx="49244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85786" y="285728"/>
            <a:ext cx="80724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3"/>
                </a:solidFill>
              </a:rPr>
              <a:t>CT recordings</a:t>
            </a:r>
            <a:endParaRPr lang="ru-RU" sz="4400" dirty="0">
              <a:solidFill>
                <a:schemeClr val="accent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8" y="2500306"/>
            <a:ext cx="3143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Different views of CT recordings</a:t>
            </a:r>
            <a:endParaRPr lang="ru-RU" sz="2800" dirty="0">
              <a:solidFill>
                <a:schemeClr val="accent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5286388"/>
            <a:ext cx="3143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Slices of nasal cavity</a:t>
            </a:r>
            <a:endParaRPr lang="ru-RU" sz="2800" dirty="0">
              <a:solidFill>
                <a:schemeClr val="accent3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0170C7-1F49-43E6-9537-45CA9E666C1D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182" y="2438260"/>
            <a:ext cx="5486400" cy="33175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7429" y="-9170"/>
            <a:ext cx="80724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3"/>
                </a:solidFill>
              </a:rPr>
              <a:t>3D-prototyping simulation of nasal cavity and paranasal sinuses</a:t>
            </a:r>
            <a:endParaRPr lang="ru-RU" sz="4400" dirty="0">
              <a:solidFill>
                <a:schemeClr val="accent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3570" y="4786322"/>
            <a:ext cx="3500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accent3"/>
                </a:solidFill>
              </a:rPr>
              <a:t>WANHAO</a:t>
            </a:r>
            <a:r>
              <a:rPr lang="en-US" sz="2000" dirty="0" smtClean="0">
                <a:solidFill>
                  <a:schemeClr val="accent3"/>
                </a:solidFill>
              </a:rPr>
              <a:t> Duplicator i3: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3"/>
                </a:solidFill>
              </a:rPr>
              <a:t> Fused Filament Fabrication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3"/>
                </a:solidFill>
              </a:rPr>
              <a:t> 200 x 200 x 180 mm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3"/>
                </a:solidFill>
              </a:rPr>
              <a:t> 0.1 – 0.4 mm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3"/>
                </a:solidFill>
              </a:rPr>
              <a:t> PL A, ABS, </a:t>
            </a:r>
            <a:r>
              <a:rPr lang="en-US" sz="2000" dirty="0" err="1" smtClean="0">
                <a:solidFill>
                  <a:schemeClr val="accent3"/>
                </a:solidFill>
              </a:rPr>
              <a:t>PVA</a:t>
            </a:r>
            <a:r>
              <a:rPr lang="en-US" sz="2000" dirty="0" smtClean="0">
                <a:solidFill>
                  <a:schemeClr val="accent3"/>
                </a:solidFill>
              </a:rPr>
              <a:t>, etc.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3"/>
                </a:solidFill>
              </a:rPr>
              <a:t> </a:t>
            </a:r>
            <a:r>
              <a:rPr lang="en-US" sz="2000" dirty="0" err="1" smtClean="0">
                <a:solidFill>
                  <a:schemeClr val="accent3"/>
                </a:solidFill>
              </a:rPr>
              <a:t>Cura</a:t>
            </a:r>
            <a:r>
              <a:rPr lang="en-US" sz="2000" dirty="0" smtClean="0">
                <a:solidFill>
                  <a:schemeClr val="accent3"/>
                </a:solidFill>
              </a:rPr>
              <a:t> Software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4463" y="1782110"/>
            <a:ext cx="3078644" cy="300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0170C7-1F49-43E6-9537-45CA9E666C1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142976" y="1928802"/>
            <a:ext cx="6715172" cy="44291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64901"/>
            <a:ext cx="86485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3"/>
                </a:solidFill>
              </a:rPr>
              <a:t>3D-prototyping simulation of </a:t>
            </a:r>
            <a:r>
              <a:rPr lang="en-US" sz="4400" dirty="0">
                <a:solidFill>
                  <a:schemeClr val="accent3"/>
                </a:solidFill>
              </a:rPr>
              <a:t>nasal cavity and paranasal sinuses</a:t>
            </a:r>
            <a:endParaRPr lang="ru-RU" sz="4400" dirty="0">
              <a:solidFill>
                <a:schemeClr val="accent3"/>
              </a:solidFill>
            </a:endParaRPr>
          </a:p>
          <a:p>
            <a:pPr algn="ctr"/>
            <a:endParaRPr lang="ru-RU" sz="4400" dirty="0">
              <a:solidFill>
                <a:schemeClr val="accent3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0170C7-1F49-43E6-9537-45CA9E666C1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3857628"/>
            <a:ext cx="4857784" cy="27860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275841" y="1220553"/>
            <a:ext cx="3857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3D-prototyping printing process</a:t>
            </a:r>
            <a:endParaRPr lang="ru-RU" sz="2800" dirty="0">
              <a:solidFill>
                <a:schemeClr val="accent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4786322"/>
            <a:ext cx="385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</a:rPr>
              <a:t>Final 3D-printed model</a:t>
            </a:r>
            <a:endParaRPr lang="ru-RU" sz="2800" dirty="0">
              <a:solidFill>
                <a:schemeClr val="accent3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0170C7-1F49-43E6-9537-45CA9E666C1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3d-print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96" y="476672"/>
            <a:ext cx="5289746" cy="2975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714480" y="2071678"/>
            <a:ext cx="6120765" cy="4566792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4786314" y="2251267"/>
            <a:ext cx="3025384" cy="20717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786" y="285728"/>
            <a:ext cx="80724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3"/>
                </a:solidFill>
              </a:rPr>
              <a:t>Reconstruction of nasal cavity and external nose</a:t>
            </a:r>
            <a:endParaRPr lang="ru-RU" sz="4400" dirty="0">
              <a:solidFill>
                <a:schemeClr val="accent3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0170C7-1F49-43E6-9537-45CA9E666C1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208</TotalTime>
  <Words>275</Words>
  <Application>Microsoft Office PowerPoint</Application>
  <PresentationFormat>Экран (4:3)</PresentationFormat>
  <Paragraphs>63</Paragraphs>
  <Slides>18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Оформление по умолчанию</vt:lpstr>
      <vt:lpstr>1_Оформление по умолчанию</vt:lpstr>
      <vt:lpstr>3D TECHNOLOGIES FOR IMPROVEMENT OF SCIENTIFIC AND PEDAGOGICAL PROCESSES IN OTOLARYNGOLOGY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ЛОР ХГМУ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ПОПУЛЯЦІЙНИЙ СКЛАД ЗБУДНИКІВ ХРОНІЧНИХ ГНІЙНИХ ВЕРХНЬОЩЕЛЕПНИХ РИНОСИНУСИТІВ</dc:title>
  <dc:creator>Lucky</dc:creator>
  <cp:lastModifiedBy>User</cp:lastModifiedBy>
  <cp:revision>418</cp:revision>
  <dcterms:created xsi:type="dcterms:W3CDTF">2006-04-17T08:16:34Z</dcterms:created>
  <dcterms:modified xsi:type="dcterms:W3CDTF">2016-11-15T11:44:28Z</dcterms:modified>
</cp:coreProperties>
</file>