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7" r:id="rId2"/>
    <p:sldId id="265" r:id="rId3"/>
    <p:sldId id="288" r:id="rId4"/>
    <p:sldId id="273" r:id="rId5"/>
    <p:sldId id="289" r:id="rId6"/>
    <p:sldId id="271" r:id="rId7"/>
    <p:sldId id="290" r:id="rId8"/>
    <p:sldId id="274" r:id="rId9"/>
    <p:sldId id="276" r:id="rId10"/>
    <p:sldId id="275" r:id="rId11"/>
    <p:sldId id="279" r:id="rId12"/>
    <p:sldId id="278" r:id="rId13"/>
    <p:sldId id="277" r:id="rId14"/>
    <p:sldId id="280" r:id="rId15"/>
    <p:sldId id="284" r:id="rId16"/>
    <p:sldId id="281" r:id="rId17"/>
    <p:sldId id="291" r:id="rId18"/>
    <p:sldId id="282" r:id="rId19"/>
    <p:sldId id="292" r:id="rId20"/>
    <p:sldId id="258" r:id="rId21"/>
    <p:sldId id="286" r:id="rId22"/>
    <p:sldId id="28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911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3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6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B05FC4-08BD-49F2-BFBA-5D83590E3343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82306B-FC7D-4EE3-BE03-8496D08743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45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6D9B6F-E3A3-46EA-B248-D5AA71D42205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AE8CEC-80D6-464B-9472-90207999D3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180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>
          <a:xfrm>
            <a:off x="-1" y="1905000"/>
            <a:ext cx="9141620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9"/>
          <p:cNvSpPr/>
          <p:nvPr/>
        </p:nvSpPr>
        <p:spPr>
          <a:xfrm>
            <a:off x="-2" y="1795132"/>
            <a:ext cx="9141620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10"/>
          <p:cNvSpPr/>
          <p:nvPr/>
        </p:nvSpPr>
        <p:spPr>
          <a:xfrm>
            <a:off x="-2" y="5142116"/>
            <a:ext cx="9141620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EE36-4EC3-4A1F-9249-CB9767F52969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FF481-B251-4655-A022-CECDCEED5F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2E2F4-CC9C-4804-840B-C22265120C12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E5AF-958C-4D95-8BE2-7B60A595B1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36CAE-C2ED-4A3B-8709-AF80DD6E8583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DE938-F406-409D-99B3-FC852F607C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B90EC-5E9B-4CD5-B14C-0225A6ECCF81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54BDC-BB1C-4FD5-8079-DE4845EB11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862DF-A43D-48C3-B9CF-E1A200C5AD89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5816F-C931-48C8-9E22-1E8B003DBF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FD250-D363-40C8-A795-2E1B74390AE1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75183-25F8-4E6B-9C19-2C38DEB43D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46C1A-4A5F-4135-969E-ACE021475000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2B94C-5808-4623-9096-C5D5F85A40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 flipV="1">
            <a:off x="1588" y="0"/>
            <a:ext cx="9140825" cy="377825"/>
            <a:chOff x="-1" y="6480048"/>
            <a:chExt cx="12188827" cy="377952"/>
          </a:xfrm>
        </p:grpSpPr>
        <p:grpSp>
          <p:nvGrpSpPr>
            <p:cNvPr id="3" name="Прямоугольник 5"/>
            <p:cNvGrpSpPr>
              <a:grpSpLocks/>
            </p:cNvGrpSpPr>
            <p:nvPr/>
          </p:nvGrpSpPr>
          <p:grpSpPr bwMode="auto">
            <a:xfrm flipV="1">
              <a:off x="-7685" y="6577490"/>
              <a:ext cx="12204194" cy="286608"/>
              <a:chOff x="-6096" y="-6096"/>
              <a:chExt cx="12204192" cy="286512"/>
            </a:xfrm>
          </p:grpSpPr>
          <p:pic>
            <p:nvPicPr>
              <p:cNvPr id="7" name="Прямоугольник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6096" y="-6096"/>
                <a:ext cx="12204192" cy="286512"/>
              </a:xfrm>
              <a:prstGeom prst="rect">
                <a:avLst/>
              </a:prstGeom>
              <a:noFill/>
            </p:spPr>
          </p:pic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 rot="10800000">
                <a:off x="1589" y="0"/>
                <a:ext cx="12188824" cy="274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ru-RU">
                  <a:solidFill>
                    <a:srgbClr val="FFFFFF"/>
                  </a:solidFill>
                  <a:latin typeface="Book Antiqua" pitchFamily="18" charset="0"/>
                </a:endParaRPr>
              </a:p>
            </p:txBody>
          </p:sp>
        </p:grpSp>
        <p:grpSp>
          <p:nvGrpSpPr>
            <p:cNvPr id="4" name="Прямоугольник 6"/>
            <p:cNvGrpSpPr>
              <a:grpSpLocks/>
            </p:cNvGrpSpPr>
            <p:nvPr/>
          </p:nvGrpSpPr>
          <p:grpSpPr bwMode="auto">
            <a:xfrm flipV="1">
              <a:off x="-7685" y="6473823"/>
              <a:ext cx="12204194" cy="85373"/>
              <a:chOff x="-6096" y="298704"/>
              <a:chExt cx="12204192" cy="85344"/>
            </a:xfrm>
          </p:grpSpPr>
          <p:pic>
            <p:nvPicPr>
              <p:cNvPr id="5" name="Прямоугольник 6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6096" y="298704"/>
                <a:ext cx="12204192" cy="85344"/>
              </a:xfrm>
              <a:prstGeom prst="rect">
                <a:avLst/>
              </a:prstGeom>
              <a:noFill/>
            </p:spPr>
          </p:pic>
          <p:sp>
            <p:nvSpPr>
              <p:cNvPr id="6" name="Text Box 13"/>
              <p:cNvSpPr txBox="1">
                <a:spLocks noChangeArrowheads="1"/>
              </p:cNvSpPr>
              <p:nvPr/>
            </p:nvSpPr>
            <p:spPr bwMode="auto">
              <a:xfrm rot="10800000">
                <a:off x="1588" y="304698"/>
                <a:ext cx="12188824" cy="73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ru-RU">
                  <a:solidFill>
                    <a:srgbClr val="FFFFFF"/>
                  </a:solidFill>
                  <a:latin typeface="Book Antiqua" pitchFamily="18" charset="0"/>
                </a:endParaRPr>
              </a:p>
            </p:txBody>
          </p:sp>
        </p:grpSp>
      </p:grpSp>
      <p:sp>
        <p:nvSpPr>
          <p:cNvPr id="9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6558-F3A3-4EC3-9BD8-1BB9B2DFAC79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F22DA-E8D7-4277-87DA-B10445953D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7"/>
          <p:cNvGrpSpPr>
            <a:grpSpLocks/>
          </p:cNvGrpSpPr>
          <p:nvPr/>
        </p:nvGrpSpPr>
        <p:grpSpPr bwMode="auto">
          <a:xfrm flipV="1">
            <a:off x="1588" y="0"/>
            <a:ext cx="9140825" cy="377825"/>
            <a:chOff x="-1" y="6480048"/>
            <a:chExt cx="12188827" cy="377952"/>
          </a:xfrm>
        </p:grpSpPr>
        <p:grpSp>
          <p:nvGrpSpPr>
            <p:cNvPr id="6" name="Прямоугольник 8"/>
            <p:cNvGrpSpPr>
              <a:grpSpLocks/>
            </p:cNvGrpSpPr>
            <p:nvPr/>
          </p:nvGrpSpPr>
          <p:grpSpPr bwMode="auto">
            <a:xfrm flipV="1">
              <a:off x="-7685" y="6577490"/>
              <a:ext cx="12204194" cy="286608"/>
              <a:chOff x="-6096" y="-6096"/>
              <a:chExt cx="12204192" cy="286512"/>
            </a:xfrm>
          </p:grpSpPr>
          <p:pic>
            <p:nvPicPr>
              <p:cNvPr id="10" name="Прямоугольник 8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6096" y="-6096"/>
                <a:ext cx="12204192" cy="286512"/>
              </a:xfrm>
              <a:prstGeom prst="rect">
                <a:avLst/>
              </a:prstGeom>
              <a:noFill/>
            </p:spPr>
          </p:pic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 rot="10800000">
                <a:off x="1589" y="0"/>
                <a:ext cx="12188824" cy="274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ru-RU">
                  <a:solidFill>
                    <a:srgbClr val="FFFFFF"/>
                  </a:solidFill>
                  <a:latin typeface="Book Antiqua" pitchFamily="18" charset="0"/>
                </a:endParaRPr>
              </a:p>
            </p:txBody>
          </p:sp>
        </p:grpSp>
        <p:grpSp>
          <p:nvGrpSpPr>
            <p:cNvPr id="7" name="Прямоугольник 9"/>
            <p:cNvGrpSpPr>
              <a:grpSpLocks/>
            </p:cNvGrpSpPr>
            <p:nvPr/>
          </p:nvGrpSpPr>
          <p:grpSpPr bwMode="auto">
            <a:xfrm flipV="1">
              <a:off x="-7685" y="6473823"/>
              <a:ext cx="12204194" cy="85373"/>
              <a:chOff x="-6096" y="298704"/>
              <a:chExt cx="12204192" cy="85344"/>
            </a:xfrm>
          </p:grpSpPr>
          <p:pic>
            <p:nvPicPr>
              <p:cNvPr id="8" name="Прямоугольник 9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6096" y="298704"/>
                <a:ext cx="12204192" cy="85344"/>
              </a:xfrm>
              <a:prstGeom prst="rect">
                <a:avLst/>
              </a:prstGeom>
              <a:noFill/>
            </p:spPr>
          </p:pic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 rot="10800000">
                <a:off x="1588" y="304698"/>
                <a:ext cx="12188824" cy="73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ru-RU">
                  <a:solidFill>
                    <a:srgbClr val="FFFFFF"/>
                  </a:solidFill>
                  <a:latin typeface="Book Antiqua" pitchFamily="18" charset="0"/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F9D3E-8FD0-4DBE-9203-CD8B35AEA154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1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9C583-02F9-42B9-BFA6-BD578E4E48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7"/>
          <p:cNvGrpSpPr>
            <a:grpSpLocks/>
          </p:cNvGrpSpPr>
          <p:nvPr/>
        </p:nvGrpSpPr>
        <p:grpSpPr bwMode="auto">
          <a:xfrm flipV="1">
            <a:off x="1588" y="0"/>
            <a:ext cx="9140825" cy="377825"/>
            <a:chOff x="-1" y="6480048"/>
            <a:chExt cx="12188827" cy="377952"/>
          </a:xfrm>
        </p:grpSpPr>
        <p:grpSp>
          <p:nvGrpSpPr>
            <p:cNvPr id="6" name="Прямоугольник 8"/>
            <p:cNvGrpSpPr>
              <a:grpSpLocks/>
            </p:cNvGrpSpPr>
            <p:nvPr/>
          </p:nvGrpSpPr>
          <p:grpSpPr bwMode="auto">
            <a:xfrm flipV="1">
              <a:off x="-7685" y="6577490"/>
              <a:ext cx="12204194" cy="286608"/>
              <a:chOff x="-6096" y="-6096"/>
              <a:chExt cx="12204192" cy="286512"/>
            </a:xfrm>
          </p:grpSpPr>
          <p:pic>
            <p:nvPicPr>
              <p:cNvPr id="10" name="Прямоугольник 8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6096" y="-6096"/>
                <a:ext cx="12204192" cy="286512"/>
              </a:xfrm>
              <a:prstGeom prst="rect">
                <a:avLst/>
              </a:prstGeom>
              <a:noFill/>
            </p:spPr>
          </p:pic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 rot="10800000">
                <a:off x="1589" y="0"/>
                <a:ext cx="12188824" cy="274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ru-RU">
                  <a:solidFill>
                    <a:srgbClr val="FFFFFF"/>
                  </a:solidFill>
                  <a:latin typeface="Book Antiqua" pitchFamily="18" charset="0"/>
                </a:endParaRPr>
              </a:p>
            </p:txBody>
          </p:sp>
        </p:grpSp>
        <p:grpSp>
          <p:nvGrpSpPr>
            <p:cNvPr id="7" name="Прямоугольник 9"/>
            <p:cNvGrpSpPr>
              <a:grpSpLocks/>
            </p:cNvGrpSpPr>
            <p:nvPr/>
          </p:nvGrpSpPr>
          <p:grpSpPr bwMode="auto">
            <a:xfrm flipV="1">
              <a:off x="-7685" y="6473823"/>
              <a:ext cx="12204194" cy="85373"/>
              <a:chOff x="-6096" y="298704"/>
              <a:chExt cx="12204192" cy="85344"/>
            </a:xfrm>
          </p:grpSpPr>
          <p:pic>
            <p:nvPicPr>
              <p:cNvPr id="8" name="Прямоугольник 9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6096" y="298704"/>
                <a:ext cx="12204192" cy="85344"/>
              </a:xfrm>
              <a:prstGeom prst="rect">
                <a:avLst/>
              </a:prstGeom>
              <a:noFill/>
            </p:spPr>
          </p:pic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 rot="10800000">
                <a:off x="1588" y="304698"/>
                <a:ext cx="12188824" cy="73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ru-RU">
                  <a:solidFill>
                    <a:srgbClr val="FFFFFF"/>
                  </a:solidFill>
                  <a:latin typeface="Book Antiqua" pitchFamily="18" charset="0"/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703A-ADC9-4A41-AC59-DBE92E402361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1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0E2BE-C1A6-44F1-AE96-ABAC548573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Группа 8"/>
          <p:cNvGrpSpPr>
            <a:grpSpLocks/>
          </p:cNvGrpSpPr>
          <p:nvPr/>
        </p:nvGrpSpPr>
        <p:grpSpPr bwMode="auto">
          <a:xfrm>
            <a:off x="0" y="6480175"/>
            <a:ext cx="9142413" cy="377825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006475" y="466725"/>
            <a:ext cx="7131050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006475" y="1901825"/>
            <a:ext cx="71310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388" y="6602413"/>
            <a:ext cx="720725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18B4BB-E310-4C0A-92FD-70C3EAD266CF}" type="datetimeFigureOut">
              <a:rPr lang="ru-RU"/>
              <a:pPr>
                <a:defRPr/>
              </a:pPr>
              <a:t>10.09.2016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6475" y="6602413"/>
            <a:ext cx="5368925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2413"/>
            <a:ext cx="479425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03237B-0208-478F-BFAD-BAC8602C11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62" r:id="rId7"/>
    <p:sldLayoutId id="2147483663" r:id="rId8"/>
    <p:sldLayoutId id="2147483664" r:id="rId9"/>
    <p:sldLayoutId id="2147483655" r:id="rId10"/>
    <p:sldLayoutId id="2147483654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 Antiqua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 Antiqua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 Antiqua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 Antiqua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 Antiqua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 Antiqua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 Antiqua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 Antiqua" pitchFamily="18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100000"/>
        <a:buFont typeface="Arial" charset="0"/>
        <a:buChar char="▪"/>
        <a:defRPr sz="2000" kern="1200">
          <a:solidFill>
            <a:srgbClr val="474747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charset="0"/>
        <a:buChar char="▪"/>
        <a:defRPr kern="1200">
          <a:solidFill>
            <a:srgbClr val="474747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charset="0"/>
        <a:buChar char="▪"/>
        <a:defRPr sz="1600" kern="1200">
          <a:solidFill>
            <a:srgbClr val="474747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charset="0"/>
        <a:buChar char="▪"/>
        <a:defRPr sz="1400" kern="1200">
          <a:solidFill>
            <a:srgbClr val="474747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charset="0"/>
        <a:buChar char="▪"/>
        <a:defRPr sz="1400" kern="1200">
          <a:solidFill>
            <a:srgbClr val="474747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4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g"/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12" Type="http://schemas.openxmlformats.org/officeDocument/2006/relationships/image" Target="../media/image4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emf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965325"/>
            <a:ext cx="9144000" cy="290692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1"/>
              </a:spcBef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ЧИТАННЯ ХУДОЖНЬОЇ ЛІТЕРАТУРИ </a:t>
            </a:r>
            <a:b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ЯК ЕЛЕМЕНТ ВИХОВНОЇ РОБОТИ </a:t>
            </a:r>
            <a:b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БІБЛІОТЕКИ МЕДИЧНОГО ВИШУ: </a:t>
            </a:r>
            <a:b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uk-UA" sz="3200" b="0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ЕТИКА БІОЕКСПЕРИМЕНТІВ</a:t>
            </a:r>
            <a:endParaRPr lang="ru-RU" sz="3200" b="0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480179" y="5734856"/>
            <a:ext cx="5566984" cy="867557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Киричок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Ірина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Василівна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директор Наукової бібліотеки 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Харківського національного медичного університету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>
          <a:xfrm>
            <a:off x="177646" y="6427788"/>
            <a:ext cx="573088" cy="34925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2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2016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13" descr="02_ре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6918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702257" y="404813"/>
            <a:ext cx="6441743" cy="50958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Цикл заходів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Наукової бібліотеки ХНМУ: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713109" y="1263792"/>
            <a:ext cx="6430891" cy="4780488"/>
          </a:xfrm>
        </p:spPr>
        <p:txBody>
          <a:bodyPr rtlCol="0">
            <a:noAutofit/>
          </a:bodyPr>
          <a:lstStyle/>
          <a:p>
            <a:pPr marL="45720" indent="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r>
              <a:rPr lang="uk-UA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Мета: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виховання 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духовно розвиненої особистості майбутнього </a:t>
            </a: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медика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формування фахівця, </a:t>
            </a:r>
            <a:r>
              <a:rPr lang="uk-UA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біоетично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орієнтованого в професійній </a:t>
            </a: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діяльності</a:t>
            </a:r>
          </a:p>
          <a:p>
            <a:pPr marL="45720" indent="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endParaRPr lang="uk-UA" sz="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" indent="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r>
              <a:rPr lang="uk-UA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Огляди-презентації літератури </a:t>
            </a:r>
            <a:r>
              <a:rPr lang="uk-UA" sz="2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про медицину </a:t>
            </a:r>
            <a:r>
              <a:rPr lang="uk-UA" sz="22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– це</a:t>
            </a: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: </a:t>
            </a:r>
            <a:endParaRPr lang="uk-UA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7432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твори відомих 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світових письменників, творчість яких несе потужний гуманістичний </a:t>
            </a: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заряд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загострення уваги на 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етичних протиріччях </a:t>
            </a:r>
            <a:r>
              <a:rPr lang="uk-UA" sz="22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біоекспериментаторства</a:t>
            </a:r>
            <a:endParaRPr lang="uk-UA" sz="22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7432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мотивація читання художніх творів, 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які змушують замислюватись над проблемами біоетики</a:t>
            </a:r>
          </a:p>
        </p:txBody>
      </p:sp>
      <p:pic>
        <p:nvPicPr>
          <p:cNvPr id="21510" name="Picture 6" descr="IMG_0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647" y="2141292"/>
            <a:ext cx="1795462" cy="134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1" name="Picture 7" descr="IMG_04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210" y="1114594"/>
            <a:ext cx="1831975" cy="142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210" y="3322501"/>
            <a:ext cx="1876425" cy="1316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6" name="Picture 12" descr="IMG_00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1870" y="4517365"/>
            <a:ext cx="1830387" cy="1417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3" descr="02_ре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645058" y="376206"/>
            <a:ext cx="6733487" cy="806690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Експерименти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медиків-новаторів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 літературних творах: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831552" y="1207309"/>
            <a:ext cx="2057400" cy="830263"/>
          </a:xfrm>
        </p:spPr>
        <p:txBody>
          <a:bodyPr rtlCol="0">
            <a:noAutofit/>
          </a:bodyPr>
          <a:lstStyle/>
          <a:p>
            <a:pPr marL="45720" indent="0" algn="ctr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вплив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технічних приладів на біологічні об’єкти або живий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організм</a:t>
            </a:r>
            <a:endParaRPr lang="uk-UA" sz="1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media.log-in.ru/images/books/thumbs/book_135626_frankenshteiyn-ili-sovremennyiy-prometei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975" y="2948488"/>
            <a:ext cx="988462" cy="15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-1" y="1747838"/>
            <a:ext cx="15142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створення нових людських істот з різноманітного </a:t>
            </a: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біоматеріалу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 </a:t>
            </a:r>
            <a:endParaRPr lang="ru-RU" sz="1600" dirty="0">
              <a:latin typeface="+mn-lt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405" y="1961952"/>
            <a:ext cx="1054082" cy="151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39769" y="1260982"/>
            <a:ext cx="1265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воскресіння померлих </a:t>
            </a:r>
            <a:endParaRPr lang="ru-RU" sz="1600" dirty="0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3313" y="1214187"/>
            <a:ext cx="3846512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експерименти в області нейрофізіології, психіатрії </a:t>
            </a:r>
            <a:endParaRPr lang="ru-RU" sz="1600" dirty="0">
              <a:latin typeface="+mn-lt"/>
              <a:cs typeface="+mn-cs"/>
            </a:endParaRPr>
          </a:p>
        </p:txBody>
      </p:sp>
      <p:pic>
        <p:nvPicPr>
          <p:cNvPr id="1030" name="Picture 6" descr="http://i1.weltbild.ch/asset/vgwwb/vgw/pravda-o-tom-chto-sluchilos-s-misterom-valdemarom-in-078441877.jpg?$w170st$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0865" y="2097819"/>
            <a:ext cx="1099315" cy="147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http://abandoncouponsxyz.com/images/56b0ab675a9a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7832" y="1747838"/>
            <a:ext cx="1039700" cy="147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4" name="Picture 10" descr="http://app-search.ru/wp-content/uploads/2015/08/101114234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2936" y="1804478"/>
            <a:ext cx="1027600" cy="147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6" name="Picture 12" descr="http://www.ukazka.ru/img/b/uk14357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29166" y="4759252"/>
            <a:ext cx="916585" cy="150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2939254" y="4015961"/>
            <a:ext cx="3808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експерименти в області </a:t>
            </a: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трансплантології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 </a:t>
            </a:r>
            <a:endParaRPr lang="ru-RU" sz="1600" dirty="0">
              <a:latin typeface="+mn-lt"/>
              <a:cs typeface="+mn-cs"/>
            </a:endParaRPr>
          </a:p>
        </p:txBody>
      </p:sp>
      <p:pic>
        <p:nvPicPr>
          <p:cNvPr id="1038" name="Picture 14" descr="http://betaadvertisingshopping.com/data_images/56a5ed3c2d66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38988" y="4492625"/>
            <a:ext cx="979125" cy="151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1247437" y="3727426"/>
            <a:ext cx="1809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пошук нових можливостей організму людини </a:t>
            </a:r>
            <a:endParaRPr lang="ru-RU" sz="1600" dirty="0">
              <a:latin typeface="+mn-lt"/>
              <a:cs typeface="+mn-cs"/>
            </a:endParaRPr>
          </a:p>
        </p:txBody>
      </p:sp>
      <p:pic>
        <p:nvPicPr>
          <p:cNvPr id="1040" name="Picture 16" descr="http://nemaloknig.info/picimg/215/2157/21572/215725/cover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45058" y="4568964"/>
            <a:ext cx="1059947" cy="151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7024183" y="3871913"/>
            <a:ext cx="1548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експерименти </a:t>
            </a:r>
            <a:endParaRPr lang="uk-UA" sz="16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над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тваринами </a:t>
            </a:r>
            <a:endParaRPr lang="ru-RU" sz="1600" dirty="0">
              <a:latin typeface="+mn-lt"/>
              <a:cs typeface="+mn-cs"/>
            </a:endParaRPr>
          </a:p>
        </p:txBody>
      </p:sp>
      <p:pic>
        <p:nvPicPr>
          <p:cNvPr id="1042" name="Picture 18" descr="https://www.chitai-gorod.ru/upload/iblock/1f6/1f65b1bfb404ef4f3a457a2e86e5b90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50784" y="4558423"/>
            <a:ext cx="1029517" cy="152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44" name="Picture 20" descr="http://www.biblus.ru/pics/e/d/6/100171603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60252" y="4558423"/>
            <a:ext cx="1073149" cy="151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48" name="Picture 24" descr="http://book.beeline.tj/book/img/Neb00k20140744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47476" y="2210241"/>
            <a:ext cx="1064514" cy="147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02053" y="2197152"/>
            <a:ext cx="989546" cy="147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2124" y="4759252"/>
            <a:ext cx="993123" cy="151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13" descr="02_ред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868612" y="313404"/>
            <a:ext cx="6275388" cy="95250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Мотивація героїв творів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щодо сутності та результатів </a:t>
            </a:r>
            <a:r>
              <a:rPr lang="uk-UA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біоекспериментів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247090" y="1363070"/>
            <a:ext cx="5520318" cy="1980632"/>
          </a:xfrm>
        </p:spPr>
        <p:txBody>
          <a:bodyPr rtlCol="0">
            <a:noAutofit/>
          </a:bodyPr>
          <a:lstStyle/>
          <a:p>
            <a:pPr marL="27432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фінансовий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інтерес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жадання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влади і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слави 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дослідницький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фанатизм 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7432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самовідданий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пошук на благо медичної науки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646" y="3718984"/>
            <a:ext cx="705152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706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Жахливі результати експерименту, </a:t>
            </a: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навіть який 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переслідує доброчинну мету подовження людського життя та вилікування від тяжкого недугу, змушують замислитись про його доцільність, етичну сторону наслідків</a:t>
            </a:r>
            <a:endParaRPr lang="ru-RU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9" y="5700146"/>
            <a:ext cx="6941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+mn-cs"/>
              </a:rPr>
              <a:t>Професор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+mn-cs"/>
              </a:rPr>
              <a:t>Доуель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+mn-cs"/>
              </a:rPr>
              <a:t>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+mn-cs"/>
              </a:rPr>
              <a:t>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+mn-cs"/>
              </a:rPr>
              <a:t>«Втративши тіло, я втратив світ..»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(О. Бєляєв «Голова професора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Доуеля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»)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0655890">
            <a:off x="7564087" y="4339987"/>
            <a:ext cx="1201841" cy="174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867756">
            <a:off x="746186" y="1251861"/>
            <a:ext cx="1930107" cy="204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 descr="02_ред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11187" y="404813"/>
            <a:ext cx="6148625" cy="9525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Тема відповідальності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науковця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                  за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свої відкриття та їх наслідки :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704975" y="1465027"/>
            <a:ext cx="6470034" cy="1350963"/>
          </a:xfrm>
        </p:spPr>
        <p:txBody>
          <a:bodyPr rtlCol="0">
            <a:noAutofit/>
          </a:bodyPr>
          <a:lstStyle/>
          <a:p>
            <a:pPr marL="44450" indent="679450" algn="just" eaLnBrk="1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Відкриття професора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Персикова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– апарат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 опромінення ембріонів, який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опинившись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 руках недалеких авантюристів, створив загрозу для життя жителів величезного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регіону.</a:t>
            </a:r>
            <a:endParaRPr lang="uk-UA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4" descr="http://book.beeline.tj/book/img/Neb00k20140744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53224" y="1286884"/>
            <a:ext cx="1446399" cy="20137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603008" y="3051112"/>
            <a:ext cx="5336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39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+mn-cs"/>
              </a:rPr>
              <a:t>Науковий винахід – апарат з дистанційного управління процесами сну вдало може застосовуватися, якщо він опинився в руках гуманних фахівців, котрі усвідомлюють свою відповідальність за долі людей.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04340" y="3275244"/>
            <a:ext cx="1393951" cy="184907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4584" name="Прямоугольник 5"/>
          <p:cNvSpPr>
            <a:spLocks noChangeArrowheads="1"/>
          </p:cNvSpPr>
          <p:nvPr/>
        </p:nvSpPr>
        <p:spPr bwMode="auto">
          <a:xfrm>
            <a:off x="0" y="5359436"/>
            <a:ext cx="91440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300" b="1" dirty="0">
                <a:solidFill>
                  <a:srgbClr val="C00000"/>
                </a:solidFill>
                <a:latin typeface="Calibri" pitchFamily="34" charset="0"/>
              </a:rPr>
              <a:t>Наукові відкриття можуть бути дуже небезпечними в суспільстві, моральний розвиток якого значно відстає від </a:t>
            </a:r>
            <a:r>
              <a:rPr lang="uk-UA" sz="2300" b="1" dirty="0" smtClean="0">
                <a:solidFill>
                  <a:srgbClr val="C00000"/>
                </a:solidFill>
                <a:latin typeface="Calibri" pitchFamily="34" charset="0"/>
              </a:rPr>
              <a:t>стрімкого</a:t>
            </a:r>
          </a:p>
          <a:p>
            <a:pPr algn="ctr"/>
            <a:r>
              <a:rPr lang="uk-UA" sz="2300" b="1" dirty="0" smtClean="0">
                <a:solidFill>
                  <a:srgbClr val="C00000"/>
                </a:solidFill>
                <a:latin typeface="Calibri" pitchFamily="34" charset="0"/>
              </a:rPr>
              <a:t>науково-технічного </a:t>
            </a:r>
            <a:r>
              <a:rPr lang="uk-UA" sz="2300" b="1" dirty="0">
                <a:solidFill>
                  <a:srgbClr val="C00000"/>
                </a:solidFill>
                <a:latin typeface="Calibri" pitchFamily="34" charset="0"/>
              </a:rPr>
              <a:t>прогресу.</a:t>
            </a:r>
            <a:endParaRPr lang="ru-RU" sz="23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9" name="Picture 13" descr="02_ред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93076" y="404813"/>
            <a:ext cx="6066738" cy="9525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Тема відповідальності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науковця за свої відкриття та їх наслідки :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713038" y="1744069"/>
            <a:ext cx="6103416" cy="3005351"/>
          </a:xfrm>
        </p:spPr>
        <p:txBody>
          <a:bodyPr rtlCol="0">
            <a:noAutofit/>
          </a:bodyPr>
          <a:lstStyle/>
          <a:p>
            <a:pPr marL="44450" indent="-44450" algn="just" eaLnBrk="1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Спроба науковця придати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людський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вигляд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диким звірям обертається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трагедією: </a:t>
            </a:r>
          </a:p>
          <a:p>
            <a:pPr marL="804863" indent="0" algn="just" eaLnBrk="1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endParaRPr lang="uk-UA" sz="8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0850" indent="0" algn="just" eaLnBrk="1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створені істоти –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звіролюди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не сприйнявши неприродні для них поведінкові норми,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знову повертаються до дикої природи, перед тим розправившись зі своїм творцем</a:t>
            </a:r>
          </a:p>
        </p:txBody>
      </p:sp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488431" y="5299949"/>
            <a:ext cx="81713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Calibri" pitchFamily="34" charset="0"/>
              </a:rPr>
              <a:t>Важливе питання – громадський контроль діяльності експериментаторів</a:t>
            </a:r>
            <a:endParaRPr lang="ru-RU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99134" y="1594587"/>
            <a:ext cx="1893942" cy="278589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13" descr="02_ре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371342" y="408792"/>
            <a:ext cx="6591869" cy="9525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Тема відповідальності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науковця за свої відкриття та їх наслідки :</a:t>
            </a:r>
          </a:p>
        </p:txBody>
      </p:sp>
      <p:pic>
        <p:nvPicPr>
          <p:cNvPr id="7" name="Picture 13" descr="02_р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ttp://www.ukazka.ru/img/b/uk1435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02" y="1510323"/>
            <a:ext cx="1712345" cy="26304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sp>
        <p:nvSpPr>
          <p:cNvPr id="9" name="Объект 13"/>
          <p:cNvSpPr txBox="1">
            <a:spLocks/>
          </p:cNvSpPr>
          <p:nvPr/>
        </p:nvSpPr>
        <p:spPr bwMode="auto">
          <a:xfrm>
            <a:off x="2309973" y="1512408"/>
            <a:ext cx="6714609" cy="148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7305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20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1pPr>
            <a:lvl2pPr marL="593725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▪"/>
              <a:defRPr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6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3pPr>
            <a:lvl4pPr marL="1233488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338" indent="-33338" algn="just" fontAlgn="auto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charset="0"/>
              <a:buNone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Мікробіолог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Кевін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Маршалл працює в рамках програми «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Генсис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» з хромосомою, яка містить гени – основний комплекс тканинної сумісності. Мета експерименту – виростити тварину-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трансгеника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при трансплантації органів від якої не відбувається реакції відторгнення.</a:t>
            </a:r>
            <a:endParaRPr lang="uk-UA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Объект 13"/>
          <p:cNvSpPr txBox="1">
            <a:spLocks/>
          </p:cNvSpPr>
          <p:nvPr/>
        </p:nvSpPr>
        <p:spPr bwMode="auto">
          <a:xfrm>
            <a:off x="0" y="4128223"/>
            <a:ext cx="9024582" cy="11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27305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20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1pPr>
            <a:lvl2pPr marL="593725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▪"/>
              <a:defRPr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6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3pPr>
            <a:lvl4pPr marL="1233488" indent="-22860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338" indent="-33338" algn="r" fontAlgn="auto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Кевін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 Маршалл: </a:t>
            </a:r>
          </a:p>
          <a:p>
            <a:pPr marL="33338" indent="-33338" algn="r" fontAlgn="auto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«Я той, хто переступив відведені йому межі та допустив помилку Прометея… </a:t>
            </a:r>
          </a:p>
          <a:p>
            <a:pPr marL="33338" indent="-33338" algn="r" fontAlgn="auto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Ми визнаємо, що здійснена жахлива помилка, і відповідальність за неї лежить на мені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…» </a:t>
            </a:r>
            <a:endParaRPr lang="uk-UA" sz="2400" dirty="0">
              <a:solidFill>
                <a:schemeClr val="accent5">
                  <a:lumMod val="50000"/>
                </a:schemeClr>
              </a:solidFill>
              <a:latin typeface="Gabriola" panose="04040605051002020D02" pitchFamily="82" charset="0"/>
            </a:endParaRPr>
          </a:p>
          <a:p>
            <a:pPr marL="603647" indent="0" algn="r" fontAlgn="auto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endParaRPr lang="uk-UA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0" y="5603943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Calibri" pitchFamily="34" charset="0"/>
              </a:rPr>
              <a:t>Усвідомлення особистої відповідальності науковця за результати своїх винаходів – </a:t>
            </a:r>
            <a:r>
              <a:rPr lang="uk-UA" sz="2400" b="1" dirty="0" smtClean="0">
                <a:solidFill>
                  <a:srgbClr val="C00000"/>
                </a:solidFill>
                <a:latin typeface="Calibri" pitchFamily="34" charset="0"/>
              </a:rPr>
              <a:t>наріжне питання експериментаторства</a:t>
            </a:r>
            <a:endParaRPr lang="ru-RU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517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927350" y="382137"/>
            <a:ext cx="4819650" cy="478821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Художня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ітература: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927350" y="860958"/>
            <a:ext cx="6215063" cy="5758206"/>
          </a:xfrm>
        </p:spPr>
        <p:txBody>
          <a:bodyPr rtlCol="0">
            <a:noAutofit/>
          </a:bodyPr>
          <a:lstStyle/>
          <a:p>
            <a:pPr marL="274320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має </a:t>
            </a: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унікальні естетичні та етичні можливості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змушує співчувати емоційному стану героїв літературних творів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дозволяє переживати їх страждання і труднощі подолання як свої власні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здатна виявити морально-етичні проблеми медицини, загострюючи суспільну увагу на них і пропонуючи свої варіанти вирішення</a:t>
            </a:r>
          </a:p>
          <a:p>
            <a:pPr marL="274320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сприяє розвитку </a:t>
            </a:r>
            <a:endParaRPr lang="uk-UA" sz="23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627063" lvl="1" indent="-258763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біоетичної</a:t>
            </a: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самосвідомості студентів, </a:t>
            </a:r>
          </a:p>
          <a:p>
            <a:pPr marL="627063" lvl="1" indent="-258763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підготовці їх до подальшого саморозвитку, </a:t>
            </a:r>
          </a:p>
          <a:p>
            <a:pPr marL="627063" lvl="1" indent="-258763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розширенню проблемно-змістовних меж </a:t>
            </a:r>
            <a:r>
              <a:rPr lang="uk-UA" sz="23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біоетичної</a:t>
            </a: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культури, </a:t>
            </a:r>
          </a:p>
          <a:p>
            <a:pPr marL="627063" lvl="1" indent="-258763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3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осмисленню фундаментальних світоглядних питань, які поширюються на межі людського існування</a:t>
            </a:r>
          </a:p>
          <a:p>
            <a:pPr marL="274320" eaLnBrk="1" fontAlgn="auto" hangingPunct="1">
              <a:spcBef>
                <a:spcPts val="300"/>
              </a:spcBef>
              <a:spcAft>
                <a:spcPts val="50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endParaRPr lang="uk-UA" sz="23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77646" y="1755389"/>
            <a:ext cx="2749704" cy="2088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3" descr="02_ред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 rot="20571436">
            <a:off x="1127606" y="3863005"/>
            <a:ext cx="1517551" cy="214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207224" y="444500"/>
            <a:ext cx="5936776" cy="906463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Культурно-просвітницька та виховна робота Наукової бібліотеки ХНМУ: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329822" y="1418717"/>
            <a:ext cx="5670263" cy="3132470"/>
          </a:xfrm>
        </p:spPr>
        <p:txBody>
          <a:bodyPr rtlCol="0">
            <a:noAutofit/>
          </a:bodyPr>
          <a:lstStyle/>
          <a:p>
            <a:pPr marL="45720" indent="0" algn="just" eaLnBrk="1" fontAlgn="auto" hangingPunct="1">
              <a:lnSpc>
                <a:spcPts val="3300"/>
              </a:lnSpc>
              <a:spcBef>
                <a:spcPts val="3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r>
              <a:rPr lang="uk-UA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Заходи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з просування читання,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аналізу літературних творів, які розкривають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питання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біомедичних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експериментів,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–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складова частина навчально-виховного процесу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медичного вишу з викладання біоетики і деонтології як важливих засад професійної діяльності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лікаря</a:t>
            </a:r>
            <a:endParaRPr lang="uk-UA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653" name="Объект 13"/>
          <p:cNvSpPr txBox="1">
            <a:spLocks/>
          </p:cNvSpPr>
          <p:nvPr/>
        </p:nvSpPr>
        <p:spPr bwMode="auto">
          <a:xfrm>
            <a:off x="3251156" y="4837987"/>
            <a:ext cx="5827594" cy="149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algn="ctr">
              <a:spcBef>
                <a:spcPts val="0"/>
              </a:spcBef>
              <a:buClr>
                <a:srgbClr val="2D2D2D"/>
              </a:buClr>
              <a:buSzPct val="100000"/>
              <a:buFont typeface="Arial" charset="0"/>
              <a:buNone/>
            </a:pPr>
            <a:r>
              <a:rPr lang="uk-UA" sz="2200" b="1" dirty="0">
                <a:solidFill>
                  <a:srgbClr val="C00000"/>
                </a:solidFill>
                <a:latin typeface="Calibri" pitchFamily="34" charset="0"/>
              </a:rPr>
              <a:t>Морально-етичні цінності лікаря мають стати сукупністю певних поведінкових норм – </a:t>
            </a:r>
          </a:p>
          <a:p>
            <a:pPr marL="44450" algn="ctr">
              <a:spcBef>
                <a:spcPts val="0"/>
              </a:spcBef>
              <a:buClr>
                <a:srgbClr val="2D2D2D"/>
              </a:buClr>
              <a:buSzPct val="100000"/>
              <a:buFont typeface="Arial" charset="0"/>
              <a:buNone/>
            </a:pPr>
            <a:r>
              <a:rPr lang="uk-UA" sz="2200" b="1" dirty="0">
                <a:solidFill>
                  <a:srgbClr val="C00000"/>
                </a:solidFill>
                <a:latin typeface="Calibri" pitchFamily="34" charset="0"/>
              </a:rPr>
              <a:t>це і професійний обов’язок, </a:t>
            </a:r>
          </a:p>
          <a:p>
            <a:pPr marL="44450" algn="ctr">
              <a:spcBef>
                <a:spcPts val="0"/>
              </a:spcBef>
              <a:buClr>
                <a:srgbClr val="2D2D2D"/>
              </a:buClr>
              <a:buSzPct val="100000"/>
              <a:buFont typeface="Arial" charset="0"/>
              <a:buNone/>
            </a:pPr>
            <a:r>
              <a:rPr lang="uk-UA" sz="2200" b="1" dirty="0">
                <a:solidFill>
                  <a:srgbClr val="C00000"/>
                </a:solidFill>
                <a:latin typeface="Calibri" pitchFamily="34" charset="0"/>
              </a:rPr>
              <a:t>і справа професійної честі та гідності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8047" y="1573099"/>
            <a:ext cx="2664335" cy="1775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9841" y="3624477"/>
            <a:ext cx="2597383" cy="1853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3" descr="02_ред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21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207224" y="444500"/>
            <a:ext cx="5936776" cy="906463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Відображення в художній літературі різних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сфер діяльності людини : 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433240" y="1636872"/>
            <a:ext cx="4262792" cy="4823414"/>
          </a:xfrm>
        </p:spPr>
        <p:txBody>
          <a:bodyPr rtlCol="0">
            <a:noAutofit/>
          </a:bodyPr>
          <a:lstStyle/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педагогіка  </a:t>
            </a:r>
          </a:p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юриспруденція</a:t>
            </a:r>
          </a:p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виробниче середовище </a:t>
            </a:r>
          </a:p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наукові лабораторії </a:t>
            </a:r>
          </a:p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авіація </a:t>
            </a:r>
          </a:p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морський флот </a:t>
            </a:r>
          </a:p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мистецтво </a:t>
            </a:r>
          </a:p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медицина 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88620" indent="-34290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інше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..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</a:p>
          <a:p>
            <a:pPr marL="4572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endParaRPr lang="uk-UA" sz="12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… невичерпне джерело для виховної роботи</a:t>
            </a:r>
            <a:endParaRPr lang="uk-UA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13" descr="02_р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038">
            <a:off x="372295" y="3298677"/>
            <a:ext cx="832391" cy="132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189">
            <a:off x="224381" y="4854756"/>
            <a:ext cx="859577" cy="131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372">
            <a:off x="2913170" y="1843508"/>
            <a:ext cx="884055" cy="131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579">
            <a:off x="1161381" y="1798862"/>
            <a:ext cx="833183" cy="1297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91">
            <a:off x="2848112" y="4985963"/>
            <a:ext cx="798953" cy="131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678">
            <a:off x="313105" y="1874482"/>
            <a:ext cx="875518" cy="129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638">
            <a:off x="2045188" y="4816225"/>
            <a:ext cx="838471" cy="131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318">
            <a:off x="1077837" y="5052332"/>
            <a:ext cx="842299" cy="130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401">
            <a:off x="2046598" y="1858870"/>
            <a:ext cx="901401" cy="127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070">
            <a:off x="2952419" y="3464095"/>
            <a:ext cx="936731" cy="134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4824">
            <a:off x="2002470" y="3290283"/>
            <a:ext cx="874892" cy="131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870">
            <a:off x="1082813" y="3476056"/>
            <a:ext cx="885269" cy="131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88107" y="466724"/>
            <a:ext cx="7055893" cy="1177314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Важливе питання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сьогодення</a:t>
            </a:r>
            <a:b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«Що обрати для читання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 цифрову епоху –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книгу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чи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Інтернет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?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» 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386645" y="1910687"/>
            <a:ext cx="5620877" cy="2961564"/>
          </a:xfrm>
        </p:spPr>
        <p:txBody>
          <a:bodyPr rtlCol="0">
            <a:noAutofit/>
          </a:bodyPr>
          <a:lstStyle/>
          <a:p>
            <a:pPr marL="45720" indent="0" algn="just" eaLnBrk="1" fontAlgn="auto" hangingPunct="1">
              <a:lnSpc>
                <a:spcPts val="3300"/>
              </a:lnSpc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ВЛАСНА ДУМКА</a:t>
            </a:r>
            <a:r>
              <a:rPr lang="uk-UA" sz="23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:</a:t>
            </a:r>
            <a:endParaRPr lang="en-US" sz="100" b="1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45720" indent="0"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отримувати інформацію можна</a:t>
            </a:r>
            <a:r>
              <a:rPr lang="uk-UA" sz="24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, безумовно, за допомогою будь-якого носія – фізичного або електронного, </a:t>
            </a:r>
            <a:r>
              <a:rPr lang="uk-UA" sz="24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але ЧИТАТИ </a:t>
            </a:r>
            <a:r>
              <a:rPr lang="uk-UA" sz="24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приємніше КНИГУ!</a:t>
            </a:r>
          </a:p>
        </p:txBody>
      </p:sp>
      <p:pic>
        <p:nvPicPr>
          <p:cNvPr id="8" name="Picture 13" descr="02_р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2" y="2744601"/>
            <a:ext cx="2893102" cy="194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1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2"/>
          <p:cNvSpPr>
            <a:spLocks noGrp="1"/>
          </p:cNvSpPr>
          <p:nvPr>
            <p:ph type="title"/>
          </p:nvPr>
        </p:nvSpPr>
        <p:spPr>
          <a:xfrm>
            <a:off x="1597025" y="492126"/>
            <a:ext cx="7159625" cy="2401200"/>
          </a:xfrm>
        </p:spPr>
        <p:txBody>
          <a:bodyPr/>
          <a:lstStyle/>
          <a:p>
            <a:pPr algn="r" eaLnBrk="1" hangingPunct="1">
              <a:lnSpc>
                <a:spcPct val="150000"/>
              </a:lnSpc>
            </a:pPr>
            <a:r>
              <a:rPr lang="uk-UA" sz="2200" i="1" dirty="0" smtClean="0">
                <a:solidFill>
                  <a:srgbClr val="2C3973"/>
                </a:solidFill>
                <a:latin typeface="Segoe Print" pitchFamily="2" charset="0"/>
              </a:rPr>
              <a:t>«…Часто людина уявляє ніби вона проводить </a:t>
            </a:r>
            <a:r>
              <a:rPr lang="ru-RU" sz="2200" dirty="0" smtClean="0">
                <a:solidFill>
                  <a:srgbClr val="2C3973"/>
                </a:solidFill>
                <a:latin typeface="Segoe Print" pitchFamily="2" charset="0"/>
              </a:rPr>
              <a:t/>
            </a:r>
            <a:br>
              <a:rPr lang="ru-RU" sz="2200" dirty="0" smtClean="0">
                <a:solidFill>
                  <a:srgbClr val="2C3973"/>
                </a:solidFill>
                <a:latin typeface="Segoe Print" pitchFamily="2" charset="0"/>
              </a:rPr>
            </a:br>
            <a:r>
              <a:rPr lang="uk-UA" sz="2200" i="1" dirty="0" smtClean="0">
                <a:solidFill>
                  <a:srgbClr val="2C3973"/>
                </a:solidFill>
                <a:latin typeface="Segoe Print" pitchFamily="2" charset="0"/>
              </a:rPr>
              <a:t>експеримент над іншим, тоді як насправді </a:t>
            </a:r>
            <a:r>
              <a:rPr lang="ru-RU" sz="2200" dirty="0" smtClean="0">
                <a:solidFill>
                  <a:srgbClr val="2C3973"/>
                </a:solidFill>
                <a:latin typeface="Segoe Print" pitchFamily="2" charset="0"/>
              </a:rPr>
              <a:t/>
            </a:r>
            <a:br>
              <a:rPr lang="ru-RU" sz="2200" dirty="0" smtClean="0">
                <a:solidFill>
                  <a:srgbClr val="2C3973"/>
                </a:solidFill>
                <a:latin typeface="Segoe Print" pitchFamily="2" charset="0"/>
              </a:rPr>
            </a:br>
            <a:r>
              <a:rPr lang="uk-UA" sz="2200" i="1" dirty="0" smtClean="0">
                <a:solidFill>
                  <a:srgbClr val="2C3973"/>
                </a:solidFill>
                <a:latin typeface="Segoe Print" pitchFamily="2" charset="0"/>
              </a:rPr>
              <a:t>проводить експеримент над собою…»</a:t>
            </a:r>
            <a:endParaRPr lang="ru-RU" sz="2200" dirty="0" smtClean="0">
              <a:solidFill>
                <a:srgbClr val="2C3973"/>
              </a:solidFill>
              <a:latin typeface="Segoe Print" pitchFamily="2" charset="0"/>
            </a:endParaRPr>
          </a:p>
        </p:txBody>
      </p:sp>
      <p:sp>
        <p:nvSpPr>
          <p:cNvPr id="16387" name="Объект 13"/>
          <p:cNvSpPr>
            <a:spLocks noGrp="1"/>
          </p:cNvSpPr>
          <p:nvPr>
            <p:ph idx="1"/>
          </p:nvPr>
        </p:nvSpPr>
        <p:spPr>
          <a:xfrm>
            <a:off x="4727575" y="4083050"/>
            <a:ext cx="4014788" cy="654050"/>
          </a:xfrm>
        </p:spPr>
        <p:txBody>
          <a:bodyPr/>
          <a:lstStyle/>
          <a:p>
            <a:pPr marL="44450" indent="0" algn="ctr" eaLnBrk="1" hangingPunct="1">
              <a:buClr>
                <a:srgbClr val="2D2D2D"/>
              </a:buClr>
              <a:buFont typeface="Arial" charset="0"/>
              <a:buNone/>
            </a:pPr>
            <a:r>
              <a:rPr lang="uk-UA" b="1" i="1" dirty="0" smtClean="0">
                <a:solidFill>
                  <a:srgbClr val="2C3973"/>
                </a:solidFill>
                <a:latin typeface="Segoe Print" pitchFamily="2" charset="0"/>
              </a:rPr>
              <a:t>“Портрет </a:t>
            </a:r>
            <a:r>
              <a:rPr lang="uk-UA" b="1" i="1" dirty="0" err="1" smtClean="0">
                <a:solidFill>
                  <a:srgbClr val="2C3973"/>
                </a:solidFill>
                <a:latin typeface="Segoe Print" pitchFamily="2" charset="0"/>
              </a:rPr>
              <a:t>Доріана</a:t>
            </a:r>
            <a:r>
              <a:rPr lang="uk-UA" b="1" i="1" dirty="0" smtClean="0">
                <a:solidFill>
                  <a:srgbClr val="2C3973"/>
                </a:solidFill>
                <a:latin typeface="Segoe Print" pitchFamily="2" charset="0"/>
              </a:rPr>
              <a:t> </a:t>
            </a:r>
            <a:r>
              <a:rPr lang="uk-UA" b="1" i="1" dirty="0" err="1" smtClean="0">
                <a:solidFill>
                  <a:srgbClr val="2C3973"/>
                </a:solidFill>
                <a:latin typeface="Segoe Print" pitchFamily="2" charset="0"/>
              </a:rPr>
              <a:t>Грея</a:t>
            </a:r>
            <a:r>
              <a:rPr lang="uk-UA" b="1" i="1" dirty="0" smtClean="0">
                <a:solidFill>
                  <a:srgbClr val="2C3973"/>
                </a:solidFill>
                <a:latin typeface="Segoe Print" pitchFamily="2" charset="0"/>
              </a:rPr>
              <a:t>”</a:t>
            </a:r>
            <a:endParaRPr lang="ru-RU" b="1" i="1" dirty="0" smtClean="0">
              <a:solidFill>
                <a:srgbClr val="2C3973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341" y="2647666"/>
            <a:ext cx="1979368" cy="2089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90" name="Объект 13"/>
          <p:cNvSpPr>
            <a:spLocks/>
          </p:cNvSpPr>
          <p:nvPr/>
        </p:nvSpPr>
        <p:spPr bwMode="auto">
          <a:xfrm>
            <a:off x="437683" y="5303774"/>
            <a:ext cx="2318684" cy="36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algn="ctr">
              <a:lnSpc>
                <a:spcPct val="90000"/>
              </a:lnSpc>
              <a:spcBef>
                <a:spcPts val="1800"/>
              </a:spcBef>
              <a:buClr>
                <a:srgbClr val="2D2D2D"/>
              </a:buClr>
              <a:buSzPct val="100000"/>
              <a:buFont typeface="Arial" charset="0"/>
              <a:buNone/>
            </a:pPr>
            <a:r>
              <a:rPr lang="uk-UA" sz="2000" b="1" i="1" dirty="0">
                <a:solidFill>
                  <a:srgbClr val="2C3973"/>
                </a:solidFill>
                <a:latin typeface="Segoe Print" pitchFamily="2" charset="0"/>
              </a:rPr>
              <a:t>Оскар Уайльд</a:t>
            </a:r>
            <a:endParaRPr lang="ru-RU" sz="2000" b="1" i="1" dirty="0">
              <a:solidFill>
                <a:srgbClr val="2C3973"/>
              </a:solidFill>
              <a:latin typeface="Segoe Print" pitchFamily="2" charset="0"/>
            </a:endParaRPr>
          </a:p>
        </p:txBody>
      </p:sp>
      <p:pic>
        <p:nvPicPr>
          <p:cNvPr id="10" name="Picture 13" descr="02_ре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5"/>
          <p:cNvSpPr>
            <a:spLocks noGrp="1"/>
          </p:cNvSpPr>
          <p:nvPr>
            <p:ph type="title"/>
          </p:nvPr>
        </p:nvSpPr>
        <p:spPr>
          <a:xfrm>
            <a:off x="2299130" y="1030632"/>
            <a:ext cx="4264025" cy="50588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2800" dirty="0" smtClean="0">
                <a:solidFill>
                  <a:srgbClr val="2C3973"/>
                </a:solidFill>
                <a:latin typeface="Calibri" pitchFamily="34" charset="0"/>
              </a:rPr>
              <a:t>Дякуємо за увагу!</a:t>
            </a:r>
            <a:endParaRPr lang="ru-RU" sz="2800" dirty="0" smtClean="0">
              <a:solidFill>
                <a:srgbClr val="2C3973"/>
              </a:solidFill>
              <a:latin typeface="Calibri" pitchFamily="34" charset="0"/>
            </a:endParaRPr>
          </a:p>
        </p:txBody>
      </p:sp>
      <p:sp>
        <p:nvSpPr>
          <p:cNvPr id="28675" name="Текст 6"/>
          <p:cNvSpPr>
            <a:spLocks noGrp="1"/>
          </p:cNvSpPr>
          <p:nvPr>
            <p:ph type="body" idx="1"/>
          </p:nvPr>
        </p:nvSpPr>
        <p:spPr>
          <a:xfrm>
            <a:off x="6127845" y="6140449"/>
            <a:ext cx="2890103" cy="334962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dirty="0" smtClean="0">
                <a:solidFill>
                  <a:srgbClr val="2C3973"/>
                </a:solidFill>
                <a:latin typeface="Calibri" pitchFamily="34" charset="0"/>
              </a:rPr>
              <a:t>e-mail: i-kirichok@ukr.net</a:t>
            </a:r>
            <a:endParaRPr lang="uk-UA" dirty="0" smtClean="0">
              <a:solidFill>
                <a:srgbClr val="2C3973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0000"/>
              </a:lnSpc>
              <a:spcBef>
                <a:spcPct val="0"/>
              </a:spcBef>
            </a:pPr>
            <a:endParaRPr lang="ru-RU" sz="2400" dirty="0" smtClean="0">
              <a:solidFill>
                <a:srgbClr val="474747"/>
              </a:solidFill>
              <a:latin typeface="Calibri" pitchFamily="34" charset="0"/>
            </a:endParaRPr>
          </a:p>
        </p:txBody>
      </p:sp>
      <p:sp>
        <p:nvSpPr>
          <p:cNvPr id="28677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7619" y="1952652"/>
            <a:ext cx="1495169" cy="208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9" name="Текст 6"/>
          <p:cNvSpPr>
            <a:spLocks/>
          </p:cNvSpPr>
          <p:nvPr/>
        </p:nvSpPr>
        <p:spPr bwMode="auto">
          <a:xfrm>
            <a:off x="785812" y="4211095"/>
            <a:ext cx="2227262" cy="72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r>
              <a:rPr lang="uk-UA" sz="2000" dirty="0" err="1">
                <a:solidFill>
                  <a:srgbClr val="2C3973"/>
                </a:solidFill>
                <a:latin typeface="Calibri" pitchFamily="34" charset="0"/>
              </a:rPr>
              <a:t>Киричок</a:t>
            </a:r>
            <a:r>
              <a:rPr lang="uk-UA" sz="2000" dirty="0">
                <a:solidFill>
                  <a:srgbClr val="2C3973"/>
                </a:solidFill>
                <a:latin typeface="Calibri" pitchFamily="34" charset="0"/>
              </a:rPr>
              <a:t> </a:t>
            </a:r>
            <a:endParaRPr lang="uk-UA" sz="2000" dirty="0">
              <a:solidFill>
                <a:srgbClr val="2C3973"/>
              </a:solidFill>
            </a:endParaRPr>
          </a:p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r>
              <a:rPr lang="uk-UA" sz="2000" dirty="0">
                <a:solidFill>
                  <a:srgbClr val="2C3973"/>
                </a:solidFill>
                <a:latin typeface="Calibri" pitchFamily="34" charset="0"/>
              </a:rPr>
              <a:t>Ірина Василівна</a:t>
            </a:r>
          </a:p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endParaRPr lang="uk-UA" sz="2000" dirty="0">
              <a:solidFill>
                <a:srgbClr val="2C3973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endParaRPr lang="ru-RU" sz="2000" dirty="0">
              <a:solidFill>
                <a:srgbClr val="474747"/>
              </a:solidFill>
              <a:latin typeface="Calibri" pitchFamily="34" charset="0"/>
            </a:endParaRPr>
          </a:p>
        </p:txBody>
      </p:sp>
      <p:sp>
        <p:nvSpPr>
          <p:cNvPr id="28680" name="Текст 6"/>
          <p:cNvSpPr>
            <a:spLocks/>
          </p:cNvSpPr>
          <p:nvPr/>
        </p:nvSpPr>
        <p:spPr bwMode="auto">
          <a:xfrm>
            <a:off x="3082492" y="4209958"/>
            <a:ext cx="2697304" cy="72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buSzPct val="100000"/>
            </a:pPr>
            <a:r>
              <a:rPr lang="uk-UA" sz="2000" dirty="0">
                <a:solidFill>
                  <a:srgbClr val="2C3973"/>
                </a:solidFill>
                <a:latin typeface="Calibri" pitchFamily="34" charset="0"/>
              </a:rPr>
              <a:t>Серпухова </a:t>
            </a:r>
          </a:p>
          <a:p>
            <a:pPr algn="ctr">
              <a:lnSpc>
                <a:spcPct val="90000"/>
              </a:lnSpc>
              <a:buSzPct val="100000"/>
            </a:pPr>
            <a:r>
              <a:rPr lang="uk-UA" sz="2000" dirty="0">
                <a:solidFill>
                  <a:srgbClr val="2C3973"/>
                </a:solidFill>
                <a:latin typeface="Calibri" pitchFamily="34" charset="0"/>
              </a:rPr>
              <a:t>Валентина Михайлівна</a:t>
            </a:r>
            <a:endParaRPr lang="ru-RU" sz="2000" dirty="0">
              <a:solidFill>
                <a:srgbClr val="2C3973"/>
              </a:solidFill>
              <a:latin typeface="Calibri" pitchFamily="34" charset="0"/>
            </a:endParaRPr>
          </a:p>
        </p:txBody>
      </p:sp>
      <p:sp>
        <p:nvSpPr>
          <p:cNvPr id="28681" name="Текст 6"/>
          <p:cNvSpPr>
            <a:spLocks/>
          </p:cNvSpPr>
          <p:nvPr/>
        </p:nvSpPr>
        <p:spPr bwMode="auto">
          <a:xfrm>
            <a:off x="5849214" y="4209958"/>
            <a:ext cx="2631980" cy="70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r>
              <a:rPr lang="uk-UA" sz="2000" dirty="0" err="1">
                <a:solidFill>
                  <a:srgbClr val="2C3973"/>
                </a:solidFill>
                <a:latin typeface="Calibri" pitchFamily="34" charset="0"/>
              </a:rPr>
              <a:t>Озеркіна</a:t>
            </a:r>
            <a:r>
              <a:rPr lang="uk-UA" sz="2000" dirty="0">
                <a:solidFill>
                  <a:srgbClr val="2C3973"/>
                </a:solidFill>
                <a:latin typeface="Calibri" pitchFamily="34" charset="0"/>
              </a:rPr>
              <a:t> </a:t>
            </a:r>
          </a:p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r>
              <a:rPr lang="uk-UA" sz="2000" dirty="0">
                <a:solidFill>
                  <a:srgbClr val="2C3973"/>
                </a:solidFill>
                <a:latin typeface="Calibri" pitchFamily="34" charset="0"/>
              </a:rPr>
              <a:t>Ольга Володимирівна</a:t>
            </a:r>
            <a:endParaRPr lang="ru-RU" sz="2000" dirty="0">
              <a:solidFill>
                <a:srgbClr val="2C3973"/>
              </a:solidFill>
              <a:latin typeface="Calibri" pitchFamily="34" charset="0"/>
            </a:endParaRPr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3730" y="1952652"/>
            <a:ext cx="1477931" cy="208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4" name="Picture 12" descr="Ирина_20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1115" y="1952652"/>
            <a:ext cx="1496657" cy="208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3" descr="02_ред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2" name="Picture 13" descr="02_р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6"/>
          <p:cNvSpPr>
            <a:spLocks/>
          </p:cNvSpPr>
          <p:nvPr/>
        </p:nvSpPr>
        <p:spPr bwMode="auto">
          <a:xfrm>
            <a:off x="504967" y="405729"/>
            <a:ext cx="8311487" cy="103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b="1" dirty="0" err="1" smtClean="0">
                <a:solidFill>
                  <a:srgbClr val="2C3973"/>
                </a:solidFill>
                <a:latin typeface="Calibri" pitchFamily="34" charset="0"/>
              </a:rPr>
              <a:t>Науково-практичн</a:t>
            </a:r>
            <a:r>
              <a:rPr lang="uk-UA" sz="2000" b="1" dirty="0" smtClean="0">
                <a:solidFill>
                  <a:srgbClr val="2C3973"/>
                </a:solidFill>
                <a:latin typeface="Calibri" pitchFamily="34" charset="0"/>
              </a:rPr>
              <a:t>а І</a:t>
            </a:r>
            <a:r>
              <a:rPr lang="ru-RU" sz="2000" b="1" dirty="0" err="1" smtClean="0">
                <a:solidFill>
                  <a:srgbClr val="2C3973"/>
                </a:solidFill>
                <a:latin typeface="Calibri" pitchFamily="34" charset="0"/>
              </a:rPr>
              <a:t>нтернет-конференція</a:t>
            </a:r>
            <a:r>
              <a:rPr lang="ru-RU" sz="2000" b="1" dirty="0" smtClean="0">
                <a:solidFill>
                  <a:srgbClr val="2C3973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2C3973"/>
                </a:solidFill>
                <a:latin typeface="Calibri" pitchFamily="34" charset="0"/>
              </a:rPr>
              <a:t>«БІБЛІОТЕКИ </a:t>
            </a:r>
            <a:r>
              <a:rPr lang="ru-RU" sz="2000" b="1" dirty="0">
                <a:solidFill>
                  <a:srgbClr val="2C3973"/>
                </a:solidFill>
                <a:latin typeface="Calibri" pitchFamily="34" charset="0"/>
              </a:rPr>
              <a:t>І СУСПІЛЬСТВО: РУХ У ЧАСІ ТА </a:t>
            </a:r>
            <a:r>
              <a:rPr lang="ru-RU" sz="2000" b="1" dirty="0" smtClean="0">
                <a:solidFill>
                  <a:srgbClr val="2C3973"/>
                </a:solidFill>
                <a:latin typeface="Calibri" pitchFamily="34" charset="0"/>
              </a:rPr>
              <a:t>ПРОСТОРІ» </a:t>
            </a:r>
          </a:p>
          <a:p>
            <a:pPr algn="ctr"/>
            <a:r>
              <a:rPr lang="ru-RU" sz="2000" dirty="0" smtClean="0">
                <a:solidFill>
                  <a:srgbClr val="2C3973"/>
                </a:solidFill>
                <a:latin typeface="Calibri" pitchFamily="34" charset="0"/>
              </a:rPr>
              <a:t>5-12 </a:t>
            </a:r>
            <a:r>
              <a:rPr lang="ru-RU" sz="2000" dirty="0" err="1">
                <a:solidFill>
                  <a:srgbClr val="2C3973"/>
                </a:solidFill>
                <a:latin typeface="Calibri" pitchFamily="34" charset="0"/>
              </a:rPr>
              <a:t>жовтня</a:t>
            </a:r>
            <a:r>
              <a:rPr lang="ru-RU" sz="2000" dirty="0">
                <a:solidFill>
                  <a:srgbClr val="2C3973"/>
                </a:solidFill>
                <a:latin typeface="Calibri" pitchFamily="34" charset="0"/>
              </a:rPr>
              <a:t> </a:t>
            </a:r>
            <a:r>
              <a:rPr lang="ru-RU" sz="2000" dirty="0" smtClean="0">
                <a:solidFill>
                  <a:srgbClr val="2C3973"/>
                </a:solidFill>
                <a:latin typeface="Calibri" pitchFamily="34" charset="0"/>
              </a:rPr>
              <a:t>2015 </a:t>
            </a:r>
            <a:r>
              <a:rPr lang="ru-RU" sz="2000" dirty="0">
                <a:solidFill>
                  <a:srgbClr val="2C3973"/>
                </a:solidFill>
                <a:latin typeface="Calibri" pitchFamily="34" charset="0"/>
              </a:rPr>
              <a:t>року на </a:t>
            </a:r>
            <a:r>
              <a:rPr lang="ru-RU" sz="2000" dirty="0" err="1">
                <a:solidFill>
                  <a:srgbClr val="2C3973"/>
                </a:solidFill>
                <a:latin typeface="Calibri" pitchFamily="34" charset="0"/>
              </a:rPr>
              <a:t>сайті</a:t>
            </a:r>
            <a:r>
              <a:rPr lang="ru-RU" sz="2000" dirty="0">
                <a:solidFill>
                  <a:srgbClr val="2C3973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rgbClr val="2C3973"/>
                </a:solidFill>
                <a:latin typeface="Calibri" pitchFamily="34" charset="0"/>
              </a:rPr>
              <a:t>Наукової</a:t>
            </a:r>
            <a:r>
              <a:rPr lang="ru-RU" sz="2000" dirty="0">
                <a:solidFill>
                  <a:srgbClr val="2C3973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rgbClr val="2C3973"/>
                </a:solidFill>
                <a:latin typeface="Calibri" pitchFamily="34" charset="0"/>
              </a:rPr>
              <a:t>бібліотеки</a:t>
            </a:r>
            <a:r>
              <a:rPr lang="ru-RU" sz="2000" dirty="0">
                <a:solidFill>
                  <a:srgbClr val="2C3973"/>
                </a:solidFill>
                <a:latin typeface="Calibri" pitchFamily="34" charset="0"/>
              </a:rPr>
              <a:t> </a:t>
            </a:r>
            <a:r>
              <a:rPr lang="ru-RU" sz="2000" dirty="0" smtClean="0">
                <a:solidFill>
                  <a:srgbClr val="2C3973"/>
                </a:solidFill>
                <a:latin typeface="Calibri" pitchFamily="34" charset="0"/>
              </a:rPr>
              <a:t>ХНМУ</a:t>
            </a:r>
          </a:p>
          <a:p>
            <a:pPr algn="ctr"/>
            <a:r>
              <a:rPr lang="ru-RU" sz="2000" dirty="0">
                <a:solidFill>
                  <a:srgbClr val="2C3973"/>
                </a:solidFill>
                <a:latin typeface="Calibri" pitchFamily="34" charset="0"/>
              </a:rPr>
              <a:t/>
            </a:r>
            <a:br>
              <a:rPr lang="ru-RU" sz="2000" dirty="0">
                <a:solidFill>
                  <a:srgbClr val="2C3973"/>
                </a:solidFill>
                <a:latin typeface="Calibri" pitchFamily="34" charset="0"/>
              </a:rPr>
            </a:br>
            <a:endParaRPr lang="uk-UA" sz="2000" dirty="0">
              <a:solidFill>
                <a:srgbClr val="2C3973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endParaRPr lang="ru-RU" sz="2000" dirty="0">
              <a:solidFill>
                <a:srgbClr val="474747"/>
              </a:solidFill>
              <a:latin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48" y="1612535"/>
            <a:ext cx="7339232" cy="385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Текст 6"/>
          <p:cNvSpPr>
            <a:spLocks/>
          </p:cNvSpPr>
          <p:nvPr/>
        </p:nvSpPr>
        <p:spPr bwMode="auto">
          <a:xfrm>
            <a:off x="939848" y="5804494"/>
            <a:ext cx="3263900" cy="40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r>
              <a:rPr lang="la-Latn" sz="3200" b="1" dirty="0" smtClean="0">
                <a:solidFill>
                  <a:srgbClr val="C00000"/>
                </a:solidFill>
                <a:latin typeface="Calibri" pitchFamily="34" charset="0"/>
              </a:rPr>
              <a:t>libr.knmu.edu.</a:t>
            </a:r>
            <a:r>
              <a:rPr lang="en-US" sz="3200" b="1" dirty="0" err="1" smtClean="0">
                <a:solidFill>
                  <a:srgbClr val="C00000"/>
                </a:solidFill>
                <a:latin typeface="Calibri" pitchFamily="34" charset="0"/>
              </a:rPr>
              <a:t>ua</a:t>
            </a:r>
            <a:endParaRPr lang="la-Latn" sz="3200" b="1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937" y="4234561"/>
            <a:ext cx="1599562" cy="224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481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2" name="Picture 13" descr="02_р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6"/>
          <p:cNvSpPr>
            <a:spLocks/>
          </p:cNvSpPr>
          <p:nvPr/>
        </p:nvSpPr>
        <p:spPr bwMode="auto">
          <a:xfrm>
            <a:off x="-1" y="1415995"/>
            <a:ext cx="9144001" cy="493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2C3973"/>
                </a:solidFill>
                <a:latin typeface="Calibri" pitchFamily="34" charset="0"/>
              </a:rPr>
              <a:t>II </a:t>
            </a:r>
            <a:r>
              <a:rPr lang="ru-RU" sz="2800" b="1" dirty="0" err="1" smtClean="0">
                <a:solidFill>
                  <a:srgbClr val="2C3973"/>
                </a:solidFill>
                <a:latin typeface="Calibri" pitchFamily="34" charset="0"/>
              </a:rPr>
              <a:t>науково-практичн</a:t>
            </a:r>
            <a:r>
              <a:rPr lang="uk-UA" sz="2800" b="1" dirty="0" smtClean="0">
                <a:solidFill>
                  <a:srgbClr val="2C3973"/>
                </a:solidFill>
                <a:latin typeface="Calibri" pitchFamily="34" charset="0"/>
              </a:rPr>
              <a:t>а І</a:t>
            </a:r>
            <a:r>
              <a:rPr lang="ru-RU" sz="2800" b="1" dirty="0" err="1" smtClean="0">
                <a:solidFill>
                  <a:srgbClr val="2C3973"/>
                </a:solidFill>
                <a:latin typeface="Calibri" pitchFamily="34" charset="0"/>
              </a:rPr>
              <a:t>нтернет-конференція</a:t>
            </a:r>
            <a:r>
              <a:rPr lang="ru-RU" sz="2800" b="1" dirty="0" smtClean="0">
                <a:solidFill>
                  <a:srgbClr val="2C3973"/>
                </a:solidFill>
                <a:latin typeface="Calibri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2C3973"/>
                </a:solidFill>
                <a:latin typeface="Calibri" pitchFamily="34" charset="0"/>
              </a:rPr>
              <a:t>«БІБЛІОТЕКИ </a:t>
            </a:r>
            <a:r>
              <a:rPr lang="ru-RU" sz="2800" b="1" dirty="0">
                <a:solidFill>
                  <a:srgbClr val="2C3973"/>
                </a:solidFill>
                <a:latin typeface="Calibri" pitchFamily="34" charset="0"/>
              </a:rPr>
              <a:t>І СУСПІЛЬСТВО: РУХ У ЧАСІ ТА </a:t>
            </a:r>
            <a:r>
              <a:rPr lang="ru-RU" sz="2800" b="1" dirty="0" smtClean="0">
                <a:solidFill>
                  <a:srgbClr val="2C3973"/>
                </a:solidFill>
                <a:latin typeface="Calibri" pitchFamily="34" charset="0"/>
              </a:rPr>
              <a:t>ПРОСТОРІ» </a:t>
            </a:r>
          </a:p>
          <a:p>
            <a:pPr algn="ctr">
              <a:lnSpc>
                <a:spcPct val="150000"/>
              </a:lnSpc>
            </a:pPr>
            <a:endParaRPr lang="ru-RU" sz="800" b="1" dirty="0" smtClean="0">
              <a:solidFill>
                <a:srgbClr val="2C3973"/>
              </a:solidFill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rgbClr val="2C3973"/>
                </a:solidFill>
                <a:latin typeface="Calibri" pitchFamily="34" charset="0"/>
              </a:rPr>
              <a:t>проходитиме </a:t>
            </a:r>
            <a:r>
              <a:rPr lang="uk-UA" sz="2800" b="1" dirty="0" smtClean="0">
                <a:solidFill>
                  <a:srgbClr val="C00000"/>
                </a:solidFill>
                <a:latin typeface="Calibri" pitchFamily="34" charset="0"/>
              </a:rPr>
              <a:t>24-31 жовтня 2016 року </a:t>
            </a:r>
          </a:p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rgbClr val="2C3973"/>
                </a:solidFill>
                <a:latin typeface="Calibri" pitchFamily="34" charset="0"/>
              </a:rPr>
              <a:t>на сайті Наукової бібліотеки ХНМУ</a:t>
            </a:r>
          </a:p>
          <a:p>
            <a:pPr algn="ctr">
              <a:lnSpc>
                <a:spcPct val="150000"/>
              </a:lnSpc>
            </a:pPr>
            <a:r>
              <a:rPr lang="la-Latn" sz="2800" b="1" dirty="0" smtClean="0">
                <a:solidFill>
                  <a:srgbClr val="C00000"/>
                </a:solidFill>
                <a:latin typeface="Calibri" pitchFamily="34" charset="0"/>
              </a:rPr>
              <a:t>libr.knmu.edu.</a:t>
            </a:r>
            <a:r>
              <a:rPr lang="en-US" sz="2800" b="1" dirty="0" err="1" smtClean="0">
                <a:solidFill>
                  <a:srgbClr val="C00000"/>
                </a:solidFill>
                <a:latin typeface="Calibri" pitchFamily="34" charset="0"/>
              </a:rPr>
              <a:t>ua</a:t>
            </a:r>
            <a:endParaRPr lang="uk-UA" sz="1100" dirty="0" smtClean="0">
              <a:solidFill>
                <a:srgbClr val="2C3973"/>
              </a:solidFill>
              <a:latin typeface="Calibri" pitchFamily="34" charset="0"/>
            </a:endParaRPr>
          </a:p>
          <a:p>
            <a:pPr algn="ctr"/>
            <a:endParaRPr lang="uk-UA" sz="1100" dirty="0" smtClean="0">
              <a:solidFill>
                <a:srgbClr val="2C3973"/>
              </a:solidFill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solidFill>
                  <a:srgbClr val="2C3973"/>
                </a:solidFill>
                <a:latin typeface="Calibri" pitchFamily="34" charset="0"/>
              </a:rPr>
              <a:t>Форма участі – </a:t>
            </a:r>
            <a:r>
              <a:rPr lang="uk-UA" sz="2000" b="1" dirty="0">
                <a:solidFill>
                  <a:srgbClr val="C00000"/>
                </a:solidFill>
                <a:latin typeface="Calibri" pitchFamily="34" charset="0"/>
              </a:rPr>
              <a:t>дистанційна </a:t>
            </a:r>
            <a:r>
              <a:rPr lang="uk-UA" sz="2000" b="1" dirty="0" smtClean="0">
                <a:solidFill>
                  <a:srgbClr val="2C3973"/>
                </a:solidFill>
                <a:latin typeface="Calibri" pitchFamily="34" charset="0"/>
              </a:rPr>
              <a:t>(онлайн-матеріали + </a:t>
            </a:r>
            <a:r>
              <a:rPr lang="uk-UA" sz="2000" b="1" dirty="0">
                <a:solidFill>
                  <a:srgbClr val="2C3973"/>
                </a:solidFill>
                <a:latin typeface="Calibri" pitchFamily="34" charset="0"/>
              </a:rPr>
              <a:t>онлайн-коментарі)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solidFill>
                  <a:srgbClr val="2C3973"/>
                </a:solidFill>
                <a:latin typeface="Calibri" pitchFamily="34" charset="0"/>
              </a:rPr>
              <a:t>Матеріали надсилати на </a:t>
            </a:r>
            <a:r>
              <a:rPr lang="en-US" sz="2000" b="1" dirty="0">
                <a:solidFill>
                  <a:srgbClr val="2C3973"/>
                </a:solidFill>
                <a:latin typeface="Calibri" pitchFamily="34" charset="0"/>
              </a:rPr>
              <a:t>e-mail</a:t>
            </a:r>
            <a:r>
              <a:rPr lang="uk-UA" sz="2000" b="1" dirty="0">
                <a:solidFill>
                  <a:srgbClr val="2C3973"/>
                </a:solidFill>
                <a:latin typeface="Calibri" pitchFamily="34" charset="0"/>
              </a:rPr>
              <a:t>: </a:t>
            </a:r>
            <a:r>
              <a:rPr lang="en-US" sz="2000" b="1" dirty="0" smtClean="0">
                <a:solidFill>
                  <a:srgbClr val="2C3973"/>
                </a:solidFill>
                <a:latin typeface="Calibri" pitchFamily="34" charset="0"/>
              </a:rPr>
              <a:t> libr@knmu.kharkov.ua </a:t>
            </a:r>
            <a:r>
              <a:rPr lang="uk-UA" sz="2000" b="1" dirty="0" smtClean="0">
                <a:solidFill>
                  <a:srgbClr val="2C3973"/>
                </a:solidFill>
                <a:latin typeface="Calibri" pitchFamily="34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Calibri" pitchFamily="34" charset="0"/>
              </a:rPr>
              <a:t>до 1 жовтня 2016 року </a:t>
            </a:r>
            <a:endParaRPr lang="en-US" sz="2000" b="1" dirty="0">
              <a:solidFill>
                <a:srgbClr val="C00000"/>
              </a:solidFill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solidFill>
                  <a:srgbClr val="2C3973"/>
                </a:solidFill>
                <a:latin typeface="Calibri" pitchFamily="34" charset="0"/>
              </a:rPr>
              <a:t>Планується видання </a:t>
            </a:r>
            <a:r>
              <a:rPr lang="uk-UA" sz="2000" b="1" dirty="0" smtClean="0">
                <a:solidFill>
                  <a:srgbClr val="C00000"/>
                </a:solidFill>
                <a:latin typeface="Calibri" pitchFamily="34" charset="0"/>
              </a:rPr>
              <a:t>збірки матеріалів</a:t>
            </a:r>
            <a:endParaRPr lang="ru-RU" sz="20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ru-RU" sz="2400" dirty="0">
                <a:solidFill>
                  <a:srgbClr val="2C3973"/>
                </a:solidFill>
                <a:latin typeface="Calibri" pitchFamily="34" charset="0"/>
              </a:rPr>
              <a:t/>
            </a:r>
            <a:br>
              <a:rPr lang="ru-RU" sz="2400" dirty="0">
                <a:solidFill>
                  <a:srgbClr val="2C3973"/>
                </a:solidFill>
                <a:latin typeface="Calibri" pitchFamily="34" charset="0"/>
              </a:rPr>
            </a:br>
            <a:endParaRPr lang="uk-UA" sz="2400" dirty="0">
              <a:solidFill>
                <a:srgbClr val="2C3973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  <a:buSzPct val="100000"/>
              <a:buFont typeface="Arial" charset="0"/>
              <a:buNone/>
            </a:pPr>
            <a:endParaRPr lang="ru-RU" sz="2400" dirty="0">
              <a:solidFill>
                <a:srgbClr val="474747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627529"/>
            <a:ext cx="9117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Calibri" pitchFamily="34" charset="0"/>
              </a:rPr>
              <a:t>ЗАПРОШУЄМО ДО УЧАСТІ!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8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442948" y="481113"/>
            <a:ext cx="6591285" cy="705009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Задача бібліотек – збереження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сформованого історичного взаємозв'язку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77646" y="3965458"/>
            <a:ext cx="8747990" cy="2558170"/>
          </a:xfrm>
        </p:spPr>
        <p:txBody>
          <a:bodyPr rtlCol="0">
            <a:normAutofit fontScale="92500" lnSpcReduction="10000"/>
          </a:bodyPr>
          <a:lstStyle/>
          <a:p>
            <a:pPr marL="4572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  <a:ea typeface="MS Gothic" panose="020B0609070205080204" pitchFamily="49" charset="-128"/>
              </a:rPr>
              <a:t>«…Інтернетівський простір роз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  <a:ea typeface="MS Gothic" panose="020B0609070205080204" pitchFamily="49" charset="-128"/>
              </a:rPr>
              <a:t>’</a:t>
            </a:r>
            <a:r>
              <a:rPr lang="uk-UA" sz="3200" dirty="0" err="1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  <a:ea typeface="MS Gothic" panose="020B0609070205080204" pitchFamily="49" charset="-128"/>
              </a:rPr>
              <a:t>єднує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  <a:ea typeface="MS Gothic" panose="020B0609070205080204" pitchFamily="49" charset="-128"/>
              </a:rPr>
              <a:t> людей, і вони вже не здатні контактувати один з одним при зустрічі. В цьому сенсі бібліотека відіграє позитивну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  <a:ea typeface="MS Gothic" panose="020B0609070205080204" pitchFamily="49" charset="-128"/>
              </a:rPr>
              <a:t>роль, оскільки вона надає не тільки інформацію, але і місце, де можна цю інформацію обговорити, поділитися враженнями про неї з 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  <a:ea typeface="MS Gothic" panose="020B0609070205080204" pitchFamily="49" charset="-128"/>
              </a:rPr>
              <a:t>друзями…» </a:t>
            </a:r>
          </a:p>
          <a:p>
            <a:pPr marL="4572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MS Gothic" panose="020B0609070205080204" pitchFamily="49" charset="-128"/>
            </a:endParaRPr>
          </a:p>
          <a:p>
            <a:pPr marL="4572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1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S Gothic" panose="020B0609070205080204" pitchFamily="49" charset="-128"/>
              </a:rPr>
              <a:t>Т.Б. Маркова, </a:t>
            </a:r>
          </a:p>
          <a:p>
            <a:pPr marL="45720" indent="0"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S Gothic" panose="020B0609070205080204" pitchFamily="49" charset="-128"/>
              </a:rPr>
              <a:t>«Книга и чтение в информационном обществе</a:t>
            </a:r>
            <a:r>
              <a:rPr lang="uk-UA" sz="1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S Gothic" panose="020B0609070205080204" pitchFamily="49" charset="-128"/>
              </a:rPr>
              <a:t>», 2007</a:t>
            </a:r>
            <a:endParaRPr lang="uk-UA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MS Gothic" panose="020B0609070205080204" pitchFamily="49" charset="-128"/>
            </a:endParaRPr>
          </a:p>
        </p:txBody>
      </p:sp>
      <p:pic>
        <p:nvPicPr>
          <p:cNvPr id="7" name="Picture 13" descr="02_р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Группа 15"/>
          <p:cNvGrpSpPr/>
          <p:nvPr/>
        </p:nvGrpSpPr>
        <p:grpSpPr>
          <a:xfrm>
            <a:off x="2117672" y="2244842"/>
            <a:ext cx="2599452" cy="1481995"/>
            <a:chOff x="296439" y="1926277"/>
            <a:chExt cx="1481995" cy="1481995"/>
          </a:xfrm>
          <a:solidFill>
            <a:srgbClr val="92D050"/>
          </a:solidFill>
          <a:scene3d>
            <a:camera prst="orthographicFront"/>
            <a:lightRig rig="flat" dir="t"/>
          </a:scene3d>
        </p:grpSpPr>
        <p:sp>
          <p:nvSpPr>
            <p:cNvPr id="17" name="Овал 16"/>
            <p:cNvSpPr/>
            <p:nvPr/>
          </p:nvSpPr>
          <p:spPr>
            <a:xfrm>
              <a:off x="296439" y="1926277"/>
              <a:ext cx="1481995" cy="1481995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4"/>
            <p:cNvSpPr/>
            <p:nvPr/>
          </p:nvSpPr>
          <p:spPr>
            <a:xfrm>
              <a:off x="513472" y="2143310"/>
              <a:ext cx="1047929" cy="104792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КНИГА</a:t>
              </a:r>
              <a:endParaRPr lang="ru-RU" sz="2400" b="1" kern="12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251914" y="1297606"/>
            <a:ext cx="2599453" cy="1481995"/>
            <a:chOff x="1319555" y="36181"/>
            <a:chExt cx="1481995" cy="1481995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0" name="Овал 19"/>
            <p:cNvSpPr/>
            <p:nvPr/>
          </p:nvSpPr>
          <p:spPr>
            <a:xfrm>
              <a:off x="1319555" y="36181"/>
              <a:ext cx="1481995" cy="1481995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1536588" y="253214"/>
              <a:ext cx="1047929" cy="104792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БІБЛІОТЕКА</a:t>
              </a:r>
              <a:endParaRPr lang="ru-RU" sz="2400" b="1" kern="12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438863" y="2266430"/>
            <a:ext cx="2599453" cy="1481995"/>
            <a:chOff x="2520610" y="1926277"/>
            <a:chExt cx="1481995" cy="1481995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3" name="Овал 22"/>
            <p:cNvSpPr/>
            <p:nvPr/>
          </p:nvSpPr>
          <p:spPr>
            <a:xfrm>
              <a:off x="2520610" y="1926277"/>
              <a:ext cx="1481995" cy="1481995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/>
            <p:nvPr/>
          </p:nvSpPr>
          <p:spPr>
            <a:xfrm>
              <a:off x="2737643" y="2143310"/>
              <a:ext cx="1047929" cy="104792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ЧИТАЧ</a:t>
              </a:r>
              <a:endParaRPr lang="ru-RU" sz="2400" b="1" kern="12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8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716338" y="719985"/>
            <a:ext cx="5427662" cy="649288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Задання вищої медичної школи: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716338" y="2052638"/>
            <a:ext cx="5219700" cy="2806700"/>
          </a:xfrm>
        </p:spPr>
        <p:txBody>
          <a:bodyPr rtlCol="0">
            <a:normAutofit lnSpcReduction="10000"/>
          </a:bodyPr>
          <a:lstStyle/>
          <a:p>
            <a:pPr marL="27432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надання студентові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знань та навичок медичної науки і практики</a:t>
            </a:r>
          </a:p>
          <a:p>
            <a:pPr marL="27432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орієнтація на постійну самоосвіту,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самовдосконалення</a:t>
            </a:r>
          </a:p>
          <a:p>
            <a:pPr marL="27432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створення умов для розвитку високоморальної особистості майбутнього лікаря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647" y="2052638"/>
            <a:ext cx="3538692" cy="238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3" descr="02_ре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716338" y="576735"/>
            <a:ext cx="5427662" cy="792538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Серед завдань сучасного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навчально-виховного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процесу: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838181" y="1584247"/>
            <a:ext cx="5073722" cy="2719777"/>
          </a:xfrm>
        </p:spPr>
        <p:txBody>
          <a:bodyPr rtlCol="0">
            <a:noAutofit/>
          </a:bodyPr>
          <a:lstStyle/>
          <a:p>
            <a:pPr marL="27432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використання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сприятливого впливу художнього твору на духовний світ читача</a:t>
            </a:r>
          </a:p>
          <a:p>
            <a:pPr marL="27432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вибір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та удосконалення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методик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знайомства з літературою як видом мистецтва для формування його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особистості</a:t>
            </a:r>
          </a:p>
        </p:txBody>
      </p:sp>
      <p:pic>
        <p:nvPicPr>
          <p:cNvPr id="6" name="Picture 13" descr="02_р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3125924" y="4681196"/>
            <a:ext cx="6018076" cy="1559019"/>
            <a:chOff x="384335" y="0"/>
            <a:chExt cx="5810114" cy="202433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Овал 7"/>
            <p:cNvSpPr/>
            <p:nvPr/>
          </p:nvSpPr>
          <p:spPr>
            <a:xfrm>
              <a:off x="384335" y="0"/>
              <a:ext cx="5810114" cy="2024338"/>
            </a:xfrm>
            <a:prstGeom prst="ellips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Овал 4"/>
            <p:cNvSpPr/>
            <p:nvPr/>
          </p:nvSpPr>
          <p:spPr>
            <a:xfrm>
              <a:off x="2033152" y="238713"/>
              <a:ext cx="3349975" cy="15469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400" kern="120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4190" y="4681197"/>
            <a:ext cx="5854482" cy="1559020"/>
            <a:chOff x="2030294" y="0"/>
            <a:chExt cx="2035411" cy="20354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Овал 10"/>
            <p:cNvSpPr/>
            <p:nvPr/>
          </p:nvSpPr>
          <p:spPr>
            <a:xfrm>
              <a:off x="2030294" y="0"/>
              <a:ext cx="2035411" cy="2035411"/>
            </a:xfrm>
            <a:prstGeom prst="ellips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2328373" y="298079"/>
              <a:ext cx="1439253" cy="14392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500" kern="1200" dirty="0"/>
            </a:p>
          </p:txBody>
        </p:sp>
      </p:grpSp>
      <p:sp>
        <p:nvSpPr>
          <p:cNvPr id="15" name="Объект 13"/>
          <p:cNvSpPr txBox="1">
            <a:spLocks/>
          </p:cNvSpPr>
          <p:nvPr/>
        </p:nvSpPr>
        <p:spPr bwMode="auto">
          <a:xfrm>
            <a:off x="649217" y="5231914"/>
            <a:ext cx="2710052" cy="48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7305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20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1pPr>
            <a:lvl2pPr marL="593725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▪"/>
              <a:defRPr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6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3pPr>
            <a:lvl4pPr marL="1233488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Розумова робота</a:t>
            </a:r>
          </a:p>
        </p:txBody>
      </p:sp>
      <p:sp>
        <p:nvSpPr>
          <p:cNvPr id="16" name="Объект 13"/>
          <p:cNvSpPr txBox="1">
            <a:spLocks/>
          </p:cNvSpPr>
          <p:nvPr/>
        </p:nvSpPr>
        <p:spPr bwMode="auto">
          <a:xfrm>
            <a:off x="5794235" y="5205573"/>
            <a:ext cx="3263656" cy="56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7305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20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1pPr>
            <a:lvl2pPr marL="593725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▪"/>
              <a:defRPr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6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3pPr>
            <a:lvl4pPr marL="1233488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Естетичне задоволення</a:t>
            </a:r>
          </a:p>
        </p:txBody>
      </p:sp>
      <p:sp>
        <p:nvSpPr>
          <p:cNvPr id="17" name="Объект 13"/>
          <p:cNvSpPr txBox="1">
            <a:spLocks/>
          </p:cNvSpPr>
          <p:nvPr/>
        </p:nvSpPr>
        <p:spPr bwMode="auto">
          <a:xfrm>
            <a:off x="3321125" y="5205573"/>
            <a:ext cx="2397105" cy="5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7305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20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1pPr>
            <a:lvl2pPr marL="593725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▪"/>
              <a:defRPr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6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3pPr>
            <a:lvl4pPr marL="1233488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ЧИТАННЯ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5" y="1613177"/>
            <a:ext cx="2757434" cy="1824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" y="2897495"/>
            <a:ext cx="2195581" cy="1458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2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452884" y="518615"/>
            <a:ext cx="5483154" cy="949522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Художня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література є потужним чинником впливу на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людину: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13" descr="02_ре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6" y="2049413"/>
            <a:ext cx="3162605" cy="2192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Объект 13"/>
          <p:cNvSpPr txBox="1">
            <a:spLocks/>
          </p:cNvSpPr>
          <p:nvPr/>
        </p:nvSpPr>
        <p:spPr bwMode="auto">
          <a:xfrm>
            <a:off x="3343820" y="1603281"/>
            <a:ext cx="5800180" cy="308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7305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20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1pPr>
            <a:lvl2pPr marL="593725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▪"/>
              <a:defRPr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6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3pPr>
            <a:lvl4pPr marL="1233488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засвоєння соціального досвіду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попередніх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поколінь </a:t>
            </a:r>
          </a:p>
          <a:p>
            <a:pPr marL="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«вчення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вчитися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» </a:t>
            </a:r>
          </a:p>
          <a:p>
            <a:pPr marL="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збагачення духовного світу </a:t>
            </a:r>
          </a:p>
          <a:p>
            <a:pPr marL="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виховання почуттів </a:t>
            </a:r>
          </a:p>
          <a:p>
            <a:pPr marL="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розвиток здібностей </a:t>
            </a:r>
          </a:p>
          <a:p>
            <a:pPr marL="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прагнення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і готовність до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творчості і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мислення</a:t>
            </a:r>
          </a:p>
        </p:txBody>
      </p:sp>
      <p:sp>
        <p:nvSpPr>
          <p:cNvPr id="9" name="Объект 13"/>
          <p:cNvSpPr txBox="1">
            <a:spLocks/>
          </p:cNvSpPr>
          <p:nvPr/>
        </p:nvSpPr>
        <p:spPr bwMode="auto">
          <a:xfrm>
            <a:off x="177646" y="4822819"/>
            <a:ext cx="8720694" cy="16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7305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20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1pPr>
            <a:lvl2pPr marL="593725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charset="0"/>
              <a:buChar char="▪"/>
              <a:defRPr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6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3pPr>
            <a:lvl4pPr marL="1233488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  <a:buFont typeface="Arial" charset="0"/>
              <a:buChar char="▪"/>
              <a:defRPr sz="1400" kern="1200">
                <a:solidFill>
                  <a:srgbClr val="474747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charset="0"/>
              <a:buNone/>
              <a:defRPr/>
            </a:pPr>
            <a:r>
              <a:rPr lang="uk-UA" sz="2200" b="1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Клінічне мислення </a:t>
            </a:r>
            <a:r>
              <a:rPr lang="uk-UA" sz="2200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– це найважливіший елемент лікарської практики, коли творчий підхід до проведення діагностики, лікування та визначення прогнозу захворювання у конкретного пацієнта, заснований на знаннях, досвіді та лікарській інтуїції, допомагає зберегти здоров'я і життя людини.</a:t>
            </a:r>
            <a:endParaRPr lang="uk-UA" sz="2200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583326" y="518615"/>
            <a:ext cx="5352712" cy="922042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Науково-технічний прогрес в медицині: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716338" y="1773226"/>
            <a:ext cx="5219700" cy="3365523"/>
          </a:xfrm>
        </p:spPr>
        <p:txBody>
          <a:bodyPr rtlCol="0">
            <a:noAutofit/>
          </a:bodyPr>
          <a:lstStyle/>
          <a:p>
            <a:pPr marL="27432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підтримка та збереження найціннішого – здоров’я людини</a:t>
            </a:r>
          </a:p>
          <a:p>
            <a:pPr marL="27432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винахід новітніх способів і методів діагностики, лікування та профілактики захворювань</a:t>
            </a:r>
          </a:p>
          <a:p>
            <a:pPr marL="274320" eaLnBrk="1" fontAlgn="auto" hangingPunct="1"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проведення наукових досліджень і експериментів з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урахуванням моральних цінностей і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принципів</a:t>
            </a:r>
            <a:endParaRPr lang="uk-UA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775" y="2214041"/>
            <a:ext cx="3333551" cy="2483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3" descr="02_ре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49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506750" y="430350"/>
            <a:ext cx="5037138" cy="649288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Медицина: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440113" y="1255594"/>
            <a:ext cx="5578475" cy="4531057"/>
          </a:xfrm>
        </p:spPr>
        <p:txBody>
          <a:bodyPr rtlCol="0">
            <a:noAutofit/>
          </a:bodyPr>
          <a:lstStyle/>
          <a:p>
            <a:pPr marL="27432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не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може бути абсолютно незалежною від принципів моралі, що панують у суспільстві</a:t>
            </a:r>
          </a:p>
          <a:p>
            <a:pPr marL="27432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стикається з необхідністю подолання в громадській свідомості багатьох етичних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«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бар’єрів»,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які стоять на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шляху її розвитку</a:t>
            </a:r>
            <a:endParaRPr lang="uk-UA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7432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встановлює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нові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деонтологічні рамки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заходити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за які – значить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заплямувати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честь професії</a:t>
            </a:r>
          </a:p>
          <a:p>
            <a:pPr marL="27432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/>
              <a:buChar char="▪"/>
              <a:defRPr/>
            </a:pP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має використовувати ефективні методи вдосконалення системи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біоетичної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освіти і виховання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612" y="2060812"/>
            <a:ext cx="3308138" cy="2473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3" descr="02_ре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440113" y="466725"/>
            <a:ext cx="5703887" cy="89852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"/>
              </a:spcBef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Біоетика – обов’язкова дисципліна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у медичному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виші: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571432" y="1801505"/>
            <a:ext cx="5424488" cy="2511566"/>
          </a:xfrm>
        </p:spPr>
        <p:txBody>
          <a:bodyPr rtlCol="0">
            <a:noAutofit/>
          </a:bodyPr>
          <a:lstStyle/>
          <a:p>
            <a:pPr marL="45720" indent="0" algn="ju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232">
                  <a:lumMod val="90000"/>
                </a:srgbClr>
              </a:buClr>
              <a:buFont typeface="Arial" pitchFamily="34" charset="0"/>
              <a:buNone/>
              <a:defRPr/>
            </a:pPr>
            <a:r>
              <a:rPr lang="uk-UA" sz="2300" b="1" i="1" dirty="0" smtClean="0">
                <a:solidFill>
                  <a:schemeClr val="accent5">
                    <a:lumMod val="50000"/>
                  </a:schemeClr>
                </a:solidFill>
              </a:rPr>
              <a:t>«Біоетика</a:t>
            </a:r>
            <a:r>
              <a:rPr lang="uk-UA" sz="23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300" i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uk-UA" sz="2300" i="1" dirty="0" smtClean="0">
                <a:solidFill>
                  <a:schemeClr val="accent5">
                    <a:lumMod val="50000"/>
                  </a:schemeClr>
                </a:solidFill>
              </a:rPr>
              <a:t>галузь міждисциплінарних досліджень етичних, філософських та антропологічних проблем, що виникають у зв’язку </a:t>
            </a:r>
            <a:r>
              <a:rPr lang="uk-UA" sz="2300" i="1" dirty="0">
                <a:solidFill>
                  <a:schemeClr val="accent5">
                    <a:lumMod val="50000"/>
                  </a:schemeClr>
                </a:solidFill>
              </a:rPr>
              <a:t>з </a:t>
            </a:r>
            <a:r>
              <a:rPr lang="uk-UA" sz="2300" i="1" dirty="0" smtClean="0">
                <a:solidFill>
                  <a:schemeClr val="accent5">
                    <a:lumMod val="50000"/>
                  </a:schemeClr>
                </a:solidFill>
              </a:rPr>
              <a:t>прогресом </a:t>
            </a:r>
            <a:r>
              <a:rPr lang="uk-UA" sz="2300" i="1" dirty="0" err="1" smtClean="0">
                <a:solidFill>
                  <a:schemeClr val="accent5">
                    <a:lumMod val="50000"/>
                  </a:schemeClr>
                </a:solidFill>
              </a:rPr>
              <a:t>біомедичної</a:t>
            </a:r>
            <a:r>
              <a:rPr lang="uk-UA" sz="2300" i="1" dirty="0" smtClean="0">
                <a:solidFill>
                  <a:schemeClr val="accent5">
                    <a:lumMod val="50000"/>
                  </a:schemeClr>
                </a:solidFill>
              </a:rPr>
              <a:t> науки і впровадженням новітніх технологій у практику охорони здоров</a:t>
            </a:r>
            <a:r>
              <a:rPr lang="en-US" sz="2300" i="1" dirty="0" smtClean="0">
                <a:solidFill>
                  <a:schemeClr val="accent5">
                    <a:lumMod val="50000"/>
                  </a:schemeClr>
                </a:solidFill>
              </a:rPr>
              <a:t>’</a:t>
            </a:r>
            <a:r>
              <a:rPr lang="uk-UA" sz="2300" i="1" dirty="0" smtClean="0">
                <a:solidFill>
                  <a:schemeClr val="accent5">
                    <a:lumMod val="50000"/>
                  </a:schemeClr>
                </a:solidFill>
              </a:rPr>
              <a:t>я»</a:t>
            </a:r>
          </a:p>
        </p:txBody>
      </p:sp>
      <p:sp>
        <p:nvSpPr>
          <p:cNvPr id="6" name="Объект 13"/>
          <p:cNvSpPr txBox="1">
            <a:spLocks/>
          </p:cNvSpPr>
          <p:nvPr/>
        </p:nvSpPr>
        <p:spPr>
          <a:xfrm>
            <a:off x="4058676" y="4959200"/>
            <a:ext cx="4937244" cy="689271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spcAft>
                <a:spcPts val="0"/>
              </a:spcAft>
              <a:buClr>
                <a:srgbClr val="323232">
                  <a:lumMod val="90000"/>
                </a:srgbClr>
              </a:buClr>
              <a:buNone/>
              <a:defRPr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Основи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біоетики та </a:t>
            </a: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біобезпеки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: підручник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/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О. М. Ковальова, В. М. Лісовий, Т. М. </a:t>
            </a: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Амбросова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В. І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 Смирнова. – Київ : ВСВ «Медицина», 2016. – 392 с.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]</a:t>
            </a:r>
            <a:endParaRPr lang="uk-UA" sz="1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77646" y="1801505"/>
            <a:ext cx="3043452" cy="219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3" descr="02_ре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646" y="72491"/>
            <a:ext cx="763588" cy="78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AppData\Local\Temp\osnovy bioetyk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04" y="3872922"/>
            <a:ext cx="1415928" cy="2172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-25400" y="6550025"/>
            <a:ext cx="153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en-US" sz="1400" baseline="300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uk-UA" sz="1400" dirty="0" err="1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Киричок</a:t>
            </a:r>
            <a:r>
              <a:rPr lang="uk-UA" sz="1400" dirty="0">
                <a:solidFill>
                  <a:srgbClr val="2C3973"/>
                </a:solidFill>
                <a:latin typeface="Calibri" pitchFamily="34" charset="0"/>
                <a:cs typeface="Times New Roman" pitchFamily="18" charset="0"/>
              </a:rPr>
              <a:t> І.В.</a:t>
            </a:r>
            <a:endParaRPr lang="ru-RU" sz="1400" dirty="0">
              <a:solidFill>
                <a:srgbClr val="2C3973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" id="{5A6D7BCA-C9CF-452E-858B-1538BAA282ED}" vid="{365F969C-3B7F-41AB-85B2-7C40E7D6CF2F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nded_Design_Yellow">
    <a:dk1>
      <a:srgbClr val="323232"/>
    </a:dk1>
    <a:lt1>
      <a:sysClr val="window" lastClr="FFFFFF"/>
    </a:lt1>
    <a:dk2>
      <a:srgbClr val="000000"/>
    </a:dk2>
    <a:lt2>
      <a:srgbClr val="E5E8E8"/>
    </a:lt2>
    <a:accent1>
      <a:srgbClr val="FFCD36"/>
    </a:accent1>
    <a:accent2>
      <a:srgbClr val="F29E3E"/>
    </a:accent2>
    <a:accent3>
      <a:srgbClr val="83C546"/>
    </a:accent3>
    <a:accent4>
      <a:srgbClr val="52C1CA"/>
    </a:accent4>
    <a:accent5>
      <a:srgbClr val="7384CA"/>
    </a:accent5>
    <a:accent6>
      <a:srgbClr val="DA6A89"/>
    </a:accent6>
    <a:hlink>
      <a:srgbClr val="88CACA"/>
    </a:hlink>
    <a:folHlink>
      <a:srgbClr val="91A7C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1143</Words>
  <Application>Microsoft Office PowerPoint</Application>
  <PresentationFormat>Экран (4:3)</PresentationFormat>
  <Paragraphs>164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MS Gothic</vt:lpstr>
      <vt:lpstr>Arial</vt:lpstr>
      <vt:lpstr>Book Antiqua</vt:lpstr>
      <vt:lpstr>Calibri</vt:lpstr>
      <vt:lpstr>Gabriola</vt:lpstr>
      <vt:lpstr>Monotype Corsiva</vt:lpstr>
      <vt:lpstr>Segoe Print</vt:lpstr>
      <vt:lpstr>Times New Roman</vt:lpstr>
      <vt:lpstr>Banded Design Yellow 16x9</vt:lpstr>
      <vt:lpstr>ЧИТАННЯ ХУДОЖНЬОЇ ЛІТЕРАТУРИ  ЯК ЕЛЕМЕНТ ВИХОВНОЇ РОБОТИ  БІБЛІОТЕКИ МЕДИЧНОГО ВИШУ:  ЕТИКА БІОЕКСПЕРИМЕНТІВ</vt:lpstr>
      <vt:lpstr>«…Часто людина уявляє ніби вона проводить  експеримент над іншим, тоді як насправді  проводить експеримент над собою…»</vt:lpstr>
      <vt:lpstr>Задача бібліотек – збереження сформованого історичного взаємозв'язку</vt:lpstr>
      <vt:lpstr>Задання вищої медичної школи:</vt:lpstr>
      <vt:lpstr>Серед завдань сучасного навчально-виховного процесу:</vt:lpstr>
      <vt:lpstr>Художня література є потужним чинником впливу на людину:</vt:lpstr>
      <vt:lpstr>Науково-технічний прогрес в медицині:</vt:lpstr>
      <vt:lpstr>Медицина:</vt:lpstr>
      <vt:lpstr>Біоетика – обов’язкова дисципліна у медичному виші:</vt:lpstr>
      <vt:lpstr>Цикл заходів Наукової бібліотеки ХНМУ:</vt:lpstr>
      <vt:lpstr>Експерименти медиків-новаторів в літературних творах:</vt:lpstr>
      <vt:lpstr>Мотивація героїв творів щодо сутності та результатів біоекспериментів:</vt:lpstr>
      <vt:lpstr>Тема відповідальності науковця                    за свої відкриття та їх наслідки :</vt:lpstr>
      <vt:lpstr>Тема відповідальності науковця за свої відкриття та їх наслідки :</vt:lpstr>
      <vt:lpstr>Тема відповідальності науковця за свої відкриття та їх наслідки :</vt:lpstr>
      <vt:lpstr>Художня література:</vt:lpstr>
      <vt:lpstr>Культурно-просвітницька та виховна робота Наукової бібліотеки ХНМУ:</vt:lpstr>
      <vt:lpstr>Відображення в художній літературі різних сфер діяльності людини : </vt:lpstr>
      <vt:lpstr>Важливе питання сьогодення «Що обрати для читання в цифрову епоху – книгу чи Інтернет?» </vt:lpstr>
      <vt:lpstr>Дякуємо за увагу!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БІОЕКСПЕРИМЕНТ В ХУДОЖНІЙ ЛІТЕРАТУРІ  ЯК НЕВИЧЕРПНИЙ РЕСУРС  У РОБОТІ БІБЛІОТЕКИ МЕДИЧНОГО ВУЗУ  З МОРАЛЬНО-ЕТИЧНОГО ВИХОВАННЯ СТУДЕНТІВ</dc:title>
  <dc:creator/>
  <cp:keywords/>
  <cp:lastModifiedBy/>
  <cp:revision>11</cp:revision>
  <dcterms:created xsi:type="dcterms:W3CDTF">2016-04-15T16:10:19Z</dcterms:created>
  <dcterms:modified xsi:type="dcterms:W3CDTF">2016-09-10T20:11:47Z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