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0"/>
  </p:notesMasterIdLst>
  <p:sldIdLst>
    <p:sldId id="256" r:id="rId2"/>
    <p:sldId id="258" r:id="rId3"/>
    <p:sldId id="317" r:id="rId4"/>
    <p:sldId id="259" r:id="rId5"/>
    <p:sldId id="329" r:id="rId6"/>
    <p:sldId id="326" r:id="rId7"/>
    <p:sldId id="299" r:id="rId8"/>
    <p:sldId id="300" r:id="rId9"/>
    <p:sldId id="312" r:id="rId10"/>
    <p:sldId id="323" r:id="rId11"/>
    <p:sldId id="314" r:id="rId12"/>
    <p:sldId id="324" r:id="rId13"/>
    <p:sldId id="316" r:id="rId14"/>
    <p:sldId id="310" r:id="rId15"/>
    <p:sldId id="311" r:id="rId16"/>
    <p:sldId id="292" r:id="rId17"/>
    <p:sldId id="321" r:id="rId18"/>
    <p:sldId id="32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22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54C42AB-908E-46D3-80B2-ABE438E01BBF}" type="datetimeFigureOut">
              <a:rPr lang="ru-RU"/>
              <a:pPr>
                <a:defRPr/>
              </a:pPr>
              <a:t>10.05.2016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018AA96-ACC4-4457-914C-262F0D20B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22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uk-UA" altLang="uk-UA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C4E75-4FBB-44D4-BB9E-4B1155D52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55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6D383-19BD-46D6-8884-A64E519F6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05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D0DCD-7BAC-4F24-809D-D42EDDB0E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429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86B2A-0350-4503-A0A1-E6AAE52F7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55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1233C-89B4-4860-9FA4-2746EFD24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7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402E4-0F25-401E-A7B2-324565CB0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72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584F3-6EA2-4754-A6FD-031164506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14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64542-D76A-4FC5-A1E6-CB373B338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61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FC161-C43C-4699-A58D-56AA34D01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14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DBCD8-F8DF-4583-9631-8D88843C9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44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04DC8-045B-428A-A080-6BCBF0F2C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1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10D2B-18DA-4443-95F0-11B7FB9BF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12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45F51BB-40C7-4463-BC8A-DE5D16DEFE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uk-UA" altLang="uk-UA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675" y="2205038"/>
            <a:ext cx="5948363" cy="1511300"/>
          </a:xfrm>
        </p:spPr>
        <p:txBody>
          <a:bodyPr/>
          <a:lstStyle/>
          <a:p>
            <a:pPr eaLnBrk="1" hangingPunct="1"/>
            <a:r>
              <a:rPr lang="en-US" altLang="uk-UA" sz="4000" smtClean="0">
                <a:solidFill>
                  <a:schemeClr val="bg1"/>
                </a:solidFill>
              </a:rPr>
              <a:t>DIALECTICS AND ITS ALTERNATIVES</a:t>
            </a:r>
            <a:r>
              <a:rPr lang="ru-RU" altLang="uk-UA" sz="4000" smtClean="0">
                <a:solidFill>
                  <a:schemeClr val="tx1"/>
                </a:solidFill>
              </a:rPr>
              <a:t> </a:t>
            </a:r>
            <a:r>
              <a:rPr lang="en-US" altLang="uk-UA" sz="4000" smtClean="0">
                <a:solidFill>
                  <a:schemeClr val="tx1"/>
                </a:solidFill>
              </a:rPr>
              <a:t> </a:t>
            </a:r>
            <a:endParaRPr lang="ru-RU" altLang="uk-UA" sz="400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1125538"/>
            <a:ext cx="6019800" cy="1752600"/>
          </a:xfrm>
        </p:spPr>
        <p:txBody>
          <a:bodyPr/>
          <a:lstStyle/>
          <a:p>
            <a:pPr eaLnBrk="1" hangingPunct="1"/>
            <a:r>
              <a:rPr lang="en-US" altLang="uk-UA" b="1" smtClean="0"/>
              <a:t>Lecture 7</a:t>
            </a:r>
            <a:endParaRPr lang="ru-RU" altLang="uk-UA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457200"/>
            <a:ext cx="8229600" cy="1371600"/>
          </a:xfrm>
        </p:spPr>
        <p:txBody>
          <a:bodyPr/>
          <a:lstStyle/>
          <a:p>
            <a:r>
              <a:rPr lang="en-US" altLang="uk-UA" b="1" smtClean="0"/>
              <a:t>Categories of dialectics:</a:t>
            </a:r>
            <a:endParaRPr lang="ru-RU" altLang="uk-UA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844675"/>
            <a:ext cx="82296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uk-UA" smtClean="0"/>
              <a:t>   </a:t>
            </a:r>
            <a:r>
              <a:rPr lang="en-US" altLang="uk-UA" b="1" smtClean="0"/>
              <a:t>Categories</a:t>
            </a:r>
            <a:r>
              <a:rPr lang="en-US" altLang="uk-UA" smtClean="0"/>
              <a:t> are extremely general, fundamental concepts reflecting the most essential, law-governed connections and relationships of reality:</a:t>
            </a:r>
          </a:p>
          <a:p>
            <a:r>
              <a:rPr lang="en-US" altLang="uk-UA" smtClean="0"/>
              <a:t>individual and particular</a:t>
            </a:r>
          </a:p>
          <a:p>
            <a:r>
              <a:rPr lang="en-US" altLang="uk-UA" smtClean="0"/>
              <a:t>part and whole</a:t>
            </a:r>
          </a:p>
          <a:p>
            <a:r>
              <a:rPr lang="en-US" altLang="uk-UA" smtClean="0"/>
              <a:t>form and content, etc.</a:t>
            </a:r>
          </a:p>
          <a:p>
            <a:endParaRPr lang="en-US" altLang="uk-UA" smtClean="0"/>
          </a:p>
          <a:p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833438"/>
            <a:ext cx="8229600" cy="866775"/>
          </a:xfrm>
        </p:spPr>
        <p:txBody>
          <a:bodyPr/>
          <a:lstStyle/>
          <a:p>
            <a:r>
              <a:rPr lang="en-US" altLang="uk-UA" sz="4000" b="1" smtClean="0"/>
              <a:t>The Principles of Dialectics:</a:t>
            </a:r>
            <a:br>
              <a:rPr lang="en-US" altLang="uk-UA" sz="4000" b="1" smtClean="0"/>
            </a:br>
            <a:endParaRPr lang="ru-RU" altLang="uk-UA" sz="4000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773238"/>
            <a:ext cx="8229600" cy="5256212"/>
          </a:xfrm>
        </p:spPr>
        <p:txBody>
          <a:bodyPr/>
          <a:lstStyle/>
          <a:p>
            <a:r>
              <a:rPr lang="en-US" altLang="uk-UA" sz="3400" b="1" i="1" u="sng" smtClean="0"/>
              <a:t>The principle of universal connection.</a:t>
            </a:r>
            <a:r>
              <a:rPr lang="en-US" altLang="uk-UA" sz="340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uk-UA" sz="3400" smtClean="0"/>
              <a:t>   Nothing in the world stands by itself. Every object is a link in an endless chain and is thus connected with all the other links. Investigation of the forms of connections is the primary task of cognition</a:t>
            </a:r>
            <a:endParaRPr lang="en-US" altLang="uk-UA" sz="3400" i="1" smtClean="0"/>
          </a:p>
          <a:p>
            <a:endParaRPr lang="ru-RU" altLang="uk-UA" sz="3400" b="1" smtClean="0"/>
          </a:p>
          <a:p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 altLang="uk-UA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3886200"/>
          </a:xfrm>
        </p:spPr>
        <p:txBody>
          <a:bodyPr/>
          <a:lstStyle/>
          <a:p>
            <a:r>
              <a:rPr lang="en-US" altLang="uk-UA" sz="3400" b="1" i="1" u="sng" smtClean="0"/>
              <a:t>The principle of development.</a:t>
            </a:r>
            <a:r>
              <a:rPr lang="en-US" altLang="uk-UA" sz="3400" smtClean="0"/>
              <a:t> Nothing in the world is final and complete. Everything is on the way to somewhere else. </a:t>
            </a:r>
            <a:r>
              <a:rPr lang="en-US" altLang="uk-UA" sz="3400" b="1" u="sng" smtClean="0"/>
              <a:t>Development</a:t>
            </a:r>
            <a:r>
              <a:rPr lang="en-US" altLang="uk-UA" sz="3400" smtClean="0"/>
              <a:t> </a:t>
            </a:r>
            <a:r>
              <a:rPr lang="en-US" altLang="uk-UA" sz="3400" b="1" smtClean="0"/>
              <a:t>is a definitely oriented, irreversible change of the object</a:t>
            </a:r>
            <a:r>
              <a:rPr lang="en-US" altLang="uk-UA" sz="3400" smtClean="0"/>
              <a:t>, from the old to the new, from the simple to the complex, from a lower level to a higher one</a:t>
            </a:r>
            <a:endParaRPr lang="ru-RU" altLang="uk-UA" sz="3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39750" y="762000"/>
            <a:ext cx="8229600" cy="1371600"/>
          </a:xfrm>
        </p:spPr>
        <p:txBody>
          <a:bodyPr/>
          <a:lstStyle/>
          <a:p>
            <a:r>
              <a:rPr lang="en-US" altLang="uk-UA" b="1" smtClean="0"/>
              <a:t>Dialectics is based on </a:t>
            </a:r>
            <a:r>
              <a:rPr lang="en-US" altLang="uk-UA" b="1" u="sng" smtClean="0"/>
              <a:t>3 concepts</a:t>
            </a:r>
            <a:r>
              <a:rPr lang="en-US" altLang="uk-UA" b="1" smtClean="0"/>
              <a:t>:</a:t>
            </a:r>
            <a:endParaRPr lang="ru-RU" altLang="uk-UA" b="1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519113" y="2495550"/>
            <a:ext cx="8229600" cy="3886200"/>
          </a:xfrm>
        </p:spPr>
        <p:txBody>
          <a:bodyPr/>
          <a:lstStyle/>
          <a:p>
            <a:r>
              <a:rPr lang="en-US" altLang="uk-UA" smtClean="0"/>
              <a:t>everything is made out of opposing forces</a:t>
            </a:r>
          </a:p>
          <a:p>
            <a:r>
              <a:rPr lang="en-US" altLang="uk-UA" smtClean="0"/>
              <a:t>gradual changes lead to turning points where one force overcomes the other</a:t>
            </a:r>
          </a:p>
          <a:p>
            <a:r>
              <a:rPr lang="en-US" altLang="uk-UA" smtClean="0"/>
              <a:t>change moves in spirals not circles  </a:t>
            </a:r>
          </a:p>
          <a:p>
            <a:pPr>
              <a:buFont typeface="Wingdings" pitchFamily="2" charset="2"/>
              <a:buNone/>
            </a:pP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260350"/>
            <a:ext cx="8229600" cy="1371600"/>
          </a:xfrm>
        </p:spPr>
        <p:txBody>
          <a:bodyPr/>
          <a:lstStyle/>
          <a:p>
            <a:r>
              <a:rPr lang="ru-RU" altLang="uk-UA" sz="4000" b="1" smtClean="0"/>
              <a:t/>
            </a:r>
            <a:br>
              <a:rPr lang="ru-RU" altLang="uk-UA" sz="4000" b="1" smtClean="0"/>
            </a:br>
            <a:r>
              <a:rPr lang="ru-RU" altLang="uk-UA" sz="4000" b="1" u="sng" smtClean="0"/>
              <a:t>Three laws of the dialectics:</a:t>
            </a:r>
            <a:r>
              <a:rPr lang="ru-RU" altLang="uk-UA" sz="4000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uk-UA" smtClean="0"/>
              <a:t>1. </a:t>
            </a:r>
            <a:r>
              <a:rPr lang="en-US" altLang="uk-UA" b="1" smtClean="0"/>
              <a:t>Unity and contradiction of opposites</a:t>
            </a:r>
            <a:r>
              <a:rPr lang="en-US" altLang="uk-UA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uk-UA" i="1" smtClean="0">
                <a:latin typeface="Times New Roman" pitchFamily="18" charset="0"/>
                <a:cs typeface="Times New Roman" pitchFamily="18" charset="0"/>
              </a:rPr>
              <a:t>(it shows the source of development, the relations between opposites are source of self-development of objects and process)</a:t>
            </a:r>
            <a:r>
              <a:rPr lang="en-US" altLang="uk-UA" b="1" smtClean="0"/>
              <a:t> </a:t>
            </a:r>
          </a:p>
          <a:p>
            <a:pPr>
              <a:buFont typeface="Wingdings" pitchFamily="2" charset="2"/>
              <a:buNone/>
            </a:pPr>
            <a:endParaRPr lang="en-US" altLang="uk-UA" b="1" smtClean="0"/>
          </a:p>
          <a:p>
            <a:pPr>
              <a:buFont typeface="Wingdings" pitchFamily="2" charset="2"/>
              <a:buNone/>
            </a:pPr>
            <a:endParaRPr lang="en-US" altLang="uk-UA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 altLang="uk-UA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700213"/>
            <a:ext cx="8229600" cy="38862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altLang="uk-UA" smtClean="0"/>
              <a:t>2.  </a:t>
            </a:r>
            <a:r>
              <a:rPr lang="en-US" altLang="uk-UA" b="1" smtClean="0"/>
              <a:t>Law of transformation from quantity to quality and vice versa. </a:t>
            </a:r>
            <a:r>
              <a:rPr lang="en-US" altLang="uk-UA" i="1" smtClean="0">
                <a:latin typeface="Times New Roman" pitchFamily="18" charset="0"/>
                <a:cs typeface="Times New Roman" pitchFamily="18" charset="0"/>
              </a:rPr>
              <a:t>It shows on mechanism of development</a:t>
            </a:r>
            <a:r>
              <a:rPr lang="en-US" altLang="uk-UA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 altLang="uk-UA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29600" cy="5903913"/>
          </a:xfrm>
        </p:spPr>
        <p:txBody>
          <a:bodyPr/>
          <a:lstStyle/>
          <a:p>
            <a:endParaRPr lang="ru-RU" altLang="uk-UA" smtClean="0"/>
          </a:p>
          <a:p>
            <a:pPr>
              <a:buFont typeface="Wingdings" pitchFamily="2" charset="2"/>
              <a:buNone/>
            </a:pPr>
            <a:r>
              <a:rPr lang="en-US" altLang="uk-UA" smtClean="0"/>
              <a:t>3.</a:t>
            </a:r>
            <a:r>
              <a:rPr lang="en-US" altLang="uk-UA" b="1" smtClean="0"/>
              <a:t> Law of negation of negation</a:t>
            </a:r>
            <a:r>
              <a:rPr lang="en-US" altLang="uk-UA" i="1" smtClean="0">
                <a:latin typeface="Times New Roman" pitchFamily="18" charset="0"/>
                <a:cs typeface="Times New Roman" pitchFamily="18" charset="0"/>
              </a:rPr>
              <a:t> (it shows on directness and progressiveness)</a:t>
            </a:r>
            <a:r>
              <a:rPr lang="en-US" altLang="uk-UA" b="1" smtClean="0"/>
              <a:t> </a:t>
            </a:r>
          </a:p>
          <a:p>
            <a:pPr>
              <a:buFont typeface="Wingdings" pitchFamily="2" charset="2"/>
              <a:buNone/>
            </a:pPr>
            <a:endParaRPr lang="en-US" altLang="uk-UA" b="1" smtClean="0"/>
          </a:p>
          <a:p>
            <a:pPr>
              <a:buFont typeface="Wingdings" pitchFamily="2" charset="2"/>
              <a:buNone/>
            </a:pPr>
            <a:r>
              <a:rPr lang="en-US" altLang="uk-UA" smtClean="0"/>
              <a:t>   </a:t>
            </a:r>
            <a:r>
              <a:rPr lang="en-US" altLang="uk-UA" u="sng" smtClean="0"/>
              <a:t>Negation of negation:</a:t>
            </a:r>
            <a:r>
              <a:rPr lang="en-US" altLang="uk-UA" smtClean="0"/>
              <a:t> T</a:t>
            </a:r>
            <a:r>
              <a:rPr lang="ru-RU" altLang="uk-UA" smtClean="0"/>
              <a:t>he first element </a:t>
            </a:r>
            <a:r>
              <a:rPr lang="ru-RU" altLang="uk-UA" b="1" smtClean="0"/>
              <a:t>is negated by the second</a:t>
            </a:r>
            <a:r>
              <a:rPr lang="ru-RU" altLang="uk-UA" smtClean="0"/>
              <a:t>, </a:t>
            </a:r>
            <a:r>
              <a:rPr lang="ru-RU" altLang="uk-UA" b="1" smtClean="0"/>
              <a:t>which is in turn negated by the third.</a:t>
            </a:r>
            <a:r>
              <a:rPr lang="ru-RU" altLang="uk-UA" smtClean="0"/>
              <a:t> And in each case the third element, the negation of negation, has features of the original element, but is </a:t>
            </a:r>
            <a:r>
              <a:rPr lang="ru-RU" altLang="uk-UA" b="1" smtClean="0"/>
              <a:t>at a higher level</a:t>
            </a:r>
            <a:r>
              <a:rPr lang="ru-RU" altLang="uk-UA" smtClean="0"/>
              <a:t> of meaning</a:t>
            </a:r>
            <a:endParaRPr lang="en-US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196975"/>
            <a:ext cx="8229600" cy="1371600"/>
          </a:xfrm>
        </p:spPr>
        <p:txBody>
          <a:bodyPr/>
          <a:lstStyle/>
          <a:p>
            <a:r>
              <a:rPr lang="en-US" altLang="uk-UA" sz="3800" b="1" u="sng" smtClean="0"/>
              <a:t>Metaphysics:</a:t>
            </a:r>
            <a:endParaRPr lang="ru-RU" altLang="uk-UA" sz="3800" b="1" u="sng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276475"/>
            <a:ext cx="8640763" cy="429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uk-UA" sz="3600" smtClean="0">
                <a:latin typeface="Times New Roman" pitchFamily="18" charset="0"/>
              </a:rPr>
              <a:t>is a branch of philosophy that denies development as the main principle of existence of the world. </a:t>
            </a:r>
          </a:p>
          <a:p>
            <a:pPr>
              <a:lnSpc>
                <a:spcPct val="90000"/>
              </a:lnSpc>
            </a:pPr>
            <a:r>
              <a:rPr lang="en-US" altLang="uk-UA" sz="3600" smtClean="0">
                <a:latin typeface="Times New Roman" pitchFamily="18" charset="0"/>
              </a:rPr>
              <a:t>To analyze the reality </a:t>
            </a:r>
            <a:r>
              <a:rPr lang="en-US" altLang="uk-UA" sz="3600" b="1" u="sng" smtClean="0">
                <a:latin typeface="Times New Roman" pitchFamily="18" charset="0"/>
              </a:rPr>
              <a:t>as something hardening” and very stable, only with </a:t>
            </a:r>
            <a:r>
              <a:rPr lang="en-US" altLang="uk-UA" sz="3600" b="1" u="sng" smtClean="0">
                <a:latin typeface="Times New Roman" pitchFamily="18" charset="0"/>
                <a:cs typeface="Times New Roman" pitchFamily="18" charset="0"/>
              </a:rPr>
              <a:t>quantitative  increasing of objects without their qualitative changing</a:t>
            </a:r>
            <a:r>
              <a:rPr lang="en-US" altLang="uk-UA" sz="3600" smtClean="0">
                <a:latin typeface="Times New Roman" pitchFamily="18" charset="0"/>
                <a:cs typeface="Times New Roman" pitchFamily="18" charset="0"/>
              </a:rPr>
              <a:t> is</a:t>
            </a:r>
            <a:r>
              <a:rPr lang="en-US" altLang="uk-UA" sz="3600" smtClean="0">
                <a:latin typeface="Times New Roman" pitchFamily="18" charset="0"/>
              </a:rPr>
              <a:t> the main methodological position of it</a:t>
            </a:r>
            <a:endParaRPr lang="en-US" altLang="uk-UA" sz="36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z="2400" smtClean="0"/>
              <a:t> </a:t>
            </a:r>
            <a:endParaRPr lang="ru-RU" altLang="uk-UA" sz="2400" smtClean="0"/>
          </a:p>
        </p:txBody>
      </p:sp>
      <p:sp>
        <p:nvSpPr>
          <p:cNvPr id="19460" name="Заголовок 1"/>
          <p:cNvSpPr txBox="1">
            <a:spLocks/>
          </p:cNvSpPr>
          <p:nvPr/>
        </p:nvSpPr>
        <p:spPr bwMode="auto">
          <a:xfrm>
            <a:off x="519113" y="257175"/>
            <a:ext cx="85169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uk-UA" sz="4000" b="1"/>
              <a:t>ALTERNATIVES OF DIALECTICS:</a:t>
            </a:r>
            <a:endParaRPr lang="ru-RU" altLang="uk-UA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uk-UA" altLang="uk-UA" smtClean="0"/>
          </a:p>
        </p:txBody>
      </p:sp>
      <p:sp>
        <p:nvSpPr>
          <p:cNvPr id="36867" name="Содержимое 2"/>
          <p:cNvSpPr>
            <a:spLocks noGrp="1"/>
          </p:cNvSpPr>
          <p:nvPr>
            <p:ph idx="4294967295"/>
          </p:nvPr>
        </p:nvSpPr>
        <p:spPr>
          <a:xfrm>
            <a:off x="428625" y="620713"/>
            <a:ext cx="8229600" cy="5688012"/>
          </a:xfrm>
        </p:spPr>
        <p:txBody>
          <a:bodyPr/>
          <a:lstStyle/>
          <a:p>
            <a:r>
              <a:rPr lang="en-US" altLang="uk-UA" sz="3400" b="1" u="sng" smtClean="0">
                <a:latin typeface="Times New Roman" pitchFamily="18" charset="0"/>
                <a:cs typeface="Times New Roman" pitchFamily="18" charset="0"/>
              </a:rPr>
              <a:t>Dogmatism</a:t>
            </a:r>
            <a:r>
              <a:rPr lang="en-US" altLang="uk-UA" sz="3400" b="1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uk-UA" sz="3400" smtClean="0">
                <a:latin typeface="Times New Roman" pitchFamily="18" charset="0"/>
                <a:cs typeface="Times New Roman" pitchFamily="18" charset="0"/>
              </a:rPr>
              <a:t>it is a method of adopting of knowledge when one or another thesis is perceived as final truth or as dogma even when it contradicts to reality </a:t>
            </a:r>
            <a:endParaRPr lang="ru-RU" altLang="uk-UA" sz="3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uk-UA" sz="3400" b="1" u="sng" smtClean="0">
                <a:latin typeface="Times New Roman" pitchFamily="18" charset="0"/>
                <a:cs typeface="Times New Roman" pitchFamily="18" charset="0"/>
              </a:rPr>
              <a:t>Sophistic</a:t>
            </a:r>
            <a:r>
              <a:rPr lang="en-US" altLang="uk-UA" sz="3400" b="1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uk-UA" sz="3400" smtClean="0">
                <a:latin typeface="Times New Roman" pitchFamily="18" charset="0"/>
                <a:cs typeface="Times New Roman" pitchFamily="18" charset="0"/>
              </a:rPr>
              <a:t>it is a method of reasoning, where the position about truth depends on the concrete wish and point of view of a person</a:t>
            </a:r>
            <a:endParaRPr lang="ru-RU" altLang="uk-UA" sz="3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uk-UA" sz="3400" b="1" u="sng" smtClean="0">
                <a:latin typeface="Times New Roman" pitchFamily="18" charset="0"/>
                <a:cs typeface="Times New Roman" pitchFamily="18" charset="0"/>
              </a:rPr>
              <a:t>Eclectics</a:t>
            </a:r>
            <a:r>
              <a:rPr lang="en-US" altLang="uk-UA" sz="3400" b="1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uk-UA" sz="3400" smtClean="0">
                <a:latin typeface="Times New Roman" pitchFamily="18" charset="0"/>
                <a:cs typeface="Times New Roman" pitchFamily="18" charset="0"/>
              </a:rPr>
              <a:t>it is mechanical uniting a variety of principle different elements, positions, views</a:t>
            </a:r>
            <a:endParaRPr lang="ru-RU" altLang="uk-UA" sz="340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altLang="uk-UA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0063" y="1143000"/>
            <a:ext cx="8229600" cy="5545138"/>
          </a:xfrm>
        </p:spPr>
        <p:txBody>
          <a:bodyPr/>
          <a:lstStyle/>
          <a:p>
            <a:r>
              <a:rPr lang="en-US" altLang="uk-UA" sz="3600" b="1" u="sng" smtClean="0"/>
              <a:t>Dialectics</a:t>
            </a:r>
            <a:r>
              <a:rPr lang="en-US" altLang="uk-UA" sz="3600" smtClean="0"/>
              <a:t> is a branch of philosophy about t</a:t>
            </a:r>
            <a:r>
              <a:rPr lang="en-US" altLang="uk-UA" sz="3600" smtClean="0">
                <a:cs typeface="Times New Roman" pitchFamily="18" charset="0"/>
              </a:rPr>
              <a:t>he most general laws of development of nature, society and thinking, also is a special understanding of the world when the different things are considered in variety of their connections</a:t>
            </a:r>
            <a:endParaRPr lang="en-US" altLang="uk-UA" sz="3600" smtClean="0"/>
          </a:p>
          <a:p>
            <a:pPr>
              <a:buFont typeface="Wingdings" pitchFamily="2" charset="2"/>
              <a:buNone/>
            </a:pPr>
            <a:endParaRPr lang="ru-RU" altLang="uk-UA" sz="3600" smtClean="0"/>
          </a:p>
          <a:p>
            <a:pPr>
              <a:buFont typeface="Wingdings" pitchFamily="2" charset="2"/>
              <a:buNone/>
            </a:pPr>
            <a:endParaRPr lang="ru-RU" altLang="uk-UA" sz="3600" smtClean="0"/>
          </a:p>
          <a:p>
            <a:pPr>
              <a:buFont typeface="Wingdings" pitchFamily="2" charset="2"/>
              <a:buNone/>
            </a:pPr>
            <a:endParaRPr lang="en-US" altLang="uk-UA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19113" y="904875"/>
            <a:ext cx="8229600" cy="1371600"/>
          </a:xfrm>
        </p:spPr>
        <p:txBody>
          <a:bodyPr/>
          <a:lstStyle/>
          <a:p>
            <a:r>
              <a:rPr lang="en-US" altLang="uk-UA" b="1" smtClean="0">
                <a:latin typeface="Times New Roman" pitchFamily="18" charset="0"/>
                <a:cs typeface="Times New Roman" pitchFamily="18" charset="0"/>
              </a:rPr>
              <a:t>In the history of philosophy there were 3 historical forms of dialectics</a:t>
            </a:r>
            <a:r>
              <a:rPr lang="en-US" altLang="uk-UA" b="1" smtClean="0"/>
              <a:t>:</a:t>
            </a:r>
            <a:endParaRPr lang="ru-RU" altLang="uk-UA" smtClean="0"/>
          </a:p>
        </p:txBody>
      </p:sp>
      <p:sp>
        <p:nvSpPr>
          <p:cNvPr id="5123" name="Прямоугольник 3"/>
          <p:cNvSpPr>
            <a:spLocks noChangeArrowheads="1"/>
          </p:cNvSpPr>
          <p:nvPr/>
        </p:nvSpPr>
        <p:spPr bwMode="auto">
          <a:xfrm>
            <a:off x="684213" y="2922588"/>
            <a:ext cx="77152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uk-UA" sz="3400">
                <a:latin typeface="Times New Roman" pitchFamily="18" charset="0"/>
                <a:cs typeface="Times New Roman" pitchFamily="18" charset="0"/>
              </a:rPr>
              <a:t>1. Elemental  dialectics of ancient thinkers</a:t>
            </a:r>
            <a:endParaRPr lang="ru-RU" altLang="uk-UA" sz="3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uk-UA" sz="3400">
                <a:latin typeface="Times New Roman" pitchFamily="18" charset="0"/>
                <a:cs typeface="Times New Roman" pitchFamily="18" charset="0"/>
              </a:rPr>
              <a:t>2. Idealistic dialectics of German classical philosophy</a:t>
            </a:r>
            <a:endParaRPr lang="ru-RU" altLang="uk-UA" sz="3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uk-UA" sz="3400">
                <a:latin typeface="Times New Roman" pitchFamily="18" charset="0"/>
                <a:cs typeface="Times New Roman" pitchFamily="18" charset="0"/>
              </a:rPr>
              <a:t>3. Materialistic philosophy</a:t>
            </a:r>
            <a:endParaRPr lang="ru-RU" altLang="uk-UA" sz="3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836613"/>
            <a:ext cx="5761038" cy="3960812"/>
          </a:xfrm>
        </p:spPr>
        <p:txBody>
          <a:bodyPr/>
          <a:lstStyle/>
          <a:p>
            <a:pPr eaLnBrk="1" hangingPunct="1"/>
            <a:r>
              <a:rPr lang="ru-RU" altLang="uk-UA" sz="3600" smtClean="0"/>
              <a:t>The basic idea of dialectics was presented by </a:t>
            </a:r>
            <a:r>
              <a:rPr lang="ru-RU" altLang="uk-UA" sz="3600" b="1" u="sng" smtClean="0"/>
              <a:t>HERACLITUS</a:t>
            </a:r>
            <a:r>
              <a:rPr lang="ru-RU" altLang="uk-UA" sz="3600" smtClean="0"/>
              <a:t> who </a:t>
            </a:r>
            <a:br>
              <a:rPr lang="ru-RU" altLang="uk-UA" sz="3600" smtClean="0"/>
            </a:br>
            <a:r>
              <a:rPr lang="ru-RU" altLang="uk-UA" sz="3600" smtClean="0"/>
              <a:t>held that </a:t>
            </a:r>
            <a:r>
              <a:rPr lang="ru-RU" altLang="uk-UA" sz="3600" i="1" smtClean="0"/>
              <a:t>all is in constant change, as a result of inner strife and opposition</a:t>
            </a:r>
            <a:endParaRPr lang="ru-RU" altLang="uk-UA" sz="3600" smtClean="0"/>
          </a:p>
        </p:txBody>
      </p:sp>
      <p:pic>
        <p:nvPicPr>
          <p:cNvPr id="6147" name="Picture 6" descr="Heraclitu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990600"/>
            <a:ext cx="2836862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/>
          <a:lstStyle/>
          <a:p>
            <a:r>
              <a:rPr lang="en-US" altLang="uk-UA" sz="4000" smtClean="0"/>
              <a:t>First dialectics was understood </a:t>
            </a:r>
            <a:r>
              <a:rPr lang="en-US" altLang="uk-UA" sz="4000" u="sng" smtClean="0"/>
              <a:t>as the art to discuss</a:t>
            </a:r>
            <a:r>
              <a:rPr lang="en-US" altLang="uk-UA" sz="4000" smtClean="0"/>
              <a:t>.</a:t>
            </a:r>
            <a:endParaRPr lang="ru-RU" altLang="uk-UA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5550"/>
            <a:ext cx="8229600" cy="3886200"/>
          </a:xfrm>
        </p:spPr>
        <p:txBody>
          <a:bodyPr/>
          <a:lstStyle/>
          <a:p>
            <a:r>
              <a:rPr lang="en-US" altLang="uk-UA" sz="3600" b="1" smtClean="0"/>
              <a:t>SOCRATES:</a:t>
            </a:r>
            <a:r>
              <a:rPr lang="en-US" altLang="uk-UA" sz="3600" smtClean="0"/>
              <a:t> </a:t>
            </a:r>
            <a:r>
              <a:rPr lang="ru-RU" altLang="uk-UA" sz="3400" smtClean="0"/>
              <a:t>the dialectic</a:t>
            </a:r>
            <a:r>
              <a:rPr lang="en-US" altLang="uk-UA" sz="3400" smtClean="0"/>
              <a:t>s</a:t>
            </a:r>
            <a:r>
              <a:rPr lang="ru-RU" altLang="uk-UA" sz="3400" smtClean="0"/>
              <a:t> </a:t>
            </a:r>
            <a:r>
              <a:rPr lang="en-US" altLang="uk-UA" sz="3400" smtClean="0"/>
              <a:t>i</a:t>
            </a:r>
            <a:r>
              <a:rPr lang="ru-RU" altLang="uk-UA" sz="3400" smtClean="0"/>
              <a:t>s a method of </a:t>
            </a:r>
            <a:r>
              <a:rPr lang="ru-RU" altLang="uk-UA" sz="3400" b="1" smtClean="0"/>
              <a:t>dialogue for the purpose of searching for truth</a:t>
            </a:r>
            <a:r>
              <a:rPr lang="en-US" altLang="uk-UA" sz="3400" b="1" smtClean="0"/>
              <a:t> </a:t>
            </a:r>
            <a:r>
              <a:rPr lang="en-US" altLang="uk-UA" sz="3400" smtClean="0"/>
              <a:t>(as</a:t>
            </a:r>
            <a:r>
              <a:rPr lang="en-US" altLang="uk-UA" sz="3400" b="1" smtClean="0"/>
              <a:t> </a:t>
            </a:r>
            <a:r>
              <a:rPr lang="en-US" altLang="uk-UA" sz="3600" smtClean="0"/>
              <a:t>the result of a struggle of different opinions)</a:t>
            </a:r>
            <a:r>
              <a:rPr lang="ru-RU" altLang="uk-UA" sz="3400" smtClean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617538"/>
            <a:ext cx="8229600" cy="1371600"/>
          </a:xfrm>
        </p:spPr>
        <p:txBody>
          <a:bodyPr/>
          <a:lstStyle/>
          <a:p>
            <a:r>
              <a:rPr lang="en-US" altLang="uk-UA" sz="4000" b="1" smtClean="0"/>
              <a:t>ZENO </a:t>
            </a:r>
            <a:r>
              <a:rPr lang="en-US" altLang="uk-UA" sz="4000" smtClean="0"/>
              <a:t>(</a:t>
            </a:r>
            <a:r>
              <a:rPr lang="ru-RU" altLang="uk-UA" sz="4000" u="sng" smtClean="0"/>
              <a:t>founder of the subjective dialectic</a:t>
            </a:r>
            <a:r>
              <a:rPr lang="en-US" altLang="uk-UA" sz="4000" u="sng" smtClean="0"/>
              <a:t>s)</a:t>
            </a:r>
            <a:endParaRPr lang="ru-RU" altLang="uk-UA" sz="4000" u="sng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300" y="2135188"/>
            <a:ext cx="5915025" cy="3886200"/>
          </a:xfrm>
        </p:spPr>
        <p:txBody>
          <a:bodyPr/>
          <a:lstStyle/>
          <a:p>
            <a:r>
              <a:rPr lang="ru-RU" altLang="uk-UA" sz="3400" smtClean="0"/>
              <a:t>The </a:t>
            </a:r>
            <a:r>
              <a:rPr lang="en-US" altLang="uk-UA" sz="3400" smtClean="0"/>
              <a:t>d</a:t>
            </a:r>
            <a:r>
              <a:rPr lang="ru-RU" altLang="uk-UA" sz="3400" smtClean="0"/>
              <a:t>ialectic</a:t>
            </a:r>
            <a:r>
              <a:rPr lang="en-US" altLang="uk-UA" sz="3400" smtClean="0"/>
              <a:t>s</a:t>
            </a:r>
            <a:r>
              <a:rPr lang="ru-RU" altLang="uk-UA" sz="3400" smtClean="0"/>
              <a:t> of Zeno means a technique of dialogue or an oratory</a:t>
            </a:r>
            <a:r>
              <a:rPr lang="en-US" altLang="uk-UA" sz="3400" smtClean="0"/>
              <a:t> – </a:t>
            </a:r>
            <a:r>
              <a:rPr lang="en-US" altLang="uk-UA" sz="3400" b="1" smtClean="0"/>
              <a:t>a </a:t>
            </a:r>
            <a:r>
              <a:rPr lang="ru-RU" altLang="uk-UA" sz="3400" b="1" smtClean="0"/>
              <a:t>technique of pointing out and refuting the contradiction in the words of an opponent during a dialogue</a:t>
            </a:r>
            <a:r>
              <a:rPr lang="ru-RU" altLang="uk-UA" sz="3400" smtClean="0"/>
              <a:t> </a:t>
            </a:r>
            <a:r>
              <a:rPr lang="ru-RU" altLang="uk-UA" sz="2800" smtClean="0"/>
              <a:t> </a:t>
            </a:r>
          </a:p>
        </p:txBody>
      </p:sp>
      <p:pic>
        <p:nvPicPr>
          <p:cNvPr id="8196" name="Picture 6" descr="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38888" y="1920875"/>
            <a:ext cx="2409825" cy="316388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 altLang="uk-UA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5543550" cy="5975350"/>
          </a:xfrm>
        </p:spPr>
        <p:txBody>
          <a:bodyPr/>
          <a:lstStyle/>
          <a:p>
            <a:r>
              <a:rPr lang="ru-RU" altLang="uk-UA" sz="3600" smtClean="0"/>
              <a:t>The concept of dialectics was given new life by </a:t>
            </a:r>
            <a:r>
              <a:rPr lang="ru-RU" altLang="uk-UA" sz="3600" b="1" smtClean="0"/>
              <a:t>HEGEL.</a:t>
            </a:r>
            <a:r>
              <a:rPr lang="ru-RU" altLang="uk-UA" sz="3600" smtClean="0"/>
              <a:t> According to him, dialectic is the method by which human history unfolds; </a:t>
            </a:r>
            <a:endParaRPr lang="en-US" altLang="uk-UA" sz="3600" smtClean="0"/>
          </a:p>
          <a:p>
            <a:r>
              <a:rPr lang="en-US" altLang="uk-UA" sz="3600" smtClean="0"/>
              <a:t>H</a:t>
            </a:r>
            <a:r>
              <a:rPr lang="ru-RU" altLang="uk-UA" sz="3600" smtClean="0"/>
              <a:t>istory progresses as a dialectical process</a:t>
            </a:r>
          </a:p>
        </p:txBody>
      </p:sp>
      <p:pic>
        <p:nvPicPr>
          <p:cNvPr id="9220" name="Picture 4" descr="geg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060575"/>
            <a:ext cx="2868613" cy="364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765175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uk-UA" sz="4000" b="1" smtClean="0"/>
              <a:t/>
            </a:r>
            <a:br>
              <a:rPr lang="en-US" altLang="uk-UA" sz="4000" b="1" smtClean="0"/>
            </a:br>
            <a:endParaRPr lang="ru-RU" altLang="uk-UA" sz="40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792163"/>
            <a:ext cx="8640763" cy="6092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uk-UA" sz="3800" smtClean="0"/>
              <a:t>   Hegelian dialectic consist of </a:t>
            </a:r>
            <a:r>
              <a:rPr lang="ru-RU" altLang="uk-UA" sz="3800" b="1" u="sng" smtClean="0"/>
              <a:t>three dialectical stages of development:</a:t>
            </a:r>
          </a:p>
          <a:p>
            <a:r>
              <a:rPr lang="ru-RU" altLang="uk-UA" sz="3800" smtClean="0"/>
              <a:t>a </a:t>
            </a:r>
            <a:r>
              <a:rPr lang="ru-RU" altLang="uk-UA" sz="3800" b="1" u="sng" smtClean="0"/>
              <a:t>thesis</a:t>
            </a:r>
            <a:r>
              <a:rPr lang="ru-RU" altLang="uk-UA" sz="3800" smtClean="0"/>
              <a:t>, giving rise to its reaction,</a:t>
            </a:r>
          </a:p>
          <a:p>
            <a:r>
              <a:rPr lang="ru-RU" altLang="uk-UA" sz="3800" smtClean="0"/>
              <a:t>an </a:t>
            </a:r>
            <a:r>
              <a:rPr lang="ru-RU" altLang="uk-UA" sz="3800" b="1" u="sng" smtClean="0"/>
              <a:t>anthithesis</a:t>
            </a:r>
            <a:r>
              <a:rPr lang="ru-RU" altLang="uk-UA" sz="3800" smtClean="0"/>
              <a:t> which contradicts or negates the thesis, </a:t>
            </a:r>
          </a:p>
          <a:p>
            <a:r>
              <a:rPr lang="ru-RU" altLang="uk-UA" sz="3800" smtClean="0"/>
              <a:t>and the tension between the two being resolved by means of a </a:t>
            </a:r>
            <a:r>
              <a:rPr lang="ru-RU" altLang="uk-UA" sz="3800" b="1" u="sng" smtClean="0"/>
              <a:t>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 altLang="uk-UA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44575"/>
            <a:ext cx="5183187" cy="54086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uk-UA" sz="3400" smtClean="0"/>
              <a:t>   </a:t>
            </a:r>
            <a:r>
              <a:rPr lang="ru-RU" altLang="uk-UA" sz="3400" smtClean="0">
                <a:latin typeface="Times New Roman" pitchFamily="18" charset="0"/>
              </a:rPr>
              <a:t>Two followers of Hegel, </a:t>
            </a:r>
            <a:r>
              <a:rPr lang="ru-RU" altLang="uk-UA" sz="3400" b="1" smtClean="0">
                <a:latin typeface="Times New Roman" pitchFamily="18" charset="0"/>
              </a:rPr>
              <a:t>KARL MARX </a:t>
            </a:r>
            <a:r>
              <a:rPr lang="ru-RU" altLang="uk-UA" sz="3400" smtClean="0">
                <a:latin typeface="Times New Roman" pitchFamily="18" charset="0"/>
              </a:rPr>
              <a:t>and</a:t>
            </a:r>
            <a:r>
              <a:rPr lang="ru-RU" altLang="uk-UA" sz="3400" b="1" smtClean="0">
                <a:latin typeface="Times New Roman" pitchFamily="18" charset="0"/>
              </a:rPr>
              <a:t> FREDERICK </a:t>
            </a:r>
            <a:r>
              <a:rPr lang="en-US" altLang="uk-UA" sz="3400" b="1" smtClean="0">
                <a:latin typeface="Times New Roman" pitchFamily="18" charset="0"/>
              </a:rPr>
              <a:t>H</a:t>
            </a:r>
            <a:r>
              <a:rPr lang="ru-RU" altLang="uk-UA" sz="3400" b="1" smtClean="0">
                <a:latin typeface="Times New Roman" pitchFamily="18" charset="0"/>
              </a:rPr>
              <a:t>ENGELS</a:t>
            </a:r>
            <a:r>
              <a:rPr lang="ru-RU" altLang="uk-UA" sz="3400" smtClean="0">
                <a:latin typeface="Times New Roman" pitchFamily="18" charset="0"/>
              </a:rPr>
              <a:t>, took Hegel's ideas and transformed them into a philosophical tool for analyzing history, nature, and making social change</a:t>
            </a:r>
            <a:r>
              <a:rPr lang="en-US" altLang="uk-UA" sz="3400" smtClean="0">
                <a:latin typeface="Times New Roman" pitchFamily="18" charset="0"/>
              </a:rPr>
              <a:t> (</a:t>
            </a:r>
            <a:r>
              <a:rPr lang="en-US" altLang="uk-UA" sz="3400" b="1" u="sng" smtClean="0">
                <a:latin typeface="Times New Roman" pitchFamily="18" charset="0"/>
              </a:rPr>
              <a:t>dialectical materialism</a:t>
            </a:r>
            <a:r>
              <a:rPr lang="en-US" altLang="uk-UA" sz="3400" smtClean="0">
                <a:latin typeface="Times New Roman" pitchFamily="18" charset="0"/>
              </a:rPr>
              <a:t>)</a:t>
            </a:r>
            <a:r>
              <a:rPr lang="ru-RU" altLang="uk-UA" smtClean="0"/>
              <a:t> </a:t>
            </a:r>
          </a:p>
        </p:txBody>
      </p:sp>
      <p:pic>
        <p:nvPicPr>
          <p:cNvPr id="11268" name="Picture 7" descr="marks_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549275"/>
            <a:ext cx="24479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9" descr="129175821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730625"/>
            <a:ext cx="2232025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</TotalTime>
  <Words>696</Words>
  <Application>Microsoft Office PowerPoint</Application>
  <PresentationFormat>Экран (4:3)</PresentationFormat>
  <Paragraphs>49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Wingdings</vt:lpstr>
      <vt:lpstr>Calibri</vt:lpstr>
      <vt:lpstr>Arial Black</vt:lpstr>
      <vt:lpstr>Times New Roman</vt:lpstr>
      <vt:lpstr>Пиксел</vt:lpstr>
      <vt:lpstr>DIALECTICS AND ITS ALTERNATIVES  </vt:lpstr>
      <vt:lpstr>Презентация PowerPoint</vt:lpstr>
      <vt:lpstr>In the history of philosophy there were 3 historical forms of dialectics:</vt:lpstr>
      <vt:lpstr>The basic idea of dialectics was presented by HERACLITUS who  held that all is in constant change, as a result of inner strife and opposition</vt:lpstr>
      <vt:lpstr>First dialectics was understood as the art to discuss.</vt:lpstr>
      <vt:lpstr>ZENO (founder of the subjective dialectics)</vt:lpstr>
      <vt:lpstr>Презентация PowerPoint</vt:lpstr>
      <vt:lpstr> </vt:lpstr>
      <vt:lpstr>Презентация PowerPoint</vt:lpstr>
      <vt:lpstr>Categories of dialectics:</vt:lpstr>
      <vt:lpstr>The Principles of Dialectics: </vt:lpstr>
      <vt:lpstr>Презентация PowerPoint</vt:lpstr>
      <vt:lpstr>Dialectics is based on 3 concepts:</vt:lpstr>
      <vt:lpstr> Three laws of the dialectics: </vt:lpstr>
      <vt:lpstr>Презентация PowerPoint</vt:lpstr>
      <vt:lpstr>Презентация PowerPoint</vt:lpstr>
      <vt:lpstr>Metaphysics: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Free</cp:lastModifiedBy>
  <cp:revision>71</cp:revision>
  <dcterms:created xsi:type="dcterms:W3CDTF">2011-09-07T18:32:11Z</dcterms:created>
  <dcterms:modified xsi:type="dcterms:W3CDTF">2016-05-10T04:38:59Z</dcterms:modified>
</cp:coreProperties>
</file>