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handoutMasterIdLst>
    <p:handoutMasterId r:id="rId25"/>
  </p:handoutMasterIdLst>
  <p:sldIdLst>
    <p:sldId id="256" r:id="rId2"/>
    <p:sldId id="258" r:id="rId3"/>
    <p:sldId id="313" r:id="rId4"/>
    <p:sldId id="299" r:id="rId5"/>
    <p:sldId id="314" r:id="rId6"/>
    <p:sldId id="292" r:id="rId7"/>
    <p:sldId id="286" r:id="rId8"/>
    <p:sldId id="289" r:id="rId9"/>
    <p:sldId id="316" r:id="rId10"/>
    <p:sldId id="298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22" r:id="rId19"/>
    <p:sldId id="308" r:id="rId20"/>
    <p:sldId id="315" r:id="rId21"/>
    <p:sldId id="317" r:id="rId22"/>
    <p:sldId id="318" r:id="rId23"/>
    <p:sldId id="319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922" y="-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1E4D3BF-743F-487B-B809-81AEEECD205D}" type="datetimeFigureOut">
              <a:rPr lang="uk-UA"/>
              <a:pPr>
                <a:defRPr/>
              </a:pPr>
              <a:t>10.05.2016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A75B0D9-8E0F-4197-8493-BFB2B1B6414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65789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uk-UA" altLang="uk-UA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uk-UA" altLang="uk-UA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uk-UA" altLang="uk-UA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uk-UA" altLang="uk-UA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uk-UA" altLang="uk-UA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uk-UA" altLang="uk-UA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uk-UA" altLang="uk-UA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uk-UA" altLang="uk-UA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uk-UA" altLang="uk-UA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uk-UA" altLang="uk-UA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uk-UA" altLang="uk-UA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uk-UA" altLang="uk-UA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53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53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DD2E6-56C4-4C2E-907A-5E0C8AD94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446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B8136-2289-419D-80BD-72B4E4ECB0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285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8D834-817A-41EB-9CE1-233C4FD36A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05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69FDF-153A-4C8D-BA59-B23DFCF779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265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EE6AF-E0A1-4AB6-B617-66F63B692D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780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F24F1-2127-4B63-8517-8FE2A4FB4B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511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F0A2E-1D79-4471-9894-F41185F5D8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743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CA584-F2DB-4979-B9A1-E2A7367E81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45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AAA27-3F35-45C6-B0F4-120C974CEA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113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65804-7FEE-44CD-A80A-3FD0D3D61A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067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CCBE0-BEE5-4E89-994E-165B1E3611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227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288A1D4F-8675-4FEC-90D1-F3B7063BC9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uk-UA" altLang="uk-UA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uk-UA" altLang="uk-UA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uk-UA" altLang="uk-UA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uk-UA" altLang="uk-UA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uk-UA" altLang="uk-UA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uk-UA" altLang="uk-UA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uk-UA" altLang="uk-UA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uk-UA" altLang="uk-UA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uk-UA" altLang="uk-UA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143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87675" y="2205038"/>
            <a:ext cx="5948363" cy="1511300"/>
          </a:xfrm>
        </p:spPr>
        <p:txBody>
          <a:bodyPr/>
          <a:lstStyle/>
          <a:p>
            <a:pPr eaLnBrk="1" hangingPunct="1"/>
            <a:r>
              <a:rPr lang="en-US" altLang="uk-UA" sz="4000" b="1" smtClean="0">
                <a:solidFill>
                  <a:schemeClr val="bg1"/>
                </a:solidFill>
              </a:rPr>
              <a:t>COGNITIVE ATTITUDE OF A HUMAN TOWARD A WORLD</a:t>
            </a:r>
            <a:r>
              <a:rPr lang="ru-RU" altLang="uk-UA" sz="400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87675" y="1125538"/>
            <a:ext cx="6019800" cy="1752600"/>
          </a:xfrm>
        </p:spPr>
        <p:txBody>
          <a:bodyPr/>
          <a:lstStyle/>
          <a:p>
            <a:pPr eaLnBrk="1" hangingPunct="1"/>
            <a:r>
              <a:rPr lang="en-US" altLang="uk-UA" b="1" smtClean="0"/>
              <a:t>Lecture 6</a:t>
            </a:r>
            <a:endParaRPr lang="ru-RU" altLang="uk-UA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uk-UA" b="1" u="sng" smtClean="0"/>
              <a:t>Absolute truth:</a:t>
            </a:r>
            <a:endParaRPr lang="ru-RU" altLang="uk-UA" b="1" u="sng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213" y="1989138"/>
            <a:ext cx="8462962" cy="3886200"/>
          </a:xfrm>
        </p:spPr>
        <p:txBody>
          <a:bodyPr/>
          <a:lstStyle/>
          <a:p>
            <a:r>
              <a:rPr lang="en-US" altLang="uk-UA" sz="3600" smtClean="0"/>
              <a:t>is a piece of knowledge that is not refuted by the subsequent development of science but enriched and constantly reaffirmed by life</a:t>
            </a:r>
          </a:p>
          <a:p>
            <a:pPr algn="just">
              <a:buFont typeface="Wingdings" pitchFamily="2" charset="2"/>
              <a:buNone/>
            </a:pPr>
            <a:r>
              <a:rPr lang="en-US" altLang="uk-UA" smtClean="0"/>
              <a:t> </a:t>
            </a:r>
            <a:endParaRPr lang="ru-RU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3" y="473075"/>
            <a:ext cx="8229600" cy="1371600"/>
          </a:xfrm>
        </p:spPr>
        <p:txBody>
          <a:bodyPr/>
          <a:lstStyle/>
          <a:p>
            <a:r>
              <a:rPr lang="en-US" altLang="uk-UA" b="1" u="sng" smtClean="0"/>
              <a:t>Relative truth:</a:t>
            </a:r>
            <a:endParaRPr lang="ru-RU" altLang="uk-UA" b="1" u="sng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2263" y="1981200"/>
            <a:ext cx="8713787" cy="3886200"/>
          </a:xfrm>
        </p:spPr>
        <p:txBody>
          <a:bodyPr/>
          <a:lstStyle/>
          <a:p>
            <a:r>
              <a:rPr lang="en-US" altLang="uk-UA" sz="4000" smtClean="0"/>
              <a:t>inexact knowledge that can be changed</a:t>
            </a:r>
            <a:endParaRPr lang="ru-RU" altLang="uk-UA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3213" y="1125538"/>
            <a:ext cx="8229600" cy="1371600"/>
          </a:xfrm>
        </p:spPr>
        <p:txBody>
          <a:bodyPr/>
          <a:lstStyle/>
          <a:p>
            <a:r>
              <a:rPr lang="uk-UA" altLang="uk-UA" sz="4000" smtClean="0"/>
              <a:t/>
            </a:r>
            <a:br>
              <a:rPr lang="uk-UA" altLang="uk-UA" sz="4000" smtClean="0"/>
            </a:br>
            <a:r>
              <a:rPr lang="uk-UA" altLang="uk-UA" sz="4000" b="1" smtClean="0"/>
              <a:t>WHAT ARE THE CRITERIA FOR THE TRUTH?</a:t>
            </a:r>
            <a:br>
              <a:rPr lang="uk-UA" altLang="uk-UA" sz="4000" b="1" smtClean="0"/>
            </a:br>
            <a:r>
              <a:rPr lang="uk-UA" altLang="uk-UA" sz="4000" b="1" smtClean="0"/>
              <a:t/>
            </a:r>
            <a:br>
              <a:rPr lang="uk-UA" altLang="uk-UA" sz="4000" b="1" smtClean="0"/>
            </a:br>
            <a:r>
              <a:rPr lang="uk-UA" altLang="uk-UA" sz="4000" smtClean="0"/>
              <a:t>There are </a:t>
            </a:r>
            <a:r>
              <a:rPr lang="uk-UA" altLang="uk-UA" sz="4000" i="1" smtClean="0"/>
              <a:t>three possible sources of </a:t>
            </a:r>
            <a:r>
              <a:rPr lang="uk-UA" altLang="uk-UA" sz="4000" b="1" i="1" smtClean="0"/>
              <a:t>objective evidence</a:t>
            </a:r>
            <a:r>
              <a:rPr lang="uk-UA" altLang="uk-UA" sz="4000" b="1" smtClean="0"/>
              <a:t>:</a:t>
            </a:r>
            <a:r>
              <a:rPr lang="uk-UA" altLang="uk-UA" sz="4000" smtClean="0"/>
              <a:t> </a:t>
            </a:r>
            <a:endParaRPr lang="ru-RU" altLang="uk-UA" sz="40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933825"/>
            <a:ext cx="8229600" cy="3886200"/>
          </a:xfrm>
        </p:spPr>
        <p:txBody>
          <a:bodyPr/>
          <a:lstStyle/>
          <a:p>
            <a:r>
              <a:rPr lang="uk-UA" altLang="uk-UA" smtClean="0"/>
              <a:t>the evidence of the senses</a:t>
            </a:r>
          </a:p>
          <a:p>
            <a:r>
              <a:rPr lang="uk-UA" altLang="uk-UA" smtClean="0"/>
              <a:t>the evidence of rational thought</a:t>
            </a:r>
          </a:p>
          <a:p>
            <a:r>
              <a:rPr lang="uk-UA" altLang="uk-UA" smtClean="0"/>
              <a:t>the evidence of expert testimony </a:t>
            </a:r>
            <a:endParaRPr lang="ru-RU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uk-UA" altLang="uk-UA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616575"/>
          </a:xfrm>
        </p:spPr>
        <p:txBody>
          <a:bodyPr/>
          <a:lstStyle/>
          <a:p>
            <a:r>
              <a:rPr lang="uk-UA" altLang="uk-UA" smtClean="0"/>
              <a:t>The opinions of those with significant experience, highly trained or possessing an advanced degree are often considered a form of proof. But a person may not simply declare themselves an </a:t>
            </a:r>
            <a:r>
              <a:rPr lang="uk-UA" altLang="uk-UA" b="1" u="sng" smtClean="0"/>
              <a:t>authority</a:t>
            </a:r>
            <a:r>
              <a:rPr lang="uk-UA" altLang="uk-UA" smtClean="0"/>
              <a:t>, but rather must be properly qualified. Despite the wide respect given to expert testimony, </a:t>
            </a:r>
            <a:r>
              <a:rPr lang="uk-UA" altLang="uk-UA" b="1" smtClean="0"/>
              <a:t>authority is not an infallible criterion</a:t>
            </a:r>
            <a:endParaRPr lang="ru-RU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uk-UA" altLang="uk-UA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1052513"/>
            <a:ext cx="8229600" cy="4814887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3600" b="1" dirty="0" smtClean="0"/>
              <a:t>Conventionalism</a:t>
            </a:r>
          </a:p>
          <a:p>
            <a:pPr>
              <a:defRPr/>
            </a:pPr>
            <a:r>
              <a:rPr lang="en-US" sz="3600" dirty="0" smtClean="0"/>
              <a:t>The</a:t>
            </a:r>
            <a:r>
              <a:rPr lang="en-US" sz="3600" b="1" dirty="0" smtClean="0"/>
              <a:t> </a:t>
            </a:r>
            <a:r>
              <a:rPr lang="en-US" sz="3600" b="1" u="sng" dirty="0" smtClean="0"/>
              <a:t>conventionalists</a:t>
            </a:r>
            <a:r>
              <a:rPr lang="en-US" sz="3600" b="1" dirty="0" smtClean="0"/>
              <a:t> </a:t>
            </a:r>
            <a:r>
              <a:rPr lang="en-US" sz="3600" dirty="0" smtClean="0"/>
              <a:t>saw the foundation of truth in any fact that had been conventionally agreed between groups of scientists, capable of judging what should be considered true or false.</a:t>
            </a:r>
            <a:r>
              <a:rPr lang="ru-RU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uk-UA" altLang="uk-UA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229600" cy="5472112"/>
          </a:xfrm>
        </p:spPr>
        <p:txBody>
          <a:bodyPr/>
          <a:lstStyle/>
          <a:p>
            <a:r>
              <a:rPr lang="uk-UA" altLang="uk-UA" smtClean="0"/>
              <a:t>Most people consciously or unknowingly employ </a:t>
            </a:r>
            <a:r>
              <a:rPr lang="uk-UA" altLang="uk-UA" b="1" u="sng" smtClean="0"/>
              <a:t>custom</a:t>
            </a:r>
            <a:r>
              <a:rPr lang="uk-UA" altLang="uk-UA" smtClean="0"/>
              <a:t> as a criterion of truth, </a:t>
            </a:r>
            <a:r>
              <a:rPr lang="uk-UA" altLang="uk-UA" b="1" smtClean="0"/>
              <a:t>based on the assumption that doing what is customary will prevent error.</a:t>
            </a:r>
            <a:r>
              <a:rPr lang="uk-UA" altLang="uk-UA" smtClean="0"/>
              <a:t> People stick closely to the principle of custom when they use common vernacular, wear common fashions and so forth; essentially, when they do what is popular. </a:t>
            </a:r>
            <a:r>
              <a:rPr lang="uk-UA" altLang="uk-UA" b="1" smtClean="0"/>
              <a:t>Custom is not considered a serious, or valid, test of truth</a:t>
            </a:r>
            <a:r>
              <a:rPr lang="uk-UA" altLang="uk-UA" smtClean="0"/>
              <a:t> </a:t>
            </a:r>
            <a:endParaRPr lang="ru-RU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229600" cy="1371600"/>
          </a:xfrm>
        </p:spPr>
        <p:txBody>
          <a:bodyPr/>
          <a:lstStyle/>
          <a:p>
            <a:endParaRPr lang="uk-UA" altLang="uk-UA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29600" cy="5472112"/>
          </a:xfrm>
        </p:spPr>
        <p:txBody>
          <a:bodyPr/>
          <a:lstStyle/>
          <a:p>
            <a:r>
              <a:rPr lang="uk-UA" altLang="uk-UA" sz="3600" smtClean="0"/>
              <a:t>Many religions fundamentally rely on </a:t>
            </a:r>
            <a:r>
              <a:rPr lang="uk-UA" altLang="uk-UA" sz="3600" b="1" u="sng" smtClean="0"/>
              <a:t>revelation</a:t>
            </a:r>
            <a:r>
              <a:rPr lang="uk-UA" altLang="uk-UA" sz="3600" smtClean="0"/>
              <a:t> as a test of truth. </a:t>
            </a:r>
            <a:r>
              <a:rPr lang="uk-UA" altLang="uk-UA" sz="3600" b="1" smtClean="0"/>
              <a:t>Revelation may be defined as truth emanating from God</a:t>
            </a:r>
            <a:r>
              <a:rPr lang="uk-UA" altLang="uk-UA" sz="3600" b="1" i="1" smtClean="0"/>
              <a:t> </a:t>
            </a:r>
            <a:r>
              <a:rPr lang="uk-UA" altLang="uk-UA" sz="3600" smtClean="0"/>
              <a:t>(or another "higher power</a:t>
            </a:r>
            <a:r>
              <a:rPr lang="uk-UA" altLang="uk-UA" sz="3600" i="1" smtClean="0"/>
              <a:t>")</a:t>
            </a:r>
            <a:r>
              <a:rPr lang="uk-UA" altLang="uk-UA" sz="3600" smtClean="0"/>
              <a:t>.</a:t>
            </a:r>
            <a:r>
              <a:rPr lang="uk-UA" altLang="uk-UA" sz="3600" b="1" i="1" smtClean="0"/>
              <a:t> </a:t>
            </a:r>
            <a:r>
              <a:rPr lang="uk-UA" altLang="uk-UA" sz="3600" smtClean="0"/>
              <a:t>This criterion may be a valid reference of truth for an individual, but </a:t>
            </a:r>
            <a:r>
              <a:rPr lang="uk-UA" altLang="uk-UA" sz="3600" u="sng" smtClean="0"/>
              <a:t>it is inadequate for providing a coherent proof of the knowledge to others</a:t>
            </a:r>
            <a:endParaRPr lang="ru-RU" altLang="uk-UA" sz="3600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uk-UA" altLang="uk-UA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5040312"/>
          </a:xfrm>
        </p:spPr>
        <p:txBody>
          <a:bodyPr/>
          <a:lstStyle/>
          <a:p>
            <a:r>
              <a:rPr lang="uk-UA" altLang="uk-UA" b="1" u="sng" smtClean="0"/>
              <a:t>Time</a:t>
            </a:r>
            <a:r>
              <a:rPr lang="uk-UA" altLang="uk-UA" smtClean="0"/>
              <a:t> is a criterion commonly appealed to in debate, often referred to as </a:t>
            </a:r>
            <a:r>
              <a:rPr lang="uk-UA" altLang="uk-UA" b="1" smtClean="0"/>
              <a:t>“test of time".</a:t>
            </a:r>
            <a:r>
              <a:rPr lang="uk-UA" altLang="uk-UA" smtClean="0"/>
              <a:t> It means that over time false beliefs and logical errors will be revealed. </a:t>
            </a:r>
          </a:p>
          <a:p>
            <a:r>
              <a:rPr lang="uk-UA" altLang="uk-UA" smtClean="0"/>
              <a:t>Time is an inadequate test for truth.</a:t>
            </a:r>
            <a:r>
              <a:rPr lang="uk-UA" altLang="uk-UA" b="1" i="1" smtClean="0"/>
              <a:t> </a:t>
            </a:r>
            <a:r>
              <a:rPr lang="uk-UA" altLang="uk-UA" b="1" smtClean="0"/>
              <a:t>Many demonstrably false beliefs have endured for centuries and even millennia</a:t>
            </a:r>
            <a:r>
              <a:rPr lang="uk-UA" altLang="uk-UA" smtClean="0"/>
              <a:t> </a:t>
            </a:r>
            <a:endParaRPr lang="ru-RU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uk-UA" sz="3400" b="1" u="sng" smtClean="0"/>
              <a:t>Benefit</a:t>
            </a:r>
            <a:endParaRPr lang="ru-RU" altLang="uk-UA" sz="3400" b="1" u="sng" smtClean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229600" cy="3886200"/>
          </a:xfrm>
        </p:spPr>
        <p:txBody>
          <a:bodyPr/>
          <a:lstStyle/>
          <a:p>
            <a:r>
              <a:rPr lang="en-US" altLang="uk-UA" smtClean="0"/>
              <a:t>True ideas are those </a:t>
            </a:r>
            <a:r>
              <a:rPr lang="en-US" altLang="uk-UA" b="1" smtClean="0"/>
              <a:t>that “work”, that are useful.</a:t>
            </a:r>
          </a:p>
          <a:p>
            <a:r>
              <a:rPr lang="en-US" altLang="uk-UA" b="1" u="sng" smtClean="0"/>
              <a:t>The pragmatists</a:t>
            </a:r>
            <a:r>
              <a:rPr lang="en-US" altLang="uk-UA" smtClean="0"/>
              <a:t> maintain that truth is anything that justifies itself in practice, that helps to achieve the required aim</a:t>
            </a:r>
          </a:p>
          <a:p>
            <a:endParaRPr lang="ru-RU" altLang="uk-UA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371600"/>
          </a:xfrm>
        </p:spPr>
        <p:txBody>
          <a:bodyPr/>
          <a:lstStyle/>
          <a:p>
            <a:endParaRPr lang="uk-UA" altLang="uk-UA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229600" cy="5616575"/>
          </a:xfrm>
        </p:spPr>
        <p:txBody>
          <a:bodyPr/>
          <a:lstStyle/>
          <a:p>
            <a:r>
              <a:rPr lang="en-US" altLang="uk-UA" b="1" u="sng" smtClean="0"/>
              <a:t>Practice</a:t>
            </a:r>
            <a:r>
              <a:rPr lang="en-US" altLang="uk-UA" smtClean="0"/>
              <a:t> is material, sensuously objective, goal-oriented activity intended to master and transform natural and social objects and constituting the universal foundation, the motive force of the development of human society and knowledge. Practice is </a:t>
            </a:r>
            <a:r>
              <a:rPr lang="en-US" altLang="uk-UA" b="1" smtClean="0"/>
              <a:t>a source of scientific</a:t>
            </a:r>
            <a:r>
              <a:rPr lang="en-US" altLang="uk-UA" smtClean="0"/>
              <a:t> cognition.</a:t>
            </a:r>
            <a:r>
              <a:rPr lang="ru-RU" altLang="uk-UA" smtClean="0"/>
              <a:t> </a:t>
            </a:r>
            <a:r>
              <a:rPr lang="en-US" altLang="uk-UA" smtClean="0"/>
              <a:t>Practice has many different facets and various levels of development, beginning from empirical experience and ending with rigorous scientific experiment. </a:t>
            </a:r>
            <a:endParaRPr lang="ru-RU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uk-UA" altLang="uk-UA" smtClean="0"/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29600" cy="5545138"/>
          </a:xfrm>
        </p:spPr>
        <p:txBody>
          <a:bodyPr/>
          <a:lstStyle/>
          <a:p>
            <a:r>
              <a:rPr lang="uk-UA" altLang="uk-UA" sz="3600" b="1" smtClean="0"/>
              <a:t>Gnoseology</a:t>
            </a:r>
            <a:r>
              <a:rPr lang="uk-UA" altLang="uk-UA" sz="3600" smtClean="0"/>
              <a:t> – a theory of knowledge </a:t>
            </a:r>
          </a:p>
          <a:p>
            <a:pPr>
              <a:buFont typeface="Wingdings" pitchFamily="2" charset="2"/>
              <a:buNone/>
            </a:pPr>
            <a:endParaRPr lang="uk-UA" altLang="uk-UA" sz="3600" smtClean="0"/>
          </a:p>
          <a:p>
            <a:r>
              <a:rPr lang="uk-UA" altLang="uk-UA" sz="3600" smtClean="0"/>
              <a:t>Much of the debate in this field has focused on the </a:t>
            </a:r>
            <a:r>
              <a:rPr lang="uk-UA" altLang="uk-UA" sz="3600" b="1" u="sng" smtClean="0"/>
              <a:t>nature of knowledge</a:t>
            </a:r>
            <a:r>
              <a:rPr lang="uk-UA" altLang="uk-UA" sz="3600" smtClean="0"/>
              <a:t> and how it relates to the notions such as </a:t>
            </a:r>
            <a:r>
              <a:rPr lang="uk-UA" altLang="uk-UA" sz="3600" u="sng" smtClean="0"/>
              <a:t>truth, faith (belief), error, falsehood</a:t>
            </a:r>
            <a:r>
              <a:rPr lang="uk-UA" altLang="uk-UA" sz="3600" smtClean="0"/>
              <a:t> </a:t>
            </a:r>
            <a:endParaRPr lang="en-US" altLang="uk-UA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4513"/>
            <a:ext cx="8229600" cy="1371600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Gnoseological functions of practice:</a:t>
            </a:r>
            <a:endParaRPr lang="ru-RU" sz="4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uk-UA" smtClean="0"/>
              <a:t>It is </a:t>
            </a:r>
            <a:r>
              <a:rPr lang="en-US" altLang="uk-UA" b="1" smtClean="0"/>
              <a:t>a source of scientific</a:t>
            </a:r>
            <a:r>
              <a:rPr lang="en-US" altLang="uk-UA" smtClean="0"/>
              <a:t> cognition</a:t>
            </a:r>
            <a:endParaRPr lang="uk-UA" altLang="uk-UA" smtClean="0"/>
          </a:p>
          <a:p>
            <a:pPr eaLnBrk="1" hangingPunct="1"/>
            <a:r>
              <a:rPr lang="en-US" altLang="uk-UA" smtClean="0"/>
              <a:t>It is a motive force</a:t>
            </a:r>
            <a:r>
              <a:rPr lang="uk-UA" altLang="uk-UA" smtClean="0"/>
              <a:t> </a:t>
            </a:r>
            <a:r>
              <a:rPr lang="en-US" altLang="uk-UA" smtClean="0"/>
              <a:t>and the aim of cognition</a:t>
            </a:r>
            <a:endParaRPr lang="uk-UA" altLang="uk-UA" smtClean="0"/>
          </a:p>
          <a:p>
            <a:pPr eaLnBrk="1" hangingPunct="1"/>
            <a:r>
              <a:rPr lang="en-US" altLang="uk-UA" smtClean="0"/>
              <a:t>It gives cognition the necessary factual material (foundation) for generalization and theoretical processing</a:t>
            </a:r>
          </a:p>
          <a:p>
            <a:pPr eaLnBrk="1" hangingPunct="1"/>
            <a:r>
              <a:rPr lang="en-US" altLang="uk-UA" smtClean="0"/>
              <a:t>It is a criterion of cognition</a:t>
            </a:r>
          </a:p>
          <a:p>
            <a:endParaRPr lang="ru-RU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371600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specific of </a:t>
            </a:r>
            <a:b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SCIENTIFIC COGNITION:</a:t>
            </a:r>
            <a:endParaRPr lang="ru-RU" sz="40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27525"/>
          </a:xfrm>
        </p:spPr>
        <p:txBody>
          <a:bodyPr/>
          <a:lstStyle/>
          <a:p>
            <a:r>
              <a:rPr lang="en-US" altLang="uk-UA" b="1" u="sng" smtClean="0"/>
              <a:t>Observation</a:t>
            </a:r>
            <a:r>
              <a:rPr lang="en-US" altLang="uk-UA" smtClean="0"/>
              <a:t> is an intentional, planned process of perception, carried out in order to identify the essential properties and relations in the object of cognition</a:t>
            </a:r>
          </a:p>
          <a:p>
            <a:r>
              <a:rPr lang="en-US" altLang="uk-UA" b="1" u="sng" smtClean="0"/>
              <a:t>Experiment</a:t>
            </a:r>
            <a:r>
              <a:rPr lang="en-US" altLang="uk-UA" smtClean="0"/>
              <a:t> is a method of research by which the object is artificially reproduced or placed in certain conditions that answer the needs of the researcher</a:t>
            </a:r>
            <a:endParaRPr lang="ru-RU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Hypothesis:</a:t>
            </a:r>
            <a:endParaRPr lang="ru-RU" b="1" u="sng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uk-UA" smtClean="0"/>
              <a:t>is a supposition based on facts, a starting-point for investigation of a part of reality that has not been sufficiently studied </a:t>
            </a:r>
          </a:p>
          <a:p>
            <a:pPr eaLnBrk="1" hangingPunct="1">
              <a:buFont typeface="Wingdings" pitchFamily="2" charset="2"/>
              <a:buNone/>
            </a:pPr>
            <a:endParaRPr lang="en-US" altLang="uk-UA" smtClean="0"/>
          </a:p>
          <a:p>
            <a:pPr eaLnBrk="1" hangingPunct="1"/>
            <a:r>
              <a:rPr lang="en-US" altLang="uk-UA" smtClean="0"/>
              <a:t>It is probable knowledge, which may be proved or rejected</a:t>
            </a:r>
            <a:endParaRPr lang="ru-RU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57200"/>
            <a:ext cx="8229600" cy="1371600"/>
          </a:xfrm>
        </p:spPr>
        <p:txBody>
          <a:bodyPr/>
          <a:lstStyle/>
          <a:p>
            <a:pPr>
              <a:defRPr/>
            </a:pPr>
            <a:r>
              <a:rPr lang="en-US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Theory:</a:t>
            </a:r>
            <a:endParaRPr lang="ru-RU" b="1" u="sng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84650"/>
          </a:xfrm>
        </p:spPr>
        <p:txBody>
          <a:bodyPr/>
          <a:lstStyle/>
          <a:p>
            <a:r>
              <a:rPr lang="en-US" altLang="uk-UA" smtClean="0"/>
              <a:t>is an internally differentiated, developing system of objectively true, practically tested scientific knowledge that explains a law concerning phenomena in a certain field. Unlike the hypothesis, the theory provides reliable knowledge (including reliable knowledge of the probability of certain events)</a:t>
            </a:r>
            <a:endParaRPr lang="ru-RU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uk-UA" b="1" smtClean="0"/>
              <a:t>Cognition</a:t>
            </a:r>
            <a:endParaRPr lang="ru-RU" altLang="uk-UA" b="1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uk-UA" smtClean="0"/>
              <a:t>is a result of dialectical interaction of object and subject of perception</a:t>
            </a:r>
            <a:endParaRPr lang="ru-RU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uk-UA" altLang="uk-UA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3886200"/>
          </a:xfrm>
        </p:spPr>
        <p:txBody>
          <a:bodyPr/>
          <a:lstStyle/>
          <a:p>
            <a:r>
              <a:rPr lang="en-US" altLang="uk-UA" sz="3600" smtClean="0"/>
              <a:t>The aspect of the main question of philosophy: </a:t>
            </a:r>
            <a:r>
              <a:rPr lang="en-US" altLang="uk-UA" sz="3600" b="1" smtClean="0"/>
              <a:t>is the world knowable?</a:t>
            </a:r>
          </a:p>
          <a:p>
            <a:pPr>
              <a:buFont typeface="Wingdings" pitchFamily="2" charset="2"/>
              <a:buNone/>
            </a:pPr>
            <a:r>
              <a:rPr lang="en-US" altLang="uk-UA" sz="3600" b="1" smtClean="0"/>
              <a:t> </a:t>
            </a:r>
          </a:p>
          <a:p>
            <a:r>
              <a:rPr lang="en-US" altLang="uk-UA" sz="3600" smtClean="0"/>
              <a:t>Those who believe that the world is principle unknowable are called </a:t>
            </a:r>
            <a:r>
              <a:rPr lang="en-US" altLang="uk-UA" sz="3600" b="1" smtClean="0"/>
              <a:t>agnostics</a:t>
            </a:r>
            <a:r>
              <a:rPr lang="en-US" altLang="uk-UA" smtClean="0"/>
              <a:t> </a:t>
            </a:r>
            <a:endParaRPr lang="ru-RU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uk-UA" altLang="uk-UA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4886325"/>
          </a:xfrm>
        </p:spPr>
        <p:txBody>
          <a:bodyPr/>
          <a:lstStyle/>
          <a:p>
            <a:r>
              <a:rPr lang="en-US" altLang="uk-UA" sz="3600" smtClean="0"/>
              <a:t>Some agnostics, while recognizing the objective existence of the world, </a:t>
            </a:r>
            <a:r>
              <a:rPr lang="en-US" altLang="uk-UA" sz="3600" u="sng" smtClean="0"/>
              <a:t>deny its knowability</a:t>
            </a:r>
            <a:r>
              <a:rPr lang="en-US" altLang="uk-UA" sz="3600" smtClean="0"/>
              <a:t> (</a:t>
            </a:r>
            <a:r>
              <a:rPr lang="en-US" altLang="uk-UA" sz="3600" b="1" smtClean="0"/>
              <a:t>Kant</a:t>
            </a:r>
            <a:r>
              <a:rPr lang="en-US" altLang="uk-UA" sz="3600" smtClean="0"/>
              <a:t>), others regard the very fact of the world's objective existence as something unknowable (</a:t>
            </a:r>
            <a:r>
              <a:rPr lang="en-US" altLang="uk-UA" sz="3600" b="1" smtClean="0"/>
              <a:t>Hume</a:t>
            </a:r>
            <a:r>
              <a:rPr lang="en-US" altLang="uk-UA" sz="3600" smtClean="0"/>
              <a:t>)</a:t>
            </a:r>
            <a:endParaRPr lang="ru-RU" altLang="uk-UA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uk-UA" altLang="uk-UA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765175"/>
            <a:ext cx="8229600" cy="5903913"/>
          </a:xfrm>
        </p:spPr>
        <p:txBody>
          <a:bodyPr/>
          <a:lstStyle/>
          <a:p>
            <a:r>
              <a:rPr lang="uk-UA" altLang="uk-UA" smtClean="0"/>
              <a:t>The relationship between </a:t>
            </a:r>
            <a:r>
              <a:rPr lang="uk-UA" altLang="uk-UA" b="1" smtClean="0"/>
              <a:t>belief</a:t>
            </a:r>
            <a:r>
              <a:rPr lang="uk-UA" altLang="uk-UA" smtClean="0"/>
              <a:t> and </a:t>
            </a:r>
            <a:r>
              <a:rPr lang="uk-UA" altLang="uk-UA" b="1" smtClean="0"/>
              <a:t>knowledge</a:t>
            </a:r>
            <a:r>
              <a:rPr lang="uk-UA" altLang="uk-UA" smtClean="0"/>
              <a:t> is subtle. Believers in a claim typically say that they </a:t>
            </a:r>
            <a:r>
              <a:rPr lang="uk-UA" altLang="uk-UA" i="1" smtClean="0"/>
              <a:t>know</a:t>
            </a:r>
            <a:r>
              <a:rPr lang="uk-UA" altLang="uk-UA" smtClean="0"/>
              <a:t> that claim. </a:t>
            </a:r>
            <a:r>
              <a:rPr lang="uk-UA" altLang="uk-UA" b="1" smtClean="0"/>
              <a:t>Knowledge implies belief</a:t>
            </a:r>
          </a:p>
          <a:p>
            <a:r>
              <a:rPr lang="uk-UA" altLang="uk-UA" b="1" u="sng" smtClean="0"/>
              <a:t>Belief is knowledge if the belief is true</a:t>
            </a:r>
            <a:r>
              <a:rPr lang="uk-UA" altLang="uk-UA" smtClean="0"/>
              <a:t>, and if the believer has a </a:t>
            </a:r>
            <a:r>
              <a:rPr lang="uk-UA" altLang="uk-UA" b="1" i="1" smtClean="0"/>
              <a:t>justification</a:t>
            </a:r>
            <a:r>
              <a:rPr lang="uk-UA" altLang="uk-UA" smtClean="0"/>
              <a:t> (reasonable and necessarily plausible assertions/evidence/guidance). </a:t>
            </a:r>
          </a:p>
          <a:p>
            <a:endParaRPr lang="en-US" altLang="uk-UA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uk-UA" altLang="uk-UA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765175"/>
            <a:ext cx="8424862" cy="6119813"/>
          </a:xfrm>
        </p:spPr>
        <p:txBody>
          <a:bodyPr/>
          <a:lstStyle/>
          <a:p>
            <a:r>
              <a:rPr lang="uk-UA" altLang="uk-UA" sz="2800" smtClean="0"/>
              <a:t>A false belief is not considered to be knowledge.</a:t>
            </a:r>
          </a:p>
          <a:p>
            <a:r>
              <a:rPr lang="uk-UA" altLang="uk-UA" sz="2800" smtClean="0"/>
              <a:t>If someone believes something, he or she thinks that it is true </a:t>
            </a:r>
            <a:r>
              <a:rPr lang="uk-UA" altLang="uk-UA" sz="2800" b="1" i="1" u="sng" smtClean="0"/>
              <a:t>but may be mistaken</a:t>
            </a:r>
            <a:r>
              <a:rPr lang="uk-UA" altLang="uk-UA" sz="2800" i="1" smtClean="0"/>
              <a:t>.</a:t>
            </a:r>
            <a:r>
              <a:rPr lang="uk-UA" altLang="uk-UA" sz="2800" smtClean="0"/>
              <a:t> This is not the case with knowledge. For something to count as knowledge, it must actually be true. </a:t>
            </a:r>
          </a:p>
          <a:p>
            <a:pPr>
              <a:buFont typeface="Wingdings" pitchFamily="2" charset="2"/>
              <a:buNone/>
            </a:pPr>
            <a:endParaRPr lang="uk-UA" altLang="uk-UA" sz="2800" smtClean="0"/>
          </a:p>
          <a:p>
            <a:r>
              <a:rPr lang="en-US" altLang="uk-UA" sz="2800" b="1" smtClean="0"/>
              <a:t>Error</a:t>
            </a:r>
            <a:r>
              <a:rPr lang="en-US" altLang="uk-UA" sz="2800" smtClean="0"/>
              <a:t> is an idea or a combination of ideas and images that </a:t>
            </a:r>
            <a:r>
              <a:rPr lang="en-US" altLang="uk-UA" sz="2800" b="1" smtClean="0"/>
              <a:t>arise in the mind do not correspond to reality but are regarded as true</a:t>
            </a:r>
            <a:r>
              <a:rPr lang="en-US" altLang="uk-UA" sz="2800" smtClean="0"/>
              <a:t> </a:t>
            </a:r>
          </a:p>
          <a:p>
            <a:endParaRPr lang="en-US" altLang="uk-UA" sz="2800" smtClean="0"/>
          </a:p>
          <a:p>
            <a:r>
              <a:rPr lang="en-US" altLang="uk-UA" sz="2800" smtClean="0"/>
              <a:t>Error is “honest untruth”.</a:t>
            </a:r>
            <a:r>
              <a:rPr lang="ru-RU" altLang="uk-UA" sz="2800" smtClean="0"/>
              <a:t> </a:t>
            </a:r>
            <a:r>
              <a:rPr lang="en-US" altLang="uk-UA" sz="2800" smtClean="0"/>
              <a:t>Unlike error, </a:t>
            </a:r>
            <a:r>
              <a:rPr lang="en-US" altLang="uk-UA" sz="2800" b="1" smtClean="0"/>
              <a:t>falsehood or deception is “dishonest untruth” </a:t>
            </a:r>
            <a:endParaRPr lang="ru-RU" altLang="uk-UA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uk-UA" altLang="uk-UA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90600"/>
            <a:ext cx="8229600" cy="5318125"/>
          </a:xfrm>
        </p:spPr>
        <p:txBody>
          <a:bodyPr/>
          <a:lstStyle/>
          <a:p>
            <a:pPr algn="just"/>
            <a:r>
              <a:rPr lang="en-US" altLang="uk-UA" smtClean="0"/>
              <a:t>Truth and error are </a:t>
            </a:r>
            <a:r>
              <a:rPr lang="en-US" altLang="uk-UA" b="1" smtClean="0"/>
              <a:t>two contradictions</a:t>
            </a:r>
            <a:r>
              <a:rPr lang="en-US" altLang="uk-UA" smtClean="0"/>
              <a:t> of the cognitive process </a:t>
            </a:r>
          </a:p>
          <a:p>
            <a:pPr algn="just">
              <a:buFont typeface="Wingdings" pitchFamily="2" charset="2"/>
              <a:buNone/>
            </a:pPr>
            <a:endParaRPr lang="en-US" altLang="uk-UA" smtClean="0"/>
          </a:p>
          <a:p>
            <a:pPr algn="just"/>
            <a:r>
              <a:rPr lang="en-US" altLang="uk-UA" b="1" smtClean="0"/>
              <a:t>Truth</a:t>
            </a:r>
            <a:r>
              <a:rPr lang="en-US" altLang="uk-UA" smtClean="0"/>
              <a:t> is a complex, contradictory process in which error is constantly overcome through the development of knowledge, while truth itself becomes increasingly complete and profound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57200"/>
            <a:ext cx="8229600" cy="1371600"/>
          </a:xfrm>
        </p:spPr>
        <p:txBody>
          <a:bodyPr/>
          <a:lstStyle/>
          <a:p>
            <a:r>
              <a:rPr lang="en-US" altLang="uk-UA" b="1" u="sng" smtClean="0"/>
              <a:t>Objective truth</a:t>
            </a:r>
            <a:endParaRPr lang="ru-RU" altLang="uk-UA" b="1" u="sng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uk-UA" sz="3600" smtClean="0"/>
              <a:t>its content does not depend on the subject, his intentions or will</a:t>
            </a:r>
            <a:endParaRPr lang="ru-RU" altLang="uk-UA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1394</TotalTime>
  <Words>906</Words>
  <Application>Microsoft Office PowerPoint</Application>
  <PresentationFormat>Экран (4:3)</PresentationFormat>
  <Paragraphs>58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Wingdings</vt:lpstr>
      <vt:lpstr>Calibri</vt:lpstr>
      <vt:lpstr>Arial Black</vt:lpstr>
      <vt:lpstr>Times New Roman</vt:lpstr>
      <vt:lpstr>Пиксел</vt:lpstr>
      <vt:lpstr>COGNITIVE ATTITUDE OF A HUMAN TOWARD A WORLD </vt:lpstr>
      <vt:lpstr>Презентация PowerPoint</vt:lpstr>
      <vt:lpstr>Cognition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Objective truth</vt:lpstr>
      <vt:lpstr>Absolute truth:</vt:lpstr>
      <vt:lpstr>Relative truth:</vt:lpstr>
      <vt:lpstr> WHAT ARE THE CRITERIA FOR THE TRUTH?  There are three possible sources of objective evidence: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Benefit</vt:lpstr>
      <vt:lpstr>Презентация PowerPoint</vt:lpstr>
      <vt:lpstr>Gnoseological functions of practice:</vt:lpstr>
      <vt:lpstr>The specific of  SCIENTIFIC COGNITION:</vt:lpstr>
      <vt:lpstr>Hypothesis:</vt:lpstr>
      <vt:lpstr>Theory: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Free</cp:lastModifiedBy>
  <cp:revision>55</cp:revision>
  <cp:lastPrinted>2016-04-14T08:18:38Z</cp:lastPrinted>
  <dcterms:created xsi:type="dcterms:W3CDTF">2011-09-07T18:32:11Z</dcterms:created>
  <dcterms:modified xsi:type="dcterms:W3CDTF">2016-05-10T04:38:40Z</dcterms:modified>
</cp:coreProperties>
</file>