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56" r:id="rId2"/>
    <p:sldId id="258" r:id="rId3"/>
    <p:sldId id="259" r:id="rId4"/>
    <p:sldId id="284" r:id="rId5"/>
    <p:sldId id="290" r:id="rId6"/>
    <p:sldId id="270" r:id="rId7"/>
    <p:sldId id="289" r:id="rId8"/>
    <p:sldId id="272" r:id="rId9"/>
    <p:sldId id="288" r:id="rId10"/>
    <p:sldId id="274" r:id="rId11"/>
    <p:sldId id="275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 autoAdjust="0"/>
    <p:restoredTop sz="94660"/>
  </p:normalViewPr>
  <p:slideViewPr>
    <p:cSldViewPr>
      <p:cViewPr>
        <p:scale>
          <a:sx n="66" d="100"/>
          <a:sy n="66" d="100"/>
        </p:scale>
        <p:origin x="-2922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64E9-C1CE-4483-B08D-B07271C7E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0720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06F44-B9EF-4EA0-A722-B6C95CEA2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6081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C4F14-14CB-42A4-8867-9713E6B13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3687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D21A9-DC9E-4658-A25F-4A3A7F758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374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52C07-AF78-4E77-8E37-94891EFE7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651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CDFF-0F90-48AC-9A4B-6D9A7AD4A4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6079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E100-E0CA-48F6-8B65-A53F0C184F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4765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05C2D-119C-479B-8511-DE4A0D5C6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108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CE0E3-0EDF-4AB3-9396-DEE7DB1DF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925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A06E5-D8D8-41DE-9E65-F1FB58D98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0712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9485D-7614-4E7C-AA4B-47C40B71A5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21930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4806-0102-4F04-84ED-138B2C323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505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7069C0C1-D054-4A58-B811-EC5A1F2B0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205038"/>
            <a:ext cx="5948363" cy="1511300"/>
          </a:xfrm>
        </p:spPr>
        <p:txBody>
          <a:bodyPr/>
          <a:lstStyle/>
          <a:p>
            <a:pPr eaLnBrk="1" hangingPunct="1"/>
            <a:r>
              <a:rPr lang="en-US" altLang="uk-UA" sz="3600" smtClean="0"/>
              <a:t>Being and matter as the philosophical categories</a:t>
            </a:r>
            <a:endParaRPr lang="ru-RU" altLang="uk-UA" sz="36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1125538"/>
            <a:ext cx="6019800" cy="1752600"/>
          </a:xfrm>
        </p:spPr>
        <p:txBody>
          <a:bodyPr/>
          <a:lstStyle/>
          <a:p>
            <a:pPr eaLnBrk="1" hangingPunct="1"/>
            <a:r>
              <a:rPr lang="en-US" altLang="uk-UA" b="1" smtClean="0"/>
              <a:t>Lecture </a:t>
            </a:r>
            <a:r>
              <a:rPr lang="ru-RU" altLang="uk-UA" b="1" smtClean="0"/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uk-UA" sz="3600" smtClean="0"/>
              <a:t>All motion assumes a change of position in space, carried out in time</a:t>
            </a:r>
            <a:r>
              <a:rPr lang="uk-UA" altLang="uk-UA" sz="4000" smtClean="0"/>
              <a:t> </a:t>
            </a:r>
            <a:endParaRPr lang="ru-RU" altLang="uk-UA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675687" cy="4652963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uk-UA" b="1" smtClean="0"/>
              <a:t>Space</a:t>
            </a:r>
            <a:r>
              <a:rPr lang="en-US" altLang="uk-UA" smtClean="0"/>
              <a:t> is a category for explaining relation between bodies which are co-existed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uk-UA" b="1" u="sng" smtClean="0"/>
              <a:t>Its properties are:</a:t>
            </a:r>
            <a:r>
              <a:rPr lang="en-US" altLang="uk-UA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 1) objective character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 2) link with time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 3) three dimensions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      4) capacity to be converted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 5) structuredness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z="2800" smtClean="0"/>
              <a:t>	 	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229600" cy="1079500"/>
          </a:xfrm>
        </p:spPr>
        <p:txBody>
          <a:bodyPr/>
          <a:lstStyle/>
          <a:p>
            <a:pPr eaLnBrk="1" hangingPunct="1"/>
            <a:r>
              <a:rPr lang="uk-UA" altLang="uk-UA" sz="3600" b="1" smtClean="0"/>
              <a:t>TIME</a:t>
            </a:r>
            <a:r>
              <a:rPr lang="uk-UA" altLang="uk-UA" sz="3600" smtClean="0"/>
              <a:t> is a category for explaining relations between bodies and events which are carried out</a:t>
            </a:r>
            <a:r>
              <a:rPr lang="ru-RU" altLang="uk-UA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708275"/>
            <a:ext cx="8353425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uk-UA" altLang="uk-UA" b="1" u="sng" smtClean="0"/>
              <a:t>Its properties</a:t>
            </a:r>
            <a:r>
              <a:rPr lang="uk-UA" altLang="uk-UA" smtClean="0"/>
              <a:t> are: </a:t>
            </a:r>
            <a:endParaRPr lang="en-US" altLang="uk-UA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1) objective character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2) link with space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3) one dimension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	4) sequental replacement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uk-UA" smtClean="0"/>
              <a:t>         of one state to another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b="1" smtClean="0"/>
              <a:t>Problem of Consciousness in philosophy</a:t>
            </a:r>
            <a:endParaRPr lang="ru-RU" altLang="uk-UA" smtClean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uk-UA" b="1" smtClean="0"/>
              <a:t>Consciousness</a:t>
            </a:r>
            <a:r>
              <a:rPr lang="en-US" altLang="uk-UA" smtClean="0"/>
              <a:t> - </a:t>
            </a:r>
            <a:r>
              <a:rPr lang="ru-RU" altLang="uk-UA" smtClean="0"/>
              <a:t>is a term that refers to the relationship between the mind and the world with which it interacts. It has been defined as: subjectivity, awareness, the ability to experience or to feel, wakefulness, having a sense of selfhood and the executive control system of the mind. </a:t>
            </a:r>
          </a:p>
          <a:p>
            <a:endParaRPr lang="ru-RU" altLang="uk-UA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b="1" smtClean="0">
                <a:latin typeface="Times New Roman" pitchFamily="18" charset="0"/>
                <a:cs typeface="Times New Roman" pitchFamily="18" charset="0"/>
              </a:rPr>
              <a:t>What is reflection of consciousness?</a:t>
            </a:r>
            <a:endParaRPr lang="ru-RU" altLang="uk-UA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uk-UA" smtClean="0">
                <a:latin typeface="Times New Roman" pitchFamily="18" charset="0"/>
                <a:cs typeface="Times New Roman" pitchFamily="18" charset="0"/>
              </a:rPr>
              <a:t>Reflection is one of the attribute of Consciousness.</a:t>
            </a:r>
            <a:endParaRPr lang="ru-RU" altLang="uk-UA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mtClean="0">
                <a:latin typeface="Times New Roman" pitchFamily="18" charset="0"/>
                <a:cs typeface="Times New Roman" pitchFamily="18" charset="0"/>
              </a:rPr>
              <a:t>Reflection is a reaction of object on outward influence; it has information about that influence.</a:t>
            </a:r>
            <a:endParaRPr lang="ru-RU" altLang="uk-UA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uk-UA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b="1" smtClean="0">
                <a:latin typeface="Times New Roman" pitchFamily="18" charset="0"/>
                <a:cs typeface="Times New Roman" pitchFamily="18" charset="0"/>
              </a:rPr>
              <a:t>The connection of Consciousness with matter:</a:t>
            </a:r>
            <a:r>
              <a:rPr lang="ru-RU" altLang="uk-UA" smtClean="0"/>
              <a:t/>
            </a:r>
            <a:br>
              <a:rPr lang="ru-RU" altLang="uk-UA" smtClean="0"/>
            </a:br>
            <a:endParaRPr lang="ru-RU" altLang="uk-UA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Gnoseological points. (Consciousness is reflection of objective reality). 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Psychophysiological points. (Consciousness is a product of activity of human being’s brain)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Philogenetical points. (Consciousness is appeared as a result of development psychics animals in the process  of biological evolution)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Ontogenetical points. (Consciousness of man is formed due to his/her social environment)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Sociocultural points. (Consciousness is a social phenomenon, the product of historical development of society and culture)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uk-UA" sz="2000" b="1" smtClean="0">
                <a:latin typeface="Times New Roman" pitchFamily="18" charset="0"/>
                <a:cs typeface="Times New Roman" pitchFamily="18" charset="0"/>
              </a:rPr>
              <a:t>Functional points. (Consciousness finds the objective expression – in talk, actions, processes of human being activity</a:t>
            </a:r>
            <a:endParaRPr lang="ru-RU" altLang="uk-UA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altLang="uk-UA" smtClean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uk-UA" b="1" smtClean="0">
                <a:latin typeface="Times New Roman" pitchFamily="18" charset="0"/>
                <a:cs typeface="Times New Roman" pitchFamily="18" charset="0"/>
              </a:rPr>
              <a:t>Function of Consciousness</a:t>
            </a:r>
            <a:r>
              <a:rPr lang="en-US" altLang="uk-UA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uk-UA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uk-UA" smtClean="0">
                <a:latin typeface="Times New Roman" pitchFamily="18" charset="0"/>
                <a:cs typeface="Times New Roman" pitchFamily="18" charset="0"/>
              </a:rPr>
            </a:br>
            <a:endParaRPr lang="ru-RU" altLang="uk-UA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cognition</a:t>
            </a:r>
            <a:r>
              <a:rPr lang="ru-RU" b="1" dirty="0" smtClean="0"/>
              <a:t> (</a:t>
            </a:r>
            <a:r>
              <a:rPr lang="ru-RU" b="1" dirty="0" err="1" smtClean="0"/>
              <a:t>intellectual</a:t>
            </a:r>
            <a:r>
              <a:rPr lang="ru-RU" b="1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orientation</a:t>
            </a:r>
            <a:r>
              <a:rPr lang="ru-RU" b="1" dirty="0" smtClean="0"/>
              <a:t> (</a:t>
            </a:r>
            <a:r>
              <a:rPr lang="ru-RU" b="1" dirty="0" err="1" smtClean="0"/>
              <a:t>emotional</a:t>
            </a:r>
            <a:r>
              <a:rPr lang="ru-RU" b="1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building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aim</a:t>
            </a:r>
            <a:r>
              <a:rPr lang="ru-RU" b="1" dirty="0" smtClean="0"/>
              <a:t> (</a:t>
            </a:r>
            <a:r>
              <a:rPr lang="ru-RU" b="1" dirty="0" err="1" smtClean="0"/>
              <a:t>motivation</a:t>
            </a:r>
            <a:r>
              <a:rPr lang="ru-RU" b="1" dirty="0" smtClean="0"/>
              <a:t>)</a:t>
            </a:r>
            <a:endParaRPr lang="ru-RU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management</a:t>
            </a:r>
            <a:r>
              <a:rPr lang="ru-RU" b="1" dirty="0" smtClean="0"/>
              <a:t> (</a:t>
            </a:r>
            <a:r>
              <a:rPr lang="ru-RU" b="1" dirty="0" err="1" smtClean="0"/>
              <a:t>will</a:t>
            </a:r>
            <a:r>
              <a:rPr lang="ru-RU" b="1" dirty="0" smtClean="0"/>
              <a:t> </a:t>
            </a:r>
            <a:r>
              <a:rPr lang="ru-RU" b="1" dirty="0" err="1" smtClean="0"/>
              <a:t>consists</a:t>
            </a:r>
            <a:r>
              <a:rPr lang="ru-RU" b="1" dirty="0" smtClean="0"/>
              <a:t> 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 smtClean="0"/>
              <a:t>freedom</a:t>
            </a:r>
            <a:r>
              <a:rPr lang="ru-RU" b="1" dirty="0" smtClean="0"/>
              <a:t> </a:t>
            </a:r>
            <a:r>
              <a:rPr lang="ru-RU" b="1" dirty="0" err="1" smtClean="0"/>
              <a:t>and</a:t>
            </a:r>
            <a:r>
              <a:rPr lang="ru-RU" b="1" dirty="0" smtClean="0"/>
              <a:t> </a:t>
            </a:r>
            <a:r>
              <a:rPr lang="ru-RU" b="1" dirty="0" err="1" smtClean="0"/>
              <a:t>responsibility</a:t>
            </a:r>
            <a:r>
              <a:rPr lang="ru-RU" b="1" smtClean="0"/>
              <a:t>)</a:t>
            </a:r>
            <a:endParaRPr lang="ru-RU" smtClean="0"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uk-UA" smtClean="0"/>
              <a:t>Concept “being” originates from the ancient Greek verb “on” (to be) and is the central concept of ontology (field of philosophy)</a:t>
            </a:r>
            <a:r>
              <a:rPr lang="ru-RU" altLang="uk-UA" smtClean="0"/>
              <a:t> </a:t>
            </a:r>
            <a:r>
              <a:rPr lang="en-US" altLang="uk-UA" sz="3600" smtClean="0"/>
              <a:t> </a:t>
            </a:r>
          </a:p>
          <a:p>
            <a:pPr eaLnBrk="1" hangingPunct="1"/>
            <a:endParaRPr lang="en-US" altLang="uk-UA" sz="3600" smtClean="0"/>
          </a:p>
          <a:p>
            <a:pPr eaLnBrk="1" hangingPunct="1"/>
            <a:r>
              <a:rPr lang="ru-RU" altLang="uk-UA" b="1" smtClean="0"/>
              <a:t>ONTOLOGY</a:t>
            </a:r>
            <a:r>
              <a:rPr lang="ru-RU" altLang="uk-UA" smtClean="0"/>
              <a:t> is the philosophical study of the nature of being</a:t>
            </a:r>
            <a:endParaRPr lang="en-US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713788" cy="60483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uk-UA" sz="3100" smtClean="0"/>
              <a:t>“Being” is the word used for </a:t>
            </a:r>
            <a:r>
              <a:rPr lang="en-US" altLang="uk-UA" sz="3100" b="1" u="sng" smtClean="0"/>
              <a:t>conceptualizing both subjective and objective aspects of reality</a:t>
            </a:r>
            <a:r>
              <a:rPr lang="en-US" altLang="uk-UA" sz="3100" smtClean="0"/>
              <a:t>, including those fundamental to the self-related to and somewhat interchangeable with terms like “existence” and “living”</a:t>
            </a:r>
            <a:endParaRPr lang="en-US" altLang="uk-UA" sz="31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uk-UA" sz="3100" u="sng" smtClean="0"/>
          </a:p>
          <a:p>
            <a:pPr eaLnBrk="1" hangingPunct="1">
              <a:lnSpc>
                <a:spcPct val="90000"/>
              </a:lnSpc>
            </a:pPr>
            <a:r>
              <a:rPr lang="en-US" altLang="uk-UA" sz="3100" smtClean="0"/>
              <a:t>Being covers </a:t>
            </a:r>
            <a:r>
              <a:rPr lang="en-US" altLang="uk-UA" sz="3100" b="1" u="sng" smtClean="0"/>
              <a:t>both material and spiritual, </a:t>
            </a:r>
            <a:r>
              <a:rPr lang="en-US" altLang="uk-UA" sz="3100" smtClean="0"/>
              <a:t>it is the mind's concept of the self as a whole entity —including both mind and body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uk-UA" sz="3100" smtClean="0"/>
          </a:p>
          <a:p>
            <a:pPr eaLnBrk="1" hangingPunct="1">
              <a:lnSpc>
                <a:spcPct val="90000"/>
              </a:lnSpc>
            </a:pPr>
            <a:r>
              <a:rPr lang="en-US" altLang="uk-UA" sz="3100" smtClean="0"/>
              <a:t>Being could be understood as </a:t>
            </a:r>
            <a:r>
              <a:rPr lang="en-US" altLang="uk-UA" sz="3100" b="1" u="sng" smtClean="0"/>
              <a:t>anything that exist</a:t>
            </a:r>
            <a:r>
              <a:rPr lang="en-US" altLang="uk-UA" sz="3100" smtClean="0"/>
              <a:t>, which is </a:t>
            </a:r>
            <a:r>
              <a:rPr lang="en-US" altLang="uk-UA" sz="3100" b="1" smtClean="0"/>
              <a:t>opposed to nonexistence</a:t>
            </a:r>
            <a:r>
              <a:rPr lang="en-US" altLang="uk-UA" sz="360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uk-UA" sz="3600" smtClean="0"/>
          </a:p>
          <a:p>
            <a:pPr eaLnBrk="1" hangingPunct="1">
              <a:lnSpc>
                <a:spcPct val="90000"/>
              </a:lnSpc>
            </a:pPr>
            <a:endParaRPr lang="ru-RU" altLang="uk-UA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00138"/>
          </a:xfrm>
        </p:spPr>
        <p:txBody>
          <a:bodyPr/>
          <a:lstStyle/>
          <a:p>
            <a:r>
              <a:rPr lang="en-US" altLang="uk-UA" sz="4000" b="1" u="sng" smtClean="0"/>
              <a:t>Main categories of being</a:t>
            </a:r>
            <a:r>
              <a:rPr lang="en-US" altLang="uk-UA" sz="4000" smtClean="0"/>
              <a:t>:</a:t>
            </a:r>
            <a:endParaRPr lang="ru-RU" altLang="uk-UA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uk-UA" smtClean="0"/>
              <a:t>1) physical objects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2) mind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3) properties (attributes) of anything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4) relations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5) space and time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6) events </a:t>
            </a:r>
          </a:p>
          <a:p>
            <a:pPr>
              <a:lnSpc>
                <a:spcPct val="80000"/>
              </a:lnSpc>
            </a:pPr>
            <a:r>
              <a:rPr lang="en-US" altLang="uk-UA" smtClean="0"/>
              <a:t>etc.</a:t>
            </a:r>
          </a:p>
          <a:p>
            <a:pPr>
              <a:lnSpc>
                <a:spcPct val="80000"/>
              </a:lnSpc>
            </a:pPr>
            <a:endParaRPr lang="en-US" altLang="uk-UA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smtClean="0"/>
              <a:t>Being has</a:t>
            </a:r>
            <a:r>
              <a:rPr lang="en-US" altLang="uk-UA" b="1" smtClean="0"/>
              <a:t> </a:t>
            </a:r>
            <a:r>
              <a:rPr lang="en-US" altLang="uk-UA" b="1" u="sng" smtClean="0"/>
              <a:t>4 forms:</a:t>
            </a:r>
            <a:r>
              <a:rPr lang="ru-RU" altLang="uk-UA" b="1" u="sng" smtClean="0"/>
              <a:t/>
            </a:r>
            <a:br>
              <a:rPr lang="ru-RU" altLang="uk-UA" b="1" u="sng" smtClean="0"/>
            </a:br>
            <a:endParaRPr lang="ru-RU" altLang="uk-UA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uk-UA" smtClean="0"/>
              <a:t>Being of nature</a:t>
            </a:r>
          </a:p>
          <a:p>
            <a:r>
              <a:rPr lang="en-US" altLang="uk-UA" smtClean="0"/>
              <a:t>Being of human being</a:t>
            </a:r>
          </a:p>
          <a:p>
            <a:r>
              <a:rPr lang="en-US" altLang="uk-UA" smtClean="0"/>
              <a:t>Being of spirituality</a:t>
            </a:r>
          </a:p>
          <a:p>
            <a:r>
              <a:rPr lang="en-US" altLang="uk-UA" smtClean="0"/>
              <a:t>Being of society</a:t>
            </a:r>
            <a:endParaRPr lang="ru-RU" altLang="uk-UA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endParaRPr lang="uk-UA" altLang="uk-UA" sz="36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836613"/>
            <a:ext cx="8229600" cy="6769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uk-UA" sz="2400" smtClean="0"/>
          </a:p>
          <a:p>
            <a:pPr eaLnBrk="1" hangingPunct="1"/>
            <a:r>
              <a:rPr lang="en-US" altLang="uk-UA" sz="3400" b="1" smtClean="0"/>
              <a:t>Matter</a:t>
            </a:r>
            <a:r>
              <a:rPr lang="en-US" altLang="uk-UA" sz="3400" smtClean="0"/>
              <a:t> is a basic category of philosophy and its main question </a:t>
            </a:r>
          </a:p>
          <a:p>
            <a:pPr eaLnBrk="1" hangingPunct="1"/>
            <a:endParaRPr lang="ru-RU" altLang="uk-UA" sz="3400" smtClean="0"/>
          </a:p>
          <a:p>
            <a:pPr eaLnBrk="1" hangingPunct="1"/>
            <a:r>
              <a:rPr lang="ru-RU" altLang="uk-UA" sz="3400" smtClean="0"/>
              <a:t>The word “matter” is derived from the Latin word “māteria”, meaning “wood” in the sense “material”, as distinct from “mind” or “form” </a:t>
            </a:r>
          </a:p>
          <a:p>
            <a:pPr eaLnBrk="1" hangingPunct="1">
              <a:buFont typeface="Wingdings" pitchFamily="2" charset="2"/>
              <a:buNone/>
            </a:pPr>
            <a:endParaRPr lang="ru-RU" altLang="uk-UA" sz="3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4598987"/>
          </a:xfrm>
        </p:spPr>
        <p:txBody>
          <a:bodyPr/>
          <a:lstStyle/>
          <a:p>
            <a:pPr eaLnBrk="1" hangingPunct="1"/>
            <a:r>
              <a:rPr lang="en-US" altLang="uk-UA" sz="3400" smtClean="0"/>
              <a:t>Matter is a general term for the substance of which </a:t>
            </a:r>
            <a:r>
              <a:rPr lang="en-US" altLang="uk-UA" sz="3400" b="1" u="sng" smtClean="0"/>
              <a:t>all physical objects consist</a:t>
            </a:r>
            <a:endParaRPr lang="en-US" altLang="uk-UA" sz="3400" smtClean="0"/>
          </a:p>
          <a:p>
            <a:pPr eaLnBrk="1" hangingPunct="1">
              <a:buFont typeface="Wingdings" pitchFamily="2" charset="2"/>
              <a:buNone/>
            </a:pPr>
            <a:endParaRPr lang="en-US" altLang="uk-UA" sz="3400" smtClean="0"/>
          </a:p>
          <a:p>
            <a:pPr eaLnBrk="1" hangingPunct="1"/>
            <a:r>
              <a:rPr lang="en-US" altLang="uk-UA" sz="3400" b="1" u="sng" smtClean="0"/>
              <a:t>Matter is objective reality</a:t>
            </a:r>
            <a:r>
              <a:rPr lang="en-US" altLang="uk-UA" sz="3400" smtClean="0"/>
              <a:t> having capacity for new transformation. There is no time or place where this capacity would be lost</a:t>
            </a:r>
            <a:r>
              <a:rPr lang="ru-RU" altLang="uk-UA" smtClean="0"/>
              <a:t> </a:t>
            </a:r>
            <a:r>
              <a:rPr lang="uk-UA" altLang="uk-UA" smtClean="0"/>
              <a:t> </a:t>
            </a:r>
            <a:endParaRPr lang="ru-RU" altLang="uk-UA" smtClean="0"/>
          </a:p>
          <a:p>
            <a:endParaRPr lang="ru-RU" altLang="uk-UA" smtClean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250825" y="620713"/>
            <a:ext cx="84963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uk-UA" altLang="uk-UA" sz="3200"/>
              <a:t>Every thing in the world is in continual motion, changing its form, being transformed</a:t>
            </a:r>
            <a:r>
              <a:rPr lang="ru-RU" altLang="uk-UA" sz="3200"/>
              <a:t> 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2000250" y="2000250"/>
            <a:ext cx="568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uk-UA" sz="3200" b="1" u="sng"/>
              <a:t>Motion is essential attribute of matter</a:t>
            </a:r>
            <a:endParaRPr lang="en-US" altLang="uk-UA" sz="3200" b="1"/>
          </a:p>
          <a:p>
            <a:pPr algn="just"/>
            <a:r>
              <a:rPr lang="en-US" altLang="uk-UA" sz="3200"/>
              <a:t>	</a:t>
            </a:r>
            <a:endParaRPr lang="en-US" altLang="uk-UA" sz="2400"/>
          </a:p>
          <a:p>
            <a:pPr algn="just"/>
            <a:endParaRPr lang="en-US" alt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371600"/>
          </a:xfrm>
        </p:spPr>
        <p:txBody>
          <a:bodyPr/>
          <a:lstStyle/>
          <a:p>
            <a:r>
              <a:rPr lang="en-US" altLang="uk-UA" sz="4000" b="1" smtClean="0"/>
              <a:t>The forms of motion of matter</a:t>
            </a:r>
            <a:r>
              <a:rPr lang="en-US" altLang="uk-UA" sz="4000" smtClean="0"/>
              <a:t>: </a:t>
            </a:r>
            <a:endParaRPr lang="ru-RU" altLang="uk-UA" sz="40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altLang="uk-UA" sz="3600" smtClean="0"/>
              <a:t>mechanical</a:t>
            </a:r>
            <a:endParaRPr lang="en-US" altLang="uk-UA" sz="3600" smtClean="0"/>
          </a:p>
          <a:p>
            <a:r>
              <a:rPr lang="uk-UA" altLang="uk-UA" sz="3600" smtClean="0"/>
              <a:t>physical</a:t>
            </a:r>
            <a:endParaRPr lang="en-US" altLang="uk-UA" sz="3600" smtClean="0"/>
          </a:p>
          <a:p>
            <a:r>
              <a:rPr lang="uk-UA" altLang="uk-UA" sz="3600" smtClean="0"/>
              <a:t>chemical</a:t>
            </a:r>
            <a:endParaRPr lang="en-US" altLang="uk-UA" sz="3600" smtClean="0"/>
          </a:p>
          <a:p>
            <a:r>
              <a:rPr lang="uk-UA" altLang="uk-UA" sz="3600" smtClean="0"/>
              <a:t>biological</a:t>
            </a:r>
            <a:endParaRPr lang="en-US" altLang="uk-UA" sz="3600" smtClean="0"/>
          </a:p>
          <a:p>
            <a:r>
              <a:rPr lang="uk-UA" altLang="uk-UA" sz="3600" smtClean="0"/>
              <a:t>social</a:t>
            </a:r>
            <a:r>
              <a:rPr lang="ru-RU" altLang="uk-UA" sz="36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</TotalTime>
  <Words>571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Wingdings</vt:lpstr>
      <vt:lpstr>Calibri</vt:lpstr>
      <vt:lpstr>Arial Black</vt:lpstr>
      <vt:lpstr>Times New Roman</vt:lpstr>
      <vt:lpstr>Пиксел</vt:lpstr>
      <vt:lpstr>Being and matter as the philosophical categories</vt:lpstr>
      <vt:lpstr>Презентация PowerPoint</vt:lpstr>
      <vt:lpstr>Презентация PowerPoint</vt:lpstr>
      <vt:lpstr>Main categories of being:</vt:lpstr>
      <vt:lpstr>Being has 4 forms: </vt:lpstr>
      <vt:lpstr>Презентация PowerPoint</vt:lpstr>
      <vt:lpstr>Презентация PowerPoint</vt:lpstr>
      <vt:lpstr>Презентация PowerPoint</vt:lpstr>
      <vt:lpstr>The forms of motion of matter: </vt:lpstr>
      <vt:lpstr>All motion assumes a change of position in space, carried out in time </vt:lpstr>
      <vt:lpstr>TIME is a category for explaining relations between bodies and events which are carried out </vt:lpstr>
      <vt:lpstr>Problem of Consciousness in philosophy</vt:lpstr>
      <vt:lpstr>What is reflection of consciousness?</vt:lpstr>
      <vt:lpstr>The connection of Consciousness with matter: </vt:lpstr>
      <vt:lpstr>Function of Consciousness: 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Free</cp:lastModifiedBy>
  <cp:revision>42</cp:revision>
  <dcterms:created xsi:type="dcterms:W3CDTF">2011-09-07T18:32:11Z</dcterms:created>
  <dcterms:modified xsi:type="dcterms:W3CDTF">2016-05-10T04:38:22Z</dcterms:modified>
</cp:coreProperties>
</file>