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660"/>
  </p:normalViewPr>
  <p:slideViewPr>
    <p:cSldViewPr>
      <p:cViewPr>
        <p:scale>
          <a:sx n="66" d="100"/>
          <a:sy n="66" d="100"/>
        </p:scale>
        <p:origin x="-2922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29405-06C4-4EFB-82A8-4C129EA2C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1A0F-E3A0-40F0-99FA-851955073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EA0BA-A335-4F1B-B35C-9C710C5FB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8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E6A9-7833-46D9-9A04-9015922FA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2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E8F9-38B5-4D1E-9744-2A32D3A75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7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57F6-6472-4B73-B2BC-6043F3D04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34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968E3-46AD-4F58-A340-D48F194A5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1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633D1-C7F6-4BB8-8BA9-025488B55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3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2FE8-C821-482B-ABF0-7D6DB5EFB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4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C5E4-A968-41C1-8F7D-F9EF59557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F81B-A54A-4ACB-B645-6AD902FD2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15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9C3B2-4F46-4F9D-BBEC-4D7EB44D3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1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560E44C-5E0B-45B7-8F75-98D0E3F7F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205038"/>
            <a:ext cx="5948363" cy="1511300"/>
          </a:xfrm>
        </p:spPr>
        <p:txBody>
          <a:bodyPr/>
          <a:lstStyle/>
          <a:p>
            <a:pPr eaLnBrk="1" hangingPunct="1"/>
            <a:r>
              <a:rPr lang="en-US" altLang="uk-UA" sz="3600" smtClean="0"/>
              <a:t>Ukrainian philosophy</a:t>
            </a:r>
            <a:br>
              <a:rPr lang="en-US" altLang="uk-UA" sz="3600" smtClean="0"/>
            </a:br>
            <a:endParaRPr lang="ru-RU" altLang="uk-UA" sz="36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1125538"/>
            <a:ext cx="6019800" cy="1752600"/>
          </a:xfrm>
        </p:spPr>
        <p:txBody>
          <a:bodyPr/>
          <a:lstStyle/>
          <a:p>
            <a:pPr eaLnBrk="1" hangingPunct="1"/>
            <a:r>
              <a:rPr lang="en-US" altLang="uk-UA" b="1" smtClean="0"/>
              <a:t>Lecture 4</a:t>
            </a:r>
            <a:endParaRPr lang="ru-RU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435975" cy="1063625"/>
          </a:xfrm>
        </p:spPr>
        <p:txBody>
          <a:bodyPr/>
          <a:lstStyle/>
          <a:p>
            <a:r>
              <a:rPr lang="en-US" altLang="uk-UA" sz="3600" b="1" u="sng" smtClean="0"/>
              <a:t>The specific of Ukrainian philosophy:</a:t>
            </a:r>
            <a:endParaRPr lang="ru-RU" altLang="uk-UA" sz="3600" b="1" u="sng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8642350" cy="4832350"/>
          </a:xfrm>
        </p:spPr>
        <p:txBody>
          <a:bodyPr/>
          <a:lstStyle/>
          <a:p>
            <a:r>
              <a:rPr lang="en-US" altLang="uk-UA" smtClean="0"/>
              <a:t>Ukrainian philosophical thought </a:t>
            </a:r>
            <a:r>
              <a:rPr lang="en-US" altLang="uk-UA" u="sng" smtClean="0"/>
              <a:t>has more than one thousand years history</a:t>
            </a:r>
          </a:p>
          <a:p>
            <a:r>
              <a:rPr lang="en-US" altLang="uk-UA" smtClean="0"/>
              <a:t>During long period of time </a:t>
            </a:r>
            <a:r>
              <a:rPr lang="en-US" altLang="uk-UA" u="sng" smtClean="0"/>
              <a:t>writers and poets</a:t>
            </a:r>
            <a:r>
              <a:rPr lang="en-US" altLang="uk-UA" smtClean="0"/>
              <a:t> rather than philosophers </a:t>
            </a:r>
            <a:r>
              <a:rPr lang="en-US" altLang="uk-UA" u="sng" smtClean="0"/>
              <a:t>were the propagators of philosophical ideas</a:t>
            </a:r>
          </a:p>
          <a:p>
            <a:r>
              <a:rPr lang="en-US" altLang="uk-UA" smtClean="0"/>
              <a:t>It has been </a:t>
            </a:r>
            <a:r>
              <a:rPr lang="en-US" altLang="uk-UA" u="sng" smtClean="0"/>
              <a:t>preoccupied with practical rather than theoretical problems</a:t>
            </a:r>
          </a:p>
          <a:p>
            <a:r>
              <a:rPr lang="en-US" altLang="uk-UA" b="1" smtClean="0"/>
              <a:t>It is often called “The philosophy of heart”</a:t>
            </a:r>
            <a:endParaRPr lang="ru-RU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371600"/>
          </a:xfrm>
        </p:spPr>
        <p:txBody>
          <a:bodyPr/>
          <a:lstStyle/>
          <a:p>
            <a:r>
              <a:rPr lang="en-US" altLang="uk-UA" sz="4000" b="1" u="sng" smtClean="0"/>
              <a:t>The Kyiv-Mohyla Academy (1637):</a:t>
            </a:r>
            <a:endParaRPr lang="ru-RU" altLang="uk-UA" sz="4000" b="1" u="sng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uk-UA" smtClean="0"/>
              <a:t>It educated practically all Ukrainian political and intellectual elite of 17</a:t>
            </a:r>
            <a:r>
              <a:rPr lang="en-US" altLang="uk-UA" baseline="30000" smtClean="0"/>
              <a:t>th</a:t>
            </a:r>
            <a:r>
              <a:rPr lang="en-US" altLang="uk-UA" smtClean="0"/>
              <a:t>-18</a:t>
            </a:r>
            <a:r>
              <a:rPr lang="en-US" altLang="uk-UA" baseline="30000" smtClean="0"/>
              <a:t>th</a:t>
            </a:r>
            <a:r>
              <a:rPr lang="en-US" altLang="uk-UA" smtClean="0"/>
              <a:t> centuries</a:t>
            </a:r>
          </a:p>
          <a:p>
            <a:pPr>
              <a:lnSpc>
                <a:spcPct val="90000"/>
              </a:lnSpc>
            </a:pPr>
            <a:r>
              <a:rPr lang="en-US" altLang="uk-UA" b="1" smtClean="0"/>
              <a:t>Philosophy, studied here, was mainly religious</a:t>
            </a:r>
            <a:r>
              <a:rPr lang="en-US" altLang="uk-UA" smtClean="0"/>
              <a:t>, but idealism and materialism, empiricism and rationalism coexisted in it</a:t>
            </a:r>
          </a:p>
          <a:p>
            <a:pPr>
              <a:lnSpc>
                <a:spcPct val="90000"/>
              </a:lnSpc>
            </a:pPr>
            <a:r>
              <a:rPr lang="en-US" altLang="uk-UA" smtClean="0"/>
              <a:t>It played an important role in </a:t>
            </a:r>
            <a:r>
              <a:rPr lang="en-US" altLang="uk-UA" b="1" smtClean="0"/>
              <a:t>transmitting Renaissance ideals</a:t>
            </a:r>
            <a:r>
              <a:rPr lang="en-US" altLang="uk-UA" smtClean="0"/>
              <a:t> from Western Europe through Poland to Ukraine </a:t>
            </a:r>
          </a:p>
          <a:p>
            <a:pPr>
              <a:lnSpc>
                <a:spcPct val="90000"/>
              </a:lnSpc>
            </a:pP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4513"/>
            <a:ext cx="7210425" cy="1371600"/>
          </a:xfrm>
        </p:spPr>
        <p:txBody>
          <a:bodyPr/>
          <a:lstStyle/>
          <a:p>
            <a:r>
              <a:rPr lang="en-US" altLang="uk-UA" sz="4000" b="1" smtClean="0"/>
              <a:t>HRYHORII SCOVORODA (1722-1794):</a:t>
            </a:r>
            <a:endParaRPr lang="ru-RU" altLang="uk-UA" sz="4000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1200"/>
            <a:ext cx="5915025" cy="4616450"/>
          </a:xfrm>
        </p:spPr>
        <p:txBody>
          <a:bodyPr/>
          <a:lstStyle/>
          <a:p>
            <a:r>
              <a:rPr lang="en-US" altLang="uk-UA" smtClean="0"/>
              <a:t>He conveyed his ideas mostly through imagery, metaphors, fables, parables and proverbs</a:t>
            </a:r>
          </a:p>
          <a:p>
            <a:r>
              <a:rPr lang="en-US" altLang="uk-UA" smtClean="0"/>
              <a:t>The purpose of his philosophy is practical – </a:t>
            </a:r>
            <a:r>
              <a:rPr lang="en-US" altLang="uk-UA" b="1" smtClean="0"/>
              <a:t>to show the way to happiness</a:t>
            </a:r>
          </a:p>
          <a:p>
            <a:r>
              <a:rPr lang="en-US" altLang="uk-UA" b="1" smtClean="0"/>
              <a:t>Happiness </a:t>
            </a:r>
            <a:r>
              <a:rPr lang="en-US" altLang="uk-UA" smtClean="0"/>
              <a:t>is an inner state of joy, peace and confidence </a:t>
            </a:r>
            <a:endParaRPr lang="ru-RU" altLang="uk-UA" smtClean="0"/>
          </a:p>
        </p:txBody>
      </p:sp>
      <p:pic>
        <p:nvPicPr>
          <p:cNvPr id="6148" name="Picture 5" descr="portret_tvorchestvo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7125" y="1125538"/>
            <a:ext cx="2901950" cy="4464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r>
              <a:rPr lang="en-US" altLang="uk-UA" u="sng" smtClean="0"/>
              <a:t>Key principle:</a:t>
            </a:r>
            <a:r>
              <a:rPr lang="en-US" altLang="uk-UA" smtClean="0"/>
              <a:t> </a:t>
            </a:r>
            <a:r>
              <a:rPr lang="en-US" altLang="uk-UA" b="1" smtClean="0"/>
              <a:t>what is necessary is easy, what is difficult is unnecessary</a:t>
            </a:r>
          </a:p>
          <a:p>
            <a:r>
              <a:rPr lang="en-US" altLang="uk-UA" smtClean="0"/>
              <a:t>Happiness requires self-fulfillment – the active pursuit of one`s God-given innate calling or</a:t>
            </a:r>
            <a:r>
              <a:rPr lang="en-US" altLang="uk-UA" b="1" smtClean="0"/>
              <a:t> congenial task (“srodnoe delo”)</a:t>
            </a:r>
          </a:p>
          <a:p>
            <a:r>
              <a:rPr lang="en-US" altLang="uk-UA" smtClean="0"/>
              <a:t>Only if you find the congenial task, you will be happy</a:t>
            </a:r>
          </a:p>
          <a:p>
            <a:r>
              <a:rPr lang="en-US" altLang="uk-UA" b="1" smtClean="0"/>
              <a:t>“Srodnoe delo” is the way to social harmony</a:t>
            </a:r>
            <a:r>
              <a:rPr lang="en-US" altLang="uk-UA" sz="2800" b="1" smtClean="0"/>
              <a:t> </a:t>
            </a:r>
            <a:endParaRPr lang="ru-RU" altLang="uk-U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Scovoroda divides the reality </a:t>
            </a:r>
            <a:r>
              <a:rPr lang="en-US" altLang="uk-UA" b="1" u="sng" smtClean="0"/>
              <a:t>into three worlds</a:t>
            </a:r>
            <a:r>
              <a:rPr lang="en-US" altLang="uk-UA" smtClean="0"/>
              <a:t>: </a:t>
            </a:r>
          </a:p>
          <a:p>
            <a:pPr>
              <a:lnSpc>
                <a:spcPct val="90000"/>
              </a:lnSpc>
            </a:pPr>
            <a:r>
              <a:rPr lang="en-US" altLang="uk-UA" smtClean="0"/>
              <a:t>the </a:t>
            </a:r>
            <a:r>
              <a:rPr lang="en-US" altLang="uk-UA" b="1" smtClean="0"/>
              <a:t>macrocosm</a:t>
            </a:r>
            <a:r>
              <a:rPr lang="en-US" altLang="uk-UA" smtClean="0"/>
              <a:t> (</a:t>
            </a:r>
            <a:r>
              <a:rPr lang="en-US" altLang="uk-UA" u="sng" smtClean="0"/>
              <a:t>Universe</a:t>
            </a:r>
            <a:r>
              <a:rPr lang="en-US" altLang="uk-UA" smtClean="0"/>
              <a:t>) </a:t>
            </a:r>
          </a:p>
          <a:p>
            <a:pPr>
              <a:lnSpc>
                <a:spcPct val="90000"/>
              </a:lnSpc>
            </a:pPr>
            <a:r>
              <a:rPr lang="en-US" altLang="uk-UA" smtClean="0"/>
              <a:t>and </a:t>
            </a:r>
            <a:r>
              <a:rPr lang="en-US" altLang="uk-UA" b="1" smtClean="0"/>
              <a:t>two microcosms</a:t>
            </a:r>
            <a:r>
              <a:rPr lang="en-US" altLang="uk-UA" smtClean="0"/>
              <a:t> – </a:t>
            </a:r>
            <a:r>
              <a:rPr lang="en-US" altLang="uk-UA" u="sng" smtClean="0"/>
              <a:t>Human</a:t>
            </a:r>
            <a:r>
              <a:rPr lang="en-US" altLang="uk-UA" smtClean="0"/>
              <a:t> and </a:t>
            </a:r>
            <a:r>
              <a:rPr lang="en-US" altLang="uk-UA" u="sng" smtClean="0"/>
              <a:t>Bible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uk-UA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u="sng" smtClean="0"/>
              <a:t>Each world consists</a:t>
            </a:r>
            <a:r>
              <a:rPr lang="en-US" altLang="uk-UA" smtClean="0"/>
              <a:t> of:</a:t>
            </a:r>
          </a:p>
          <a:p>
            <a:pPr>
              <a:lnSpc>
                <a:spcPct val="90000"/>
              </a:lnSpc>
            </a:pPr>
            <a:r>
              <a:rPr lang="en-US" altLang="uk-UA" smtClean="0"/>
              <a:t>an </a:t>
            </a:r>
            <a:r>
              <a:rPr lang="en-US" altLang="uk-UA" b="1" smtClean="0"/>
              <a:t>inner higher ideal nature that is spiritual</a:t>
            </a:r>
            <a:r>
              <a:rPr lang="en-US" altLang="uk-UA" smtClean="0"/>
              <a:t>, eternal and immutable </a:t>
            </a:r>
          </a:p>
          <a:p>
            <a:pPr>
              <a:lnSpc>
                <a:spcPct val="90000"/>
              </a:lnSpc>
            </a:pPr>
            <a:r>
              <a:rPr lang="en-US" altLang="uk-UA" smtClean="0"/>
              <a:t>and an </a:t>
            </a:r>
            <a:r>
              <a:rPr lang="en-US" altLang="uk-UA" b="1" smtClean="0"/>
              <a:t>sensible nature that is material</a:t>
            </a:r>
            <a:r>
              <a:rPr lang="en-US" altLang="uk-UA" smtClean="0"/>
              <a:t> and changing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800" smtClean="0"/>
              <a:t> </a:t>
            </a:r>
            <a:endParaRPr lang="ru-RU" alt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647700"/>
            <a:ext cx="8435975" cy="6094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800" b="1" u="sng" smtClean="0"/>
              <a:t>MACROCOSM:</a:t>
            </a:r>
            <a:r>
              <a:rPr lang="en-US" altLang="uk-UA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inner nature</a:t>
            </a:r>
            <a:r>
              <a:rPr lang="en-US" altLang="uk-UA" sz="2800" smtClean="0"/>
              <a:t> is </a:t>
            </a:r>
            <a:r>
              <a:rPr lang="en-US" altLang="uk-UA" sz="2800" b="1" smtClean="0"/>
              <a:t>God</a:t>
            </a:r>
            <a:r>
              <a:rPr lang="en-US" altLang="uk-UA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sensible nature</a:t>
            </a:r>
            <a:r>
              <a:rPr lang="en-US" altLang="uk-UA" sz="2800" smtClean="0"/>
              <a:t> is a </a:t>
            </a:r>
            <a:r>
              <a:rPr lang="en-US" altLang="uk-UA" sz="2800" b="1" smtClean="0"/>
              <a:t>physical universe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uk-UA" sz="28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800" b="1" u="sng" smtClean="0"/>
              <a:t>HUMAN: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inner nature</a:t>
            </a:r>
            <a:r>
              <a:rPr lang="en-US" altLang="uk-UA" sz="2800" smtClean="0"/>
              <a:t> is a </a:t>
            </a:r>
            <a:r>
              <a:rPr lang="en-US" altLang="uk-UA" sz="2800" b="1" smtClean="0"/>
              <a:t>soul</a:t>
            </a:r>
            <a:r>
              <a:rPr lang="en-US" altLang="uk-UA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sensible nature</a:t>
            </a:r>
            <a:r>
              <a:rPr lang="en-US" altLang="uk-UA" sz="2800" smtClean="0"/>
              <a:t> is a </a:t>
            </a:r>
            <a:r>
              <a:rPr lang="en-US" altLang="uk-UA" sz="2800" b="1" smtClean="0"/>
              <a:t>body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uk-UA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800" b="1" u="sng" smtClean="0"/>
              <a:t>BIBLE:</a:t>
            </a:r>
            <a:r>
              <a:rPr lang="en-US" altLang="uk-UA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inner nature</a:t>
            </a:r>
            <a:r>
              <a:rPr lang="en-US" altLang="uk-UA" sz="2800" smtClean="0"/>
              <a:t> is </a:t>
            </a:r>
            <a:r>
              <a:rPr lang="en-US" altLang="uk-UA" sz="2800" b="1" smtClean="0"/>
              <a:t>its symbolic meaning </a:t>
            </a:r>
            <a:r>
              <a:rPr lang="en-US" altLang="uk-UA" sz="2800" smtClean="0"/>
              <a:t>(the purpose of Bible stories is to lead the reader to higher knowledge) </a:t>
            </a:r>
          </a:p>
          <a:p>
            <a:pPr>
              <a:lnSpc>
                <a:spcPct val="90000"/>
              </a:lnSpc>
            </a:pPr>
            <a:r>
              <a:rPr lang="en-US" altLang="uk-UA" sz="2800" u="sng" smtClean="0"/>
              <a:t>sensible nature</a:t>
            </a:r>
            <a:r>
              <a:rPr lang="en-US" altLang="uk-UA" sz="2800" smtClean="0"/>
              <a:t> is </a:t>
            </a:r>
            <a:r>
              <a:rPr lang="en-US" altLang="uk-UA" sz="2800" b="1" smtClean="0"/>
              <a:t>a book as the form</a:t>
            </a:r>
            <a:r>
              <a:rPr lang="en-US" altLang="uk-UA" sz="2400" smtClean="0"/>
              <a:t> </a:t>
            </a:r>
          </a:p>
          <a:p>
            <a:pPr>
              <a:lnSpc>
                <a:spcPct val="90000"/>
              </a:lnSpc>
            </a:pPr>
            <a:endParaRPr lang="ru-RU" alt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313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Wingdings</vt:lpstr>
      <vt:lpstr>Calibri</vt:lpstr>
      <vt:lpstr>Arial Black</vt:lpstr>
      <vt:lpstr>Times New Roman</vt:lpstr>
      <vt:lpstr>Пиксел</vt:lpstr>
      <vt:lpstr>Ukrainian philosophy </vt:lpstr>
      <vt:lpstr>The specific of Ukrainian philosophy:</vt:lpstr>
      <vt:lpstr>The Kyiv-Mohyla Academy (1637):</vt:lpstr>
      <vt:lpstr>HRYHORII SCOVORODA (1722-1794):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Free</cp:lastModifiedBy>
  <cp:revision>41</cp:revision>
  <dcterms:created xsi:type="dcterms:W3CDTF">2011-09-07T18:32:11Z</dcterms:created>
  <dcterms:modified xsi:type="dcterms:W3CDTF">2016-05-10T04:37:46Z</dcterms:modified>
</cp:coreProperties>
</file>