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1" r:id="rId2"/>
  </p:sldMasterIdLst>
  <p:sldIdLst>
    <p:sldId id="256" r:id="rId3"/>
    <p:sldId id="278" r:id="rId4"/>
    <p:sldId id="258" r:id="rId5"/>
    <p:sldId id="279" r:id="rId6"/>
    <p:sldId id="260" r:id="rId7"/>
    <p:sldId id="280" r:id="rId8"/>
    <p:sldId id="261" r:id="rId9"/>
    <p:sldId id="262" r:id="rId10"/>
    <p:sldId id="263" r:id="rId11"/>
    <p:sldId id="264" r:id="rId12"/>
    <p:sldId id="265" r:id="rId13"/>
    <p:sldId id="266" r:id="rId14"/>
    <p:sldId id="267" r:id="rId15"/>
    <p:sldId id="281" r:id="rId16"/>
    <p:sldId id="268" r:id="rId17"/>
    <p:sldId id="269" r:id="rId18"/>
    <p:sldId id="283" r:id="rId19"/>
    <p:sldId id="270" r:id="rId20"/>
    <p:sldId id="271" r:id="rId21"/>
    <p:sldId id="272" r:id="rId22"/>
    <p:sldId id="273" r:id="rId23"/>
    <p:sldId id="274" r:id="rId24"/>
    <p:sldId id="276"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4" autoAdjust="0"/>
    <p:restoredTop sz="94660"/>
  </p:normalViewPr>
  <p:slideViewPr>
    <p:cSldViewPr>
      <p:cViewPr>
        <p:scale>
          <a:sx n="118" d="100"/>
          <a:sy n="118" d="100"/>
        </p:scale>
        <p:origin x="-1422"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uk-UA" altLang="uk-UA"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6FB6F267-717A-4729-ADEC-F4D722A77407}" type="slidenum">
              <a:rPr lang="ru-RU"/>
              <a:pPr>
                <a:defRPr/>
              </a:pPr>
              <a:t>‹#›</a:t>
            </a:fld>
            <a:endParaRPr lang="ru-RU"/>
          </a:p>
        </p:txBody>
      </p:sp>
    </p:spTree>
    <p:extLst>
      <p:ext uri="{BB962C8B-B14F-4D97-AF65-F5344CB8AC3E}">
        <p14:creationId xmlns:p14="http://schemas.microsoft.com/office/powerpoint/2010/main" val="77900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2215971-69CF-41F2-872D-09703DBB699F}"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42289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CF3A1C5-199D-452B-A9B6-E4B657E33D2E}"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341126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8A94F93-7124-4B3C-B231-26D24BA3F8BE}" type="slidenum">
              <a:rPr lang="ru-RU"/>
              <a:pPr>
                <a:defRPr/>
              </a:pPr>
              <a:t>‹#›</a:t>
            </a:fld>
            <a:endParaRPr lang="ru-RU"/>
          </a:p>
        </p:txBody>
      </p:sp>
    </p:spTree>
    <p:extLst>
      <p:ext uri="{BB962C8B-B14F-4D97-AF65-F5344CB8AC3E}">
        <p14:creationId xmlns:p14="http://schemas.microsoft.com/office/powerpoint/2010/main" val="65815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1731968-29FD-4E79-AEBA-1D62483AB2B1}" type="slidenum">
              <a:rPr lang="ru-RU"/>
              <a:pPr>
                <a:defRPr/>
              </a:pPr>
              <a:t>‹#›</a:t>
            </a:fld>
            <a:endParaRPr lang="ru-RU"/>
          </a:p>
        </p:txBody>
      </p:sp>
    </p:spTree>
    <p:extLst>
      <p:ext uri="{BB962C8B-B14F-4D97-AF65-F5344CB8AC3E}">
        <p14:creationId xmlns:p14="http://schemas.microsoft.com/office/powerpoint/2010/main" val="1224799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4094B99-3416-4DF9-88CC-91A5F8298545}" type="slidenum">
              <a:rPr lang="ru-RU"/>
              <a:pPr>
                <a:defRPr/>
              </a:pPr>
              <a:t>‹#›</a:t>
            </a:fld>
            <a:endParaRPr lang="ru-RU"/>
          </a:p>
        </p:txBody>
      </p:sp>
    </p:spTree>
    <p:extLst>
      <p:ext uri="{BB962C8B-B14F-4D97-AF65-F5344CB8AC3E}">
        <p14:creationId xmlns:p14="http://schemas.microsoft.com/office/powerpoint/2010/main" val="4280099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1A28FBD-70A5-4601-9C42-4EB18A8B5E47}" type="slidenum">
              <a:rPr lang="ru-RU"/>
              <a:pPr>
                <a:defRPr/>
              </a:pPr>
              <a:t>‹#›</a:t>
            </a:fld>
            <a:endParaRPr lang="ru-RU"/>
          </a:p>
        </p:txBody>
      </p:sp>
    </p:spTree>
    <p:extLst>
      <p:ext uri="{BB962C8B-B14F-4D97-AF65-F5344CB8AC3E}">
        <p14:creationId xmlns:p14="http://schemas.microsoft.com/office/powerpoint/2010/main" val="261744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148AE4D-6AA3-494B-A2CF-A0F793DB6E91}" type="slidenum">
              <a:rPr lang="ru-RU"/>
              <a:pPr>
                <a:defRPr/>
              </a:pPr>
              <a:t>‹#›</a:t>
            </a:fld>
            <a:endParaRPr lang="ru-RU"/>
          </a:p>
        </p:txBody>
      </p:sp>
    </p:spTree>
    <p:extLst>
      <p:ext uri="{BB962C8B-B14F-4D97-AF65-F5344CB8AC3E}">
        <p14:creationId xmlns:p14="http://schemas.microsoft.com/office/powerpoint/2010/main" val="3930306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212230B-3F08-4125-BABD-620561B0486A}" type="slidenum">
              <a:rPr lang="ru-RU"/>
              <a:pPr>
                <a:defRPr/>
              </a:pPr>
              <a:t>‹#›</a:t>
            </a:fld>
            <a:endParaRPr lang="ru-RU"/>
          </a:p>
        </p:txBody>
      </p:sp>
    </p:spTree>
    <p:extLst>
      <p:ext uri="{BB962C8B-B14F-4D97-AF65-F5344CB8AC3E}">
        <p14:creationId xmlns:p14="http://schemas.microsoft.com/office/powerpoint/2010/main" val="21378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BF35D840-B46C-437F-B7CE-A78BBC5457E6}" type="slidenum">
              <a:rPr lang="ru-RU"/>
              <a:pPr>
                <a:defRPr/>
              </a:pPr>
              <a:t>‹#›</a:t>
            </a:fld>
            <a:endParaRPr lang="ru-RU"/>
          </a:p>
        </p:txBody>
      </p:sp>
    </p:spTree>
    <p:extLst>
      <p:ext uri="{BB962C8B-B14F-4D97-AF65-F5344CB8AC3E}">
        <p14:creationId xmlns:p14="http://schemas.microsoft.com/office/powerpoint/2010/main" val="1499576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1C7D75A-2747-4B7F-899F-A992773BCBF9}" type="slidenum">
              <a:rPr lang="ru-RU"/>
              <a:pPr>
                <a:defRPr/>
              </a:pPr>
              <a:t>‹#›</a:t>
            </a:fld>
            <a:endParaRPr lang="ru-RU"/>
          </a:p>
        </p:txBody>
      </p:sp>
    </p:spTree>
    <p:extLst>
      <p:ext uri="{BB962C8B-B14F-4D97-AF65-F5344CB8AC3E}">
        <p14:creationId xmlns:p14="http://schemas.microsoft.com/office/powerpoint/2010/main" val="53874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48FDB56-E0B6-4CDF-9C74-10A5D715695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870697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C739158-B876-458D-9ADB-E97570FB982F}" type="slidenum">
              <a:rPr lang="ru-RU"/>
              <a:pPr>
                <a:defRPr/>
              </a:pPr>
              <a:t>‹#›</a:t>
            </a:fld>
            <a:endParaRPr lang="ru-RU"/>
          </a:p>
        </p:txBody>
      </p:sp>
    </p:spTree>
    <p:extLst>
      <p:ext uri="{BB962C8B-B14F-4D97-AF65-F5344CB8AC3E}">
        <p14:creationId xmlns:p14="http://schemas.microsoft.com/office/powerpoint/2010/main" val="1508568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433B665-CD57-492D-9307-3CE515CA88BF}" type="slidenum">
              <a:rPr lang="ru-RU"/>
              <a:pPr>
                <a:defRPr/>
              </a:pPr>
              <a:t>‹#›</a:t>
            </a:fld>
            <a:endParaRPr lang="ru-RU"/>
          </a:p>
        </p:txBody>
      </p:sp>
    </p:spTree>
    <p:extLst>
      <p:ext uri="{BB962C8B-B14F-4D97-AF65-F5344CB8AC3E}">
        <p14:creationId xmlns:p14="http://schemas.microsoft.com/office/powerpoint/2010/main" val="3610106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363E46C-9FCA-48BD-9FA5-7465899E2BC7}" type="slidenum">
              <a:rPr lang="ru-RU"/>
              <a:pPr>
                <a:defRPr/>
              </a:pPr>
              <a:t>‹#›</a:t>
            </a:fld>
            <a:endParaRPr lang="ru-RU"/>
          </a:p>
        </p:txBody>
      </p:sp>
    </p:spTree>
    <p:extLst>
      <p:ext uri="{BB962C8B-B14F-4D97-AF65-F5344CB8AC3E}">
        <p14:creationId xmlns:p14="http://schemas.microsoft.com/office/powerpoint/2010/main" val="411765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0F0EBE4-71F2-4D93-80A3-5AA7842BC1D0}"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92162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F36571E2-34EA-420F-B757-0FDD5FE545C5}"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34615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52F80AB5-233B-401D-8FB7-E2CCF73B5643}"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29390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BCD1AA34-01A9-4564-9DB7-36C63FFE3362}"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65728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101AF490-1D82-4C4B-95DA-130C009638B6}"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507841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40079F50-1716-4377-9983-74F8570EE4F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09309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65247CE-EED0-443F-9918-9FAD9DACD6A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0961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12C43199-1641-4EC7-A5A9-A2629439CC60}"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uk-UA" altLang="uk-UA"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51"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EBE18-EFE1-4B8B-B839-981F269813C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916238" y="1844675"/>
            <a:ext cx="6019800" cy="2209800"/>
          </a:xfrm>
        </p:spPr>
        <p:txBody>
          <a:bodyPr/>
          <a:lstStyle/>
          <a:p>
            <a:pPr eaLnBrk="1" hangingPunct="1"/>
            <a:r>
              <a:rPr lang="en-US" altLang="uk-UA" smtClean="0"/>
              <a:t>Worldview </a:t>
            </a:r>
            <a:br>
              <a:rPr lang="en-US" altLang="uk-UA" smtClean="0"/>
            </a:br>
            <a:r>
              <a:rPr lang="en-US" altLang="uk-UA" smtClean="0"/>
              <a:t>and philosophy</a:t>
            </a:r>
            <a:endParaRPr lang="ru-RU" altLang="uk-UA" smtClean="0"/>
          </a:p>
        </p:txBody>
      </p:sp>
      <p:sp>
        <p:nvSpPr>
          <p:cNvPr id="4099" name="Rectangle 3"/>
          <p:cNvSpPr>
            <a:spLocks noGrp="1" noChangeArrowheads="1"/>
          </p:cNvSpPr>
          <p:nvPr>
            <p:ph type="subTitle" idx="1"/>
          </p:nvPr>
        </p:nvSpPr>
        <p:spPr>
          <a:xfrm>
            <a:off x="3124200" y="1125538"/>
            <a:ext cx="6019800" cy="1752600"/>
          </a:xfrm>
        </p:spPr>
        <p:txBody>
          <a:bodyPr/>
          <a:lstStyle/>
          <a:p>
            <a:pPr eaLnBrk="1" hangingPunct="1"/>
            <a:r>
              <a:rPr lang="en-US" altLang="uk-UA" b="1" smtClean="0"/>
              <a:t>Lecture 1</a:t>
            </a:r>
            <a:endParaRPr lang="ru-RU" altLang="uk-UA"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507413" cy="1371600"/>
          </a:xfrm>
        </p:spPr>
        <p:txBody>
          <a:bodyPr/>
          <a:lstStyle/>
          <a:p>
            <a:pPr eaLnBrk="1" hangingPunct="1"/>
            <a:r>
              <a:rPr lang="en-US" altLang="uk-UA" sz="4000" smtClean="0"/>
              <a:t>The particular features of the myths:</a:t>
            </a:r>
            <a:r>
              <a:rPr lang="ru-RU" altLang="uk-UA" sz="4000" smtClean="0"/>
              <a:t> </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altLang="uk-UA" smtClean="0"/>
              <a:t>3. </a:t>
            </a:r>
            <a:r>
              <a:rPr lang="en-US" altLang="uk-UA" b="1" smtClean="0"/>
              <a:t>Sensations and emotions have dominated</a:t>
            </a:r>
            <a:r>
              <a:rPr lang="en-US" altLang="uk-UA" smtClean="0"/>
              <a:t> in the myth</a:t>
            </a:r>
            <a:r>
              <a:rPr lang="ru-RU" altLang="uk-UA" smtClean="0"/>
              <a:t>  </a:t>
            </a:r>
            <a:endParaRPr lang="en-US" altLang="uk-UA" smtClean="0"/>
          </a:p>
          <a:p>
            <a:pPr eaLnBrk="1" hangingPunct="1">
              <a:buFont typeface="Wingdings" pitchFamily="2" charset="2"/>
              <a:buNone/>
            </a:pPr>
            <a:endParaRPr lang="en-US" altLang="uk-UA" smtClean="0"/>
          </a:p>
          <a:p>
            <a:pPr eaLnBrk="1" hangingPunct="1">
              <a:buFont typeface="Wingdings" pitchFamily="2" charset="2"/>
              <a:buNone/>
            </a:pPr>
            <a:r>
              <a:rPr lang="en-US" altLang="uk-UA" smtClean="0"/>
              <a:t>4. </a:t>
            </a:r>
            <a:r>
              <a:rPr lang="en-US" altLang="uk-UA" b="1" smtClean="0"/>
              <a:t>There is no demarcation strip between human society and nature</a:t>
            </a:r>
            <a:r>
              <a:rPr lang="ru-RU" altLang="uk-UA"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p:cTn id="7" dur="100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uk-UA" altLang="uk-UA" smtClean="0"/>
          </a:p>
        </p:txBody>
      </p:sp>
      <p:sp>
        <p:nvSpPr>
          <p:cNvPr id="36867" name="Rectangle 3"/>
          <p:cNvSpPr>
            <a:spLocks noGrp="1" noChangeArrowheads="1"/>
          </p:cNvSpPr>
          <p:nvPr>
            <p:ph type="body" idx="1"/>
          </p:nvPr>
        </p:nvSpPr>
        <p:spPr/>
        <p:txBody>
          <a:bodyPr/>
          <a:lstStyle/>
          <a:p>
            <a:pPr eaLnBrk="1" hangingPunct="1"/>
            <a:r>
              <a:rPr lang="en-US" altLang="uk-UA" b="1" smtClean="0"/>
              <a:t>RELIGION</a:t>
            </a:r>
            <a:r>
              <a:rPr lang="en-US" altLang="uk-UA" smtClean="0"/>
              <a:t> is a human beings' relation to that which they regard as holy, sacred, spiritual, or divine </a:t>
            </a:r>
          </a:p>
          <a:p>
            <a:pPr eaLnBrk="1" hangingPunct="1"/>
            <a:r>
              <a:rPr lang="en-US" altLang="uk-UA" smtClean="0"/>
              <a:t>Religion is based on faith</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 calcmode="lin" valueType="num">
                                      <p:cBhvr>
                                        <p:cTn id="7" dur="1000" fill="hold"/>
                                        <p:tgtEl>
                                          <p:spTgt spid="36867">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6867">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6867">
                                            <p:txEl>
                                              <p:pRg st="1" end="1"/>
                                            </p:txEl>
                                          </p:spTgt>
                                        </p:tgtEl>
                                        <p:attrNameLst>
                                          <p:attrName>ppt_y</p:attrName>
                                        </p:attrNameLst>
                                      </p:cBhvr>
                                      <p:tavLst>
                                        <p:tav tm="0">
                                          <p:val>
                                            <p:strVal val="#ppt_y"/>
                                          </p:val>
                                        </p:tav>
                                        <p:tav tm="100000">
                                          <p:val>
                                            <p:strVal val="#ppt_y"/>
                                          </p:val>
                                        </p:tav>
                                      </p:tavLst>
                                    </p:anim>
                                    <p:animEffect transition="in" filter="fade">
                                      <p:cBhvr>
                                        <p:cTn id="10" dur="10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uk-UA" altLang="uk-UA" smtClean="0"/>
          </a:p>
        </p:txBody>
      </p:sp>
      <p:sp>
        <p:nvSpPr>
          <p:cNvPr id="15363" name="Rectangle 3"/>
          <p:cNvSpPr>
            <a:spLocks noGrp="1" noChangeArrowheads="1"/>
          </p:cNvSpPr>
          <p:nvPr>
            <p:ph type="body" idx="1"/>
          </p:nvPr>
        </p:nvSpPr>
        <p:spPr>
          <a:xfrm>
            <a:off x="519113" y="1628775"/>
            <a:ext cx="8229600" cy="4537075"/>
          </a:xfrm>
        </p:spPr>
        <p:txBody>
          <a:bodyPr/>
          <a:lstStyle/>
          <a:p>
            <a:pPr eaLnBrk="1" hangingPunct="1"/>
            <a:r>
              <a:rPr lang="en-US" altLang="uk-UA" smtClean="0"/>
              <a:t>Unlike mythology and religion, </a:t>
            </a:r>
            <a:r>
              <a:rPr lang="en-US" altLang="uk-UA" b="1" smtClean="0"/>
              <a:t>philosophy</a:t>
            </a:r>
            <a:r>
              <a:rPr lang="en-US" altLang="uk-UA" smtClean="0"/>
              <a:t> as a form of </a:t>
            </a:r>
            <a:r>
              <a:rPr lang="en-US" altLang="uk-UA" b="1" smtClean="0"/>
              <a:t>intellectual activity</a:t>
            </a:r>
            <a:r>
              <a:rPr lang="en-US" altLang="uk-UA" smtClean="0"/>
              <a:t> emerged together with the appearance of a new subject matter and a new type of thought, when the focus is a human in his relation to the world </a:t>
            </a:r>
            <a:endParaRPr lang="ru-RU" altLang="uk-UA"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uk-UA" altLang="uk-UA" smtClean="0"/>
          </a:p>
        </p:txBody>
      </p:sp>
      <p:sp>
        <p:nvSpPr>
          <p:cNvPr id="16387" name="Rectangle 3"/>
          <p:cNvSpPr>
            <a:spLocks noGrp="1" noChangeArrowheads="1"/>
          </p:cNvSpPr>
          <p:nvPr>
            <p:ph type="body" idx="1"/>
          </p:nvPr>
        </p:nvSpPr>
        <p:spPr>
          <a:xfrm>
            <a:off x="395288" y="1125538"/>
            <a:ext cx="7272337" cy="2159000"/>
          </a:xfrm>
        </p:spPr>
        <p:txBody>
          <a:bodyPr/>
          <a:lstStyle/>
          <a:p>
            <a:pPr eaLnBrk="1" hangingPunct="1"/>
            <a:r>
              <a:rPr lang="en-US" altLang="uk-UA" sz="3400" b="1" smtClean="0"/>
              <a:t>The main question of philosophy </a:t>
            </a:r>
            <a:r>
              <a:rPr lang="en-US" altLang="uk-UA" sz="3400" smtClean="0"/>
              <a:t>is the question of the relation of thinking to being</a:t>
            </a:r>
          </a:p>
          <a:p>
            <a:pPr eaLnBrk="1" hangingPunct="1">
              <a:buFont typeface="Wingdings" pitchFamily="2" charset="2"/>
              <a:buNone/>
            </a:pPr>
            <a:endParaRPr lang="en-US" altLang="uk-UA" sz="3400" smtClean="0"/>
          </a:p>
        </p:txBody>
      </p:sp>
      <p:pic>
        <p:nvPicPr>
          <p:cNvPr id="16388" name="Picture 5" descr="main-thumb-t-1497-100-GNNZHw8iGYKcBBdqFGxoNvw85bgzRI0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3141663"/>
            <a:ext cx="23764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uk-UA" altLang="uk-UA" smtClean="0"/>
          </a:p>
        </p:txBody>
      </p:sp>
      <p:sp>
        <p:nvSpPr>
          <p:cNvPr id="54275" name="Rectangle 3"/>
          <p:cNvSpPr>
            <a:spLocks noGrp="1" noChangeArrowheads="1"/>
          </p:cNvSpPr>
          <p:nvPr>
            <p:ph type="body" idx="1"/>
          </p:nvPr>
        </p:nvSpPr>
        <p:spPr>
          <a:xfrm>
            <a:off x="457200" y="836613"/>
            <a:ext cx="8229600" cy="5905500"/>
          </a:xfrm>
        </p:spPr>
        <p:txBody>
          <a:bodyPr/>
          <a:lstStyle/>
          <a:p>
            <a:pPr eaLnBrk="1" hangingPunct="1">
              <a:lnSpc>
                <a:spcPct val="80000"/>
              </a:lnSpc>
            </a:pPr>
            <a:r>
              <a:rPr lang="ru-RU" altLang="uk-UA" b="1" smtClean="0"/>
              <a:t>Which comes first</a:t>
            </a:r>
            <a:r>
              <a:rPr lang="en-US" altLang="uk-UA" smtClean="0"/>
              <a:t> – </a:t>
            </a:r>
            <a:r>
              <a:rPr lang="ru-RU" altLang="uk-UA" smtClean="0"/>
              <a:t>matter or consciousness?</a:t>
            </a:r>
            <a:r>
              <a:rPr lang="en-US" altLang="uk-UA" smtClean="0"/>
              <a:t> What is primary?</a:t>
            </a:r>
            <a:r>
              <a:rPr lang="ru-RU" altLang="uk-UA" smtClean="0"/>
              <a:t> </a:t>
            </a:r>
            <a:endParaRPr lang="en-US" altLang="uk-UA" smtClean="0"/>
          </a:p>
          <a:p>
            <a:pPr eaLnBrk="1" hangingPunct="1">
              <a:lnSpc>
                <a:spcPct val="80000"/>
              </a:lnSpc>
              <a:buFont typeface="Wingdings" pitchFamily="2" charset="2"/>
              <a:buNone/>
            </a:pPr>
            <a:endParaRPr lang="en-US" altLang="uk-UA" smtClean="0"/>
          </a:p>
          <a:p>
            <a:pPr eaLnBrk="1" hangingPunct="1">
              <a:lnSpc>
                <a:spcPct val="80000"/>
              </a:lnSpc>
            </a:pPr>
            <a:r>
              <a:rPr lang="ru-RU" altLang="uk-UA" b="1" smtClean="0"/>
              <a:t>Which generates which</a:t>
            </a:r>
            <a:r>
              <a:rPr lang="ru-RU" altLang="uk-UA" smtClean="0"/>
              <a:t>?</a:t>
            </a:r>
            <a:endParaRPr lang="en-US" altLang="uk-UA" smtClean="0"/>
          </a:p>
          <a:p>
            <a:pPr eaLnBrk="1" hangingPunct="1">
              <a:lnSpc>
                <a:spcPct val="80000"/>
              </a:lnSpc>
              <a:buFont typeface="Wingdings" pitchFamily="2" charset="2"/>
              <a:buNone/>
            </a:pPr>
            <a:endParaRPr lang="en-US" altLang="uk-UA" smtClean="0"/>
          </a:p>
          <a:p>
            <a:pPr eaLnBrk="1" hangingPunct="1">
              <a:lnSpc>
                <a:spcPct val="80000"/>
              </a:lnSpc>
            </a:pPr>
            <a:r>
              <a:rPr lang="ru-RU" altLang="uk-UA" b="1" smtClean="0"/>
              <a:t>Or they have coexisted eternally as equal substances</a:t>
            </a:r>
            <a:r>
              <a:rPr lang="ru-RU" altLang="uk-UA" smtClean="0"/>
              <a:t> in their own right and are in some way interacting?  </a:t>
            </a:r>
            <a:endParaRPr lang="en-US" altLang="uk-UA" smtClean="0"/>
          </a:p>
          <a:p>
            <a:pPr eaLnBrk="1" hangingPunct="1">
              <a:lnSpc>
                <a:spcPct val="80000"/>
              </a:lnSpc>
            </a:pPr>
            <a:endParaRPr lang="en-US" altLang="uk-UA" smtClean="0"/>
          </a:p>
          <a:p>
            <a:pPr eaLnBrk="1" hangingPunct="1">
              <a:lnSpc>
                <a:spcPct val="80000"/>
              </a:lnSpc>
            </a:pPr>
            <a:r>
              <a:rPr lang="ru-RU" altLang="uk-UA" smtClean="0"/>
              <a:t>We cannot consider any philosophical question unless we first solve the </a:t>
            </a:r>
            <a:r>
              <a:rPr lang="en-US" altLang="uk-UA" smtClean="0"/>
              <a:t>main</a:t>
            </a:r>
            <a:r>
              <a:rPr lang="ru-RU" altLang="uk-UA" smtClean="0"/>
              <a:t> question of philosophy </a:t>
            </a:r>
            <a:r>
              <a:rPr lang="ru-RU" altLang="uk-UA"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54275">
                                            <p:txEl>
                                              <p:pRg st="2" end="2"/>
                                            </p:txEl>
                                          </p:spTgt>
                                        </p:tgtEl>
                                        <p:attrNameLst>
                                          <p:attrName>style.visibility</p:attrName>
                                        </p:attrNameLst>
                                      </p:cBhvr>
                                      <p:to>
                                        <p:strVal val="visible"/>
                                      </p:to>
                                    </p:set>
                                    <p:animEffect transition="in" filter="wipe(down)">
                                      <p:cBhvr>
                                        <p:cTn id="7" dur="580">
                                          <p:stCondLst>
                                            <p:cond delay="0"/>
                                          </p:stCondLst>
                                        </p:cTn>
                                        <p:tgtEl>
                                          <p:spTgt spid="54275">
                                            <p:txEl>
                                              <p:pRg st="2" end="2"/>
                                            </p:txEl>
                                          </p:spTgt>
                                        </p:tgtEl>
                                      </p:cBhvr>
                                    </p:animEffect>
                                    <p:anim calcmode="lin" valueType="num">
                                      <p:cBhvr>
                                        <p:cTn id="8" dur="1822" tmFilter="0,0; 0.14,0.36; 0.43,0.73; 0.71,0.91; 1.0,1.0">
                                          <p:stCondLst>
                                            <p:cond delay="0"/>
                                          </p:stCondLst>
                                        </p:cTn>
                                        <p:tgtEl>
                                          <p:spTgt spid="54275">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4275">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4275">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4275">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4275">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4275">
                                            <p:txEl>
                                              <p:pRg st="2" end="2"/>
                                            </p:txEl>
                                          </p:spTgt>
                                        </p:tgtEl>
                                      </p:cBhvr>
                                      <p:to x="100000" y="60000"/>
                                    </p:animScale>
                                    <p:animScale>
                                      <p:cBhvr>
                                        <p:cTn id="14" dur="166" decel="50000">
                                          <p:stCondLst>
                                            <p:cond delay="676"/>
                                          </p:stCondLst>
                                        </p:cTn>
                                        <p:tgtEl>
                                          <p:spTgt spid="54275">
                                            <p:txEl>
                                              <p:pRg st="2" end="2"/>
                                            </p:txEl>
                                          </p:spTgt>
                                        </p:tgtEl>
                                      </p:cBhvr>
                                      <p:to x="100000" y="100000"/>
                                    </p:animScale>
                                    <p:animScale>
                                      <p:cBhvr>
                                        <p:cTn id="15" dur="26">
                                          <p:stCondLst>
                                            <p:cond delay="1312"/>
                                          </p:stCondLst>
                                        </p:cTn>
                                        <p:tgtEl>
                                          <p:spTgt spid="54275">
                                            <p:txEl>
                                              <p:pRg st="2" end="2"/>
                                            </p:txEl>
                                          </p:spTgt>
                                        </p:tgtEl>
                                      </p:cBhvr>
                                      <p:to x="100000" y="80000"/>
                                    </p:animScale>
                                    <p:animScale>
                                      <p:cBhvr>
                                        <p:cTn id="16" dur="166" decel="50000">
                                          <p:stCondLst>
                                            <p:cond delay="1338"/>
                                          </p:stCondLst>
                                        </p:cTn>
                                        <p:tgtEl>
                                          <p:spTgt spid="54275">
                                            <p:txEl>
                                              <p:pRg st="2" end="2"/>
                                            </p:txEl>
                                          </p:spTgt>
                                        </p:tgtEl>
                                      </p:cBhvr>
                                      <p:to x="100000" y="100000"/>
                                    </p:animScale>
                                    <p:animScale>
                                      <p:cBhvr>
                                        <p:cTn id="17" dur="26">
                                          <p:stCondLst>
                                            <p:cond delay="1642"/>
                                          </p:stCondLst>
                                        </p:cTn>
                                        <p:tgtEl>
                                          <p:spTgt spid="54275">
                                            <p:txEl>
                                              <p:pRg st="2" end="2"/>
                                            </p:txEl>
                                          </p:spTgt>
                                        </p:tgtEl>
                                      </p:cBhvr>
                                      <p:to x="100000" y="90000"/>
                                    </p:animScale>
                                    <p:animScale>
                                      <p:cBhvr>
                                        <p:cTn id="18" dur="166" decel="50000">
                                          <p:stCondLst>
                                            <p:cond delay="1668"/>
                                          </p:stCondLst>
                                        </p:cTn>
                                        <p:tgtEl>
                                          <p:spTgt spid="54275">
                                            <p:txEl>
                                              <p:pRg st="2" end="2"/>
                                            </p:txEl>
                                          </p:spTgt>
                                        </p:tgtEl>
                                      </p:cBhvr>
                                      <p:to x="100000" y="100000"/>
                                    </p:animScale>
                                    <p:animScale>
                                      <p:cBhvr>
                                        <p:cTn id="19" dur="26">
                                          <p:stCondLst>
                                            <p:cond delay="1808"/>
                                          </p:stCondLst>
                                        </p:cTn>
                                        <p:tgtEl>
                                          <p:spTgt spid="54275">
                                            <p:txEl>
                                              <p:pRg st="2" end="2"/>
                                            </p:txEl>
                                          </p:spTgt>
                                        </p:tgtEl>
                                      </p:cBhvr>
                                      <p:to x="100000" y="95000"/>
                                    </p:animScale>
                                    <p:animScale>
                                      <p:cBhvr>
                                        <p:cTn id="20" dur="166" decel="50000">
                                          <p:stCondLst>
                                            <p:cond delay="1834"/>
                                          </p:stCondLst>
                                        </p:cTn>
                                        <p:tgtEl>
                                          <p:spTgt spid="54275">
                                            <p:txEl>
                                              <p:pRg st="2" end="2"/>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54275">
                                            <p:txEl>
                                              <p:pRg st="4" end="4"/>
                                            </p:txEl>
                                          </p:spTgt>
                                        </p:tgtEl>
                                        <p:attrNameLst>
                                          <p:attrName>style.visibility</p:attrName>
                                        </p:attrNameLst>
                                      </p:cBhvr>
                                      <p:to>
                                        <p:strVal val="visible"/>
                                      </p:to>
                                    </p:set>
                                    <p:anim calcmode="lin" valueType="num">
                                      <p:cBhvr>
                                        <p:cTn id="25" dur="1000" fill="hold"/>
                                        <p:tgtEl>
                                          <p:spTgt spid="5427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5427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54275">
                                            <p:txEl>
                                              <p:pRg st="4" end="4"/>
                                            </p:txEl>
                                          </p:spTgt>
                                        </p:tgtEl>
                                        <p:attrNameLst>
                                          <p:attrName>ppt_y</p:attrName>
                                        </p:attrNameLst>
                                      </p:cBhvr>
                                      <p:tavLst>
                                        <p:tav tm="0">
                                          <p:val>
                                            <p:strVal val="#ppt_y"/>
                                          </p:val>
                                        </p:tav>
                                        <p:tav tm="100000">
                                          <p:val>
                                            <p:strVal val="#ppt_y"/>
                                          </p:val>
                                        </p:tav>
                                      </p:tavLst>
                                    </p:anim>
                                    <p:animEffect transition="in" filter="fade">
                                      <p:cBhvr>
                                        <p:cTn id="28" dur="1000"/>
                                        <p:tgtEl>
                                          <p:spTgt spid="5427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nodeType="clickEffect">
                                  <p:stCondLst>
                                    <p:cond delay="0"/>
                                  </p:stCondLst>
                                  <p:childTnLst>
                                    <p:set>
                                      <p:cBhvr>
                                        <p:cTn id="32" dur="1" fill="hold">
                                          <p:stCondLst>
                                            <p:cond delay="0"/>
                                          </p:stCondLst>
                                        </p:cTn>
                                        <p:tgtEl>
                                          <p:spTgt spid="54275">
                                            <p:txEl>
                                              <p:pRg st="6" end="6"/>
                                            </p:txEl>
                                          </p:spTgt>
                                        </p:tgtEl>
                                        <p:attrNameLst>
                                          <p:attrName>style.visibility</p:attrName>
                                        </p:attrNameLst>
                                      </p:cBhvr>
                                      <p:to>
                                        <p:strVal val="visible"/>
                                      </p:to>
                                    </p:set>
                                    <p:animEffect transition="in" filter="fade">
                                      <p:cBhvr>
                                        <p:cTn id="33" dur="1000"/>
                                        <p:tgtEl>
                                          <p:spTgt spid="54275">
                                            <p:txEl>
                                              <p:pRg st="6" end="6"/>
                                            </p:txEl>
                                          </p:spTgt>
                                        </p:tgtEl>
                                      </p:cBhvr>
                                    </p:animEffect>
                                    <p:anim calcmode="lin" valueType="num">
                                      <p:cBhvr>
                                        <p:cTn id="34" dur="10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5427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uk-UA" smtClean="0"/>
              <a:t>1. Idealism</a:t>
            </a:r>
            <a:endParaRPr lang="ru-RU" altLang="uk-UA" smtClean="0"/>
          </a:p>
        </p:txBody>
      </p:sp>
      <p:sp>
        <p:nvSpPr>
          <p:cNvPr id="18435" name="Rectangle 3"/>
          <p:cNvSpPr>
            <a:spLocks noGrp="1" noChangeArrowheads="1"/>
          </p:cNvSpPr>
          <p:nvPr>
            <p:ph type="body" idx="1"/>
          </p:nvPr>
        </p:nvSpPr>
        <p:spPr/>
        <p:txBody>
          <a:bodyPr/>
          <a:lstStyle/>
          <a:p>
            <a:pPr eaLnBrk="1" hangingPunct="1"/>
            <a:r>
              <a:rPr lang="en-US" altLang="uk-UA" smtClean="0"/>
              <a:t>Consciousness is primary, matter is secondary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33375"/>
            <a:ext cx="8229600" cy="1371600"/>
          </a:xfrm>
        </p:spPr>
        <p:txBody>
          <a:bodyPr/>
          <a:lstStyle/>
          <a:p>
            <a:pPr eaLnBrk="1" hangingPunct="1"/>
            <a:r>
              <a:rPr lang="en-US" altLang="uk-UA" smtClean="0"/>
              <a:t>1.1. Objective idealism</a:t>
            </a:r>
            <a:endParaRPr lang="ru-RU" altLang="uk-UA" smtClean="0"/>
          </a:p>
        </p:txBody>
      </p:sp>
      <p:sp>
        <p:nvSpPr>
          <p:cNvPr id="41987" name="Rectangle 3"/>
          <p:cNvSpPr>
            <a:spLocks noGrp="1" noChangeArrowheads="1"/>
          </p:cNvSpPr>
          <p:nvPr>
            <p:ph type="body" idx="1"/>
          </p:nvPr>
        </p:nvSpPr>
        <p:spPr>
          <a:xfrm>
            <a:off x="395288" y="1773238"/>
            <a:ext cx="8229600" cy="5084762"/>
          </a:xfrm>
        </p:spPr>
        <p:txBody>
          <a:bodyPr/>
          <a:lstStyle/>
          <a:p>
            <a:pPr eaLnBrk="1" hangingPunct="1">
              <a:lnSpc>
                <a:spcPct val="90000"/>
              </a:lnSpc>
            </a:pPr>
            <a:r>
              <a:rPr lang="en-US" altLang="uk-UA" b="1" smtClean="0"/>
              <a:t>World consciousness</a:t>
            </a:r>
            <a:r>
              <a:rPr lang="en-US" altLang="uk-UA" smtClean="0"/>
              <a:t> (world will, world spirit) </a:t>
            </a:r>
            <a:r>
              <a:rPr lang="en-US" altLang="uk-UA" b="1" smtClean="0"/>
              <a:t>is primary</a:t>
            </a:r>
            <a:endParaRPr lang="en-US" altLang="uk-UA" smtClean="0"/>
          </a:p>
          <a:p>
            <a:pPr eaLnBrk="1" hangingPunct="1">
              <a:lnSpc>
                <a:spcPct val="90000"/>
              </a:lnSpc>
              <a:buFont typeface="Wingdings" pitchFamily="2" charset="2"/>
              <a:buNone/>
            </a:pPr>
            <a:endParaRPr lang="en-US" altLang="uk-UA" smtClean="0"/>
          </a:p>
          <a:p>
            <a:pPr eaLnBrk="1" hangingPunct="1">
              <a:lnSpc>
                <a:spcPct val="90000"/>
              </a:lnSpc>
            </a:pPr>
            <a:r>
              <a:rPr lang="ru-RU" altLang="uk-UA" smtClean="0"/>
              <a:t>All things and processes </a:t>
            </a:r>
            <a:r>
              <a:rPr lang="ru-RU" altLang="uk-UA" b="1" smtClean="0"/>
              <a:t>are spiritualised</a:t>
            </a:r>
            <a:endParaRPr lang="en-US" altLang="uk-UA" b="1" smtClean="0"/>
          </a:p>
          <a:p>
            <a:pPr eaLnBrk="1" hangingPunct="1">
              <a:lnSpc>
                <a:spcPct val="90000"/>
              </a:lnSpc>
              <a:buFont typeface="Wingdings" pitchFamily="2" charset="2"/>
              <a:buNone/>
            </a:pPr>
            <a:r>
              <a:rPr lang="ru-RU" altLang="uk-UA" smtClean="0"/>
              <a:t>  </a:t>
            </a:r>
            <a:endParaRPr lang="en-US" altLang="uk-UA" smtClean="0"/>
          </a:p>
          <a:p>
            <a:pPr eaLnBrk="1" hangingPunct="1">
              <a:lnSpc>
                <a:spcPct val="90000"/>
              </a:lnSpc>
            </a:pPr>
            <a:r>
              <a:rPr lang="en-US" altLang="uk-UA" b="1" smtClean="0"/>
              <a:t>T</a:t>
            </a:r>
            <a:r>
              <a:rPr lang="ru-RU" altLang="uk-UA" b="1" smtClean="0"/>
              <a:t>he world is based on reason</a:t>
            </a:r>
            <a:r>
              <a:rPr lang="ru-RU" altLang="uk-UA" smtClean="0"/>
              <a:t> </a:t>
            </a:r>
            <a:r>
              <a:rPr lang="en-US" altLang="uk-UA" smtClean="0"/>
              <a:t>(it </a:t>
            </a:r>
            <a:r>
              <a:rPr lang="ru-RU" altLang="uk-UA" smtClean="0"/>
              <a:t>exists by itself in the world</a:t>
            </a:r>
            <a:r>
              <a:rPr lang="en-US" altLang="uk-UA" smtClean="0"/>
              <a:t>)</a:t>
            </a:r>
            <a:r>
              <a:rPr lang="ru-RU" altLang="uk-UA" smtClean="0"/>
              <a:t>, that it is ruled by certain </a:t>
            </a:r>
            <a:r>
              <a:rPr lang="en-US" altLang="uk-UA" smtClean="0"/>
              <a:t>almighty </a:t>
            </a:r>
            <a:r>
              <a:rPr lang="ru-RU" altLang="uk-UA" smtClean="0"/>
              <a:t>ideas which guide everything</a:t>
            </a:r>
            <a:endParaRPr lang="en-US" altLang="uk-UA" smtClean="0"/>
          </a:p>
          <a:p>
            <a:pPr eaLnBrk="1" hangingPunct="1">
              <a:lnSpc>
                <a:spcPct val="90000"/>
              </a:lnSpc>
              <a:buFont typeface="Wingdings" pitchFamily="2" charset="2"/>
              <a:buNone/>
            </a:pPr>
            <a:r>
              <a:rPr lang="ru-RU" altLang="uk-UA" smtClean="0"/>
              <a:t>   </a:t>
            </a:r>
          </a:p>
        </p:txBody>
      </p:sp>
      <p:sp>
        <p:nvSpPr>
          <p:cNvPr id="41989" name="Rectangle 5"/>
          <p:cNvSpPr>
            <a:spLocks noChangeArrowheads="1"/>
          </p:cNvSpPr>
          <p:nvPr/>
        </p:nvSpPr>
        <p:spPr bwMode="auto">
          <a:xfrm>
            <a:off x="446088" y="3281363"/>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4400"/>
          </a:p>
        </p:txBody>
      </p:sp>
      <p:sp>
        <p:nvSpPr>
          <p:cNvPr id="41990" name="Rectangle 6"/>
          <p:cNvSpPr>
            <a:spLocks noChangeArrowheads="1"/>
          </p:cNvSpPr>
          <p:nvPr/>
        </p:nvSpPr>
        <p:spPr bwMode="auto">
          <a:xfrm>
            <a:off x="539750" y="4724400"/>
            <a:ext cx="8229600"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bg2"/>
              </a:buClr>
              <a:buSzPct val="75000"/>
              <a:buFont typeface="Wingdings" pitchFamily="2" charset="2"/>
              <a:buChar char="n"/>
            </a:pPr>
            <a:endParaRPr lang="uk-UA" altLang="uk-UA"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1989"/>
                                        </p:tgtEl>
                                        <p:attrNameLst>
                                          <p:attrName>style.visibility</p:attrName>
                                        </p:attrNameLst>
                                      </p:cBhvr>
                                      <p:to>
                                        <p:strVal val="visible"/>
                                      </p:to>
                                    </p:set>
                                    <p:anim calcmode="lin" valueType="num">
                                      <p:cBhvr additive="base">
                                        <p:cTn id="7" dur="500" fill="hold"/>
                                        <p:tgtEl>
                                          <p:spTgt spid="41989"/>
                                        </p:tgtEl>
                                        <p:attrNameLst>
                                          <p:attrName>ppt_x</p:attrName>
                                        </p:attrNameLst>
                                      </p:cBhvr>
                                      <p:tavLst>
                                        <p:tav tm="0">
                                          <p:val>
                                            <p:strVal val="#ppt_x"/>
                                          </p:val>
                                        </p:tav>
                                        <p:tav tm="100000">
                                          <p:val>
                                            <p:strVal val="#ppt_x"/>
                                          </p:val>
                                        </p:tav>
                                      </p:tavLst>
                                    </p:anim>
                                    <p:anim calcmode="lin" valueType="num">
                                      <p:cBhvr additive="base">
                                        <p:cTn id="8" dur="500" fill="hold"/>
                                        <p:tgtEl>
                                          <p:spTgt spid="4198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nodePh="1">
                                  <p:stCondLst>
                                    <p:cond delay="0"/>
                                  </p:stCondLst>
                                  <p:endCondLst>
                                    <p:cond evt="begin" delay="0">
                                      <p:tn val="9"/>
                                    </p:cond>
                                  </p:endCondLst>
                                  <p:childTnLst>
                                    <p:set>
                                      <p:cBhvr>
                                        <p:cTn id="10" dur="1" fill="hold">
                                          <p:stCondLst>
                                            <p:cond delay="0"/>
                                          </p:stCondLst>
                                        </p:cTn>
                                        <p:tgtEl>
                                          <p:spTgt spid="41990">
                                            <p:txEl>
                                              <p:pRg st="0" end="0"/>
                                            </p:txEl>
                                          </p:spTgt>
                                        </p:tgtEl>
                                        <p:attrNameLst>
                                          <p:attrName>style.visibility</p:attrName>
                                        </p:attrNameLst>
                                      </p:cBhvr>
                                      <p:to>
                                        <p:strVal val="visible"/>
                                      </p:to>
                                    </p:set>
                                    <p:anim calcmode="lin" valueType="num">
                                      <p:cBhvr additive="base">
                                        <p:cTn id="11" dur="500" fill="hold"/>
                                        <p:tgtEl>
                                          <p:spTgt spid="4199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9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 calcmode="lin" valueType="num">
                                      <p:cBhvr>
                                        <p:cTn id="17" dur="1000" fill="hold"/>
                                        <p:tgtEl>
                                          <p:spTgt spid="41987">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41987">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41987">
                                            <p:txEl>
                                              <p:pRg st="2" end="2"/>
                                            </p:txEl>
                                          </p:spTgt>
                                        </p:tgtEl>
                                        <p:attrNameLst>
                                          <p:attrName>ppt_y</p:attrName>
                                        </p:attrNameLst>
                                      </p:cBhvr>
                                      <p:tavLst>
                                        <p:tav tm="0">
                                          <p:val>
                                            <p:strVal val="#ppt_y"/>
                                          </p:val>
                                        </p:tav>
                                        <p:tav tm="100000">
                                          <p:val>
                                            <p:strVal val="#ppt_y"/>
                                          </p:val>
                                        </p:tav>
                                      </p:tavLst>
                                    </p:anim>
                                    <p:animEffect transition="in" filter="fade">
                                      <p:cBhvr>
                                        <p:cTn id="20" dur="1000"/>
                                        <p:tgtEl>
                                          <p:spTgt spid="4198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4" presetClass="entr" presetSubtype="0" fill="hold" nodeType="click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 from="(-#ppt_w/2)" to="(#ppt_x)" calcmode="lin" valueType="num">
                                      <p:cBhvr>
                                        <p:cTn id="25" dur="600" fill="hold">
                                          <p:stCondLst>
                                            <p:cond delay="0"/>
                                          </p:stCondLst>
                                        </p:cTn>
                                        <p:tgtEl>
                                          <p:spTgt spid="41987">
                                            <p:txEl>
                                              <p:pRg st="4" end="4"/>
                                            </p:txEl>
                                          </p:spTgt>
                                        </p:tgtEl>
                                        <p:attrNameLst>
                                          <p:attrName>ppt_x</p:attrName>
                                        </p:attrNameLst>
                                      </p:cBhvr>
                                    </p:anim>
                                    <p:anim from="0" to="-1.0" calcmode="lin" valueType="num">
                                      <p:cBhvr>
                                        <p:cTn id="26" dur="200" decel="50000" autoRev="1" fill="hold">
                                          <p:stCondLst>
                                            <p:cond delay="600"/>
                                          </p:stCondLst>
                                        </p:cTn>
                                        <p:tgtEl>
                                          <p:spTgt spid="41987">
                                            <p:txEl>
                                              <p:pRg st="4" end="4"/>
                                            </p:txEl>
                                          </p:spTgt>
                                        </p:tgtEl>
                                        <p:attrNameLst>
                                          <p:attrName>xshear</p:attrName>
                                        </p:attrNameLst>
                                      </p:cBhvr>
                                    </p:anim>
                                    <p:animScale>
                                      <p:cBhvr>
                                        <p:cTn id="27" dur="200" decel="100000" autoRev="1" fill="hold">
                                          <p:stCondLst>
                                            <p:cond delay="600"/>
                                          </p:stCondLst>
                                        </p:cTn>
                                        <p:tgtEl>
                                          <p:spTgt spid="41987">
                                            <p:txEl>
                                              <p:pRg st="4" end="4"/>
                                            </p:txEl>
                                          </p:spTgt>
                                        </p:tgtEl>
                                      </p:cBhvr>
                                      <p:from x="100000" y="100000"/>
                                      <p:to x="80000" y="100000"/>
                                    </p:animScale>
                                    <p:anim by="(#ppt_h/3+#ppt_w*0.1)" calcmode="lin" valueType="num">
                                      <p:cBhvr additive="sum">
                                        <p:cTn id="28" dur="200" decel="100000" autoRev="1" fill="hold">
                                          <p:stCondLst>
                                            <p:cond delay="600"/>
                                          </p:stCondLst>
                                        </p:cTn>
                                        <p:tgtEl>
                                          <p:spTgt spid="41987">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uk-UA" smtClean="0"/>
              <a:t>1.2. Subjective idealism</a:t>
            </a:r>
            <a:endParaRPr lang="ru-RU" altLang="uk-UA" smtClean="0"/>
          </a:p>
        </p:txBody>
      </p:sp>
      <p:sp>
        <p:nvSpPr>
          <p:cNvPr id="56323" name="Rectangle 3"/>
          <p:cNvSpPr>
            <a:spLocks noGrp="1" noChangeArrowheads="1"/>
          </p:cNvSpPr>
          <p:nvPr>
            <p:ph type="body" idx="1"/>
          </p:nvPr>
        </p:nvSpPr>
        <p:spPr/>
        <p:txBody>
          <a:bodyPr/>
          <a:lstStyle/>
          <a:p>
            <a:pPr eaLnBrk="1" hangingPunct="1"/>
            <a:r>
              <a:rPr lang="en-US" altLang="uk-UA" b="1" smtClean="0"/>
              <a:t>Individual consciousness plays the main role</a:t>
            </a:r>
          </a:p>
          <a:p>
            <a:pPr eaLnBrk="1" hangingPunct="1">
              <a:buFont typeface="Wingdings" pitchFamily="2" charset="2"/>
              <a:buNone/>
            </a:pPr>
            <a:endParaRPr lang="en-US" altLang="uk-UA" b="1" smtClean="0"/>
          </a:p>
          <a:p>
            <a:pPr eaLnBrk="1" hangingPunct="1"/>
            <a:r>
              <a:rPr lang="en-US" altLang="uk-UA" smtClean="0"/>
              <a:t>T</a:t>
            </a:r>
            <a:r>
              <a:rPr lang="ru-RU" altLang="uk-UA" smtClean="0"/>
              <a:t>he world does not exist apart from us, apart from our sense perceptions: to exist is to exist in perception!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Effect transition="in" filter="fade">
                                      <p:cBhvr>
                                        <p:cTn id="7" dur="2000"/>
                                        <p:tgtEl>
                                          <p:spTgt spid="56323">
                                            <p:txEl>
                                              <p:pRg st="2" end="2"/>
                                            </p:txEl>
                                          </p:spTgt>
                                        </p:tgtEl>
                                      </p:cBhvr>
                                    </p:animEffect>
                                    <p:anim calcmode="lin" valueType="num">
                                      <p:cBhvr>
                                        <p:cTn id="8" dur="2000" fill="hold"/>
                                        <p:tgtEl>
                                          <p:spTgt spid="56323">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56323">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5632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19113" y="115888"/>
            <a:ext cx="3908425" cy="1371600"/>
          </a:xfrm>
        </p:spPr>
        <p:txBody>
          <a:bodyPr/>
          <a:lstStyle/>
          <a:p>
            <a:pPr eaLnBrk="1" hangingPunct="1"/>
            <a:r>
              <a:rPr lang="en-US" altLang="uk-UA" smtClean="0"/>
              <a:t>2. Materialism</a:t>
            </a:r>
            <a:endParaRPr lang="ru-RU" altLang="uk-UA" smtClean="0"/>
          </a:p>
        </p:txBody>
      </p:sp>
      <p:sp>
        <p:nvSpPr>
          <p:cNvPr id="43011" name="Rectangle 3"/>
          <p:cNvSpPr>
            <a:spLocks noGrp="1" noChangeArrowheads="1"/>
          </p:cNvSpPr>
          <p:nvPr>
            <p:ph type="body" idx="1"/>
          </p:nvPr>
        </p:nvSpPr>
        <p:spPr>
          <a:xfrm>
            <a:off x="457200" y="1268413"/>
            <a:ext cx="8435975" cy="5400675"/>
          </a:xfrm>
        </p:spPr>
        <p:txBody>
          <a:bodyPr/>
          <a:lstStyle/>
          <a:p>
            <a:pPr eaLnBrk="1" hangingPunct="1">
              <a:lnSpc>
                <a:spcPct val="90000"/>
              </a:lnSpc>
            </a:pPr>
            <a:r>
              <a:rPr lang="en-US" altLang="uk-UA" sz="3600" b="1" smtClean="0"/>
              <a:t>Matter is primary, consciousness is secondary</a:t>
            </a:r>
          </a:p>
          <a:p>
            <a:pPr eaLnBrk="1" hangingPunct="1">
              <a:lnSpc>
                <a:spcPct val="90000"/>
              </a:lnSpc>
            </a:pPr>
            <a:r>
              <a:rPr lang="en-US" altLang="uk-UA" sz="3600" smtClean="0"/>
              <a:t>C</a:t>
            </a:r>
            <a:r>
              <a:rPr lang="ru-RU" altLang="uk-UA" sz="3600" smtClean="0"/>
              <a:t>onsciousness is a function of matter and an image of what exists </a:t>
            </a:r>
            <a:endParaRPr lang="en-US" altLang="uk-UA" sz="3600" smtClean="0"/>
          </a:p>
          <a:p>
            <a:pPr eaLnBrk="1" hangingPunct="1">
              <a:lnSpc>
                <a:spcPct val="90000"/>
              </a:lnSpc>
            </a:pPr>
            <a:r>
              <a:rPr lang="en-US" altLang="uk-UA" sz="3600" smtClean="0"/>
              <a:t>The world exists objectively and independently of the consciousness of man and mankind</a:t>
            </a:r>
          </a:p>
          <a:p>
            <a:pPr eaLnBrk="1" hangingPunct="1">
              <a:lnSpc>
                <a:spcPct val="90000"/>
              </a:lnSpc>
            </a:pPr>
            <a:r>
              <a:rPr lang="ru-RU" altLang="uk-UA" sz="3600" smtClean="0"/>
              <a:t>Materialism understands the world as it is in fact, without attributing to it any supernatural qualities and principles</a:t>
            </a:r>
            <a:r>
              <a:rPr lang="ru-RU" altLang="uk-UA" smtClean="0"/>
              <a:t>  </a:t>
            </a:r>
            <a:r>
              <a:rPr lang="en-US" altLang="uk-UA" smtClean="0"/>
              <a:t> </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fade">
                                      <p:cBhvr>
                                        <p:cTn id="7" dur="2000"/>
                                        <p:tgtEl>
                                          <p:spTgt spid="4301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3011">
                                            <p:txEl>
                                              <p:pRg st="2" end="2"/>
                                            </p:txEl>
                                          </p:spTgt>
                                        </p:tgtEl>
                                        <p:attrNameLst>
                                          <p:attrName>style.visibility</p:attrName>
                                        </p:attrNameLst>
                                      </p:cBhvr>
                                      <p:to>
                                        <p:strVal val="visible"/>
                                      </p:to>
                                    </p:set>
                                    <p:animEffect transition="in" filter="fade">
                                      <p:cBhvr>
                                        <p:cTn id="10" dur="2000"/>
                                        <p:tgtEl>
                                          <p:spTgt spid="43011">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3011">
                                            <p:txEl>
                                              <p:pRg st="3" end="3"/>
                                            </p:txEl>
                                          </p:spTgt>
                                        </p:tgtEl>
                                        <p:attrNameLst>
                                          <p:attrName>style.visibility</p:attrName>
                                        </p:attrNameLst>
                                      </p:cBhvr>
                                      <p:to>
                                        <p:strVal val="visible"/>
                                      </p:to>
                                    </p:set>
                                    <p:animEffect transition="in" filter="fade">
                                      <p:cBhvr>
                                        <p:cTn id="13" dur="20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uk-UA" altLang="uk-UA" smtClean="0"/>
          </a:p>
        </p:txBody>
      </p:sp>
      <p:sp>
        <p:nvSpPr>
          <p:cNvPr id="44035" name="Rectangle 3"/>
          <p:cNvSpPr>
            <a:spLocks noGrp="1" noChangeArrowheads="1"/>
          </p:cNvSpPr>
          <p:nvPr>
            <p:ph type="body" idx="1"/>
          </p:nvPr>
        </p:nvSpPr>
        <p:spPr>
          <a:xfrm>
            <a:off x="457200" y="836613"/>
            <a:ext cx="8229600" cy="5030787"/>
          </a:xfrm>
        </p:spPr>
        <p:txBody>
          <a:bodyPr/>
          <a:lstStyle/>
          <a:p>
            <a:pPr eaLnBrk="1" hangingPunct="1"/>
            <a:r>
              <a:rPr lang="en-US" altLang="uk-UA" b="1" u="sng" smtClean="0"/>
              <a:t>Monism</a:t>
            </a:r>
            <a:r>
              <a:rPr lang="en-US" altLang="uk-UA" smtClean="0"/>
              <a:t> underlines the dominance of </a:t>
            </a:r>
            <a:r>
              <a:rPr lang="en-US" altLang="uk-UA" b="1" smtClean="0"/>
              <a:t>only one</a:t>
            </a:r>
            <a:r>
              <a:rPr lang="en-US" altLang="uk-UA" smtClean="0"/>
              <a:t> fundamental substance</a:t>
            </a:r>
          </a:p>
          <a:p>
            <a:pPr eaLnBrk="1" hangingPunct="1">
              <a:buFont typeface="Wingdings" pitchFamily="2" charset="2"/>
              <a:buNone/>
            </a:pPr>
            <a:endParaRPr lang="en-US" altLang="uk-UA" smtClean="0"/>
          </a:p>
          <a:p>
            <a:pPr eaLnBrk="1" hangingPunct="1"/>
            <a:r>
              <a:rPr lang="en-US" altLang="uk-UA" b="1" u="sng" smtClean="0"/>
              <a:t>Dualism </a:t>
            </a:r>
            <a:r>
              <a:rPr lang="en-US" altLang="uk-UA" smtClean="0"/>
              <a:t>recognizes two equal and independent substances in the universe - material and spiritual</a:t>
            </a:r>
            <a:r>
              <a:rPr lang="ru-RU" altLang="uk-UA" smtClean="0"/>
              <a:t> </a:t>
            </a:r>
            <a:endParaRPr lang="en-US" altLang="uk-UA" b="1" smtClean="0"/>
          </a:p>
          <a:p>
            <a:pPr eaLnBrk="1" hangingPunct="1">
              <a:buFont typeface="Wingdings" pitchFamily="2" charset="2"/>
              <a:buNone/>
            </a:pPr>
            <a:r>
              <a:rPr lang="en-US" altLang="uk-UA" smtClean="0"/>
              <a:t> </a:t>
            </a:r>
          </a:p>
          <a:p>
            <a:pPr eaLnBrk="1" hangingPunct="1"/>
            <a:r>
              <a:rPr lang="en-US" altLang="uk-UA" b="1" u="sng" smtClean="0"/>
              <a:t>Pluralism</a:t>
            </a:r>
            <a:r>
              <a:rPr lang="en-US" altLang="uk-UA" smtClean="0"/>
              <a:t> asserts any number of fundamental substances</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Effect transition="in" filter="wheel(4)">
                                      <p:cBhvr>
                                        <p:cTn id="7" dur="2000"/>
                                        <p:tgtEl>
                                          <p:spTgt spid="4403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44035">
                                            <p:txEl>
                                              <p:pRg st="3" end="3"/>
                                            </p:txEl>
                                          </p:spTgt>
                                        </p:tgtEl>
                                        <p:attrNameLst>
                                          <p:attrName>style.visibility</p:attrName>
                                        </p:attrNameLst>
                                      </p:cBhvr>
                                      <p:to>
                                        <p:strVal val="visible"/>
                                      </p:to>
                                    </p:set>
                                    <p:animEffect transition="in" filter="fade">
                                      <p:cBhvr>
                                        <p:cTn id="12" dur="1000"/>
                                        <p:tgtEl>
                                          <p:spTgt spid="44035">
                                            <p:txEl>
                                              <p:pRg st="3" end="3"/>
                                            </p:txEl>
                                          </p:spTgt>
                                        </p:tgtEl>
                                      </p:cBhvr>
                                    </p:animEffect>
                                    <p:anim calcmode="lin" valueType="num">
                                      <p:cBhvr>
                                        <p:cTn id="13"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4035">
                                            <p:txEl>
                                              <p:pRg st="3" end="3"/>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animEffect transition="in" filter="fade">
                                      <p:cBhvr>
                                        <p:cTn id="17" dur="1000"/>
                                        <p:tgtEl>
                                          <p:spTgt spid="44035">
                                            <p:txEl>
                                              <p:pRg st="4" end="4"/>
                                            </p:txEl>
                                          </p:spTgt>
                                        </p:tgtEl>
                                      </p:cBhvr>
                                    </p:animEffect>
                                    <p:anim calcmode="lin" valueType="num">
                                      <p:cBhvr>
                                        <p:cTn id="18"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30263" y="2390775"/>
            <a:ext cx="7989887" cy="1470025"/>
          </a:xfrm>
        </p:spPr>
        <p:txBody>
          <a:bodyPr/>
          <a:lstStyle/>
          <a:p>
            <a:pPr eaLnBrk="1" hangingPunct="1"/>
            <a:r>
              <a:rPr lang="ru-RU" altLang="uk-UA" sz="4000" b="1" smtClean="0"/>
              <a:t>Philosophy</a:t>
            </a:r>
            <a:r>
              <a:rPr lang="ru-RU" altLang="uk-UA" sz="4000" smtClean="0"/>
              <a:t> is an academic discipline that exercises reason and logic in an attempt to understand </a:t>
            </a:r>
            <a:r>
              <a:rPr lang="en-US" altLang="uk-UA" sz="4000" smtClean="0"/>
              <a:t>the </a:t>
            </a:r>
            <a:r>
              <a:rPr lang="ru-RU" altLang="uk-UA" sz="4000" smtClean="0"/>
              <a:t>reality and answer </a:t>
            </a:r>
            <a:r>
              <a:rPr lang="en-US" altLang="uk-UA" sz="4000" smtClean="0"/>
              <a:t>the </a:t>
            </a:r>
            <a:r>
              <a:rPr lang="ru-RU" altLang="uk-UA" sz="4000" smtClean="0"/>
              <a:t>fundamental questions about knowledge, life, morality and human nature </a:t>
            </a:r>
          </a:p>
        </p:txBody>
      </p:sp>
      <p:sp>
        <p:nvSpPr>
          <p:cNvPr id="5123" name="Rectangle 3"/>
          <p:cNvSpPr>
            <a:spLocks noGrp="1" noChangeArrowheads="1"/>
          </p:cNvSpPr>
          <p:nvPr>
            <p:ph type="subTitle" idx="1"/>
          </p:nvPr>
        </p:nvSpPr>
        <p:spPr/>
        <p:txBody>
          <a:bodyPr/>
          <a:lstStyle/>
          <a:p>
            <a:pPr eaLnBrk="1" hangingPunct="1"/>
            <a:endParaRPr lang="uk-UA" altLang="uk-UA"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uk-UA" altLang="uk-UA" smtClean="0"/>
          </a:p>
        </p:txBody>
      </p:sp>
      <p:sp>
        <p:nvSpPr>
          <p:cNvPr id="45059" name="Rectangle 3"/>
          <p:cNvSpPr>
            <a:spLocks noGrp="1" noChangeArrowheads="1"/>
          </p:cNvSpPr>
          <p:nvPr>
            <p:ph type="body" idx="1"/>
          </p:nvPr>
        </p:nvSpPr>
        <p:spPr>
          <a:xfrm>
            <a:off x="468313" y="981075"/>
            <a:ext cx="8229600" cy="5327650"/>
          </a:xfrm>
        </p:spPr>
        <p:txBody>
          <a:bodyPr/>
          <a:lstStyle/>
          <a:p>
            <a:pPr eaLnBrk="1" hangingPunct="1"/>
            <a:r>
              <a:rPr lang="en-US" altLang="uk-UA" smtClean="0"/>
              <a:t>The other aspect of the main question of philosophy: </a:t>
            </a:r>
            <a:r>
              <a:rPr lang="en-US" altLang="uk-UA" b="1" smtClean="0"/>
              <a:t>is the world knowable?</a:t>
            </a:r>
          </a:p>
          <a:p>
            <a:pPr eaLnBrk="1" hangingPunct="1"/>
            <a:r>
              <a:rPr lang="en-US" altLang="uk-UA" smtClean="0"/>
              <a:t>Those who believe that the world is principle unknowable are called </a:t>
            </a:r>
            <a:r>
              <a:rPr lang="en-US" altLang="uk-UA" b="1" u="sng" smtClean="0"/>
              <a:t>agnostics</a:t>
            </a:r>
            <a:r>
              <a:rPr lang="en-US" altLang="uk-UA" smtClean="0"/>
              <a:t> </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wipe(down)">
                                      <p:cBhvr>
                                        <p:cTn id="7" dur="580">
                                          <p:stCondLst>
                                            <p:cond delay="0"/>
                                          </p:stCondLst>
                                        </p:cTn>
                                        <p:tgtEl>
                                          <p:spTgt spid="45059">
                                            <p:txEl>
                                              <p:pRg st="1" end="1"/>
                                            </p:txEl>
                                          </p:spTgt>
                                        </p:tgtEl>
                                      </p:cBhvr>
                                    </p:animEffect>
                                    <p:anim calcmode="lin" valueType="num">
                                      <p:cBhvr>
                                        <p:cTn id="8" dur="1822" tmFilter="0,0; 0.14,0.36; 0.43,0.73; 0.71,0.91; 1.0,1.0">
                                          <p:stCondLst>
                                            <p:cond delay="0"/>
                                          </p:stCondLst>
                                        </p:cTn>
                                        <p:tgtEl>
                                          <p:spTgt spid="45059">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5059">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5059">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5059">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5059">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5059">
                                            <p:txEl>
                                              <p:pRg st="1" end="1"/>
                                            </p:txEl>
                                          </p:spTgt>
                                        </p:tgtEl>
                                      </p:cBhvr>
                                      <p:to x="100000" y="60000"/>
                                    </p:animScale>
                                    <p:animScale>
                                      <p:cBhvr>
                                        <p:cTn id="14" dur="166" decel="50000">
                                          <p:stCondLst>
                                            <p:cond delay="676"/>
                                          </p:stCondLst>
                                        </p:cTn>
                                        <p:tgtEl>
                                          <p:spTgt spid="45059">
                                            <p:txEl>
                                              <p:pRg st="1" end="1"/>
                                            </p:txEl>
                                          </p:spTgt>
                                        </p:tgtEl>
                                      </p:cBhvr>
                                      <p:to x="100000" y="100000"/>
                                    </p:animScale>
                                    <p:animScale>
                                      <p:cBhvr>
                                        <p:cTn id="15" dur="26">
                                          <p:stCondLst>
                                            <p:cond delay="1312"/>
                                          </p:stCondLst>
                                        </p:cTn>
                                        <p:tgtEl>
                                          <p:spTgt spid="45059">
                                            <p:txEl>
                                              <p:pRg st="1" end="1"/>
                                            </p:txEl>
                                          </p:spTgt>
                                        </p:tgtEl>
                                      </p:cBhvr>
                                      <p:to x="100000" y="80000"/>
                                    </p:animScale>
                                    <p:animScale>
                                      <p:cBhvr>
                                        <p:cTn id="16" dur="166" decel="50000">
                                          <p:stCondLst>
                                            <p:cond delay="1338"/>
                                          </p:stCondLst>
                                        </p:cTn>
                                        <p:tgtEl>
                                          <p:spTgt spid="45059">
                                            <p:txEl>
                                              <p:pRg st="1" end="1"/>
                                            </p:txEl>
                                          </p:spTgt>
                                        </p:tgtEl>
                                      </p:cBhvr>
                                      <p:to x="100000" y="100000"/>
                                    </p:animScale>
                                    <p:animScale>
                                      <p:cBhvr>
                                        <p:cTn id="17" dur="26">
                                          <p:stCondLst>
                                            <p:cond delay="1642"/>
                                          </p:stCondLst>
                                        </p:cTn>
                                        <p:tgtEl>
                                          <p:spTgt spid="45059">
                                            <p:txEl>
                                              <p:pRg st="1" end="1"/>
                                            </p:txEl>
                                          </p:spTgt>
                                        </p:tgtEl>
                                      </p:cBhvr>
                                      <p:to x="100000" y="90000"/>
                                    </p:animScale>
                                    <p:animScale>
                                      <p:cBhvr>
                                        <p:cTn id="18" dur="166" decel="50000">
                                          <p:stCondLst>
                                            <p:cond delay="1668"/>
                                          </p:stCondLst>
                                        </p:cTn>
                                        <p:tgtEl>
                                          <p:spTgt spid="45059">
                                            <p:txEl>
                                              <p:pRg st="1" end="1"/>
                                            </p:txEl>
                                          </p:spTgt>
                                        </p:tgtEl>
                                      </p:cBhvr>
                                      <p:to x="100000" y="100000"/>
                                    </p:animScale>
                                    <p:animScale>
                                      <p:cBhvr>
                                        <p:cTn id="19" dur="26">
                                          <p:stCondLst>
                                            <p:cond delay="1808"/>
                                          </p:stCondLst>
                                        </p:cTn>
                                        <p:tgtEl>
                                          <p:spTgt spid="45059">
                                            <p:txEl>
                                              <p:pRg st="1" end="1"/>
                                            </p:txEl>
                                          </p:spTgt>
                                        </p:tgtEl>
                                      </p:cBhvr>
                                      <p:to x="100000" y="95000"/>
                                    </p:animScale>
                                    <p:animScale>
                                      <p:cBhvr>
                                        <p:cTn id="20" dur="166" decel="50000">
                                          <p:stCondLst>
                                            <p:cond delay="1834"/>
                                          </p:stCondLst>
                                        </p:cTn>
                                        <p:tgtEl>
                                          <p:spTgt spid="45059">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uk-UA" b="1" smtClean="0"/>
              <a:t>Main functions of philosophy:</a:t>
            </a:r>
            <a:r>
              <a:rPr lang="ru-RU" altLang="uk-UA" smtClean="0"/>
              <a:t> </a:t>
            </a:r>
          </a:p>
        </p:txBody>
      </p:sp>
      <p:sp>
        <p:nvSpPr>
          <p:cNvPr id="46083" name="Rectangle 3"/>
          <p:cNvSpPr>
            <a:spLocks noGrp="1" noChangeArrowheads="1"/>
          </p:cNvSpPr>
          <p:nvPr>
            <p:ph type="body" idx="1"/>
          </p:nvPr>
        </p:nvSpPr>
        <p:spPr>
          <a:xfrm>
            <a:off x="457200" y="1773238"/>
            <a:ext cx="8229600" cy="4464050"/>
          </a:xfrm>
        </p:spPr>
        <p:txBody>
          <a:bodyPr/>
          <a:lstStyle/>
          <a:p>
            <a:pPr marL="609600" indent="-609600" eaLnBrk="1" hangingPunct="1"/>
            <a:r>
              <a:rPr lang="en-US" altLang="uk-UA" smtClean="0"/>
              <a:t>i</a:t>
            </a:r>
            <a:r>
              <a:rPr lang="ru-RU" altLang="uk-UA" smtClean="0"/>
              <a:t>t plays cognitive role and </a:t>
            </a:r>
            <a:r>
              <a:rPr lang="en-US" altLang="uk-UA" smtClean="0"/>
              <a:t>realizes </a:t>
            </a:r>
            <a:r>
              <a:rPr lang="ru-RU" altLang="uk-UA" b="1" smtClean="0"/>
              <a:t>cognitive</a:t>
            </a:r>
            <a:r>
              <a:rPr lang="ru-RU" altLang="uk-UA" smtClean="0"/>
              <a:t> function</a:t>
            </a:r>
            <a:endParaRPr lang="en-US" altLang="uk-UA" smtClean="0"/>
          </a:p>
          <a:p>
            <a:pPr marL="609600" indent="-609600" eaLnBrk="1" hangingPunct="1"/>
            <a:r>
              <a:rPr lang="en-US" altLang="uk-UA" b="1" smtClean="0"/>
              <a:t>worldview function</a:t>
            </a:r>
          </a:p>
          <a:p>
            <a:pPr marL="609600" indent="-609600" eaLnBrk="1" hangingPunct="1"/>
            <a:r>
              <a:rPr lang="en-US" altLang="uk-UA" smtClean="0"/>
              <a:t>philosophy is a </a:t>
            </a:r>
            <a:r>
              <a:rPr lang="en-US" altLang="uk-UA" b="1" smtClean="0"/>
              <a:t>universal method</a:t>
            </a:r>
            <a:r>
              <a:rPr lang="en-US" altLang="uk-UA" smtClean="0"/>
              <a:t> of thought, of all cognition </a:t>
            </a:r>
          </a:p>
          <a:p>
            <a:pPr marL="609600" indent="-609600" eaLnBrk="1" hangingPunct="1"/>
            <a:r>
              <a:rPr lang="en-US" altLang="uk-UA" smtClean="0"/>
              <a:t>the </a:t>
            </a:r>
            <a:r>
              <a:rPr lang="en-US" altLang="uk-UA" b="1" smtClean="0"/>
              <a:t>practical </a:t>
            </a:r>
            <a:r>
              <a:rPr lang="en-US" altLang="uk-UA" smtClean="0"/>
              <a:t>function – philosophy tries to influence on surrounding world and on a human</a:t>
            </a:r>
            <a:r>
              <a:rPr lang="ru-RU" altLang="uk-UA"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p:cTn id="7" dur="500" fill="hold"/>
                                        <p:tgtEl>
                                          <p:spTgt spid="4608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08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4608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08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08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4" presetClass="entr" presetSubtype="0" fill="hold" nodeType="clickEffect">
                                  <p:stCondLst>
                                    <p:cond delay="0"/>
                                  </p:stCondLst>
                                  <p:childTnLst>
                                    <p:set>
                                      <p:cBhvr>
                                        <p:cTn id="15" dur="1" fill="hold">
                                          <p:stCondLst>
                                            <p:cond delay="0"/>
                                          </p:stCondLst>
                                        </p:cTn>
                                        <p:tgtEl>
                                          <p:spTgt spid="46083">
                                            <p:txEl>
                                              <p:pRg st="2" end="2"/>
                                            </p:txEl>
                                          </p:spTgt>
                                        </p:tgtEl>
                                        <p:attrNameLst>
                                          <p:attrName>style.visibility</p:attrName>
                                        </p:attrNameLst>
                                      </p:cBhvr>
                                      <p:to>
                                        <p:strVal val="visible"/>
                                      </p:to>
                                    </p:set>
                                    <p:anim from="(-#ppt_w/2)" to="(#ppt_x)" calcmode="lin" valueType="num">
                                      <p:cBhvr>
                                        <p:cTn id="16" dur="600" fill="hold">
                                          <p:stCondLst>
                                            <p:cond delay="0"/>
                                          </p:stCondLst>
                                        </p:cTn>
                                        <p:tgtEl>
                                          <p:spTgt spid="46083">
                                            <p:txEl>
                                              <p:pRg st="2" end="2"/>
                                            </p:txEl>
                                          </p:spTgt>
                                        </p:tgtEl>
                                        <p:attrNameLst>
                                          <p:attrName>ppt_x</p:attrName>
                                        </p:attrNameLst>
                                      </p:cBhvr>
                                    </p:anim>
                                    <p:anim from="0" to="-1.0" calcmode="lin" valueType="num">
                                      <p:cBhvr>
                                        <p:cTn id="17" dur="200" decel="50000" autoRev="1" fill="hold">
                                          <p:stCondLst>
                                            <p:cond delay="600"/>
                                          </p:stCondLst>
                                        </p:cTn>
                                        <p:tgtEl>
                                          <p:spTgt spid="46083">
                                            <p:txEl>
                                              <p:pRg st="2" end="2"/>
                                            </p:txEl>
                                          </p:spTgt>
                                        </p:tgtEl>
                                        <p:attrNameLst>
                                          <p:attrName>xshear</p:attrName>
                                        </p:attrNameLst>
                                      </p:cBhvr>
                                    </p:anim>
                                    <p:animScale>
                                      <p:cBhvr>
                                        <p:cTn id="18" dur="200" decel="100000" autoRev="1" fill="hold">
                                          <p:stCondLst>
                                            <p:cond delay="600"/>
                                          </p:stCondLst>
                                        </p:cTn>
                                        <p:tgtEl>
                                          <p:spTgt spid="46083">
                                            <p:txEl>
                                              <p:pRg st="2" end="2"/>
                                            </p:txEl>
                                          </p:spTgt>
                                        </p:tgtEl>
                                      </p:cBhvr>
                                      <p:from x="100000" y="100000"/>
                                      <p:to x="80000" y="100000"/>
                                    </p:animScale>
                                    <p:anim by="(#ppt_h/3+#ppt_w*0.1)" calcmode="lin" valueType="num">
                                      <p:cBhvr additive="sum">
                                        <p:cTn id="19" dur="200" decel="100000" autoRev="1" fill="hold">
                                          <p:stCondLst>
                                            <p:cond delay="600"/>
                                          </p:stCondLst>
                                        </p:cTn>
                                        <p:tgtEl>
                                          <p:spTgt spid="46083">
                                            <p:txEl>
                                              <p:pRg st="2" end="2"/>
                                            </p:txEl>
                                          </p:spTgt>
                                        </p:tgtEl>
                                        <p:attrNameLst>
                                          <p:attrName>ppt_x</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8" presetClass="entr" presetSubtype="0" accel="50000" fill="hold" nodeType="clickEffect">
                                  <p:stCondLst>
                                    <p:cond delay="0"/>
                                  </p:stCondLst>
                                  <p:childTnLst>
                                    <p:set>
                                      <p:cBhvr>
                                        <p:cTn id="23" dur="1" fill="hold">
                                          <p:stCondLst>
                                            <p:cond delay="0"/>
                                          </p:stCondLst>
                                        </p:cTn>
                                        <p:tgtEl>
                                          <p:spTgt spid="46083">
                                            <p:txEl>
                                              <p:pRg st="3" end="3"/>
                                            </p:txEl>
                                          </p:spTgt>
                                        </p:tgtEl>
                                        <p:attrNameLst>
                                          <p:attrName>style.visibility</p:attrName>
                                        </p:attrNameLst>
                                      </p:cBhvr>
                                      <p:to>
                                        <p:strVal val="visible"/>
                                      </p:to>
                                    </p:set>
                                    <p:anim calcmode="lin" valueType="num">
                                      <p:cBhvr>
                                        <p:cTn id="24" dur="1000" fill="hold"/>
                                        <p:tgtEl>
                                          <p:spTgt spid="4608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4608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46083">
                                            <p:txEl>
                                              <p:pRg st="3" end="3"/>
                                            </p:txEl>
                                          </p:spTgt>
                                        </p:tgtEl>
                                        <p:attrNameLst>
                                          <p:attrName>ppt_y</p:attrName>
                                        </p:attrNameLst>
                                      </p:cBhvr>
                                      <p:tavLst>
                                        <p:tav tm="0">
                                          <p:val>
                                            <p:strVal val="#ppt_y"/>
                                          </p:val>
                                        </p:tav>
                                        <p:tav tm="100000">
                                          <p:val>
                                            <p:strVal val="#ppt_y"/>
                                          </p:val>
                                        </p:tav>
                                      </p:tavLst>
                                    </p:anim>
                                    <p:animEffect transition="in" filter="fade">
                                      <p:cBhvr>
                                        <p:cTn id="27" dur="10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90550" y="620713"/>
            <a:ext cx="8229600" cy="1371600"/>
          </a:xfrm>
        </p:spPr>
        <p:txBody>
          <a:bodyPr/>
          <a:lstStyle/>
          <a:p>
            <a:pPr eaLnBrk="1" hangingPunct="1"/>
            <a:r>
              <a:rPr lang="en-US" altLang="uk-UA" sz="4000" b="1" smtClean="0"/>
              <a:t>Two main methods of philosophy:</a:t>
            </a:r>
            <a:endParaRPr lang="ru-RU" altLang="uk-UA" sz="4000" b="1" smtClean="0"/>
          </a:p>
        </p:txBody>
      </p:sp>
      <p:sp>
        <p:nvSpPr>
          <p:cNvPr id="47107" name="Rectangle 3"/>
          <p:cNvSpPr>
            <a:spLocks noGrp="1" noChangeArrowheads="1"/>
          </p:cNvSpPr>
          <p:nvPr>
            <p:ph type="body" idx="1"/>
          </p:nvPr>
        </p:nvSpPr>
        <p:spPr>
          <a:xfrm>
            <a:off x="457200" y="2206625"/>
            <a:ext cx="8229600" cy="3886200"/>
          </a:xfrm>
        </p:spPr>
        <p:txBody>
          <a:bodyPr/>
          <a:lstStyle/>
          <a:p>
            <a:pPr eaLnBrk="1" hangingPunct="1"/>
            <a:r>
              <a:rPr lang="en-US" altLang="uk-UA" smtClean="0"/>
              <a:t>A characteristic feature of </a:t>
            </a:r>
            <a:r>
              <a:rPr lang="en-US" altLang="uk-UA" b="1" smtClean="0"/>
              <a:t>metaphysics </a:t>
            </a:r>
            <a:r>
              <a:rPr lang="en-US" altLang="uk-UA" smtClean="0"/>
              <a:t>always has been one-sided, abstractness, and the lifting of certain elements to an absolute. It is characterized by the static mode of thinking</a:t>
            </a:r>
            <a:endParaRPr lang="ru-RU" altLang="uk-U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down)">
                                      <p:cBhvr>
                                        <p:cTn id="7" dur="580">
                                          <p:stCondLst>
                                            <p:cond delay="0"/>
                                          </p:stCondLst>
                                        </p:cTn>
                                        <p:tgtEl>
                                          <p:spTgt spid="47107">
                                            <p:txEl>
                                              <p:pRg st="0" end="0"/>
                                            </p:txEl>
                                          </p:spTgt>
                                        </p:tgtEl>
                                      </p:cBhvr>
                                    </p:animEffect>
                                    <p:anim calcmode="lin" valueType="num">
                                      <p:cBhvr>
                                        <p:cTn id="8" dur="1822" tmFilter="0,0; 0.14,0.36; 0.43,0.73; 0.71,0.91; 1.0,1.0">
                                          <p:stCondLst>
                                            <p:cond delay="0"/>
                                          </p:stCondLst>
                                        </p:cTn>
                                        <p:tgtEl>
                                          <p:spTgt spid="4710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710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710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710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710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7107">
                                            <p:txEl>
                                              <p:pRg st="0" end="0"/>
                                            </p:txEl>
                                          </p:spTgt>
                                        </p:tgtEl>
                                      </p:cBhvr>
                                      <p:to x="100000" y="60000"/>
                                    </p:animScale>
                                    <p:animScale>
                                      <p:cBhvr>
                                        <p:cTn id="14" dur="166" decel="50000">
                                          <p:stCondLst>
                                            <p:cond delay="676"/>
                                          </p:stCondLst>
                                        </p:cTn>
                                        <p:tgtEl>
                                          <p:spTgt spid="47107">
                                            <p:txEl>
                                              <p:pRg st="0" end="0"/>
                                            </p:txEl>
                                          </p:spTgt>
                                        </p:tgtEl>
                                      </p:cBhvr>
                                      <p:to x="100000" y="100000"/>
                                    </p:animScale>
                                    <p:animScale>
                                      <p:cBhvr>
                                        <p:cTn id="15" dur="26">
                                          <p:stCondLst>
                                            <p:cond delay="1312"/>
                                          </p:stCondLst>
                                        </p:cTn>
                                        <p:tgtEl>
                                          <p:spTgt spid="47107">
                                            <p:txEl>
                                              <p:pRg st="0" end="0"/>
                                            </p:txEl>
                                          </p:spTgt>
                                        </p:tgtEl>
                                      </p:cBhvr>
                                      <p:to x="100000" y="80000"/>
                                    </p:animScale>
                                    <p:animScale>
                                      <p:cBhvr>
                                        <p:cTn id="16" dur="166" decel="50000">
                                          <p:stCondLst>
                                            <p:cond delay="1338"/>
                                          </p:stCondLst>
                                        </p:cTn>
                                        <p:tgtEl>
                                          <p:spTgt spid="47107">
                                            <p:txEl>
                                              <p:pRg st="0" end="0"/>
                                            </p:txEl>
                                          </p:spTgt>
                                        </p:tgtEl>
                                      </p:cBhvr>
                                      <p:to x="100000" y="100000"/>
                                    </p:animScale>
                                    <p:animScale>
                                      <p:cBhvr>
                                        <p:cTn id="17" dur="26">
                                          <p:stCondLst>
                                            <p:cond delay="1642"/>
                                          </p:stCondLst>
                                        </p:cTn>
                                        <p:tgtEl>
                                          <p:spTgt spid="47107">
                                            <p:txEl>
                                              <p:pRg st="0" end="0"/>
                                            </p:txEl>
                                          </p:spTgt>
                                        </p:tgtEl>
                                      </p:cBhvr>
                                      <p:to x="100000" y="90000"/>
                                    </p:animScale>
                                    <p:animScale>
                                      <p:cBhvr>
                                        <p:cTn id="18" dur="166" decel="50000">
                                          <p:stCondLst>
                                            <p:cond delay="1668"/>
                                          </p:stCondLst>
                                        </p:cTn>
                                        <p:tgtEl>
                                          <p:spTgt spid="47107">
                                            <p:txEl>
                                              <p:pRg st="0" end="0"/>
                                            </p:txEl>
                                          </p:spTgt>
                                        </p:tgtEl>
                                      </p:cBhvr>
                                      <p:to x="100000" y="100000"/>
                                    </p:animScale>
                                    <p:animScale>
                                      <p:cBhvr>
                                        <p:cTn id="19" dur="26">
                                          <p:stCondLst>
                                            <p:cond delay="1808"/>
                                          </p:stCondLst>
                                        </p:cTn>
                                        <p:tgtEl>
                                          <p:spTgt spid="47107">
                                            <p:txEl>
                                              <p:pRg st="0" end="0"/>
                                            </p:txEl>
                                          </p:spTgt>
                                        </p:tgtEl>
                                      </p:cBhvr>
                                      <p:to x="100000" y="95000"/>
                                    </p:animScale>
                                    <p:animScale>
                                      <p:cBhvr>
                                        <p:cTn id="20" dur="166" decel="50000">
                                          <p:stCondLst>
                                            <p:cond delay="1834"/>
                                          </p:stCondLst>
                                        </p:cTn>
                                        <p:tgtEl>
                                          <p:spTgt spid="4710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uk-UA" sz="4000" b="1" smtClean="0"/>
              <a:t>Two main methods of philosophy:</a:t>
            </a:r>
            <a:r>
              <a:rPr lang="ru-RU" altLang="uk-UA" sz="4000" smtClean="0"/>
              <a:t> </a:t>
            </a:r>
          </a:p>
        </p:txBody>
      </p:sp>
      <p:sp>
        <p:nvSpPr>
          <p:cNvPr id="26627" name="Rectangle 3"/>
          <p:cNvSpPr>
            <a:spLocks noGrp="1" noChangeArrowheads="1"/>
          </p:cNvSpPr>
          <p:nvPr>
            <p:ph type="body" idx="1"/>
          </p:nvPr>
        </p:nvSpPr>
        <p:spPr>
          <a:xfrm>
            <a:off x="457200" y="1981200"/>
            <a:ext cx="8229600" cy="4400550"/>
          </a:xfrm>
        </p:spPr>
        <p:txBody>
          <a:bodyPr/>
          <a:lstStyle/>
          <a:p>
            <a:pPr eaLnBrk="1" hangingPunct="1">
              <a:lnSpc>
                <a:spcPct val="90000"/>
              </a:lnSpc>
            </a:pPr>
            <a:r>
              <a:rPr lang="en-US" altLang="uk-UA" b="1" smtClean="0"/>
              <a:t>Dialectics </a:t>
            </a:r>
            <a:r>
              <a:rPr lang="en-US" altLang="uk-UA" smtClean="0"/>
              <a:t>brooks no stagnation and imposes no constraints on knowledge and its potential; dissatisfaction with that which has been is element, and revolutionary activeness, its essence. True dialectics grasps the finest of the contradictions of the life and consciousness, the shadings of opposites, the transition some phenomena in others</a:t>
            </a:r>
            <a:endParaRPr lang="ru-RU" altLang="uk-UA" smtClean="0"/>
          </a:p>
          <a:p>
            <a:pPr eaLnBrk="1" hangingPunct="1">
              <a:lnSpc>
                <a:spcPct val="90000"/>
              </a:lnSpc>
            </a:pPr>
            <a:endParaRPr lang="ru-RU" altLang="uk-UA"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uk-UA" altLang="uk-UA" smtClean="0"/>
          </a:p>
        </p:txBody>
      </p:sp>
      <p:sp>
        <p:nvSpPr>
          <p:cNvPr id="6147" name="Rectangle 3"/>
          <p:cNvSpPr>
            <a:spLocks noGrp="1" noChangeArrowheads="1"/>
          </p:cNvSpPr>
          <p:nvPr>
            <p:ph type="body" idx="1"/>
          </p:nvPr>
        </p:nvSpPr>
        <p:spPr>
          <a:xfrm>
            <a:off x="457200" y="1196975"/>
            <a:ext cx="8229600" cy="4824413"/>
          </a:xfrm>
        </p:spPr>
        <p:txBody>
          <a:bodyPr/>
          <a:lstStyle/>
          <a:p>
            <a:pPr eaLnBrk="1" hangingPunct="1"/>
            <a:r>
              <a:rPr lang="en-US" altLang="uk-UA" b="1" smtClean="0"/>
              <a:t>A worldview </a:t>
            </a:r>
            <a:r>
              <a:rPr lang="en-US" altLang="uk-UA" smtClean="0"/>
              <a:t>is </a:t>
            </a:r>
            <a:r>
              <a:rPr lang="ru-RU" altLang="uk-UA" smtClean="0"/>
              <a:t>a system of generalised views of the surrounding world and man's place in it, of man's relationship to the world and himself, and also the basic positions that people derive from this general picture of the world, their beliefs, socio-political, moral and aesthetic ideals, the principles by which they know and appraise material and spiritual events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uk-UA" altLang="uk-UA" smtClean="0"/>
          </a:p>
        </p:txBody>
      </p:sp>
      <p:sp>
        <p:nvSpPr>
          <p:cNvPr id="52227" name="Rectangle 3"/>
          <p:cNvSpPr>
            <a:spLocks noGrp="1" noChangeArrowheads="1"/>
          </p:cNvSpPr>
          <p:nvPr>
            <p:ph type="body" idx="1"/>
          </p:nvPr>
        </p:nvSpPr>
        <p:spPr>
          <a:xfrm>
            <a:off x="457200" y="981075"/>
            <a:ext cx="8229600" cy="4886325"/>
          </a:xfrm>
        </p:spPr>
        <p:txBody>
          <a:bodyPr/>
          <a:lstStyle/>
          <a:p>
            <a:pPr eaLnBrk="1" hangingPunct="1"/>
            <a:r>
              <a:rPr lang="ru-RU" altLang="uk-UA" smtClean="0"/>
              <a:t>The worldview may exist on the ordinary, </a:t>
            </a:r>
            <a:r>
              <a:rPr lang="ru-RU" altLang="uk-UA" b="1" smtClean="0"/>
              <a:t>everyday level</a:t>
            </a:r>
            <a:r>
              <a:rPr lang="ru-RU" altLang="uk-UA" smtClean="0"/>
              <a:t> generated by the empirical conditions of life and experience handed down from generation to generation </a:t>
            </a:r>
            <a:endParaRPr lang="en-US" altLang="uk-UA" smtClean="0"/>
          </a:p>
          <a:p>
            <a:pPr eaLnBrk="1" hangingPunct="1">
              <a:buFont typeface="Wingdings" pitchFamily="2" charset="2"/>
              <a:buNone/>
            </a:pPr>
            <a:endParaRPr lang="en-US" altLang="uk-UA" smtClean="0"/>
          </a:p>
          <a:p>
            <a:pPr eaLnBrk="1" hangingPunct="1"/>
            <a:r>
              <a:rPr lang="ru-RU" altLang="uk-UA" smtClean="0"/>
              <a:t>It may also be </a:t>
            </a:r>
            <a:r>
              <a:rPr lang="ru-RU" altLang="uk-UA" b="1" smtClean="0"/>
              <a:t>scientific</a:t>
            </a:r>
            <a:r>
              <a:rPr lang="ru-RU" altLang="uk-UA" smtClean="0"/>
              <a:t>, integrating the achievements of modem science concerning nature, society and humanity itself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52227">
                                            <p:txEl>
                                              <p:pRg st="2" end="2"/>
                                            </p:txEl>
                                          </p:spTgt>
                                        </p:tgtEl>
                                        <p:attrNameLst>
                                          <p:attrName>style.visibility</p:attrName>
                                        </p:attrNameLst>
                                      </p:cBhvr>
                                      <p:to>
                                        <p:strVal val="visible"/>
                                      </p:to>
                                    </p:set>
                                    <p:anim calcmode="lin" valueType="num">
                                      <p:cBhvr>
                                        <p:cTn id="7" dur="5000" fill="hold"/>
                                        <p:tgtEl>
                                          <p:spTgt spid="52227">
                                            <p:txEl>
                                              <p:pRg st="2" end="2"/>
                                            </p:txEl>
                                          </p:spTgt>
                                        </p:tgtEl>
                                        <p:attrNameLst>
                                          <p:attrName>ppt_w</p:attrName>
                                        </p:attrNameLst>
                                      </p:cBhvr>
                                      <p:tavLst>
                                        <p:tav tm="0" fmla="#ppt_w*sin(2.5*pi*$)">
                                          <p:val>
                                            <p:fltVal val="0"/>
                                          </p:val>
                                        </p:tav>
                                        <p:tav tm="100000">
                                          <p:val>
                                            <p:fltVal val="1"/>
                                          </p:val>
                                        </p:tav>
                                      </p:tavLst>
                                    </p:anim>
                                    <p:anim calcmode="lin" valueType="num">
                                      <p:cBhvr>
                                        <p:cTn id="8" dur="5000" fill="hold"/>
                                        <p:tgtEl>
                                          <p:spTgt spid="5222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uk-UA" sz="4000" smtClean="0"/>
              <a:t>The </a:t>
            </a:r>
            <a:r>
              <a:rPr lang="en-US" altLang="uk-UA" sz="4000" b="1" smtClean="0"/>
              <a:t>structure </a:t>
            </a:r>
            <a:r>
              <a:rPr lang="en-US" altLang="uk-UA" sz="4000" smtClean="0"/>
              <a:t>of a worldview includes:</a:t>
            </a:r>
            <a:endParaRPr lang="ru-RU" altLang="uk-UA" sz="4000" smtClean="0"/>
          </a:p>
        </p:txBody>
      </p:sp>
      <p:sp>
        <p:nvSpPr>
          <p:cNvPr id="31747" name="Rectangle 3"/>
          <p:cNvSpPr>
            <a:spLocks noGrp="1" noChangeArrowheads="1"/>
          </p:cNvSpPr>
          <p:nvPr>
            <p:ph type="body" idx="1"/>
          </p:nvPr>
        </p:nvSpPr>
        <p:spPr/>
        <p:txBody>
          <a:bodyPr/>
          <a:lstStyle/>
          <a:p>
            <a:pPr eaLnBrk="1" hangingPunct="1">
              <a:lnSpc>
                <a:spcPct val="80000"/>
              </a:lnSpc>
            </a:pPr>
            <a:r>
              <a:rPr lang="en-US" altLang="uk-UA" sz="2800" smtClean="0"/>
              <a:t>knowledge (content of a worldview)</a:t>
            </a:r>
          </a:p>
          <a:p>
            <a:pPr eaLnBrk="1" hangingPunct="1">
              <a:lnSpc>
                <a:spcPct val="80000"/>
              </a:lnSpc>
            </a:pPr>
            <a:r>
              <a:rPr lang="en-US" altLang="uk-UA" sz="2800" smtClean="0"/>
              <a:t>emotions</a:t>
            </a:r>
          </a:p>
          <a:p>
            <a:pPr eaLnBrk="1" hangingPunct="1">
              <a:lnSpc>
                <a:spcPct val="80000"/>
              </a:lnSpc>
            </a:pPr>
            <a:r>
              <a:rPr lang="en-US" altLang="uk-UA" sz="2800" smtClean="0"/>
              <a:t>doubts</a:t>
            </a:r>
          </a:p>
          <a:p>
            <a:pPr eaLnBrk="1" hangingPunct="1">
              <a:lnSpc>
                <a:spcPct val="80000"/>
              </a:lnSpc>
            </a:pPr>
            <a:r>
              <a:rPr lang="en-US" altLang="uk-UA" sz="2800" smtClean="0"/>
              <a:t>convictions</a:t>
            </a:r>
          </a:p>
          <a:p>
            <a:pPr eaLnBrk="1" hangingPunct="1">
              <a:lnSpc>
                <a:spcPct val="80000"/>
              </a:lnSpc>
            </a:pPr>
            <a:r>
              <a:rPr lang="en-US" altLang="uk-UA" sz="2800" smtClean="0"/>
              <a:t>ideals</a:t>
            </a:r>
          </a:p>
          <a:p>
            <a:pPr eaLnBrk="1" hangingPunct="1">
              <a:lnSpc>
                <a:spcPct val="80000"/>
              </a:lnSpc>
            </a:pPr>
            <a:r>
              <a:rPr lang="en-US" altLang="uk-UA" sz="2800" smtClean="0"/>
              <a:t>value orientations</a:t>
            </a:r>
          </a:p>
          <a:p>
            <a:pPr eaLnBrk="1" hangingPunct="1">
              <a:lnSpc>
                <a:spcPct val="80000"/>
              </a:lnSpc>
            </a:pPr>
            <a:r>
              <a:rPr lang="en-US" altLang="uk-UA" sz="2800" smtClean="0"/>
              <a:t>aims</a:t>
            </a:r>
          </a:p>
          <a:p>
            <a:pPr eaLnBrk="1" hangingPunct="1">
              <a:lnSpc>
                <a:spcPct val="80000"/>
              </a:lnSpc>
            </a:pPr>
            <a:r>
              <a:rPr lang="en-US" altLang="uk-UA" sz="2800" smtClean="0"/>
              <a:t>social and political, moral, aesthetic and religious principles of knowledge and judgments</a:t>
            </a:r>
            <a:r>
              <a:rPr lang="ru-RU" altLang="uk-UA"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additive="base">
                                        <p:cTn id="21"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74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1747">
                                            <p:txEl>
                                              <p:pRg st="5" end="5"/>
                                            </p:txEl>
                                          </p:spTgt>
                                        </p:tgtEl>
                                        <p:attrNameLst>
                                          <p:attrName>style.visibility</p:attrName>
                                        </p:attrNameLst>
                                      </p:cBhvr>
                                      <p:to>
                                        <p:strVal val="visible"/>
                                      </p:to>
                                    </p:set>
                                    <p:anim calcmode="lin" valueType="num">
                                      <p:cBhvr additive="base">
                                        <p:cTn id="29"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174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1747">
                                            <p:txEl>
                                              <p:pRg st="6" end="6"/>
                                            </p:txEl>
                                          </p:spTgt>
                                        </p:tgtEl>
                                        <p:attrNameLst>
                                          <p:attrName>style.visibility</p:attrName>
                                        </p:attrNameLst>
                                      </p:cBhvr>
                                      <p:to>
                                        <p:strVal val="visible"/>
                                      </p:to>
                                    </p:set>
                                    <p:anim calcmode="lin" valueType="num">
                                      <p:cBhvr additive="base">
                                        <p:cTn id="33"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174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1747">
                                            <p:txEl>
                                              <p:pRg st="7" end="7"/>
                                            </p:txEl>
                                          </p:spTgt>
                                        </p:tgtEl>
                                        <p:attrNameLst>
                                          <p:attrName>style.visibility</p:attrName>
                                        </p:attrNameLst>
                                      </p:cBhvr>
                                      <p:to>
                                        <p:strVal val="visible"/>
                                      </p:to>
                                    </p:set>
                                    <p:anim calcmode="lin" valueType="num">
                                      <p:cBhvr additive="base">
                                        <p:cTn id="37"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uk-UA" altLang="uk-UA" smtClean="0"/>
          </a:p>
        </p:txBody>
      </p:sp>
      <p:sp>
        <p:nvSpPr>
          <p:cNvPr id="53251" name="Rectangle 3"/>
          <p:cNvSpPr>
            <a:spLocks noGrp="1" noChangeArrowheads="1"/>
          </p:cNvSpPr>
          <p:nvPr>
            <p:ph type="body" idx="1"/>
          </p:nvPr>
        </p:nvSpPr>
        <p:spPr>
          <a:xfrm>
            <a:off x="457200" y="1196975"/>
            <a:ext cx="8229600" cy="4895850"/>
          </a:xfrm>
        </p:spPr>
        <p:txBody>
          <a:bodyPr/>
          <a:lstStyle/>
          <a:p>
            <a:pPr eaLnBrk="1" hangingPunct="1"/>
            <a:r>
              <a:rPr lang="ru-RU" altLang="uk-UA" b="1" smtClean="0"/>
              <a:t>The worldview influences</a:t>
            </a:r>
            <a:r>
              <a:rPr lang="ru-RU" altLang="uk-UA" smtClean="0"/>
              <a:t> </a:t>
            </a:r>
            <a:r>
              <a:rPr lang="en-US" altLang="uk-UA" smtClean="0"/>
              <a:t>on the </a:t>
            </a:r>
            <a:r>
              <a:rPr lang="ru-RU" altLang="uk-UA" smtClean="0"/>
              <a:t>standards of behaviour, a person's attitude to his work, to other people, the character of his aspirations in life, everyday existence, tastes and interests</a:t>
            </a:r>
            <a:endParaRPr lang="en-US" altLang="uk-UA" smtClean="0"/>
          </a:p>
          <a:p>
            <a:pPr eaLnBrk="1" hangingPunct="1"/>
            <a:endParaRPr lang="en-US" altLang="uk-UA" smtClean="0"/>
          </a:p>
          <a:p>
            <a:pPr eaLnBrk="1" hangingPunct="1"/>
            <a:r>
              <a:rPr lang="ru-RU" altLang="uk-UA" b="1" smtClean="0"/>
              <a:t>The worldview does not exist by itself</a:t>
            </a:r>
            <a:r>
              <a:rPr lang="ru-RU" altLang="uk-UA" smtClean="0"/>
              <a:t>, </a:t>
            </a:r>
            <a:r>
              <a:rPr lang="en-US" altLang="uk-UA" smtClean="0"/>
              <a:t>se</a:t>
            </a:r>
            <a:r>
              <a:rPr lang="ru-RU" altLang="uk-UA" smtClean="0"/>
              <a:t>par</a:t>
            </a:r>
            <a:r>
              <a:rPr lang="en-US" altLang="uk-UA" smtClean="0"/>
              <a:t>a</a:t>
            </a:r>
            <a:r>
              <a:rPr lang="ru-RU" altLang="uk-UA" smtClean="0"/>
              <a:t>t</a:t>
            </a:r>
            <a:r>
              <a:rPr lang="en-US" altLang="uk-UA" smtClean="0"/>
              <a:t>ely</a:t>
            </a:r>
            <a:r>
              <a:rPr lang="ru-RU" altLang="uk-UA" smtClean="0"/>
              <a:t> from </a:t>
            </a:r>
            <a:r>
              <a:rPr lang="en-US" altLang="uk-UA" smtClean="0"/>
              <a:t>social and</a:t>
            </a:r>
            <a:r>
              <a:rPr lang="ru-RU" altLang="uk-UA" smtClean="0"/>
              <a:t> historical </a:t>
            </a:r>
            <a:r>
              <a:rPr lang="en-US" altLang="uk-UA" smtClean="0"/>
              <a:t>circumstances</a:t>
            </a:r>
            <a:r>
              <a:rPr lang="ru-RU" altLang="uk-UA"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animEffect transition="in" filter="wipe(down)">
                                      <p:cBhvr>
                                        <p:cTn id="7" dur="580">
                                          <p:stCondLst>
                                            <p:cond delay="0"/>
                                          </p:stCondLst>
                                        </p:cTn>
                                        <p:tgtEl>
                                          <p:spTgt spid="53251">
                                            <p:txEl>
                                              <p:pRg st="2" end="2"/>
                                            </p:txEl>
                                          </p:spTgt>
                                        </p:tgtEl>
                                      </p:cBhvr>
                                    </p:animEffect>
                                    <p:anim calcmode="lin" valueType="num">
                                      <p:cBhvr>
                                        <p:cTn id="8" dur="1822" tmFilter="0,0; 0.14,0.36; 0.43,0.73; 0.71,0.91; 1.0,1.0">
                                          <p:stCondLst>
                                            <p:cond delay="0"/>
                                          </p:stCondLst>
                                        </p:cTn>
                                        <p:tgtEl>
                                          <p:spTgt spid="53251">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3251">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3251">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3251">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3251">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3251">
                                            <p:txEl>
                                              <p:pRg st="2" end="2"/>
                                            </p:txEl>
                                          </p:spTgt>
                                        </p:tgtEl>
                                      </p:cBhvr>
                                      <p:to x="100000" y="60000"/>
                                    </p:animScale>
                                    <p:animScale>
                                      <p:cBhvr>
                                        <p:cTn id="14" dur="166" decel="50000">
                                          <p:stCondLst>
                                            <p:cond delay="676"/>
                                          </p:stCondLst>
                                        </p:cTn>
                                        <p:tgtEl>
                                          <p:spTgt spid="53251">
                                            <p:txEl>
                                              <p:pRg st="2" end="2"/>
                                            </p:txEl>
                                          </p:spTgt>
                                        </p:tgtEl>
                                      </p:cBhvr>
                                      <p:to x="100000" y="100000"/>
                                    </p:animScale>
                                    <p:animScale>
                                      <p:cBhvr>
                                        <p:cTn id="15" dur="26">
                                          <p:stCondLst>
                                            <p:cond delay="1312"/>
                                          </p:stCondLst>
                                        </p:cTn>
                                        <p:tgtEl>
                                          <p:spTgt spid="53251">
                                            <p:txEl>
                                              <p:pRg st="2" end="2"/>
                                            </p:txEl>
                                          </p:spTgt>
                                        </p:tgtEl>
                                      </p:cBhvr>
                                      <p:to x="100000" y="80000"/>
                                    </p:animScale>
                                    <p:animScale>
                                      <p:cBhvr>
                                        <p:cTn id="16" dur="166" decel="50000">
                                          <p:stCondLst>
                                            <p:cond delay="1338"/>
                                          </p:stCondLst>
                                        </p:cTn>
                                        <p:tgtEl>
                                          <p:spTgt spid="53251">
                                            <p:txEl>
                                              <p:pRg st="2" end="2"/>
                                            </p:txEl>
                                          </p:spTgt>
                                        </p:tgtEl>
                                      </p:cBhvr>
                                      <p:to x="100000" y="100000"/>
                                    </p:animScale>
                                    <p:animScale>
                                      <p:cBhvr>
                                        <p:cTn id="17" dur="26">
                                          <p:stCondLst>
                                            <p:cond delay="1642"/>
                                          </p:stCondLst>
                                        </p:cTn>
                                        <p:tgtEl>
                                          <p:spTgt spid="53251">
                                            <p:txEl>
                                              <p:pRg st="2" end="2"/>
                                            </p:txEl>
                                          </p:spTgt>
                                        </p:tgtEl>
                                      </p:cBhvr>
                                      <p:to x="100000" y="90000"/>
                                    </p:animScale>
                                    <p:animScale>
                                      <p:cBhvr>
                                        <p:cTn id="18" dur="166" decel="50000">
                                          <p:stCondLst>
                                            <p:cond delay="1668"/>
                                          </p:stCondLst>
                                        </p:cTn>
                                        <p:tgtEl>
                                          <p:spTgt spid="53251">
                                            <p:txEl>
                                              <p:pRg st="2" end="2"/>
                                            </p:txEl>
                                          </p:spTgt>
                                        </p:tgtEl>
                                      </p:cBhvr>
                                      <p:to x="100000" y="100000"/>
                                    </p:animScale>
                                    <p:animScale>
                                      <p:cBhvr>
                                        <p:cTn id="19" dur="26">
                                          <p:stCondLst>
                                            <p:cond delay="1808"/>
                                          </p:stCondLst>
                                        </p:cTn>
                                        <p:tgtEl>
                                          <p:spTgt spid="53251">
                                            <p:txEl>
                                              <p:pRg st="2" end="2"/>
                                            </p:txEl>
                                          </p:spTgt>
                                        </p:tgtEl>
                                      </p:cBhvr>
                                      <p:to x="100000" y="95000"/>
                                    </p:animScale>
                                    <p:animScale>
                                      <p:cBhvr>
                                        <p:cTn id="20" dur="166" decel="50000">
                                          <p:stCondLst>
                                            <p:cond delay="1834"/>
                                          </p:stCondLst>
                                        </p:cTn>
                                        <p:tgtEl>
                                          <p:spTgt spid="53251">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88975"/>
            <a:ext cx="8229600" cy="1371600"/>
          </a:xfrm>
        </p:spPr>
        <p:txBody>
          <a:bodyPr/>
          <a:lstStyle/>
          <a:p>
            <a:pPr eaLnBrk="1" hangingPunct="1"/>
            <a:r>
              <a:rPr lang="en-US" altLang="uk-UA" sz="4000" b="1" smtClean="0"/>
              <a:t>Three historical types of the worldview:</a:t>
            </a:r>
            <a:r>
              <a:rPr lang="ru-RU" altLang="uk-UA" sz="4000" smtClean="0"/>
              <a:t> </a:t>
            </a:r>
          </a:p>
        </p:txBody>
      </p:sp>
      <p:sp>
        <p:nvSpPr>
          <p:cNvPr id="10243" name="Rectangle 3"/>
          <p:cNvSpPr>
            <a:spLocks noGrp="1" noChangeArrowheads="1"/>
          </p:cNvSpPr>
          <p:nvPr>
            <p:ph type="body" idx="1"/>
          </p:nvPr>
        </p:nvSpPr>
        <p:spPr>
          <a:xfrm>
            <a:off x="457200" y="2279650"/>
            <a:ext cx="8229600" cy="3886200"/>
          </a:xfrm>
        </p:spPr>
        <p:txBody>
          <a:bodyPr/>
          <a:lstStyle/>
          <a:p>
            <a:pPr marL="609600" indent="-609600" eaLnBrk="1" hangingPunct="1"/>
            <a:r>
              <a:rPr lang="en-US" altLang="uk-UA" smtClean="0"/>
              <a:t>Mythology</a:t>
            </a:r>
            <a:r>
              <a:rPr lang="ru-RU" altLang="uk-UA" smtClean="0"/>
              <a:t> </a:t>
            </a:r>
            <a:endParaRPr lang="en-US" altLang="uk-UA" smtClean="0"/>
          </a:p>
          <a:p>
            <a:pPr marL="609600" indent="-609600" eaLnBrk="1" hangingPunct="1"/>
            <a:r>
              <a:rPr lang="en-US" altLang="uk-UA" smtClean="0"/>
              <a:t>Religion</a:t>
            </a:r>
          </a:p>
          <a:p>
            <a:pPr marL="609600" indent="-609600" eaLnBrk="1" hangingPunct="1"/>
            <a:r>
              <a:rPr lang="en-US" altLang="uk-UA" smtClean="0"/>
              <a:t>Philosophy </a:t>
            </a:r>
            <a:endParaRPr lang="ru-RU" altLang="uk-U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76250"/>
            <a:ext cx="8229600" cy="1371600"/>
          </a:xfrm>
        </p:spPr>
        <p:txBody>
          <a:bodyPr/>
          <a:lstStyle/>
          <a:p>
            <a:pPr eaLnBrk="1" hangingPunct="1"/>
            <a:endParaRPr lang="uk-UA" altLang="uk-UA" smtClean="0"/>
          </a:p>
        </p:txBody>
      </p:sp>
      <p:sp>
        <p:nvSpPr>
          <p:cNvPr id="33795" name="Rectangle 3"/>
          <p:cNvSpPr>
            <a:spLocks noGrp="1" noChangeArrowheads="1"/>
          </p:cNvSpPr>
          <p:nvPr>
            <p:ph type="body" idx="1"/>
          </p:nvPr>
        </p:nvSpPr>
        <p:spPr>
          <a:xfrm>
            <a:off x="468313" y="1412875"/>
            <a:ext cx="8229600" cy="4321175"/>
          </a:xfrm>
        </p:spPr>
        <p:txBody>
          <a:bodyPr/>
          <a:lstStyle/>
          <a:p>
            <a:pPr eaLnBrk="1" hangingPunct="1">
              <a:lnSpc>
                <a:spcPct val="90000"/>
              </a:lnSpc>
            </a:pPr>
            <a:r>
              <a:rPr lang="en-US" altLang="uk-UA" smtClean="0"/>
              <a:t>Myth was the first attempt to understand themselves and the world around them</a:t>
            </a:r>
          </a:p>
          <a:p>
            <a:pPr eaLnBrk="1" hangingPunct="1">
              <a:lnSpc>
                <a:spcPct val="90000"/>
              </a:lnSpc>
              <a:buFont typeface="Wingdings" pitchFamily="2" charset="2"/>
              <a:buNone/>
            </a:pPr>
            <a:endParaRPr lang="en-US" altLang="uk-UA" smtClean="0"/>
          </a:p>
          <a:p>
            <a:pPr eaLnBrk="1" hangingPunct="1">
              <a:lnSpc>
                <a:spcPct val="90000"/>
              </a:lnSpc>
            </a:pPr>
            <a:r>
              <a:rPr lang="en-US" altLang="uk-UA" b="1" smtClean="0"/>
              <a:t>Myths</a:t>
            </a:r>
            <a:r>
              <a:rPr lang="en-US" altLang="uk-UA" smtClean="0"/>
              <a:t> are specific accounts of gods or superhuman beings involved in extraordinary events or circumstances in a time that is unspecified but which is understood as existing apart from ordinary human experience</a:t>
            </a:r>
            <a:r>
              <a:rPr lang="ru-RU" altLang="uk-UA"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animEffect transition="in" filter="fade">
                                      <p:cBhvr>
                                        <p:cTn id="7" dur="1000"/>
                                        <p:tgtEl>
                                          <p:spTgt spid="33795">
                                            <p:txEl>
                                              <p:pRg st="2" end="2"/>
                                            </p:txEl>
                                          </p:spTgt>
                                        </p:tgtEl>
                                      </p:cBhvr>
                                    </p:animEffect>
                                    <p:anim calcmode="lin" valueType="num">
                                      <p:cBhvr>
                                        <p:cTn id="8"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507413" cy="1371600"/>
          </a:xfrm>
        </p:spPr>
        <p:txBody>
          <a:bodyPr/>
          <a:lstStyle/>
          <a:p>
            <a:pPr eaLnBrk="1" hangingPunct="1"/>
            <a:r>
              <a:rPr lang="en-US" altLang="uk-UA" sz="4000" smtClean="0"/>
              <a:t>The particular features of the myths:</a:t>
            </a:r>
            <a:r>
              <a:rPr lang="ru-RU" altLang="uk-UA" sz="4000" smtClean="0"/>
              <a:t> </a:t>
            </a:r>
          </a:p>
        </p:txBody>
      </p:sp>
      <p:sp>
        <p:nvSpPr>
          <p:cNvPr id="34819" name="Rectangle 3"/>
          <p:cNvSpPr>
            <a:spLocks noGrp="1" noChangeArrowheads="1"/>
          </p:cNvSpPr>
          <p:nvPr>
            <p:ph type="body" idx="1"/>
          </p:nvPr>
        </p:nvSpPr>
        <p:spPr/>
        <p:txBody>
          <a:bodyPr/>
          <a:lstStyle/>
          <a:p>
            <a:pPr eaLnBrk="1" hangingPunct="1">
              <a:buFont typeface="Wingdings" pitchFamily="2" charset="2"/>
              <a:buNone/>
            </a:pPr>
            <a:r>
              <a:rPr lang="en-US" altLang="uk-UA" sz="2800" smtClean="0"/>
              <a:t>1. </a:t>
            </a:r>
            <a:r>
              <a:rPr lang="en-US" altLang="uk-UA" sz="2800" b="1" smtClean="0"/>
              <a:t>They have got amorphous, undivided character.</a:t>
            </a:r>
            <a:r>
              <a:rPr lang="en-US" altLang="uk-UA" sz="2800" smtClean="0"/>
              <a:t> Myth demonstrates the political, economic, ethical, esthetical, religious and philosophical points of view at the same time</a:t>
            </a:r>
            <a:r>
              <a:rPr lang="ru-RU" altLang="uk-UA" sz="2800" smtClean="0"/>
              <a:t> </a:t>
            </a:r>
            <a:endParaRPr lang="en-US" altLang="uk-UA" sz="2800" smtClean="0"/>
          </a:p>
          <a:p>
            <a:pPr eaLnBrk="1" hangingPunct="1">
              <a:buFont typeface="Wingdings" pitchFamily="2" charset="2"/>
              <a:buNone/>
            </a:pPr>
            <a:endParaRPr lang="en-US" altLang="uk-UA" sz="2800" smtClean="0"/>
          </a:p>
          <a:p>
            <a:pPr eaLnBrk="1" hangingPunct="1">
              <a:buFont typeface="Wingdings" pitchFamily="2" charset="2"/>
              <a:buNone/>
            </a:pPr>
            <a:r>
              <a:rPr lang="en-US" altLang="uk-UA" sz="2800" smtClean="0"/>
              <a:t>2. </a:t>
            </a:r>
            <a:r>
              <a:rPr lang="en-US" altLang="uk-UA" sz="2800" b="1" smtClean="0"/>
              <a:t>Anthropomorphism and sociomorphism.</a:t>
            </a:r>
            <a:r>
              <a:rPr lang="en-US" altLang="uk-UA" sz="2800" smtClean="0"/>
              <a:t> Gods live the life of people. And their life reminds the social life</a:t>
            </a:r>
            <a:r>
              <a:rPr lang="ru-RU" altLang="uk-UA"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34819">
                                            <p:txEl>
                                              <p:pRg st="2" end="2"/>
                                            </p:txEl>
                                          </p:spTgt>
                                        </p:tgtEl>
                                        <p:attrNameLst>
                                          <p:attrName>ppt_x</p:attrName>
                                        </p:attrNameLst>
                                      </p:cBhvr>
                                    </p:anim>
                                    <p:anim from="0" to="-1.0" calcmode="lin" valueType="num">
                                      <p:cBhvr>
                                        <p:cTn id="8" dur="200" decel="50000" autoRev="1" fill="hold">
                                          <p:stCondLst>
                                            <p:cond delay="600"/>
                                          </p:stCondLst>
                                        </p:cTn>
                                        <p:tgtEl>
                                          <p:spTgt spid="34819">
                                            <p:txEl>
                                              <p:pRg st="2" end="2"/>
                                            </p:txEl>
                                          </p:spTgt>
                                        </p:tgtEl>
                                        <p:attrNameLst>
                                          <p:attrName>xshear</p:attrName>
                                        </p:attrNameLst>
                                      </p:cBhvr>
                                    </p:anim>
                                    <p:animScale>
                                      <p:cBhvr>
                                        <p:cTn id="9" dur="200" decel="100000" autoRev="1" fill="hold">
                                          <p:stCondLst>
                                            <p:cond delay="600"/>
                                          </p:stCondLst>
                                        </p:cTn>
                                        <p:tgtEl>
                                          <p:spTgt spid="34819">
                                            <p:txEl>
                                              <p:pRg st="2" end="2"/>
                                            </p:txEl>
                                          </p:spTgt>
                                        </p:tgtEl>
                                      </p:cBhvr>
                                      <p:from x="100000" y="100000"/>
                                      <p:to x="80000" y="100000"/>
                                    </p:animScale>
                                    <p:anim by="(#ppt_h/3+#ppt_w*0.1)" calcmode="lin" valueType="num">
                                      <p:cBhvr additive="sum">
                                        <p:cTn id="10" dur="200" decel="100000" autoRev="1" fill="hold">
                                          <p:stCondLst>
                                            <p:cond delay="600"/>
                                          </p:stCondLst>
                                        </p:cTn>
                                        <p:tgtEl>
                                          <p:spTgt spid="34819">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296</TotalTime>
  <Words>807</Words>
  <Application>Microsoft Office PowerPoint</Application>
  <PresentationFormat>Экран (4:3)</PresentationFormat>
  <Paragraphs>79</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23</vt:i4>
      </vt:variant>
    </vt:vector>
  </HeadingPairs>
  <TitlesOfParts>
    <vt:vector size="30" baseType="lpstr">
      <vt:lpstr>Arial</vt:lpstr>
      <vt:lpstr>Wingdings</vt:lpstr>
      <vt:lpstr>Calibri</vt:lpstr>
      <vt:lpstr>Arial Black</vt:lpstr>
      <vt:lpstr>Times New Roman</vt:lpstr>
      <vt:lpstr>Пиксел</vt:lpstr>
      <vt:lpstr>Оформление по умолчанию</vt:lpstr>
      <vt:lpstr>Worldview  and philosophy</vt:lpstr>
      <vt:lpstr>Philosophy is an academic discipline that exercises reason and logic in an attempt to understand the reality and answer the fundamental questions about knowledge, life, morality and human nature </vt:lpstr>
      <vt:lpstr>Презентация PowerPoint</vt:lpstr>
      <vt:lpstr>Презентация PowerPoint</vt:lpstr>
      <vt:lpstr>The structure of a worldview includes:</vt:lpstr>
      <vt:lpstr>Презентация PowerPoint</vt:lpstr>
      <vt:lpstr>Three historical types of the worldview: </vt:lpstr>
      <vt:lpstr>Презентация PowerPoint</vt:lpstr>
      <vt:lpstr>The particular features of the myths: </vt:lpstr>
      <vt:lpstr>The particular features of the myths: </vt:lpstr>
      <vt:lpstr>Презентация PowerPoint</vt:lpstr>
      <vt:lpstr>Презентация PowerPoint</vt:lpstr>
      <vt:lpstr>Презентация PowerPoint</vt:lpstr>
      <vt:lpstr>Презентация PowerPoint</vt:lpstr>
      <vt:lpstr>1. Idealism</vt:lpstr>
      <vt:lpstr>1.1. Objective idealism</vt:lpstr>
      <vt:lpstr>1.2. Subjective idealism</vt:lpstr>
      <vt:lpstr>2. Materialism</vt:lpstr>
      <vt:lpstr>Презентация PowerPoint</vt:lpstr>
      <vt:lpstr>Презентация PowerPoint</vt:lpstr>
      <vt:lpstr>Main functions of philosophy: </vt:lpstr>
      <vt:lpstr>Two main methods of philosophy:</vt:lpstr>
      <vt:lpstr>Two main methods of philosophy: </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Free</cp:lastModifiedBy>
  <cp:revision>19</cp:revision>
  <dcterms:created xsi:type="dcterms:W3CDTF">2011-09-07T18:32:11Z</dcterms:created>
  <dcterms:modified xsi:type="dcterms:W3CDTF">2016-05-10T04:35:33Z</dcterms:modified>
</cp:coreProperties>
</file>