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3" r:id="rId5"/>
    <p:sldId id="265" r:id="rId6"/>
    <p:sldId id="264" r:id="rId7"/>
    <p:sldId id="268" r:id="rId8"/>
    <p:sldId id="267" r:id="rId9"/>
    <p:sldId id="266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8" r:id="rId18"/>
    <p:sldId id="277" r:id="rId19"/>
    <p:sldId id="275" r:id="rId20"/>
    <p:sldId id="279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F83A3D8-DE6A-47B8-B0E1-A6259AC438F8}" type="datetimeFigureOut">
              <a:rPr lang="ru-RU" smtClean="0"/>
              <a:pPr/>
              <a:t>09.03.2015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780928"/>
            <a:ext cx="8643998" cy="2252674"/>
          </a:xfrm>
        </p:spPr>
        <p:txBody>
          <a:bodyPr>
            <a:noAutofit/>
          </a:bodyPr>
          <a:lstStyle/>
          <a:p>
            <a:r>
              <a:rPr lang="en-US" sz="2800" dirty="0" smtClean="0"/>
              <a:t>Lecture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“</a:t>
            </a:r>
            <a:r>
              <a:rPr lang="en-US" sz="2800" dirty="0" smtClean="0"/>
              <a:t>vessels &amp;nerves of thoracic and abdominal cavities</a:t>
            </a:r>
            <a:r>
              <a:rPr lang="en-US" sz="2800" dirty="0" smtClean="0"/>
              <a:t>”</a:t>
            </a:r>
            <a:endParaRPr lang="en-US" sz="2800" dirty="0" smtClean="0"/>
          </a:p>
          <a:p>
            <a:endParaRPr lang="en-US" sz="2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1757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Department of human anatomy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4452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Lecturer: MD, PhD  Mr. Oleg Vovk 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5361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abdominal aorta</a:t>
            </a:r>
            <a:endParaRPr lang="ru-RU" dirty="0">
              <a:latin typeface="+mn-lt"/>
            </a:endParaRPr>
          </a:p>
        </p:txBody>
      </p:sp>
      <p:pic>
        <p:nvPicPr>
          <p:cNvPr id="31746" name="Picture 2" descr="http://www.uptodate.com/contents/images/SURG/51087/Normal-aorta.jpg?title=Normal+aorta&amp;language=en-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876675" cy="494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https://classconnection.s3.amazonaws.com/739/flashcards/695313/jpg/abdominal-ao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2788" y="1412777"/>
            <a:ext cx="4771699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elu.sgul.ac.uk/rehash/guest/scorm/406/package/content/images/abdominal_aor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7704856" cy="477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34400" cy="680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The abdominal aorta</a:t>
            </a:r>
            <a:endParaRPr lang="ru-RU" dirty="0">
              <a:latin typeface="+mn-lt"/>
            </a:endParaRPr>
          </a:p>
        </p:txBody>
      </p:sp>
      <p:pic>
        <p:nvPicPr>
          <p:cNvPr id="30724" name="Picture 4" descr="http://mb.cision.com/Public/MigratedWpy/102669/9232958/83e4b4ea7b807434_400x400ar.png"/>
          <p:cNvPicPr>
            <a:picLocks noChangeAspect="1" noChangeArrowheads="1"/>
          </p:cNvPicPr>
          <p:nvPr/>
        </p:nvPicPr>
        <p:blipFill>
          <a:blip r:embed="rId3" cstate="print"/>
          <a:srcRect l="12348" r="11096"/>
          <a:stretch>
            <a:fillRect/>
          </a:stretch>
        </p:blipFill>
        <p:spPr bwMode="auto">
          <a:xfrm>
            <a:off x="6516216" y="3501008"/>
            <a:ext cx="2520280" cy="329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http://www.scielo.cl/fbpe/img/ijmorphol/v24n2/fig24-02.jpg"/>
          <p:cNvPicPr>
            <a:picLocks noChangeAspect="1" noChangeArrowheads="1"/>
          </p:cNvPicPr>
          <p:nvPr/>
        </p:nvPicPr>
        <p:blipFill>
          <a:blip r:embed="rId2" cstate="print"/>
          <a:srcRect t="8591" b="5501"/>
          <a:stretch>
            <a:fillRect/>
          </a:stretch>
        </p:blipFill>
        <p:spPr bwMode="auto">
          <a:xfrm>
            <a:off x="6286500" y="3789040"/>
            <a:ext cx="285750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3925888" cy="5040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celiac trunk</a:t>
            </a:r>
            <a:endParaRPr lang="ru-RU" dirty="0">
              <a:latin typeface="+mn-lt"/>
            </a:endParaRPr>
          </a:p>
        </p:txBody>
      </p:sp>
      <p:pic>
        <p:nvPicPr>
          <p:cNvPr id="29698" name="Picture 2" descr="http://api.ning.com/files/ccAmYTM1IHCwXl9innLRgBdUwNKHVrSLX8P5KVKkKBE-ziyNhaAoP72lth3Be9zq*dZmsgqcT4EyVK-p9gR-VH5sp9MQP*0m/celiactrunk.jpg%3Fwidth%3D7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6804248" cy="5207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http://www.scielo.cl/fbpe/img/ijmorphol/v24n2/fig23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5953" y="0"/>
            <a:ext cx="2368047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548680"/>
            <a:ext cx="4768208" cy="6081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superior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mesenteric artery</a:t>
            </a:r>
            <a:endParaRPr lang="ru-RU" dirty="0">
              <a:latin typeface="+mn-lt"/>
            </a:endParaRPr>
          </a:p>
        </p:txBody>
      </p:sp>
      <p:pic>
        <p:nvPicPr>
          <p:cNvPr id="28674" name="Picture 2" descr="https://classconnection.s3.amazonaws.com/33/flashcards/602033/jpg/midgut_-_superior_mesenteric_artery1314507821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38800" cy="4667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Picture 4" descr="https://classconnection.s3.amazonaws.com/110/flashcards/717110/jpg/superior_mesenteric_artery1316057964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1" y="2564904"/>
            <a:ext cx="4665669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32040" y="548680"/>
            <a:ext cx="4768208" cy="60811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inferior </a:t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mesenteric artery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7650" name="Picture 2" descr="http://3.bp.blogspot.com/-El9-ke4Xv2Y/Tal6mrvRVoI/AAAAAAAADkQ/DGVUTsebVbg/s1600/Inferior%25252Bmesenteric%25252Barte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7" cy="6065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https://classconnection.s3.amazonaws.com/390/flashcards/463390/png/inferior_mesenteric_artery13164512405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711" y="2060848"/>
            <a:ext cx="4513289" cy="4620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5426677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436096" y="476672"/>
            <a:ext cx="3328048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inferior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vena cava</a:t>
            </a:r>
            <a:endParaRPr lang="ru-RU" dirty="0">
              <a:latin typeface="+mn-lt"/>
            </a:endParaRPr>
          </a:p>
        </p:txBody>
      </p:sp>
      <p:pic>
        <p:nvPicPr>
          <p:cNvPr id="33794" name="Picture 2" descr="https://classconnection.s3.amazonaws.com/765/flashcards/5666765/jpg/abdvanvavaivinferiorvenacava-146FAAA0B2B4DEB70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106" y="1700808"/>
            <a:ext cx="4319894" cy="449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inferior vena cava</a:t>
            </a:r>
            <a:endParaRPr lang="ru-RU" dirty="0">
              <a:latin typeface="+mn-lt"/>
            </a:endParaRPr>
          </a:p>
        </p:txBody>
      </p:sp>
      <p:pic>
        <p:nvPicPr>
          <p:cNvPr id="26626" name="Picture 2" descr="http://www.harvard-wm.org/wp-content/uploads/2014/11/Inferior-vena-cava-fil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08720"/>
            <a:ext cx="4881547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http://geekymedics.com/wp-content/uploads/2014/04/IVC-geeky-medics-right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908720"/>
            <a:ext cx="4027877" cy="569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classconnection.s3.amazonaws.com/485/flashcards/1628485/jpg/hepatic_portal_vein1343164892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355" y="260648"/>
            <a:ext cx="383364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4630288" cy="4640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portal vein</a:t>
            </a:r>
            <a:endParaRPr lang="ru-RU" dirty="0"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1721"/>
            <a:ext cx="5292080" cy="603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4" descr="http://www.le.ac.uk/pa/teach/va/anatomy/case5/liveran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437112"/>
            <a:ext cx="2619375" cy="220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4536504" cy="4640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abdominal blood drainage</a:t>
            </a:r>
            <a:endParaRPr lang="ru-RU" dirty="0">
              <a:latin typeface="+mn-lt"/>
            </a:endParaRPr>
          </a:p>
        </p:txBody>
      </p:sp>
      <p:pic>
        <p:nvPicPr>
          <p:cNvPr id="32770" name="Picture 2" descr="http://www.elu.sgul.ac.uk/rehash/guest/scorm/406/package/content/images/inf_vena_cav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4" descr="http://o.quizlet.com/4EFuK1SLmeb1crRk7QCX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4704"/>
            <a:ext cx="449580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11960" y="332656"/>
            <a:ext cx="4717976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nerves of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abdominal cavity</a:t>
            </a:r>
            <a:endParaRPr lang="ru-RU" dirty="0">
              <a:latin typeface="+mn-lt"/>
            </a:endParaRPr>
          </a:p>
        </p:txBody>
      </p:sp>
      <p:pic>
        <p:nvPicPr>
          <p:cNvPr id="25604" name="Picture 4" descr="http://upload.wikimedia.org/wikipedia/commons/2/2d/Gray8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175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0" y="1038225"/>
            <a:ext cx="4972050" cy="581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4536504" cy="7589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thoracic aorta</a:t>
            </a:r>
            <a:endParaRPr lang="ru-RU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688" y="809625"/>
            <a:ext cx="5476875" cy="604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nerves of abdominal cavity</a:t>
            </a:r>
            <a:endParaRPr lang="ru-RU" dirty="0">
              <a:latin typeface="+mn-lt"/>
            </a:endParaRPr>
          </a:p>
        </p:txBody>
      </p:sp>
      <p:pic>
        <p:nvPicPr>
          <p:cNvPr id="35842" name="Picture 2" descr="https://www.preferredpaincenter.com/wp-content/uploads/2012/06/Celiac-Plex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457700" cy="5010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s://classconnection.s3.amazonaws.com/634/flashcards/785634/png/nerves_&amp;_lymphatics1320346479939.png"/>
          <p:cNvPicPr>
            <a:picLocks noChangeAspect="1" noChangeArrowheads="1"/>
          </p:cNvPicPr>
          <p:nvPr/>
        </p:nvPicPr>
        <p:blipFill>
          <a:blip r:embed="rId3" cstate="print"/>
          <a:srcRect l="17219"/>
          <a:stretch>
            <a:fillRect/>
          </a:stretch>
        </p:blipFill>
        <p:spPr bwMode="auto">
          <a:xfrm>
            <a:off x="4499992" y="1916832"/>
            <a:ext cx="4644008" cy="4228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lassconnection.s3.amazonaws.com/421/flashcards/463421/png/thoracic_aorta131640715073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944" y="1844824"/>
            <a:ext cx="4536504" cy="473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http://classconnection.s3.amazonaws.com/535/flashcards/3547535/png/screen_shot_2013-10-23_at_84358_pm-141E88FEC8F19FA120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684298"/>
            <a:ext cx="3635896" cy="517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2" descr="http://www.elu.sgul.ac.uk/rehash/guest/scorm/406/package/content/images/thoracic_aort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9000" y="0"/>
            <a:ext cx="5715000" cy="189547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3744416" cy="7589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thoracic aorta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9888" y="476672"/>
            <a:ext cx="3904112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intercostals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arteries</a:t>
            </a:r>
            <a:endParaRPr lang="ru-RU" dirty="0">
              <a:latin typeface="+mn-lt"/>
            </a:endParaRPr>
          </a:p>
        </p:txBody>
      </p:sp>
      <p:pic>
        <p:nvPicPr>
          <p:cNvPr id="20484" name="Picture 4" descr="https://classconnection.s3.amazonaws.com/14/flashcards/1310014/png/screen_shot_2012-03-24_at_50835_pm133263414588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358460" cy="47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19550" y="3076575"/>
            <a:ext cx="5124450" cy="378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https://encrypted-tbn2.gstatic.com/images?q=tbn:ANd9GcSHSic-uVLJLoxycP7CSwY1KK7P-bB-SWGENj7zceQnqZ5sexpMJ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00192" y="685532"/>
            <a:ext cx="2448272" cy="254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9" name="Picture 5" descr="https://classconnection.s3.amazonaws.com/63/flashcards/1254063/jpg/05_azygos_system_of_veins1313384030086136539589757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28098" y="3284984"/>
            <a:ext cx="401590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34400" cy="3920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veins of thoracic cavity</a:t>
            </a:r>
            <a:endParaRPr lang="ru-RU" dirty="0">
              <a:latin typeface="+mn-lt"/>
            </a:endParaRPr>
          </a:p>
        </p:txBody>
      </p:sp>
      <p:pic>
        <p:nvPicPr>
          <p:cNvPr id="21507" name="Picture 3" descr="https://classconnection.s3.amazonaws.com/535/flashcards/3547535/png/intercostal_veins-141A0B7FBE905889D9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20688"/>
            <a:ext cx="5844900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787581" cy="48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3923928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veins of the backbone</a:t>
            </a:r>
            <a:endParaRPr lang="ru-RU" dirty="0">
              <a:latin typeface="+mn-lt"/>
            </a:endParaRPr>
          </a:p>
        </p:txBody>
      </p:sp>
      <p:pic>
        <p:nvPicPr>
          <p:cNvPr id="22531" name="Picture 3" descr="http://academicdepartments.musc.edu/radiology/divisions/interventional/atlas/images/CHAP6FIG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7" y="1834464"/>
            <a:ext cx="4427984" cy="502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www.dartmouth.edu/~humananatomy/figures/chapter_20/20-2_files/IMAGE001.JPG"/>
          <p:cNvPicPr>
            <a:picLocks noChangeAspect="1" noChangeArrowheads="1"/>
          </p:cNvPicPr>
          <p:nvPr/>
        </p:nvPicPr>
        <p:blipFill>
          <a:blip r:embed="rId2" cstate="email"/>
          <a:srcRect l="5249" t="10870" r="49391" b="1651"/>
          <a:stretch>
            <a:fillRect/>
          </a:stretch>
        </p:blipFill>
        <p:spPr bwMode="auto">
          <a:xfrm>
            <a:off x="5724128" y="0"/>
            <a:ext cx="341987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040560" cy="4640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intercostals nerves</a:t>
            </a:r>
            <a:endParaRPr lang="ru-RU" dirty="0">
              <a:latin typeface="+mn-lt"/>
            </a:endParaRPr>
          </a:p>
        </p:txBody>
      </p:sp>
      <p:pic>
        <p:nvPicPr>
          <p:cNvPr id="23554" name="Picture 2" descr="http://polanest.webd.pl/pliki/varia/books/AtRegAn/micro189.lib3.hawaii.edu_3a2127/das/book/body/0/1353/f4-u1.0-b1-4160-2239-2..50037-0..f033001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0" y="692697"/>
            <a:ext cx="571500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6" name="Picture 4" descr="http://www.clinicalexams.co.uk/images/Musculoskeletal%20Medicine%20Resource-images/Intercostal-nerve-lesion-web-large(800x600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26810" y="3429000"/>
            <a:ext cx="3817189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60" name="Picture 8" descr="http://wberesford.hsc.wvu.edu/PC1010010labelled2.jpg"/>
          <p:cNvPicPr>
            <a:picLocks noChangeAspect="1" noChangeArrowheads="1"/>
          </p:cNvPicPr>
          <p:nvPr/>
        </p:nvPicPr>
        <p:blipFill>
          <a:blip r:embed="rId5" cstate="email"/>
          <a:srcRect r="7990"/>
          <a:stretch>
            <a:fillRect/>
          </a:stretch>
        </p:blipFill>
        <p:spPr bwMode="auto">
          <a:xfrm>
            <a:off x="1043608" y="4509120"/>
            <a:ext cx="360040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nerves of the thoracic cavity</a:t>
            </a:r>
            <a:endParaRPr lang="ru-RU" dirty="0">
              <a:latin typeface="+mn-lt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764704"/>
            <a:ext cx="4572000" cy="597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571999" cy="573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5508104" cy="675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16016" y="692696"/>
            <a:ext cx="4912224" cy="4640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The nerves of the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thoracic cavity</a:t>
            </a:r>
            <a:endParaRPr lang="ru-RU" dirty="0">
              <a:latin typeface="+mn-lt"/>
            </a:endParaRPr>
          </a:p>
        </p:txBody>
      </p:sp>
      <p:pic>
        <p:nvPicPr>
          <p:cNvPr id="19460" name="Picture 4" descr="http://web.uni-plovdiv.bg/stu1104541018/docs/res/anatomy_atlas_-_Patrick_W._Tank/4%20-%20The%20Thorax_files/C4FF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84784"/>
            <a:ext cx="3503875" cy="438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3002</TotalTime>
  <Words>89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Официальная</vt:lpstr>
      <vt:lpstr>Department of human anatomy</vt:lpstr>
      <vt:lpstr>The thoracic aorta</vt:lpstr>
      <vt:lpstr>The thoracic aorta</vt:lpstr>
      <vt:lpstr>The intercostals  arteries</vt:lpstr>
      <vt:lpstr>The veins of thoracic cavity</vt:lpstr>
      <vt:lpstr>The veins of the backbone</vt:lpstr>
      <vt:lpstr>The intercostals nerves</vt:lpstr>
      <vt:lpstr>The nerves of the thoracic cavity</vt:lpstr>
      <vt:lpstr>The nerves of the  thoracic cavity</vt:lpstr>
      <vt:lpstr>The abdominal aorta</vt:lpstr>
      <vt:lpstr>The abdominal aorta</vt:lpstr>
      <vt:lpstr>The celiac trunk</vt:lpstr>
      <vt:lpstr>The superior  mesenteric artery</vt:lpstr>
      <vt:lpstr>Слайд 14</vt:lpstr>
      <vt:lpstr>The inferior  vena cava</vt:lpstr>
      <vt:lpstr>The inferior vena cava</vt:lpstr>
      <vt:lpstr>The portal vein</vt:lpstr>
      <vt:lpstr>The abdominal blood drainage</vt:lpstr>
      <vt:lpstr>The nerves of  abdominal cavity</vt:lpstr>
      <vt:lpstr>The nerves of abdominal cavity</vt:lpstr>
    </vt:vector>
  </TitlesOfParts>
  <Company>Бук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clinical anatomy and operative surgery.</dc:title>
  <dc:creator>Customer</dc:creator>
  <cp:lastModifiedBy>Customer</cp:lastModifiedBy>
  <cp:revision>277</cp:revision>
  <dcterms:created xsi:type="dcterms:W3CDTF">2009-02-04T06:51:45Z</dcterms:created>
  <dcterms:modified xsi:type="dcterms:W3CDTF">2015-03-09T11:22:54Z</dcterms:modified>
</cp:coreProperties>
</file>