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83A3D8-DE6A-47B8-B0E1-A6259AC438F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3998" cy="2252674"/>
          </a:xfrm>
        </p:spPr>
        <p:txBody>
          <a:bodyPr>
            <a:noAutofit/>
          </a:bodyPr>
          <a:lstStyle/>
          <a:p>
            <a:r>
              <a:rPr lang="en-US" sz="2800" dirty="0" smtClean="0"/>
              <a:t>Lecture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“Sensory and motor tracts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of the spinal cord and brain”</a:t>
            </a:r>
          </a:p>
          <a:p>
            <a:endParaRPr lang="en-US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757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human anatomy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452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Lecturer: MD, PhD  Mr. Oleg Vovk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"/>
          <p:cNvPicPr>
            <a:picLocks noChangeAspect="1"/>
          </p:cNvPicPr>
          <p:nvPr/>
        </p:nvPicPr>
        <p:blipFill>
          <a:blip r:embed="rId2" cstate="print"/>
          <a:srcRect l="28738" t="3662" r="28738" b="12339"/>
          <a:stretch>
            <a:fillRect/>
          </a:stretch>
        </p:blipFill>
        <p:spPr>
          <a:xfrm>
            <a:off x="-1" y="-1"/>
            <a:ext cx="4629151" cy="6858001"/>
          </a:xfrm>
          <a:prstGeom prst="rect">
            <a:avLst/>
          </a:prstGeom>
        </p:spPr>
      </p:pic>
      <p:pic>
        <p:nvPicPr>
          <p:cNvPr id="11" name="Slide"/>
          <p:cNvPicPr>
            <a:picLocks noChangeAspect="1"/>
          </p:cNvPicPr>
          <p:nvPr/>
        </p:nvPicPr>
        <p:blipFill>
          <a:blip r:embed="rId3" cstate="print"/>
          <a:srcRect l="30817" t="3662" r="27163" b="11289"/>
          <a:stretch>
            <a:fillRect/>
          </a:stretch>
        </p:blipFill>
        <p:spPr>
          <a:xfrm>
            <a:off x="4644008" y="1"/>
            <a:ext cx="4499992" cy="6858000"/>
          </a:xfrm>
          <a:prstGeom prst="rect">
            <a:avLst/>
          </a:prstGeom>
        </p:spPr>
      </p:pic>
      <p:pic>
        <p:nvPicPr>
          <p:cNvPr id="8" name="Slide"/>
          <p:cNvPicPr>
            <a:picLocks noChangeAspect="1"/>
          </p:cNvPicPr>
          <p:nvPr/>
        </p:nvPicPr>
        <p:blipFill>
          <a:blip r:embed="rId4" cstate="print"/>
          <a:srcRect l="3538" t="26250" r="72837" b="45401"/>
          <a:stretch>
            <a:fillRect/>
          </a:stretch>
        </p:blipFill>
        <p:spPr>
          <a:xfrm>
            <a:off x="3851920" y="404664"/>
            <a:ext cx="2376264" cy="2138638"/>
          </a:xfrm>
          <a:prstGeom prst="rect">
            <a:avLst/>
          </a:prstGeom>
        </p:spPr>
      </p:pic>
      <p:pic>
        <p:nvPicPr>
          <p:cNvPr id="9" name="Slide"/>
          <p:cNvPicPr>
            <a:picLocks noChangeAspect="1"/>
          </p:cNvPicPr>
          <p:nvPr/>
        </p:nvPicPr>
        <p:blipFill>
          <a:blip r:embed="rId4" cstate="print"/>
          <a:srcRect l="66222" t="26250" r="3538" b="54286"/>
          <a:stretch>
            <a:fillRect/>
          </a:stretch>
        </p:blipFill>
        <p:spPr>
          <a:xfrm>
            <a:off x="2771799" y="5517232"/>
            <a:ext cx="2628143" cy="1340768"/>
          </a:xfrm>
          <a:prstGeom prst="rect">
            <a:avLst/>
          </a:prstGeom>
        </p:spPr>
      </p:pic>
      <p:pic>
        <p:nvPicPr>
          <p:cNvPr id="12" name="Slide"/>
          <p:cNvPicPr>
            <a:picLocks noChangeAspect="1"/>
          </p:cNvPicPr>
          <p:nvPr/>
        </p:nvPicPr>
        <p:blipFill>
          <a:blip r:embed="rId4" cstate="print"/>
          <a:srcRect l="27163" t="26250" r="42913" b="45401"/>
          <a:stretch>
            <a:fillRect/>
          </a:stretch>
        </p:blipFill>
        <p:spPr>
          <a:xfrm>
            <a:off x="2699792" y="2996951"/>
            <a:ext cx="2952328" cy="2097707"/>
          </a:xfrm>
          <a:prstGeom prst="rect">
            <a:avLst/>
          </a:prstGeom>
        </p:spPr>
      </p:pic>
      <p:pic>
        <p:nvPicPr>
          <p:cNvPr id="10" name="Slide"/>
          <p:cNvPicPr>
            <a:picLocks noChangeAspect="1"/>
          </p:cNvPicPr>
          <p:nvPr/>
        </p:nvPicPr>
        <p:blipFill>
          <a:blip r:embed="rId4" cstate="print"/>
          <a:srcRect l="57087" t="26250" r="33778" b="45401"/>
          <a:stretch>
            <a:fillRect/>
          </a:stretch>
        </p:blipFill>
        <p:spPr>
          <a:xfrm>
            <a:off x="8028384" y="2996952"/>
            <a:ext cx="864096" cy="201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984232" cy="5760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dirty="0" err="1" smtClean="0">
                <a:latin typeface="+mn-lt"/>
              </a:rPr>
              <a:t>Spinocerebellar</a:t>
            </a:r>
            <a:r>
              <a:rPr lang="en-US" dirty="0" smtClean="0">
                <a:latin typeface="+mn-lt"/>
              </a:rPr>
              <a:t> tract</a:t>
            </a:r>
            <a:endParaRPr lang="ru-RU" dirty="0">
              <a:latin typeface="+mn-lt"/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2" cstate="print"/>
          <a:srcRect l="57087" t="26761" r="3538" b="65889"/>
          <a:stretch>
            <a:fillRect/>
          </a:stretch>
        </p:blipFill>
        <p:spPr>
          <a:xfrm>
            <a:off x="4211960" y="3933056"/>
            <a:ext cx="4680520" cy="648072"/>
          </a:xfrm>
          <a:prstGeom prst="rect">
            <a:avLst/>
          </a:prstGeom>
        </p:spPr>
      </p:pic>
      <p:pic>
        <p:nvPicPr>
          <p:cNvPr id="6" name="Slide"/>
          <p:cNvPicPr>
            <a:picLocks noChangeAspect="1"/>
          </p:cNvPicPr>
          <p:nvPr/>
        </p:nvPicPr>
        <p:blipFill>
          <a:blip r:embed="rId2" cstate="print"/>
          <a:srcRect l="57087" t="54061" r="3538" b="24939"/>
          <a:stretch>
            <a:fillRect/>
          </a:stretch>
        </p:blipFill>
        <p:spPr>
          <a:xfrm>
            <a:off x="4211960" y="4581128"/>
            <a:ext cx="4680520" cy="1872208"/>
          </a:xfrm>
          <a:prstGeom prst="rect">
            <a:avLst/>
          </a:prstGeom>
        </p:spPr>
      </p:pic>
      <p:pic>
        <p:nvPicPr>
          <p:cNvPr id="7" name="Slide"/>
          <p:cNvPicPr>
            <a:picLocks noChangeAspect="1"/>
          </p:cNvPicPr>
          <p:nvPr/>
        </p:nvPicPr>
        <p:blipFill>
          <a:blip r:embed="rId2" cstate="print"/>
          <a:srcRect l="3538" t="26761" r="42912" b="65889"/>
          <a:stretch>
            <a:fillRect/>
          </a:stretch>
        </p:blipFill>
        <p:spPr>
          <a:xfrm>
            <a:off x="3779912" y="1772816"/>
            <a:ext cx="5184576" cy="504056"/>
          </a:xfrm>
          <a:prstGeom prst="rect">
            <a:avLst/>
          </a:prstGeom>
        </p:spPr>
      </p:pic>
      <p:pic>
        <p:nvPicPr>
          <p:cNvPr id="8" name="Slide"/>
          <p:cNvPicPr>
            <a:picLocks noChangeAspect="1"/>
          </p:cNvPicPr>
          <p:nvPr/>
        </p:nvPicPr>
        <p:blipFill>
          <a:blip r:embed="rId2" cstate="print"/>
          <a:srcRect l="3538" t="54061" r="42524" b="24939"/>
          <a:stretch>
            <a:fillRect/>
          </a:stretch>
        </p:blipFill>
        <p:spPr>
          <a:xfrm>
            <a:off x="3779912" y="2276872"/>
            <a:ext cx="5178642" cy="1512168"/>
          </a:xfrm>
          <a:prstGeom prst="rect">
            <a:avLst/>
          </a:prstGeom>
        </p:spPr>
      </p:pic>
      <p:pic>
        <p:nvPicPr>
          <p:cNvPr id="9" name="Slide"/>
          <p:cNvPicPr>
            <a:picLocks noChangeAspect="1"/>
          </p:cNvPicPr>
          <p:nvPr/>
        </p:nvPicPr>
        <p:blipFill>
          <a:blip r:embed="rId3" cstate="print"/>
          <a:srcRect l="31888" t="3662" r="32675" b="10239"/>
          <a:stretch>
            <a:fillRect/>
          </a:stretch>
        </p:blipFill>
        <p:spPr>
          <a:xfrm>
            <a:off x="0" y="-1"/>
            <a:ext cx="3707904" cy="675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l="25588" t="3662" r="20075"/>
          <a:stretch>
            <a:fillRect/>
          </a:stretch>
        </p:blipFill>
        <p:spPr>
          <a:xfrm>
            <a:off x="0" y="836713"/>
            <a:ext cx="4501778" cy="6021288"/>
          </a:xfrm>
          <a:prstGeom prst="rect">
            <a:avLst/>
          </a:prstGeom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rcRect l="22438" t="3662" r="21650" b="3166"/>
          <a:stretch>
            <a:fillRect/>
          </a:stretch>
        </p:blipFill>
        <p:spPr>
          <a:xfrm>
            <a:off x="4477204" y="1268760"/>
            <a:ext cx="4666796" cy="5589240"/>
          </a:xfrm>
          <a:prstGeom prst="rect">
            <a:avLst/>
          </a:prstGeom>
        </p:spPr>
      </p:pic>
      <p:pic>
        <p:nvPicPr>
          <p:cNvPr id="6" name="Slide"/>
          <p:cNvPicPr>
            <a:picLocks noChangeAspect="1"/>
          </p:cNvPicPr>
          <p:nvPr/>
        </p:nvPicPr>
        <p:blipFill>
          <a:blip r:embed="rId4" cstate="print"/>
          <a:srcRect l="4326" t="19412" r="9051" b="59441"/>
          <a:stretch>
            <a:fillRect/>
          </a:stretch>
        </p:blipFill>
        <p:spPr>
          <a:xfrm>
            <a:off x="0" y="0"/>
            <a:ext cx="4176464" cy="764704"/>
          </a:xfrm>
          <a:prstGeom prst="rect">
            <a:avLst/>
          </a:prstGeom>
        </p:spPr>
      </p:pic>
      <p:pic>
        <p:nvPicPr>
          <p:cNvPr id="7" name="Slide"/>
          <p:cNvPicPr>
            <a:picLocks noChangeAspect="1"/>
          </p:cNvPicPr>
          <p:nvPr/>
        </p:nvPicPr>
        <p:blipFill>
          <a:blip r:embed="rId4" cstate="print"/>
          <a:srcRect l="4326" t="41317" r="9051" b="23889"/>
          <a:stretch>
            <a:fillRect/>
          </a:stretch>
        </p:blipFill>
        <p:spPr>
          <a:xfrm>
            <a:off x="4499992" y="0"/>
            <a:ext cx="4644008" cy="125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312368" cy="4640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Motor tracts</a:t>
            </a:r>
            <a:endParaRPr lang="ru-RU" dirty="0">
              <a:latin typeface="+mn-lt"/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2" cstate="print"/>
          <a:srcRect l="3538" t="19412" r="9051" b="30189"/>
          <a:stretch>
            <a:fillRect/>
          </a:stretch>
        </p:blipFill>
        <p:spPr>
          <a:xfrm>
            <a:off x="3743400" y="0"/>
            <a:ext cx="5400600" cy="2335395"/>
          </a:xfrm>
          <a:prstGeom prst="rect">
            <a:avLst/>
          </a:prstGeom>
        </p:spPr>
      </p:pic>
      <p:pic>
        <p:nvPicPr>
          <p:cNvPr id="18434" name="Picture 2" descr="http://upload.wikimedia.org/wikipedia/commons/thumb/b/b2/Spinal_cord_tracts_-_English.svg/2000px-Spinal_cord_tracts_-_English.svg.png"/>
          <p:cNvPicPr>
            <a:picLocks noChangeAspect="1" noChangeArrowheads="1"/>
          </p:cNvPicPr>
          <p:nvPr/>
        </p:nvPicPr>
        <p:blipFill>
          <a:blip r:embed="rId3" cstate="print"/>
          <a:srcRect r="50485"/>
          <a:stretch>
            <a:fillRect/>
          </a:stretch>
        </p:blipFill>
        <p:spPr bwMode="auto">
          <a:xfrm>
            <a:off x="251520" y="1916832"/>
            <a:ext cx="5472608" cy="4752528"/>
          </a:xfrm>
          <a:prstGeom prst="rect">
            <a:avLst/>
          </a:prstGeom>
          <a:noFill/>
        </p:spPr>
      </p:pic>
      <p:pic>
        <p:nvPicPr>
          <p:cNvPr id="18436" name="Picture 4" descr="http://www.acbrown.com/neuro/Lectures/Motr/AVFigs/NrSmtc26.jpg"/>
          <p:cNvPicPr>
            <a:picLocks noChangeAspect="1" noChangeArrowheads="1"/>
          </p:cNvPicPr>
          <p:nvPr/>
        </p:nvPicPr>
        <p:blipFill>
          <a:blip r:embed="rId4" cstate="print"/>
          <a:srcRect l="50199"/>
          <a:stretch>
            <a:fillRect/>
          </a:stretch>
        </p:blipFill>
        <p:spPr bwMode="auto">
          <a:xfrm>
            <a:off x="5796136" y="2420888"/>
            <a:ext cx="3233020" cy="404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"/>
          <p:cNvPicPr>
            <a:picLocks noChangeAspect="1"/>
          </p:cNvPicPr>
          <p:nvPr/>
        </p:nvPicPr>
        <p:blipFill>
          <a:blip r:embed="rId2" cstate="print"/>
          <a:srcRect l="1963" t="6812" r="2751" b="708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8" name="Slide"/>
          <p:cNvPicPr>
            <a:picLocks noChangeAspect="1"/>
          </p:cNvPicPr>
          <p:nvPr/>
        </p:nvPicPr>
        <p:blipFill>
          <a:blip r:embed="rId3" cstate="print"/>
          <a:srcRect l="3538" t="19412" r="9051" b="31239"/>
          <a:stretch>
            <a:fillRect/>
          </a:stretch>
        </p:blipFill>
        <p:spPr>
          <a:xfrm>
            <a:off x="4283968" y="548680"/>
            <a:ext cx="4752528" cy="2012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l="2751" t="19412" r="10626" b="33339"/>
          <a:stretch>
            <a:fillRect/>
          </a:stretch>
        </p:blipFill>
        <p:spPr>
          <a:xfrm>
            <a:off x="0" y="0"/>
            <a:ext cx="7920880" cy="3240360"/>
          </a:xfrm>
          <a:prstGeom prst="rect">
            <a:avLst/>
          </a:prstGeom>
        </p:spPr>
      </p:pic>
      <p:pic>
        <p:nvPicPr>
          <p:cNvPr id="27650" name="Picture 2" descr="http://dev.epubbud.com/uploads/1/3/1/1317614/images/n18_docx/rId6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7824" t="17045"/>
          <a:stretch>
            <a:fillRect/>
          </a:stretch>
        </p:blipFill>
        <p:spPr bwMode="auto">
          <a:xfrm>
            <a:off x="4508886" y="1601416"/>
            <a:ext cx="4635114" cy="5256584"/>
          </a:xfrm>
          <a:prstGeom prst="rect">
            <a:avLst/>
          </a:prstGeom>
          <a:noFill/>
        </p:spPr>
      </p:pic>
      <p:pic>
        <p:nvPicPr>
          <p:cNvPr id="7" name="Рисунок 6" descr="212121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r="77562" b="69945"/>
          <a:stretch>
            <a:fillRect/>
          </a:stretch>
        </p:blipFill>
        <p:spPr>
          <a:xfrm>
            <a:off x="107504" y="3573016"/>
            <a:ext cx="431941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548680"/>
            <a:ext cx="3491880" cy="6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subconscious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motor tracts</a:t>
            </a:r>
            <a:endParaRPr lang="ru-RU" dirty="0">
              <a:latin typeface="+mn-lt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l="9051" t="27811" r="7476" b="37539"/>
          <a:stretch>
            <a:fillRect/>
          </a:stretch>
        </p:blipFill>
        <p:spPr>
          <a:xfrm>
            <a:off x="0" y="548680"/>
            <a:ext cx="5832648" cy="181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rcRect l="9051" t="26761" r="6688" b="23889"/>
          <a:stretch>
            <a:fillRect/>
          </a:stretch>
        </p:blipFill>
        <p:spPr>
          <a:xfrm>
            <a:off x="3815408" y="2420888"/>
            <a:ext cx="5328592" cy="234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de"/>
          <p:cNvPicPr>
            <a:picLocks noChangeAspect="1"/>
          </p:cNvPicPr>
          <p:nvPr/>
        </p:nvPicPr>
        <p:blipFill>
          <a:blip r:embed="rId4" cstate="print"/>
          <a:srcRect l="8263" t="26761" r="12988" b="35439"/>
          <a:stretch>
            <a:fillRect/>
          </a:stretch>
        </p:blipFill>
        <p:spPr>
          <a:xfrm>
            <a:off x="0" y="4797152"/>
            <a:ext cx="520057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Nuclei of Subconscious Motor Pathways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86943" cy="4478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515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483" y="4221088"/>
            <a:ext cx="3580517" cy="14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111111122222222.JPG"/>
          <p:cNvPicPr>
            <a:picLocks noChangeAspect="1"/>
          </p:cNvPicPr>
          <p:nvPr/>
        </p:nvPicPr>
        <p:blipFill>
          <a:blip r:embed="rId2" cstate="print"/>
          <a:srcRect r="38188"/>
          <a:stretch>
            <a:fillRect/>
          </a:stretch>
        </p:blipFill>
        <p:spPr>
          <a:xfrm>
            <a:off x="0" y="0"/>
            <a:ext cx="8370190" cy="67413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9251"/>
            <a:ext cx="4211960" cy="101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Introduction</a:t>
            </a:r>
            <a:endParaRPr lang="ru-RU" dirty="0">
              <a:latin typeface="+mn-lt"/>
            </a:endParaRP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2" cstate="print"/>
          <a:srcRect l="2751" t="17450" r="10626" b="31100"/>
          <a:stretch>
            <a:fillRect/>
          </a:stretch>
        </p:blipFill>
        <p:spPr>
          <a:xfrm>
            <a:off x="251520" y="1916832"/>
            <a:ext cx="856748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22222222.JPG"/>
          <p:cNvPicPr>
            <a:picLocks noChangeAspect="1"/>
          </p:cNvPicPr>
          <p:nvPr/>
        </p:nvPicPr>
        <p:blipFill>
          <a:blip r:embed="rId2" cstate="print"/>
          <a:srcRect r="65750" b="54745"/>
          <a:stretch>
            <a:fillRect/>
          </a:stretch>
        </p:blipFill>
        <p:spPr>
          <a:xfrm>
            <a:off x="0" y="0"/>
            <a:ext cx="6948264" cy="457049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14875"/>
            <a:ext cx="46863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14506"/>
            <a:ext cx="3600400" cy="214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48264" y="1844824"/>
            <a:ext cx="204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Levels of somatic </a:t>
            </a:r>
          </a:p>
          <a:p>
            <a:pPr algn="ctr"/>
            <a:r>
              <a:rPr lang="en-US" sz="2400" b="1" dirty="0" smtClean="0"/>
              <a:t>motor controls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Sensory and Motor tracts</a:t>
            </a:r>
            <a:endParaRPr lang="ru-RU" dirty="0">
              <a:latin typeface="+mn-lt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l="2751" t="18362" r="18500" b="33339"/>
          <a:stretch>
            <a:fillRect/>
          </a:stretch>
        </p:blipFill>
        <p:spPr>
          <a:xfrm>
            <a:off x="395536" y="1772816"/>
            <a:ext cx="829657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Sensory and Motor tracts</a:t>
            </a:r>
            <a:endParaRPr lang="ru-RU" dirty="0">
              <a:latin typeface="+mn-lt"/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2" cstate="print"/>
          <a:srcRect l="3538" t="18362" r="7476" b="20739"/>
          <a:stretch>
            <a:fillRect/>
          </a:stretch>
        </p:blipFill>
        <p:spPr>
          <a:xfrm>
            <a:off x="467544" y="1844824"/>
            <a:ext cx="813690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2016224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Sensory tracts</a:t>
            </a:r>
            <a:endParaRPr lang="ru-RU" dirty="0">
              <a:latin typeface="+mn-lt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l="3538" t="18361" r="20863" b="51189"/>
          <a:stretch>
            <a:fillRect/>
          </a:stretch>
        </p:blipFill>
        <p:spPr>
          <a:xfrm>
            <a:off x="2699792" y="0"/>
            <a:ext cx="6444208" cy="1946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upload.wikimedia.org/wikipedia/commons/thumb/b/b2/Spinal_cord_tracts_-_English.svg/2000px-Spinal_cord_tracts_-_English.svg.pn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323528" y="1945591"/>
            <a:ext cx="5544616" cy="4806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4168" y="299695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/>
              <a:t>Additional </a:t>
            </a:r>
          </a:p>
          <a:p>
            <a:pPr algn="ctr"/>
            <a:r>
              <a:rPr lang="en-US" sz="2400" spc="300" dirty="0" smtClean="0"/>
              <a:t>sensory tracts:</a:t>
            </a:r>
          </a:p>
          <a:p>
            <a:pPr>
              <a:buFontTx/>
              <a:buChar char="-"/>
            </a:pPr>
            <a:r>
              <a:rPr lang="en-US" sz="2400" spc="300" dirty="0" smtClean="0"/>
              <a:t> </a:t>
            </a:r>
            <a:r>
              <a:rPr lang="en-US" sz="2400" spc="300" dirty="0" err="1" smtClean="0"/>
              <a:t>Spinoolivar</a:t>
            </a:r>
            <a:endParaRPr lang="en-US" sz="2400" spc="300" dirty="0" smtClean="0"/>
          </a:p>
          <a:p>
            <a:pPr>
              <a:buFontTx/>
              <a:buChar char="-"/>
            </a:pPr>
            <a:r>
              <a:rPr lang="en-US" sz="2400" spc="300" dirty="0" smtClean="0"/>
              <a:t> </a:t>
            </a:r>
            <a:r>
              <a:rPr lang="en-US" sz="2400" spc="300" dirty="0" err="1" smtClean="0"/>
              <a:t>Spinoreticular</a:t>
            </a:r>
            <a:endParaRPr lang="en-US" sz="2400" spc="300" dirty="0" smtClean="0"/>
          </a:p>
          <a:p>
            <a:pPr>
              <a:buFontTx/>
              <a:buChar char="-"/>
            </a:pPr>
            <a:r>
              <a:rPr lang="en-US" sz="2400" spc="300" dirty="0" smtClean="0"/>
              <a:t> </a:t>
            </a:r>
            <a:r>
              <a:rPr lang="en-US" sz="2400" spc="300" dirty="0" err="1" smtClean="0"/>
              <a:t>Spinotecticular</a:t>
            </a:r>
            <a:endParaRPr lang="en-US" sz="2400" spc="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Sensory tracts</a:t>
            </a:r>
            <a:endParaRPr lang="ru-RU" dirty="0">
              <a:latin typeface="+mn-lt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t="18362" r="5113" b="8001"/>
          <a:stretch>
            <a:fillRect/>
          </a:stretch>
        </p:blipFill>
        <p:spPr>
          <a:xfrm>
            <a:off x="683568" y="1628800"/>
            <a:ext cx="7776864" cy="4526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posterior column tract</a:t>
            </a:r>
            <a:endParaRPr lang="ru-RU" dirty="0">
              <a:latin typeface="+mn-lt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l="3538" t="18362" r="9051" b="34389"/>
          <a:stretch>
            <a:fillRect/>
          </a:stretch>
        </p:blipFill>
        <p:spPr>
          <a:xfrm>
            <a:off x="107504" y="1628800"/>
            <a:ext cx="5256584" cy="213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rcRect l="2751" t="22561" r="3538" b="24939"/>
          <a:stretch>
            <a:fillRect/>
          </a:stretch>
        </p:blipFill>
        <p:spPr>
          <a:xfrm>
            <a:off x="1763688" y="3645024"/>
            <a:ext cx="7200800" cy="302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"/>
          <p:cNvPicPr>
            <a:picLocks noChangeAspect="1"/>
          </p:cNvPicPr>
          <p:nvPr/>
        </p:nvPicPr>
        <p:blipFill>
          <a:blip r:embed="rId2" cstate="print"/>
          <a:srcRect l="32675" t="3662" r="32675" b="13451"/>
          <a:stretch>
            <a:fillRect/>
          </a:stretch>
        </p:blipFill>
        <p:spPr>
          <a:xfrm>
            <a:off x="0" y="0"/>
            <a:ext cx="3779912" cy="678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32656"/>
            <a:ext cx="5344272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posterior column tract</a:t>
            </a:r>
            <a:endParaRPr lang="ru-RU" dirty="0">
              <a:latin typeface="+mn-lt"/>
            </a:endParaRP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3" cstate="print"/>
          <a:srcRect l="3538" t="35161" r="43030" b="33339"/>
          <a:stretch>
            <a:fillRect/>
          </a:stretch>
        </p:blipFill>
        <p:spPr>
          <a:xfrm>
            <a:off x="3769654" y="908720"/>
            <a:ext cx="537434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de"/>
          <p:cNvPicPr>
            <a:picLocks noChangeAspect="1"/>
          </p:cNvPicPr>
          <p:nvPr/>
        </p:nvPicPr>
        <p:blipFill>
          <a:blip r:embed="rId3" cstate="print"/>
          <a:srcRect l="57058" t="35161" r="3538" b="33339"/>
          <a:stretch>
            <a:fillRect/>
          </a:stretch>
        </p:blipFill>
        <p:spPr>
          <a:xfrm>
            <a:off x="3995936" y="3501008"/>
            <a:ext cx="4824536" cy="289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dirty="0" err="1" smtClean="0">
                <a:latin typeface="+mn-lt"/>
              </a:rPr>
              <a:t>Spinothalamic</a:t>
            </a:r>
            <a:r>
              <a:rPr lang="en-US" dirty="0" smtClean="0">
                <a:latin typeface="+mn-lt"/>
              </a:rPr>
              <a:t> &amp; </a:t>
            </a:r>
            <a:r>
              <a:rPr lang="en-US" dirty="0" err="1" smtClean="0">
                <a:latin typeface="+mn-lt"/>
              </a:rPr>
              <a:t>Spinocerebellar</a:t>
            </a:r>
            <a:r>
              <a:rPr lang="en-US" dirty="0" smtClean="0">
                <a:latin typeface="+mn-lt"/>
              </a:rPr>
              <a:t> tracts</a:t>
            </a:r>
            <a:endParaRPr lang="ru-RU" dirty="0">
              <a:latin typeface="+mn-lt"/>
            </a:endParaRP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2" cstate="print"/>
          <a:srcRect l="3538" t="18362" r="6688" b="37539"/>
          <a:stretch>
            <a:fillRect/>
          </a:stretch>
        </p:blipFill>
        <p:spPr>
          <a:xfrm>
            <a:off x="107504" y="1268760"/>
            <a:ext cx="6480720" cy="238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rcRect l="2751" t="22561" r="3538" b="24939"/>
          <a:stretch>
            <a:fillRect/>
          </a:stretch>
        </p:blipFill>
        <p:spPr>
          <a:xfrm>
            <a:off x="1763688" y="3645024"/>
            <a:ext cx="7200800" cy="302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3372</TotalTime>
  <Words>80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Department of human anatomy</vt:lpstr>
      <vt:lpstr>Introduction</vt:lpstr>
      <vt:lpstr>Sensory and Motor tracts</vt:lpstr>
      <vt:lpstr>Sensory and Motor tracts</vt:lpstr>
      <vt:lpstr>Sensory tracts</vt:lpstr>
      <vt:lpstr>Sensory tracts</vt:lpstr>
      <vt:lpstr>The posterior column tract</vt:lpstr>
      <vt:lpstr>The posterior column tract</vt:lpstr>
      <vt:lpstr>The Spinothalamic &amp; Spinocerebellar tracts</vt:lpstr>
      <vt:lpstr>Слайд 10</vt:lpstr>
      <vt:lpstr>The Spinocerebellar tract</vt:lpstr>
      <vt:lpstr>Слайд 12</vt:lpstr>
      <vt:lpstr>The Motor tracts</vt:lpstr>
      <vt:lpstr>Слайд 14</vt:lpstr>
      <vt:lpstr>Слайд 15</vt:lpstr>
      <vt:lpstr>The subconscious  motor tracts</vt:lpstr>
      <vt:lpstr>Nuclei of Subconscious Motor Pathways</vt:lpstr>
      <vt:lpstr>Слайд 18</vt:lpstr>
      <vt:lpstr>Слайд 19</vt:lpstr>
      <vt:lpstr>Слайд 20</vt:lpstr>
    </vt:vector>
  </TitlesOfParts>
  <Company>Бук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clinical anatomy and operative surgery.</dc:title>
  <dc:creator>Customer</dc:creator>
  <cp:lastModifiedBy>Customer</cp:lastModifiedBy>
  <cp:revision>316</cp:revision>
  <dcterms:created xsi:type="dcterms:W3CDTF">2009-02-04T06:51:45Z</dcterms:created>
  <dcterms:modified xsi:type="dcterms:W3CDTF">2015-04-23T10:56:26Z</dcterms:modified>
</cp:coreProperties>
</file>